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61"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CCD059-2908-44F8-B8E4-46DAB7CE83DF}"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90833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52309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41146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CD059-2908-44F8-B8E4-46DAB7CE83DF}"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57393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CCD059-2908-44F8-B8E4-46DAB7CE83DF}"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38061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CD059-2908-44F8-B8E4-46DAB7CE83DF}"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59807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CD059-2908-44F8-B8E4-46DAB7CE83DF}"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93413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CD059-2908-44F8-B8E4-46DAB7CE83DF}"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2245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CD059-2908-44F8-B8E4-46DAB7CE83DF}"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48196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CD059-2908-44F8-B8E4-46DAB7CE83DF}"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259452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CD059-2908-44F8-B8E4-46DAB7CE83DF}"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81415-2209-4729-83C6-84113E7CD6E4}" type="slidenum">
              <a:rPr lang="en-US" smtClean="0"/>
              <a:t>‹#›</a:t>
            </a:fld>
            <a:endParaRPr lang="en-US"/>
          </a:p>
        </p:txBody>
      </p:sp>
    </p:spTree>
    <p:extLst>
      <p:ext uri="{BB962C8B-B14F-4D97-AF65-F5344CB8AC3E}">
        <p14:creationId xmlns:p14="http://schemas.microsoft.com/office/powerpoint/2010/main" val="347018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CD059-2908-44F8-B8E4-46DAB7CE83DF}"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81415-2209-4729-83C6-84113E7CD6E4}" type="slidenum">
              <a:rPr lang="en-US" smtClean="0"/>
              <a:t>‹#›</a:t>
            </a:fld>
            <a:endParaRPr lang="en-US"/>
          </a:p>
        </p:txBody>
      </p:sp>
    </p:spTree>
    <p:extLst>
      <p:ext uri="{BB962C8B-B14F-4D97-AF65-F5344CB8AC3E}">
        <p14:creationId xmlns:p14="http://schemas.microsoft.com/office/powerpoint/2010/main" val="1008032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ancedRocks.jpg"/>
          <p:cNvPicPr>
            <a:picLocks noChangeAspect="1"/>
          </p:cNvPicPr>
          <p:nvPr/>
        </p:nvPicPr>
        <p:blipFill rotWithShape="1">
          <a:blip r:embed="rId2" cstate="print">
            <a:alphaModFix amt="54000"/>
            <a:extLst>
              <a:ext uri="{28A0092B-C50C-407E-A947-70E740481C1C}">
                <a14:useLocalDpi xmlns:a14="http://schemas.microsoft.com/office/drawing/2010/main" val="0"/>
              </a:ext>
            </a:extLst>
          </a:blip>
          <a:srcRect t="408" b="13181"/>
          <a:stretch/>
        </p:blipFill>
        <p:spPr>
          <a:xfrm>
            <a:off x="-5" y="-285054"/>
            <a:ext cx="12429067" cy="7159978"/>
          </a:xfrm>
          <a:prstGeom prst="rect">
            <a:avLst/>
          </a:prstGeom>
        </p:spPr>
      </p:pic>
      <p:sp>
        <p:nvSpPr>
          <p:cNvPr id="2" name="Title 1"/>
          <p:cNvSpPr>
            <a:spLocks noGrp="1"/>
          </p:cNvSpPr>
          <p:nvPr>
            <p:ph type="ctrTitle"/>
          </p:nvPr>
        </p:nvSpPr>
        <p:spPr>
          <a:xfrm>
            <a:off x="1202273" y="1884355"/>
            <a:ext cx="9144000" cy="2387600"/>
          </a:xfrm>
        </p:spPr>
        <p:txBody>
          <a:bodyPr>
            <a:normAutofit fontScale="90000"/>
          </a:bodyPr>
          <a:lstStyle/>
          <a:p>
            <a:r>
              <a:rPr lang="en-US" dirty="0"/>
              <a:t>Gender Equity through Improved Work-Life Balance</a:t>
            </a:r>
            <a:br>
              <a:rPr lang="en-US" dirty="0"/>
            </a:br>
            <a:endParaRPr lang="en-US" dirty="0"/>
          </a:p>
        </p:txBody>
      </p:sp>
      <p:sp>
        <p:nvSpPr>
          <p:cNvPr id="3" name="Subtitle 2"/>
          <p:cNvSpPr>
            <a:spLocks noGrp="1"/>
          </p:cNvSpPr>
          <p:nvPr>
            <p:ph type="subTitle" idx="1"/>
          </p:nvPr>
        </p:nvSpPr>
        <p:spPr>
          <a:xfrm>
            <a:off x="1202273" y="3737502"/>
            <a:ext cx="9144000" cy="1655762"/>
          </a:xfrm>
        </p:spPr>
        <p:txBody>
          <a:bodyPr>
            <a:normAutofit/>
          </a:bodyPr>
          <a:lstStyle/>
          <a:p>
            <a:r>
              <a:rPr lang="en-US" dirty="0"/>
              <a:t>Dr. William Morgan, Vice Provost</a:t>
            </a:r>
          </a:p>
          <a:p>
            <a:r>
              <a:rPr lang="en-US" dirty="0"/>
              <a:t>Dr. </a:t>
            </a:r>
            <a:r>
              <a:rPr lang="en-US" dirty="0" err="1"/>
              <a:t>Oya</a:t>
            </a:r>
            <a:r>
              <a:rPr lang="en-US" dirty="0"/>
              <a:t> </a:t>
            </a:r>
            <a:r>
              <a:rPr lang="en-US" dirty="0" err="1"/>
              <a:t>Tukel</a:t>
            </a:r>
            <a:r>
              <a:rPr lang="en-US" dirty="0"/>
              <a:t>, Associate Dean (Change Agent)</a:t>
            </a:r>
          </a:p>
          <a:p>
            <a:r>
              <a:rPr lang="en-US" dirty="0"/>
              <a:t>Dr. Cheryl Bracken, Professor (Social Scientist</a:t>
            </a:r>
            <a:r>
              <a:rPr lang="en-US" dirty="0" smtClean="0"/>
              <a:t>)</a:t>
            </a:r>
            <a:endParaRPr lang="en-US" dirty="0"/>
          </a:p>
        </p:txBody>
      </p:sp>
      <p:pic>
        <p:nvPicPr>
          <p:cNvPr id="6" name="Picture 5"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34" y="334433"/>
            <a:ext cx="1900767" cy="1935118"/>
          </a:xfrm>
          <a:prstGeom prst="rect">
            <a:avLst/>
          </a:prstGeom>
        </p:spPr>
      </p:pic>
    </p:spTree>
    <p:extLst>
      <p:ext uri="{BB962C8B-B14F-4D97-AF65-F5344CB8AC3E}">
        <p14:creationId xmlns:p14="http://schemas.microsoft.com/office/powerpoint/2010/main" val="7648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HexagonPeople.jp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67734" y="-626522"/>
            <a:ext cx="12344399" cy="7493049"/>
          </a:xfrm>
          <a:prstGeom prst="rect">
            <a:avLst/>
          </a:prstGeom>
        </p:spPr>
      </p:pic>
      <p:sp>
        <p:nvSpPr>
          <p:cNvPr id="2" name="Title 1"/>
          <p:cNvSpPr>
            <a:spLocks noGrp="1"/>
          </p:cNvSpPr>
          <p:nvPr>
            <p:ph type="title"/>
          </p:nvPr>
        </p:nvSpPr>
        <p:spPr>
          <a:xfrm>
            <a:off x="838200" y="517525"/>
            <a:ext cx="10515600" cy="1325563"/>
          </a:xfrm>
        </p:spPr>
        <p:txBody>
          <a:bodyPr/>
          <a:lstStyle/>
          <a:p>
            <a:r>
              <a:rPr lang="en-US" b="1" dirty="0"/>
              <a:t>Change Project Description:</a:t>
            </a:r>
            <a:endParaRPr lang="en-US" dirty="0"/>
          </a:p>
        </p:txBody>
      </p:sp>
      <p:sp>
        <p:nvSpPr>
          <p:cNvPr id="3" name="Content Placeholder 2"/>
          <p:cNvSpPr>
            <a:spLocks noGrp="1"/>
          </p:cNvSpPr>
          <p:nvPr>
            <p:ph idx="1"/>
          </p:nvPr>
        </p:nvSpPr>
        <p:spPr>
          <a:xfrm>
            <a:off x="838200" y="1825625"/>
            <a:ext cx="6307667" cy="4351338"/>
          </a:xfrm>
        </p:spPr>
        <p:txBody>
          <a:bodyPr>
            <a:normAutofit/>
          </a:bodyPr>
          <a:lstStyle/>
          <a:p>
            <a:endParaRPr lang="en-US" dirty="0"/>
          </a:p>
          <a:p>
            <a:r>
              <a:rPr lang="en-US" dirty="0"/>
              <a:t>Led by the IDEAL-N project team, a university committee of 12 faculty representing all colleges was created. </a:t>
            </a:r>
          </a:p>
          <a:p>
            <a:pPr marL="0" indent="0">
              <a:buNone/>
            </a:pPr>
            <a:endParaRPr lang="en-US" dirty="0"/>
          </a:p>
          <a:p>
            <a:r>
              <a:rPr lang="en-US" dirty="0"/>
              <a:t>Taskforce on Family Friendly Faculty Policies was charged with developing recommendations for innovative family friendly faculty policies.  </a:t>
            </a:r>
          </a:p>
          <a:p>
            <a:endParaRPr lang="en-US" dirty="0"/>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Tree>
    <p:extLst>
      <p:ext uri="{BB962C8B-B14F-4D97-AF65-F5344CB8AC3E}">
        <p14:creationId xmlns:p14="http://schemas.microsoft.com/office/powerpoint/2010/main" val="369857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cultyLecture.jpg"/>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4916"/>
          <a:stretch/>
        </p:blipFill>
        <p:spPr>
          <a:xfrm>
            <a:off x="-33866" y="-167336"/>
            <a:ext cx="12378267" cy="7330136"/>
          </a:xfrm>
          <a:prstGeom prst="rect">
            <a:avLst/>
          </a:prstGeom>
        </p:spPr>
      </p:pic>
      <p:sp>
        <p:nvSpPr>
          <p:cNvPr id="2" name="Title 1"/>
          <p:cNvSpPr>
            <a:spLocks noGrp="1"/>
          </p:cNvSpPr>
          <p:nvPr>
            <p:ph type="title"/>
          </p:nvPr>
        </p:nvSpPr>
        <p:spPr>
          <a:xfrm>
            <a:off x="838200" y="822316"/>
            <a:ext cx="10515600" cy="1325563"/>
          </a:xfrm>
        </p:spPr>
        <p:txBody>
          <a:bodyPr/>
          <a:lstStyle/>
          <a:p>
            <a:r>
              <a:rPr lang="en-US" b="1" dirty="0"/>
              <a:t>Goals/Objectives of the Change Project:</a:t>
            </a:r>
            <a:endParaRPr lang="en-US" dirty="0"/>
          </a:p>
        </p:txBody>
      </p:sp>
      <p:sp>
        <p:nvSpPr>
          <p:cNvPr id="3" name="Content Placeholder 2"/>
          <p:cNvSpPr>
            <a:spLocks noGrp="1"/>
          </p:cNvSpPr>
          <p:nvPr>
            <p:ph idx="1"/>
          </p:nvPr>
        </p:nvSpPr>
        <p:spPr>
          <a:xfrm>
            <a:off x="3352800" y="2167467"/>
            <a:ext cx="6722533" cy="2641600"/>
          </a:xfrm>
        </p:spPr>
        <p:txBody>
          <a:bodyPr>
            <a:normAutofit/>
          </a:bodyPr>
          <a:lstStyle/>
          <a:p>
            <a:pPr marL="0" indent="0">
              <a:buNone/>
            </a:pPr>
            <a:r>
              <a:rPr lang="en-US" dirty="0" smtClean="0"/>
              <a:t>Our </a:t>
            </a:r>
            <a:r>
              <a:rPr lang="en-US" dirty="0"/>
              <a:t>ultimate goal is to improve the recruitment and retention of high quality STEM and other faculty who are attracted to our university because of its commitment to family friendly faculty policies as we have broadly defined them.</a:t>
            </a:r>
          </a:p>
          <a:p>
            <a:endParaRPr lang="en-US" dirty="0"/>
          </a:p>
        </p:txBody>
      </p:sp>
      <p:pic>
        <p:nvPicPr>
          <p:cNvPr id="5" name="Picture 4"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pic>
        <p:nvPicPr>
          <p:cNvPr id="6" name="Picture 5" descr="Goal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34" y="2057400"/>
            <a:ext cx="2743200" cy="2743200"/>
          </a:xfrm>
          <a:prstGeom prst="rect">
            <a:avLst/>
          </a:prstGeom>
        </p:spPr>
      </p:pic>
    </p:spTree>
    <p:extLst>
      <p:ext uri="{BB962C8B-B14F-4D97-AF65-F5344CB8AC3E}">
        <p14:creationId xmlns:p14="http://schemas.microsoft.com/office/powerpoint/2010/main" val="408547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3things-extendedbox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8" y="905929"/>
            <a:ext cx="10003367" cy="6488670"/>
          </a:xfrm>
          <a:prstGeom prst="rect">
            <a:avLst/>
          </a:prstGeom>
        </p:spPr>
      </p:pic>
      <p:sp>
        <p:nvSpPr>
          <p:cNvPr id="2" name="Title 1"/>
          <p:cNvSpPr>
            <a:spLocks noGrp="1"/>
          </p:cNvSpPr>
          <p:nvPr>
            <p:ph type="title"/>
          </p:nvPr>
        </p:nvSpPr>
        <p:spPr>
          <a:xfrm>
            <a:off x="601138" y="297393"/>
            <a:ext cx="10515600" cy="1325563"/>
          </a:xfrm>
        </p:spPr>
        <p:txBody>
          <a:bodyPr>
            <a:normAutofit/>
          </a:bodyPr>
          <a:lstStyle/>
          <a:p>
            <a:r>
              <a:rPr lang="en-US" dirty="0" smtClean="0"/>
              <a:t>Taskforce </a:t>
            </a:r>
            <a:r>
              <a:rPr lang="en-US" dirty="0"/>
              <a:t>on Family Friendly Faculty Policies Subcommittees</a:t>
            </a:r>
          </a:p>
        </p:txBody>
      </p:sp>
      <p:sp>
        <p:nvSpPr>
          <p:cNvPr id="3" name="Content Placeholder 2"/>
          <p:cNvSpPr>
            <a:spLocks noGrp="1"/>
          </p:cNvSpPr>
          <p:nvPr>
            <p:ph idx="1"/>
          </p:nvPr>
        </p:nvSpPr>
        <p:spPr>
          <a:xfrm>
            <a:off x="5283198" y="5579798"/>
            <a:ext cx="4555067" cy="753269"/>
          </a:xfrm>
        </p:spPr>
        <p:txBody>
          <a:bodyPr/>
          <a:lstStyle/>
          <a:p>
            <a:pPr marL="0" indent="0">
              <a:buNone/>
            </a:pPr>
            <a:r>
              <a:rPr lang="en-US" dirty="0" smtClean="0"/>
              <a:t>Work</a:t>
            </a:r>
            <a:r>
              <a:rPr lang="en-US" dirty="0"/>
              <a:t>/Life Balance</a:t>
            </a:r>
          </a:p>
        </p:txBody>
      </p:sp>
      <p:pic>
        <p:nvPicPr>
          <p:cNvPr id="4" name="Picture 3" descr="Seal_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179" y="5029200"/>
            <a:ext cx="1497422" cy="1524484"/>
          </a:xfrm>
          <a:prstGeom prst="rect">
            <a:avLst/>
          </a:prstGeom>
        </p:spPr>
      </p:pic>
      <p:sp>
        <p:nvSpPr>
          <p:cNvPr id="8" name="Content Placeholder 2"/>
          <p:cNvSpPr txBox="1">
            <a:spLocks/>
          </p:cNvSpPr>
          <p:nvPr/>
        </p:nvSpPr>
        <p:spPr>
          <a:xfrm>
            <a:off x="5249332" y="2040731"/>
            <a:ext cx="4555067" cy="837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Tenure Extension</a:t>
            </a:r>
            <a:endParaRPr lang="en-US" dirty="0"/>
          </a:p>
        </p:txBody>
      </p:sp>
      <p:sp>
        <p:nvSpPr>
          <p:cNvPr id="9" name="Content Placeholder 2"/>
          <p:cNvSpPr txBox="1">
            <a:spLocks/>
          </p:cNvSpPr>
          <p:nvPr/>
        </p:nvSpPr>
        <p:spPr>
          <a:xfrm>
            <a:off x="5249333" y="3691465"/>
            <a:ext cx="4521201" cy="1185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Paternal leave, FMLA, and modified duties</a:t>
            </a:r>
            <a:endParaRPr lang="en-US" dirty="0"/>
          </a:p>
        </p:txBody>
      </p:sp>
    </p:spTree>
    <p:extLst>
      <p:ext uri="{BB962C8B-B14F-4D97-AF65-F5344CB8AC3E}">
        <p14:creationId xmlns:p14="http://schemas.microsoft.com/office/powerpoint/2010/main" val="386188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Actions and Considerations</a:t>
            </a:r>
          </a:p>
        </p:txBody>
      </p:sp>
      <p:sp>
        <p:nvSpPr>
          <p:cNvPr id="3" name="Content Placeholder 2"/>
          <p:cNvSpPr>
            <a:spLocks noGrp="1"/>
          </p:cNvSpPr>
          <p:nvPr>
            <p:ph idx="1"/>
          </p:nvPr>
        </p:nvSpPr>
        <p:spPr>
          <a:xfrm>
            <a:off x="838200" y="1503898"/>
            <a:ext cx="10515600" cy="646642"/>
          </a:xfrm>
        </p:spPr>
        <p:txBody>
          <a:bodyPr/>
          <a:lstStyle/>
          <a:p>
            <a:pPr marL="0" indent="0">
              <a:buNone/>
            </a:pPr>
            <a:r>
              <a:rPr lang="en-US" dirty="0"/>
              <a:t>Policy enactment will be driven by the following</a:t>
            </a:r>
            <a:r>
              <a:rPr lang="en-US" dirty="0" smtClean="0"/>
              <a:t>:</a:t>
            </a:r>
            <a:r>
              <a:rPr lang="en-US" dirty="0"/>
              <a:t>  </a:t>
            </a:r>
          </a:p>
        </p:txBody>
      </p:sp>
      <p:pic>
        <p:nvPicPr>
          <p:cNvPr id="4" name="Picture 3" descr="Seal_Gree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8179" y="389466"/>
            <a:ext cx="1497422" cy="1524484"/>
          </a:xfrm>
          <a:prstGeom prst="rect">
            <a:avLst/>
          </a:prstGeom>
        </p:spPr>
      </p:pic>
      <p:pic>
        <p:nvPicPr>
          <p:cNvPr id="5" name="Picture 4" descr="Podium-GroupListe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67" y="2870196"/>
            <a:ext cx="2743200" cy="2743200"/>
          </a:xfrm>
          <a:prstGeom prst="rect">
            <a:avLst/>
          </a:prstGeom>
        </p:spPr>
      </p:pic>
      <p:pic>
        <p:nvPicPr>
          <p:cNvPr id="6" name="Picture 5" descr="Polic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133" y="2717798"/>
            <a:ext cx="2743200" cy="2743200"/>
          </a:xfrm>
          <a:prstGeom prst="rect">
            <a:avLst/>
          </a:prstGeom>
        </p:spPr>
      </p:pic>
      <p:sp>
        <p:nvSpPr>
          <p:cNvPr id="9" name="Rectangle 8"/>
          <p:cNvSpPr/>
          <p:nvPr/>
        </p:nvSpPr>
        <p:spPr>
          <a:xfrm>
            <a:off x="8685742" y="5155741"/>
            <a:ext cx="3048000" cy="1015663"/>
          </a:xfrm>
          <a:prstGeom prst="rect">
            <a:avLst/>
          </a:prstGeom>
        </p:spPr>
        <p:txBody>
          <a:bodyPr>
            <a:spAutoFit/>
          </a:bodyPr>
          <a:lstStyle/>
          <a:p>
            <a:r>
              <a:rPr lang="en-US" sz="2000" dirty="0" smtClean="0">
                <a:solidFill>
                  <a:prstClr val="black"/>
                </a:solidFill>
              </a:rPr>
              <a:t>New </a:t>
            </a:r>
            <a:r>
              <a:rPr lang="en-US" sz="2000" dirty="0" smtClean="0"/>
              <a:t>policies </a:t>
            </a:r>
            <a:r>
              <a:rPr lang="en-US" sz="2000" dirty="0"/>
              <a:t>of the Human Resources Department </a:t>
            </a:r>
            <a:r>
              <a:rPr lang="en-US" sz="2000" dirty="0" smtClean="0"/>
              <a:t>for </a:t>
            </a:r>
            <a:r>
              <a:rPr lang="en-US" sz="2000" dirty="0"/>
              <a:t>all </a:t>
            </a:r>
            <a:r>
              <a:rPr lang="en-US" sz="2000" dirty="0" smtClean="0"/>
              <a:t>employees</a:t>
            </a:r>
            <a:r>
              <a:rPr lang="en-US" sz="2000" dirty="0"/>
              <a:t>.</a:t>
            </a:r>
          </a:p>
        </p:txBody>
      </p:sp>
      <p:sp>
        <p:nvSpPr>
          <p:cNvPr id="10" name="Rectangle 9"/>
          <p:cNvSpPr/>
          <p:nvPr/>
        </p:nvSpPr>
        <p:spPr>
          <a:xfrm>
            <a:off x="4672543" y="5145778"/>
            <a:ext cx="3048000" cy="707886"/>
          </a:xfrm>
          <a:prstGeom prst="rect">
            <a:avLst/>
          </a:prstGeom>
        </p:spPr>
        <p:txBody>
          <a:bodyPr>
            <a:spAutoFit/>
          </a:bodyPr>
          <a:lstStyle/>
          <a:p>
            <a:r>
              <a:rPr lang="en-US" sz="2000" dirty="0"/>
              <a:t>Enlightened academic </a:t>
            </a:r>
            <a:r>
              <a:rPr lang="en-US" sz="2000" dirty="0" smtClean="0"/>
              <a:t>administration.</a:t>
            </a:r>
            <a:endParaRPr lang="en-US" sz="2000" dirty="0"/>
          </a:p>
        </p:txBody>
      </p:sp>
      <p:pic>
        <p:nvPicPr>
          <p:cNvPr id="11" name="Picture 10" descr="Negotia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65" y="2709334"/>
            <a:ext cx="2743200" cy="2743200"/>
          </a:xfrm>
          <a:prstGeom prst="rect">
            <a:avLst/>
          </a:prstGeom>
        </p:spPr>
      </p:pic>
      <p:sp>
        <p:nvSpPr>
          <p:cNvPr id="12" name="Content Placeholder 2"/>
          <p:cNvSpPr txBox="1">
            <a:spLocks/>
          </p:cNvSpPr>
          <p:nvPr/>
        </p:nvSpPr>
        <p:spPr>
          <a:xfrm>
            <a:off x="1591733" y="2265892"/>
            <a:ext cx="846666"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solidFill>
                  <a:srgbClr val="006A4D"/>
                </a:solidFill>
              </a:rPr>
              <a:t>1</a:t>
            </a:r>
            <a:endParaRPr lang="en-US" sz="4800" b="1" dirty="0">
              <a:solidFill>
                <a:srgbClr val="006A4D"/>
              </a:solidFill>
            </a:endParaRPr>
          </a:p>
        </p:txBody>
      </p:sp>
      <p:sp>
        <p:nvSpPr>
          <p:cNvPr id="13" name="Content Placeholder 2"/>
          <p:cNvSpPr txBox="1">
            <a:spLocks/>
          </p:cNvSpPr>
          <p:nvPr/>
        </p:nvSpPr>
        <p:spPr>
          <a:xfrm>
            <a:off x="5587999" y="2265892"/>
            <a:ext cx="846666"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006A4D"/>
                </a:solidFill>
              </a:rPr>
              <a:t>2</a:t>
            </a:r>
          </a:p>
        </p:txBody>
      </p:sp>
      <p:sp>
        <p:nvSpPr>
          <p:cNvPr id="14" name="Content Placeholder 2"/>
          <p:cNvSpPr txBox="1">
            <a:spLocks/>
          </p:cNvSpPr>
          <p:nvPr/>
        </p:nvSpPr>
        <p:spPr>
          <a:xfrm>
            <a:off x="9533465" y="2265892"/>
            <a:ext cx="846666"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smtClean="0">
                <a:solidFill>
                  <a:srgbClr val="006A4D"/>
                </a:solidFill>
              </a:rPr>
              <a:t>3</a:t>
            </a:r>
            <a:endParaRPr lang="en-US" sz="4800" b="1" dirty="0">
              <a:solidFill>
                <a:srgbClr val="006A4D"/>
              </a:solidFill>
            </a:endParaRPr>
          </a:p>
        </p:txBody>
      </p:sp>
      <p:sp>
        <p:nvSpPr>
          <p:cNvPr id="7" name="Content Placeholder 2"/>
          <p:cNvSpPr txBox="1">
            <a:spLocks/>
          </p:cNvSpPr>
          <p:nvPr/>
        </p:nvSpPr>
        <p:spPr>
          <a:xfrm>
            <a:off x="558800" y="5147737"/>
            <a:ext cx="3149601" cy="1219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Upcoming AAUP faculty collective bargaining agreement negotiations. </a:t>
            </a:r>
          </a:p>
          <a:p>
            <a:pPr marL="0" indent="0">
              <a:buFont typeface="Arial" panose="020B0604020202020204" pitchFamily="34" charset="0"/>
              <a:buNone/>
            </a:pPr>
            <a:r>
              <a:rPr lang="en-US" sz="2000" dirty="0" smtClean="0"/>
              <a:t>	</a:t>
            </a:r>
            <a:endParaRPr lang="en-US" sz="2000" dirty="0"/>
          </a:p>
        </p:txBody>
      </p:sp>
    </p:spTree>
    <p:extLst>
      <p:ext uri="{BB962C8B-B14F-4D97-AF65-F5344CB8AC3E}">
        <p14:creationId xmlns:p14="http://schemas.microsoft.com/office/powerpoint/2010/main" val="67652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9357</TotalTime>
  <Words>174</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Gender Equity through Improved Work-Life Balance </vt:lpstr>
      <vt:lpstr>Change Project Description:</vt:lpstr>
      <vt:lpstr>Goals/Objectives of the Change Project:</vt:lpstr>
      <vt:lpstr>Taskforce on Family Friendly Faculty Policies Subcommittees</vt:lpstr>
      <vt:lpstr>Future Actions and Considerations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Friendly Faculty Policies</dc:title>
  <dc:creator>Cheryl Bracken</dc:creator>
  <cp:lastModifiedBy>Heather Burton</cp:lastModifiedBy>
  <cp:revision>14</cp:revision>
  <cp:lastPrinted>2017-04-06T16:21:15Z</cp:lastPrinted>
  <dcterms:created xsi:type="dcterms:W3CDTF">2017-03-28T18:49:25Z</dcterms:created>
  <dcterms:modified xsi:type="dcterms:W3CDTF">2017-04-06T19:48:15Z</dcterms:modified>
</cp:coreProperties>
</file>