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575" r:id="rId2"/>
    <p:sldId id="589" r:id="rId3"/>
    <p:sldId id="602" r:id="rId4"/>
    <p:sldId id="603" r:id="rId5"/>
    <p:sldId id="635" r:id="rId6"/>
    <p:sldId id="638" r:id="rId7"/>
    <p:sldId id="604" r:id="rId8"/>
    <p:sldId id="640" r:id="rId9"/>
    <p:sldId id="605" r:id="rId10"/>
    <p:sldId id="626" r:id="rId11"/>
    <p:sldId id="641" r:id="rId12"/>
    <p:sldId id="642" r:id="rId13"/>
    <p:sldId id="636" r:id="rId14"/>
    <p:sldId id="615" r:id="rId15"/>
    <p:sldId id="616" r:id="rId16"/>
    <p:sldId id="619" r:id="rId17"/>
    <p:sldId id="637" r:id="rId18"/>
    <p:sldId id="630" r:id="rId19"/>
    <p:sldId id="621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E"/>
    <a:srgbClr val="CDB87D"/>
    <a:srgbClr val="1C2957"/>
    <a:srgbClr val="948151"/>
    <a:srgbClr val="FFCC00"/>
    <a:srgbClr val="996600"/>
    <a:srgbClr val="C3C16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8" autoAdjust="0"/>
    <p:restoredTop sz="77100" autoAdjust="0"/>
  </p:normalViewPr>
  <p:slideViewPr>
    <p:cSldViewPr>
      <p:cViewPr varScale="1">
        <p:scale>
          <a:sx n="98" d="100"/>
          <a:sy n="9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Percentage</a:t>
            </a:r>
            <a:r>
              <a:rPr lang="en-US" sz="1800" baseline="0" dirty="0"/>
              <a:t> of Pitt </a:t>
            </a:r>
            <a:r>
              <a:rPr lang="en-US" sz="1800" dirty="0"/>
              <a:t>Women Faculty by Rank</a:t>
            </a:r>
          </a:p>
          <a:p>
            <a:pPr>
              <a:defRPr sz="1800"/>
            </a:pPr>
            <a:r>
              <a:rPr lang="en-US" sz="1800" dirty="0" smtClean="0"/>
              <a:t>2004</a:t>
            </a:r>
            <a:r>
              <a:rPr lang="en-US" sz="1800" baseline="0" dirty="0" smtClean="0"/>
              <a:t>, 2010, &amp; </a:t>
            </a:r>
            <a:r>
              <a:rPr lang="en-US" sz="1800" dirty="0" smtClean="0"/>
              <a:t>2016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Lecturers and Instructors</c:v>
                </c:pt>
                <c:pt idx="1">
                  <c:v>Assistant Professors</c:v>
                </c:pt>
                <c:pt idx="2">
                  <c:v>Associate Professors</c:v>
                </c:pt>
                <c:pt idx="3">
                  <c:v>Full Professors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42</c:v>
                </c:pt>
                <c:pt idx="2">
                  <c:v>29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Lecturers and Instructors</c:v>
                </c:pt>
                <c:pt idx="1">
                  <c:v>Assistant Professors</c:v>
                </c:pt>
                <c:pt idx="2">
                  <c:v>Associate Professors</c:v>
                </c:pt>
                <c:pt idx="3">
                  <c:v>Full Professors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59</c:v>
                </c:pt>
                <c:pt idx="1">
                  <c:v>44</c:v>
                </c:pt>
                <c:pt idx="2">
                  <c:v>33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Lecturers and Instructors</c:v>
                </c:pt>
                <c:pt idx="1">
                  <c:v>Assistant Professors</c:v>
                </c:pt>
                <c:pt idx="2">
                  <c:v>Associate Professors</c:v>
                </c:pt>
                <c:pt idx="3">
                  <c:v>Full Professors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">
                  <c:v>59</c:v>
                </c:pt>
                <c:pt idx="1">
                  <c:v>47</c:v>
                </c:pt>
                <c:pt idx="2">
                  <c:v>38</c:v>
                </c:pt>
                <c:pt idx="3">
                  <c:v>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476336"/>
        <c:axId val="131549168"/>
      </c:barChart>
      <c:catAx>
        <c:axId val="19047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49168"/>
        <c:crosses val="autoZero"/>
        <c:auto val="1"/>
        <c:lblAlgn val="ctr"/>
        <c:lblOffset val="100"/>
        <c:noMultiLvlLbl val="0"/>
      </c:catAx>
      <c:valAx>
        <c:axId val="13154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47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3" y="1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r">
              <a:defRPr sz="1200"/>
            </a:lvl1pPr>
          </a:lstStyle>
          <a:p>
            <a:fld id="{8ABA7036-6F8A-4BDB-862D-4A625F5317E4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3" y="6658664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r">
              <a:defRPr sz="1200"/>
            </a:lvl1pPr>
          </a:lstStyle>
          <a:p>
            <a:fld id="{608B887E-BD91-4FD5-9DF3-079C540ED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0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3" y="1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r">
              <a:defRPr sz="1200"/>
            </a:lvl1pPr>
          </a:lstStyle>
          <a:p>
            <a:fld id="{16323950-E0C0-4EA8-B9F0-86023AF4DA56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9" tIns="46440" rIns="92879" bIns="464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2879" tIns="46440" rIns="92879" bIns="464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3" y="6658664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r">
              <a:defRPr sz="1200"/>
            </a:lvl1pPr>
          </a:lstStyle>
          <a:p>
            <a:fld id="{461D7EA0-1D73-4751-9681-DA8A4CA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18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D7EA0-1D73-4751-9681-DA8A4CA271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61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9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D7EA0-1D73-4751-9681-DA8A4CA271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8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93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65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8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80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baseline="0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93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8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1pPr>
            <a:lvl2pPr marL="769336" indent="-2958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2pPr>
            <a:lvl3pPr marL="1183595" indent="-2367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3pPr>
            <a:lvl4pPr marL="1657033" indent="-2367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4pPr>
            <a:lvl5pPr marL="2130471" indent="-2367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5pPr>
            <a:lvl6pPr marL="2603909" indent="-236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6pPr>
            <a:lvl7pPr marL="3077346" indent="-236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7pPr>
            <a:lvl8pPr marL="3550785" indent="-236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8pPr>
            <a:lvl9pPr marL="4024223" indent="-236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9pPr>
          </a:lstStyle>
          <a:p>
            <a:fld id="{7C444E2B-2CD5-4C32-AF60-5C8945849180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8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3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3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3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9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1" y="6299200"/>
            <a:ext cx="838200" cy="457200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8E8BBD-610D-4CE9-9AA3-46FA9954E137}" type="slidenum">
              <a:rPr lang="en-US" sz="2400">
                <a:solidFill>
                  <a:srgbClr val="000000"/>
                </a:solidFill>
                <a:latin typeface="Arial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4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914400"/>
            <a:ext cx="20955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341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1" y="6299200"/>
            <a:ext cx="838200" cy="457200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72869C-C32E-4166-ADE3-589DF85F0AD7}" type="slidenum">
              <a:rPr lang="en-US" sz="2400">
                <a:solidFill>
                  <a:srgbClr val="000000"/>
                </a:solidFill>
                <a:latin typeface="Arial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8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5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2" y="914400"/>
            <a:ext cx="863756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758462"/>
            <a:ext cx="8623496" cy="49236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6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40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71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276"/>
            <a:ext cx="4040188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9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35276"/>
            <a:ext cx="4041775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4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3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49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01700"/>
            <a:ext cx="3008313" cy="1155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9000"/>
            <a:ext cx="5111750" cy="5237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57401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61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7900"/>
            <a:ext cx="5486400" cy="374967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1" y="6299200"/>
            <a:ext cx="838200" cy="457200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83B10-BCCD-4CF3-88F6-53813163D90B}" type="slidenum">
              <a:rPr lang="en-US" sz="2400">
                <a:solidFill>
                  <a:srgbClr val="000000"/>
                </a:solidFill>
                <a:latin typeface="Arial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8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C sub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6" y="7620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9812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9081-CFA7-4B1F-854E-9500C43A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baseline="0">
          <a:solidFill>
            <a:srgbClr val="94815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177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353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53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706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ts val="600"/>
        </a:spcAft>
        <a:buClr>
          <a:srgbClr val="000000"/>
        </a:buClr>
        <a:buChar char="•"/>
        <a:defRPr sz="3200">
          <a:solidFill>
            <a:srgbClr val="002B5E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800">
          <a:solidFill>
            <a:srgbClr val="002B5E"/>
          </a:solidFill>
          <a:latin typeface="+mn-lt"/>
          <a:ea typeface="+mn-ea"/>
        </a:defRPr>
      </a:lvl2pPr>
      <a:lvl3pPr marL="1142942" indent="-228588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•"/>
        <a:defRPr sz="2400">
          <a:solidFill>
            <a:srgbClr val="002B5E"/>
          </a:solidFill>
          <a:latin typeface="+mn-lt"/>
          <a:ea typeface="+mn-ea"/>
        </a:defRPr>
      </a:lvl3pPr>
      <a:lvl4pPr marL="1600118" indent="-228588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000">
          <a:solidFill>
            <a:srgbClr val="002B5E"/>
          </a:solidFill>
          <a:latin typeface="+mn-lt"/>
          <a:ea typeface="+mn-ea"/>
        </a:defRPr>
      </a:lvl4pPr>
      <a:lvl5pPr marL="2057295" indent="-228588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»"/>
        <a:defRPr sz="2000">
          <a:solidFill>
            <a:srgbClr val="002B5E"/>
          </a:solidFill>
          <a:latin typeface="+mn-lt"/>
          <a:ea typeface="+mn-ea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COACH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title-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6075" y="963613"/>
            <a:ext cx="60452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IDEAL-N Annual Plenary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61315" y="3962400"/>
            <a:ext cx="5791200" cy="131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Laurie J. Kirsch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/>
            </a:r>
            <a:b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Vice Provost for Faculty Affairs, Development,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&amp; </a:t>
            </a: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Diversity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University of Pittsburgh</a:t>
            </a:r>
            <a:endParaRPr lang="en-US" sz="1800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5" y="31058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April 7, 2017</a:t>
            </a:r>
            <a:endParaRPr lang="en-US" sz="1800" b="1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3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DB87D"/>
                </a:solidFill>
              </a:rPr>
              <a:t>Activities</a:t>
            </a:r>
            <a:endParaRPr lang="en-US" sz="48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876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Expanding opportunities for networking, mentoring, and support for women faculty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Focus </a:t>
            </a:r>
            <a:r>
              <a:rPr lang="en-US" sz="2400" dirty="0"/>
              <a:t>on mid-career </a:t>
            </a:r>
            <a:r>
              <a:rPr lang="en-US" sz="2400" dirty="0" smtClean="0"/>
              <a:t>faculty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Resources </a:t>
            </a:r>
            <a:r>
              <a:rPr lang="en-US" sz="2400" dirty="0"/>
              <a:t>developed for website 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Plans </a:t>
            </a:r>
            <a:r>
              <a:rPr lang="en-US" sz="2400" dirty="0"/>
              <a:t>to launch </a:t>
            </a:r>
            <a:r>
              <a:rPr lang="en-US" sz="2400" i="1" dirty="0"/>
              <a:t>Center for </a:t>
            </a:r>
            <a:r>
              <a:rPr lang="en-US" sz="2400" i="1" dirty="0" smtClean="0"/>
              <a:t>Mentoring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Faculty Recruitment (Diversity Committees)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Implicit &amp; unconscious bias workshops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Packet of materials for faculty search committees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11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838200"/>
            <a:ext cx="7970474" cy="601980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5867400" cy="723900"/>
          </a:xfrm>
        </p:spPr>
        <p:txBody>
          <a:bodyPr/>
          <a:lstStyle/>
          <a:p>
            <a:r>
              <a:rPr lang="en-US" sz="2400" dirty="0" smtClean="0">
                <a:solidFill>
                  <a:srgbClr val="CDB87D"/>
                </a:solidFill>
              </a:rPr>
              <a:t>Family Friendly Programs for Pitt Faculty</a:t>
            </a:r>
            <a:endParaRPr lang="en-US" sz="2400" dirty="0">
              <a:solidFill>
                <a:srgbClr val="CDB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5867400" cy="723900"/>
          </a:xfrm>
        </p:spPr>
        <p:txBody>
          <a:bodyPr/>
          <a:lstStyle/>
          <a:p>
            <a:r>
              <a:rPr lang="en-US" sz="2400" dirty="0" smtClean="0">
                <a:solidFill>
                  <a:srgbClr val="CDB87D"/>
                </a:solidFill>
              </a:rPr>
              <a:t>Family Friendly Programs for Pitt Faculty</a:t>
            </a:r>
            <a:endParaRPr lang="en-US" sz="2400" dirty="0">
              <a:solidFill>
                <a:srgbClr val="CDB87D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90984"/>
            <a:ext cx="7848600" cy="60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DB87D"/>
                </a:solidFill>
              </a:rPr>
              <a:t>Activities</a:t>
            </a:r>
            <a:endParaRPr lang="en-US" sz="48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833716"/>
            <a:ext cx="8610600" cy="50292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Dissemination of COACHE results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Presentations to senior leadership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Presentations to faculty groups (Senate, other standing committees, and faculty groups)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Individual discussions with deans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Developed website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www.pitt.edu/COACHE</a:t>
            </a:r>
            <a:endParaRPr lang="en-US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Resources include infographics &amp; “good practices”</a:t>
            </a:r>
          </a:p>
        </p:txBody>
      </p:sp>
    </p:spTree>
    <p:extLst>
      <p:ext uri="{BB962C8B-B14F-4D97-AF65-F5344CB8AC3E}">
        <p14:creationId xmlns:p14="http://schemas.microsoft.com/office/powerpoint/2010/main" val="21868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06929"/>
              </p:ext>
            </p:extLst>
          </p:nvPr>
        </p:nvGraphicFramePr>
        <p:xfrm>
          <a:off x="4572000" y="838200"/>
          <a:ext cx="4572000" cy="59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Acrobat Document" r:id="rId4" imgW="5829199" imgH="7543800" progId="Acrobat.Document.11">
                  <p:embed/>
                </p:oleObj>
              </mc:Choice>
              <mc:Fallback>
                <p:oleObj name="Acrobat Document" r:id="rId4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838200"/>
                        <a:ext cx="4572000" cy="59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89245"/>
              </p:ext>
            </p:extLst>
          </p:nvPr>
        </p:nvGraphicFramePr>
        <p:xfrm>
          <a:off x="31595" y="869475"/>
          <a:ext cx="452367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Acrobat Document" r:id="rId6" imgW="5829199" imgH="7543800" progId="Acrobat.Document.11">
                  <p:embed/>
                </p:oleObj>
              </mc:Choice>
              <mc:Fallback>
                <p:oleObj name="Acrobat Document" r:id="rId6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95" y="869475"/>
                        <a:ext cx="4523670" cy="585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5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82252"/>
              </p:ext>
            </p:extLst>
          </p:nvPr>
        </p:nvGraphicFramePr>
        <p:xfrm>
          <a:off x="0" y="838200"/>
          <a:ext cx="4572000" cy="59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Acrobat Document" r:id="rId4" imgW="5829199" imgH="7543800" progId="Acrobat.Document.11">
                  <p:embed/>
                </p:oleObj>
              </mc:Choice>
              <mc:Fallback>
                <p:oleObj name="Acrobat Document" r:id="rId4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38200"/>
                        <a:ext cx="4572000" cy="59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82492"/>
              </p:ext>
            </p:extLst>
          </p:nvPr>
        </p:nvGraphicFramePr>
        <p:xfrm>
          <a:off x="4583151" y="847493"/>
          <a:ext cx="4572000" cy="59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Acrobat Document" r:id="rId6" imgW="5829199" imgH="7543800" progId="Acrobat.Document.11">
                  <p:embed/>
                </p:oleObj>
              </mc:Choice>
              <mc:Fallback>
                <p:oleObj name="Acrobat Document" r:id="rId6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3151" y="847493"/>
                        <a:ext cx="4572000" cy="59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101283"/>
              </p:ext>
            </p:extLst>
          </p:nvPr>
        </p:nvGraphicFramePr>
        <p:xfrm>
          <a:off x="4540405" y="838200"/>
          <a:ext cx="4572000" cy="59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Acrobat Document" r:id="rId4" imgW="5829199" imgH="7543800" progId="Acrobat.Document.11">
                  <p:embed/>
                </p:oleObj>
              </mc:Choice>
              <mc:Fallback>
                <p:oleObj name="Acrobat Document" r:id="rId4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0405" y="838200"/>
                        <a:ext cx="4572000" cy="59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5351"/>
              </p:ext>
            </p:extLst>
          </p:nvPr>
        </p:nvGraphicFramePr>
        <p:xfrm>
          <a:off x="152400" y="838200"/>
          <a:ext cx="4572000" cy="59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Acrobat Document" r:id="rId6" imgW="5829199" imgH="7543800" progId="Acrobat.Document.11">
                  <p:embed/>
                </p:oleObj>
              </mc:Choice>
              <mc:Fallback>
                <p:oleObj name="Acrobat Document" r:id="rId6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838200"/>
                        <a:ext cx="4572000" cy="59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9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2" y="914400"/>
            <a:ext cx="7315200" cy="34468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3201" y="0"/>
            <a:ext cx="2579914" cy="838200"/>
          </a:xfrm>
        </p:spPr>
        <p:txBody>
          <a:bodyPr/>
          <a:lstStyle/>
          <a:p>
            <a:r>
              <a:rPr lang="en-US" sz="4800" dirty="0" smtClean="0">
                <a:solidFill>
                  <a:srgbClr val="CDB87D"/>
                </a:solidFill>
              </a:rPr>
              <a:t>Activities</a:t>
            </a:r>
            <a:endParaRPr lang="en-US" sz="48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7548" y="4585563"/>
            <a:ext cx="9144000" cy="2268157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800" i="1" dirty="0" smtClean="0"/>
              <a:t>A Celebration of Newly Promoted Women Faculty</a:t>
            </a:r>
          </a:p>
          <a:p>
            <a:pPr marL="74293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New annual event with inaugural celebration on 3/2/17 </a:t>
            </a:r>
          </a:p>
          <a:p>
            <a:pPr marL="74293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Complements event to welcome newly hired women faculty</a:t>
            </a:r>
          </a:p>
          <a:p>
            <a:pPr marL="74293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Panel of senior women faculty offered advice &amp; perspective</a:t>
            </a:r>
          </a:p>
        </p:txBody>
      </p:sp>
    </p:spTree>
    <p:extLst>
      <p:ext uri="{BB962C8B-B14F-4D97-AF65-F5344CB8AC3E}">
        <p14:creationId xmlns:p14="http://schemas.microsoft.com/office/powerpoint/2010/main" val="29718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DB87D"/>
                </a:solidFill>
              </a:rPr>
              <a:t>Going Forward</a:t>
            </a:r>
            <a:endParaRPr lang="en-US" sz="48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799" cy="4724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Continue to use COACHE results as a vehicle for discussing issues and making changes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Engage other groups at Pitt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Additional Mechanisms to Support Faculty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e.g., “Writing Groups”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Institutionalize Efforts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92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title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1282700" y="2887693"/>
            <a:ext cx="5562600" cy="65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9pPr>
          </a:lstStyle>
          <a:p>
            <a:pPr eaLnBrk="1" hangingPunct="1"/>
            <a:r>
              <a:rPr lang="en-US" sz="4800" b="1" i="1" dirty="0" smtClean="0">
                <a:solidFill>
                  <a:srgbClr val="FFFFFF"/>
                </a:solidFill>
                <a:latin typeface="Calibri" pitchFamily="34" charset="0"/>
              </a:rPr>
              <a:t>Thank you!</a:t>
            </a:r>
            <a:endParaRPr lang="en-US" sz="48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355600" y="4203700"/>
            <a:ext cx="5486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endParaRPr lang="en-US" sz="1600" dirty="0">
              <a:solidFill>
                <a:srgbClr val="CCCC9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80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DB87D"/>
                </a:solidFill>
              </a:rPr>
              <a:t>The Core Team</a:t>
            </a:r>
            <a:endParaRPr lang="en-US" sz="48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4958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smtClean="0"/>
              <a:t>Dr. Anne M. Robertson, Change Leader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smtClean="0"/>
              <a:t>William Kepler Whiteford Professor of Engineering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smtClean="0"/>
              <a:t>Dr</a:t>
            </a:r>
            <a:r>
              <a:rPr lang="en-US" sz="2800" dirty="0"/>
              <a:t>. Kristin </a:t>
            </a:r>
            <a:r>
              <a:rPr lang="en-US" sz="2800" dirty="0" smtClean="0"/>
              <a:t>Kanthak, Social Scientist</a:t>
            </a: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smtClean="0"/>
              <a:t>Associate </a:t>
            </a:r>
            <a:r>
              <a:rPr lang="en-US" sz="2800" i="1" dirty="0"/>
              <a:t>Professor of Political </a:t>
            </a:r>
            <a:r>
              <a:rPr lang="en-US" sz="2800" i="1" dirty="0" smtClean="0"/>
              <a:t>Science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smtClean="0"/>
              <a:t>Dr</a:t>
            </a:r>
            <a:r>
              <a:rPr lang="en-US" sz="2800" dirty="0"/>
              <a:t>. </a:t>
            </a:r>
            <a:r>
              <a:rPr lang="en-US" sz="2800" dirty="0" smtClean="0"/>
              <a:t>Laurie J. Kirsch, Co-Director</a:t>
            </a:r>
          </a:p>
        </p:txBody>
      </p:sp>
    </p:spTree>
    <p:extLst>
      <p:ext uri="{BB962C8B-B14F-4D97-AF65-F5344CB8AC3E}">
        <p14:creationId xmlns:p14="http://schemas.microsoft.com/office/powerpoint/2010/main" val="30848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Institutional Transformation Theme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16565" cy="41148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Building a culture that encourages and supports the professional development and career progression of mid-career women faculty at the 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40923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DB87D"/>
                </a:solidFill>
              </a:rPr>
              <a:t>Year 1 &amp; Year 2 Activities</a:t>
            </a:r>
            <a:endParaRPr lang="en-US" sz="48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5035" y="1981200"/>
            <a:ext cx="8301680" cy="4495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Identify issues and barriers that prevent or slow advancement of tenured women faculty from associate professor to full professor, and of non-tenure stream women faculty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Identify mechanisms that facilitate career advancement</a:t>
            </a:r>
          </a:p>
        </p:txBody>
      </p:sp>
    </p:spTree>
    <p:extLst>
      <p:ext uri="{BB962C8B-B14F-4D97-AF65-F5344CB8AC3E}">
        <p14:creationId xmlns:p14="http://schemas.microsoft.com/office/powerpoint/2010/main" val="252156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DB87D"/>
                </a:solidFill>
              </a:rPr>
              <a:t>Year 1 &amp; Year 2 Activities</a:t>
            </a:r>
            <a:endParaRPr lang="en-US" sz="48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5035" y="1981200"/>
            <a:ext cx="8301680" cy="4495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Data collection &amp; analysis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Analysis of promotion patterns at Pitt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COACHE survey of full-time faculty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Focus groups of mid-career women faculty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Other studies and literature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IDEAL-N partner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11216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28648" cy="7620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Pitt Demographics</a:t>
            </a:r>
            <a:endParaRPr lang="en-US" sz="4000" dirty="0">
              <a:solidFill>
                <a:srgbClr val="CDB87D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507059"/>
              </p:ext>
            </p:extLst>
          </p:nvPr>
        </p:nvGraphicFramePr>
        <p:xfrm>
          <a:off x="266700" y="1758950"/>
          <a:ext cx="8623300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9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37563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Key Findings </a:t>
            </a:r>
            <a:br>
              <a:rPr lang="en-US" sz="4400" dirty="0" smtClean="0">
                <a:solidFill>
                  <a:srgbClr val="CDB87D"/>
                </a:solidFill>
              </a:rPr>
            </a:br>
            <a:r>
              <a:rPr lang="en-US" sz="4000" dirty="0" smtClean="0">
                <a:solidFill>
                  <a:srgbClr val="CDB87D"/>
                </a:solidFill>
              </a:rPr>
              <a:t>Progress of Faculty:  1991-2012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10600" cy="4876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/>
              <a:t>Men are significantly more likely to be promoted to Associate Professor than women.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It takes men significantly less time to be promoted than women.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Men are significantly more likely to be promoted from Associate to Full Professor than women.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But, among those promoted, men and women take similar amounts of time to achieve promotion to Full.</a:t>
            </a:r>
          </a:p>
        </p:txBody>
      </p:sp>
    </p:spTree>
    <p:extLst>
      <p:ext uri="{BB962C8B-B14F-4D97-AF65-F5344CB8AC3E}">
        <p14:creationId xmlns:p14="http://schemas.microsoft.com/office/powerpoint/2010/main" val="29150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152" y="914400"/>
            <a:ext cx="8828648" cy="10668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Key Findings</a:t>
            </a:r>
            <a:br>
              <a:rPr lang="en-US" sz="4400" dirty="0" smtClean="0">
                <a:solidFill>
                  <a:srgbClr val="CDB87D"/>
                </a:solidFill>
              </a:rPr>
            </a:br>
            <a:r>
              <a:rPr lang="en-US" sz="4000" dirty="0" smtClean="0">
                <a:solidFill>
                  <a:srgbClr val="CDB87D"/>
                </a:solidFill>
              </a:rPr>
              <a:t>COACHE Survey of FT Faculty:  2016</a:t>
            </a:r>
            <a:endParaRPr lang="en-US" sz="40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458200" cy="4876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Compared to faculty at other institutions, Pitt faculty are: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Less satisfied about the clarity of tenure policies and the clarity of tenure expectations.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Less satisfied with the process of being promoted to full professor.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Pitt female faculty are less satisfied across many tenure and promotion metrics than Pitt male faculty.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More satisfied with tuition benefits, work-life balance, medical and family leave, and flexible workloads.  </a:t>
            </a:r>
          </a:p>
        </p:txBody>
      </p:sp>
    </p:spTree>
    <p:extLst>
      <p:ext uri="{BB962C8B-B14F-4D97-AF65-F5344CB8AC3E}">
        <p14:creationId xmlns:p14="http://schemas.microsoft.com/office/powerpoint/2010/main" val="39659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152" y="838200"/>
            <a:ext cx="8637563" cy="12192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Key Observations</a:t>
            </a:r>
            <a:br>
              <a:rPr lang="en-US" sz="4400" dirty="0" smtClean="0">
                <a:solidFill>
                  <a:srgbClr val="CDB87D"/>
                </a:solidFill>
              </a:rPr>
            </a:br>
            <a:r>
              <a:rPr lang="en-US" sz="4000" dirty="0" smtClean="0">
                <a:solidFill>
                  <a:srgbClr val="CDB87D"/>
                </a:solidFill>
              </a:rPr>
              <a:t>Focus Groups and Panel:  2017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42672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Women tend to say “yes” too often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Women tend not to ask for what they want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Women tend not to challenge the status quo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Women seem poorly informed about policies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/>
              <a:t>Many associate professors want </a:t>
            </a:r>
            <a:r>
              <a:rPr lang="en-US" sz="2800" dirty="0" smtClean="0"/>
              <a:t>mentors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800" dirty="0" smtClean="0"/>
              <a:t>Faculty participants seemed truly energized by being part of focus groups</a:t>
            </a:r>
            <a:endParaRPr lang="en-US" sz="28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1_Blank Presentation">
  <a:themeElements>
    <a:clrScheme name="Pitt Colors">
      <a:dk1>
        <a:srgbClr val="1C2957"/>
      </a:dk1>
      <a:lt1>
        <a:srgbClr val="FFFFFF"/>
      </a:lt1>
      <a:dk2>
        <a:srgbClr val="1C2957"/>
      </a:dk2>
      <a:lt2>
        <a:srgbClr val="CDB87D"/>
      </a:lt2>
      <a:accent1>
        <a:srgbClr val="93A5E4"/>
      </a:accent1>
      <a:accent2>
        <a:srgbClr val="807042"/>
      </a:accent2>
      <a:accent3>
        <a:srgbClr val="B3A16D"/>
      </a:accent3>
      <a:accent4>
        <a:srgbClr val="8A551F"/>
      </a:accent4>
      <a:accent5>
        <a:srgbClr val="411F8A"/>
      </a:accent5>
      <a:accent6>
        <a:srgbClr val="1C2957"/>
      </a:accent6>
      <a:hlink>
        <a:srgbClr val="00B0F0"/>
      </a:hlink>
      <a:folHlink>
        <a:srgbClr val="7030A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7660</TotalTime>
  <Words>534</Words>
  <Application>Microsoft Office PowerPoint</Application>
  <PresentationFormat>On-screen Show (4:3)</PresentationFormat>
  <Paragraphs>94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Georgia</vt:lpstr>
      <vt:lpstr>1_Blank Presentation</vt:lpstr>
      <vt:lpstr>Acrobat Document</vt:lpstr>
      <vt:lpstr>PowerPoint Presentation</vt:lpstr>
      <vt:lpstr>The Core Team</vt:lpstr>
      <vt:lpstr>Institutional Transformation Theme</vt:lpstr>
      <vt:lpstr>Year 1 &amp; Year 2 Activities</vt:lpstr>
      <vt:lpstr>Year 1 &amp; Year 2 Activities</vt:lpstr>
      <vt:lpstr>Pitt Demographics</vt:lpstr>
      <vt:lpstr>Key Findings  Progress of Faculty:  1991-2012</vt:lpstr>
      <vt:lpstr>Key Findings COACHE Survey of FT Faculty:  2016</vt:lpstr>
      <vt:lpstr>Key Observations Focus Groups and Panel:  2017</vt:lpstr>
      <vt:lpstr>Activities</vt:lpstr>
      <vt:lpstr>Family Friendly Programs for Pitt Faculty</vt:lpstr>
      <vt:lpstr>Family Friendly Programs for Pitt Faculty</vt:lpstr>
      <vt:lpstr>Activities</vt:lpstr>
      <vt:lpstr>PowerPoint Presentation</vt:lpstr>
      <vt:lpstr>PowerPoint Presentation</vt:lpstr>
      <vt:lpstr>PowerPoint Presentation</vt:lpstr>
      <vt:lpstr>Activities</vt:lpstr>
      <vt:lpstr>Going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Kubis</dc:creator>
  <cp:lastModifiedBy>Heather Burton</cp:lastModifiedBy>
  <cp:revision>401</cp:revision>
  <cp:lastPrinted>2017-03-27T14:30:06Z</cp:lastPrinted>
  <dcterms:created xsi:type="dcterms:W3CDTF">2014-03-20T18:46:28Z</dcterms:created>
  <dcterms:modified xsi:type="dcterms:W3CDTF">2017-03-29T15:51:57Z</dcterms:modified>
</cp:coreProperties>
</file>