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6"/>
  </p:handoutMasterIdLst>
  <p:sldIdLst>
    <p:sldId id="271" r:id="rId2"/>
    <p:sldId id="265" r:id="rId3"/>
    <p:sldId id="275" r:id="rId4"/>
    <p:sldId id="263" r:id="rId5"/>
    <p:sldId id="264" r:id="rId6"/>
    <p:sldId id="266" r:id="rId7"/>
    <p:sldId id="272" r:id="rId8"/>
    <p:sldId id="273" r:id="rId9"/>
    <p:sldId id="267" r:id="rId10"/>
    <p:sldId id="268" r:id="rId11"/>
    <p:sldId id="269" r:id="rId12"/>
    <p:sldId id="274" r:id="rId13"/>
    <p:sldId id="27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12" y="-1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Discipline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Sheet1!$B$3:$E$4</c:f>
              <c:strCache>
                <c:ptCount val="4"/>
                <c:pt idx="0">
                  <c:v>Engineering</c:v>
                </c:pt>
                <c:pt idx="1">
                  <c:v>Medical Sciences</c:v>
                </c:pt>
                <c:pt idx="2">
                  <c:v>Natural Sciences</c:v>
                </c:pt>
                <c:pt idx="3">
                  <c:v>Social Sciences</c:v>
                </c:pt>
              </c:strCache>
            </c:strRef>
          </c:cat>
          <c:val>
            <c:numRef>
              <c:f>Sheet1!$B$5:$E$5</c:f>
              <c:numCache>
                <c:formatCode>###0</c:formatCode>
                <c:ptCount val="4"/>
                <c:pt idx="0">
                  <c:v>6.0</c:v>
                </c:pt>
                <c:pt idx="1">
                  <c:v>0.0</c:v>
                </c:pt>
                <c:pt idx="2">
                  <c:v>14.0</c:v>
                </c:pt>
                <c:pt idx="3">
                  <c:v>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90-4D9F-A9A3-732EE857EB08}"/>
            </c:ext>
          </c:extLst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Sheet1!$B$3:$E$4</c:f>
              <c:strCache>
                <c:ptCount val="4"/>
                <c:pt idx="0">
                  <c:v>Engineering</c:v>
                </c:pt>
                <c:pt idx="1">
                  <c:v>Medical Sciences</c:v>
                </c:pt>
                <c:pt idx="2">
                  <c:v>Natural Sciences</c:v>
                </c:pt>
                <c:pt idx="3">
                  <c:v>Social Sciences</c:v>
                </c:pt>
              </c:strCache>
            </c:strRef>
          </c:cat>
          <c:val>
            <c:numRef>
              <c:f>Sheet1!$B$6:$E$6</c:f>
              <c:numCache>
                <c:formatCode>###0</c:formatCode>
                <c:ptCount val="4"/>
                <c:pt idx="0">
                  <c:v>14.0</c:v>
                </c:pt>
                <c:pt idx="1">
                  <c:v>3.0</c:v>
                </c:pt>
                <c:pt idx="2">
                  <c:v>19.0</c:v>
                </c:pt>
                <c:pt idx="3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90-4D9F-A9A3-732EE857E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1057224"/>
        <c:axId val="-2131053736"/>
      </c:barChart>
      <c:catAx>
        <c:axId val="-213105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053736"/>
        <c:crosses val="autoZero"/>
        <c:auto val="1"/>
        <c:lblAlgn val="ctr"/>
        <c:lblOffset val="100"/>
        <c:noMultiLvlLbl val="0"/>
      </c:catAx>
      <c:valAx>
        <c:axId val="-213105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05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Rank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Sheet2!$B$14:$E$14</c:f>
              <c:strCache>
                <c:ptCount val="4"/>
                <c:pt idx="0">
                  <c:v>Lecturer</c:v>
                </c:pt>
                <c:pt idx="1">
                  <c:v>Assistant Professor</c:v>
                </c:pt>
                <c:pt idx="2">
                  <c:v>Associate Professor</c:v>
                </c:pt>
                <c:pt idx="3">
                  <c:v>Professor</c:v>
                </c:pt>
              </c:strCache>
            </c:strRef>
          </c:cat>
          <c:val>
            <c:numRef>
              <c:f>Sheet2!$B$15:$E$15</c:f>
              <c:numCache>
                <c:formatCode>###0</c:formatCode>
                <c:ptCount val="4"/>
                <c:pt idx="0">
                  <c:v>5.0</c:v>
                </c:pt>
                <c:pt idx="1">
                  <c:v>5.0</c:v>
                </c:pt>
                <c:pt idx="2">
                  <c:v>3.0</c:v>
                </c:pt>
                <c:pt idx="3">
                  <c:v>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87-46F0-B6B7-F4010A5DD23B}"/>
            </c:ext>
          </c:extLst>
        </c:ser>
        <c:ser>
          <c:idx val="1"/>
          <c:order val="1"/>
          <c:tx>
            <c:strRef>
              <c:f>Sheet2!$A$16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Sheet2!$B$14:$E$14</c:f>
              <c:strCache>
                <c:ptCount val="4"/>
                <c:pt idx="0">
                  <c:v>Lecturer</c:v>
                </c:pt>
                <c:pt idx="1">
                  <c:v>Assistant Professor</c:v>
                </c:pt>
                <c:pt idx="2">
                  <c:v>Associate Professor</c:v>
                </c:pt>
                <c:pt idx="3">
                  <c:v>Professor</c:v>
                </c:pt>
              </c:strCache>
            </c:strRef>
          </c:cat>
          <c:val>
            <c:numRef>
              <c:f>Sheet2!$B$16:$E$16</c:f>
              <c:numCache>
                <c:formatCode>###0</c:formatCode>
                <c:ptCount val="4"/>
                <c:pt idx="0">
                  <c:v>5.0</c:v>
                </c:pt>
                <c:pt idx="1">
                  <c:v>5.0</c:v>
                </c:pt>
                <c:pt idx="2">
                  <c:v>16.0</c:v>
                </c:pt>
                <c:pt idx="3">
                  <c:v>18.0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87-46F0-B6B7-F4010A5DD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1454504"/>
        <c:axId val="-2130988568"/>
      </c:barChart>
      <c:catAx>
        <c:axId val="-213145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0988568"/>
        <c:crosses val="autoZero"/>
        <c:auto val="1"/>
        <c:lblAlgn val="ctr"/>
        <c:lblOffset val="100"/>
        <c:noMultiLvlLbl val="0"/>
      </c:catAx>
      <c:valAx>
        <c:axId val="-2130988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454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BFFE9-FF8B-D84C-94DC-FC36C03259DC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C70BC-27AC-6B45-97AB-11DFCAE08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7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7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6983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5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4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19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4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0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1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14B4-E024-4F05-8AD5-E56C7A39ECC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2A90-4F90-4C37-A2E9-1DF54207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16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Recruitment, Retention and Advancement of Women and URM in 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52943"/>
            <a:ext cx="9141772" cy="1117687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Jamie </a:t>
            </a:r>
            <a:r>
              <a:rPr lang="en-US" sz="1800" b="1" dirty="0" smtClean="0"/>
              <a:t>Barlowe, </a:t>
            </a:r>
            <a:r>
              <a:rPr lang="en-US" sz="1800" b="1" dirty="0" smtClean="0">
                <a:solidFill>
                  <a:schemeClr val="tx1"/>
                </a:solidFill>
              </a:rPr>
              <a:t>Karen Bjorkman, Patricia Case, Edith Kippenhan, </a:t>
            </a:r>
            <a:r>
              <a:rPr lang="en-US" sz="1800" b="1" dirty="0" err="1" smtClean="0">
                <a:solidFill>
                  <a:schemeClr val="tx1"/>
                </a:solidFill>
              </a:rPr>
              <a:t>Monita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Mungo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800" b="1" dirty="0" smtClean="0"/>
              <a:t>University of Toledo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31" y="2599361"/>
            <a:ext cx="1409765" cy="16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19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Work-Life Balance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29419"/>
              </p:ext>
            </p:extLst>
          </p:nvPr>
        </p:nvGraphicFramePr>
        <p:xfrm>
          <a:off x="681038" y="2336800"/>
          <a:ext cx="96139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635">
                  <a:extLst>
                    <a:ext uri="{9D8B030D-6E8A-4147-A177-3AD203B41FA5}">
                      <a16:colId xmlns="" xmlns:a16="http://schemas.microsoft.com/office/drawing/2014/main" val="23454341"/>
                    </a:ext>
                  </a:extLst>
                </a:gridCol>
                <a:gridCol w="1399430">
                  <a:extLst>
                    <a:ext uri="{9D8B030D-6E8A-4147-A177-3AD203B41FA5}">
                      <a16:colId xmlns="" xmlns:a16="http://schemas.microsoft.com/office/drawing/2014/main" val="646728389"/>
                    </a:ext>
                  </a:extLst>
                </a:gridCol>
                <a:gridCol w="1399429">
                  <a:extLst>
                    <a:ext uri="{9D8B030D-6E8A-4147-A177-3AD203B41FA5}">
                      <a16:colId xmlns="" xmlns:a16="http://schemas.microsoft.com/office/drawing/2014/main" val="749256047"/>
                    </a:ext>
                  </a:extLst>
                </a:gridCol>
                <a:gridCol w="1564406">
                  <a:extLst>
                    <a:ext uri="{9D8B030D-6E8A-4147-A177-3AD203B41FA5}">
                      <a16:colId xmlns="" xmlns:a16="http://schemas.microsoft.com/office/drawing/2014/main" val="95997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178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an equitable</a:t>
                      </a:r>
                      <a:r>
                        <a:rPr lang="en-US" baseline="0" dirty="0" smtClean="0"/>
                        <a:t> Service 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059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struggle</a:t>
                      </a:r>
                      <a:r>
                        <a:rPr lang="en-US" baseline="0" dirty="0" smtClean="0"/>
                        <a:t> to find a work-life balance.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2.83 (p .04)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242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no time to socialize.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2.67 (.01)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168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feel guilty</a:t>
                      </a:r>
                      <a:r>
                        <a:rPr lang="en-US" baseline="0" dirty="0" smtClean="0"/>
                        <a:t> for taking time to socialize.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323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work long hours.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335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put work over family.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781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put family over 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5532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</a:t>
                      </a:r>
                      <a:r>
                        <a:rPr lang="en-US" baseline="0" dirty="0" smtClean="0"/>
                        <a:t> no life outside of 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627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80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Versus Career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461630"/>
              </p:ext>
            </p:extLst>
          </p:nvPr>
        </p:nvGraphicFramePr>
        <p:xfrm>
          <a:off x="680282" y="2034651"/>
          <a:ext cx="9613900" cy="414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713">
                  <a:extLst>
                    <a:ext uri="{9D8B030D-6E8A-4147-A177-3AD203B41FA5}">
                      <a16:colId xmlns="" xmlns:a16="http://schemas.microsoft.com/office/drawing/2014/main" val="136838166"/>
                    </a:ext>
                  </a:extLst>
                </a:gridCol>
                <a:gridCol w="1327868">
                  <a:extLst>
                    <a:ext uri="{9D8B030D-6E8A-4147-A177-3AD203B41FA5}">
                      <a16:colId xmlns="" xmlns:a16="http://schemas.microsoft.com/office/drawing/2014/main" val="3183444830"/>
                    </a:ext>
                  </a:extLst>
                </a:gridCol>
                <a:gridCol w="985205">
                  <a:extLst>
                    <a:ext uri="{9D8B030D-6E8A-4147-A177-3AD203B41FA5}">
                      <a16:colId xmlns="" xmlns:a16="http://schemas.microsoft.com/office/drawing/2014/main" val="3557277471"/>
                    </a:ext>
                  </a:extLst>
                </a:gridCol>
                <a:gridCol w="1612114">
                  <a:extLst>
                    <a:ext uri="{9D8B030D-6E8A-4147-A177-3AD203B41FA5}">
                      <a16:colId xmlns="" xmlns:a16="http://schemas.microsoft.com/office/drawing/2014/main" val="2738089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Significance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170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have been told that</a:t>
                      </a:r>
                      <a:r>
                        <a:rPr lang="en-US" sz="1600" baseline="0" dirty="0" smtClean="0"/>
                        <a:t> children interfere with your career.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3.49</a:t>
                      </a:r>
                      <a:r>
                        <a:rPr lang="en-US" sz="1600" baseline="0" dirty="0" smtClean="0"/>
                        <a:t> (.001)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7601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r>
                        <a:rPr lang="en-US" sz="1600" baseline="0" dirty="0" smtClean="0"/>
                        <a:t> have heard that academics should not have a family to advance career.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3.16 (.003)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547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have been</a:t>
                      </a:r>
                      <a:r>
                        <a:rPr lang="en-US" sz="1600" baseline="0" dirty="0" smtClean="0"/>
                        <a:t> reprimanded for missing work to care for family.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2.47 (.02)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4150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 the majority of family care.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4.24 (.000)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642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 colleagues expect me to put my career first.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3.78 (.001)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3280641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My chair expects me to put my career first.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2.61 (.01)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2329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Academics</a:t>
                      </a:r>
                      <a:r>
                        <a:rPr lang="en-US" sz="1600" baseline="0" dirty="0" smtClean="0"/>
                        <a:t> should expect to put their career first.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56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am willing to put my career before my family.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880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UT had childcare life would be easier.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543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40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Outcomes: Research Showcase and Celebration of UT Women in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March 22, 2018</a:t>
            </a:r>
          </a:p>
          <a:p>
            <a:r>
              <a:rPr lang="en-US" b="1" dirty="0" smtClean="0"/>
              <a:t>Dr. Heather Burton, Director, IDEAL-N Keynote Speaker</a:t>
            </a:r>
          </a:p>
          <a:p>
            <a:r>
              <a:rPr lang="en-US" b="1" dirty="0" smtClean="0"/>
              <a:t>Presentation of preliminary results of Research Study</a:t>
            </a:r>
          </a:p>
          <a:p>
            <a:r>
              <a:rPr lang="en-US" b="1" dirty="0" smtClean="0"/>
              <a:t>Research presentations/posters</a:t>
            </a:r>
          </a:p>
          <a:p>
            <a:r>
              <a:rPr lang="en-US" b="1" dirty="0" smtClean="0"/>
              <a:t>Reception in celebration of women in STEM faculty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920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Outcomes: Conference Presentation &amp; Article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two social science team members, Dr. Patricia Case and Dr. </a:t>
            </a:r>
            <a:r>
              <a:rPr lang="en-US" b="1" dirty="0" err="1" smtClean="0"/>
              <a:t>Monita</a:t>
            </a:r>
            <a:r>
              <a:rPr lang="en-US" b="1" dirty="0" smtClean="0"/>
              <a:t> </a:t>
            </a:r>
            <a:r>
              <a:rPr lang="en-US" b="1" dirty="0" err="1" smtClean="0"/>
              <a:t>Mungo</a:t>
            </a:r>
            <a:r>
              <a:rPr lang="en-US" b="1" dirty="0" smtClean="0"/>
              <a:t>, are presenting data from our study at the North Central Sociological Association Conference in Pittsburgh today</a:t>
            </a:r>
          </a:p>
          <a:p>
            <a:r>
              <a:rPr lang="en-US" b="1" dirty="0" smtClean="0"/>
              <a:t>An article proposal on research study submitted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659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Summer 2018 Research Funding and mentoring of female graduate students in STEM disciplines.</a:t>
            </a:r>
          </a:p>
          <a:p>
            <a:r>
              <a:rPr lang="en-US" b="1" dirty="0" smtClean="0"/>
              <a:t>Fund mentoring initiatives in STEM departments.</a:t>
            </a:r>
          </a:p>
          <a:p>
            <a:r>
              <a:rPr lang="en-US" b="1" dirty="0" smtClean="0"/>
              <a:t>Submit NSF grant to assist with recruitment, retention and advancement initiatives.</a:t>
            </a:r>
          </a:p>
          <a:p>
            <a:r>
              <a:rPr lang="en-US" b="1" dirty="0" smtClean="0"/>
              <a:t>Continuing highlighting Women in STEM research on our IDEAL-N website</a:t>
            </a:r>
          </a:p>
          <a:p>
            <a:r>
              <a:rPr lang="en-US" b="1" dirty="0" smtClean="0"/>
              <a:t>Continuing review of Dual Career Hiring Policy </a:t>
            </a:r>
          </a:p>
          <a:p>
            <a:r>
              <a:rPr lang="en-US" b="1" dirty="0" smtClean="0"/>
              <a:t>Our work is informing a new university-wide faculty mentoring plan, including </a:t>
            </a:r>
            <a:r>
              <a:rPr lang="en-US" b="1" dirty="0" smtClean="0"/>
              <a:t>(</a:t>
            </a:r>
            <a:r>
              <a:rPr lang="en-US" b="1" dirty="0" smtClean="0"/>
              <a:t>Rocket) </a:t>
            </a:r>
            <a:r>
              <a:rPr lang="en-US" b="1" dirty="0" smtClean="0"/>
              <a:t>Launch </a:t>
            </a:r>
            <a:r>
              <a:rPr lang="en-US" b="1" dirty="0" smtClean="0"/>
              <a:t>committees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9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Research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determine effective mechanisms for increasing the presence and successes of women and URM in STEM disciplines.</a:t>
            </a:r>
          </a:p>
          <a:p>
            <a:r>
              <a:rPr lang="en-US" b="1" dirty="0" smtClean="0"/>
              <a:t>To work to build supportive administrative frameworks for success.</a:t>
            </a:r>
          </a:p>
          <a:p>
            <a:r>
              <a:rPr lang="en-US" b="1" dirty="0" smtClean="0"/>
              <a:t>To assist with building interdisciplinary support networks for research, mentoring and social well-being of women in STEM.</a:t>
            </a:r>
          </a:p>
          <a:p>
            <a:r>
              <a:rPr lang="en-US" b="1" dirty="0" smtClean="0"/>
              <a:t>To determine areas where we have work to do on gender disparities across the campuses.</a:t>
            </a:r>
          </a:p>
          <a:p>
            <a:r>
              <a:rPr lang="en-US" b="1" dirty="0" smtClean="0"/>
              <a:t>Internal Research funding awarded for AY2017-2018: $20,000 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4625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Methods/Outcomes of Research Study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Examination of Outcomes of UT Biennial Climate Surveys (2010-2016), including: </a:t>
            </a:r>
          </a:p>
          <a:p>
            <a:pPr lvl="1"/>
            <a:r>
              <a:rPr lang="en-US" b="1" dirty="0" smtClean="0"/>
              <a:t>Satisfaction with UT, unit, support (time &amp; funding) (42% of women/61% of men felt they had adequate time for work)</a:t>
            </a:r>
          </a:p>
          <a:p>
            <a:pPr lvl="1"/>
            <a:r>
              <a:rPr lang="en-US" b="1" dirty="0" smtClean="0"/>
              <a:t>Job Stress by gender, e.g., departmental politics (80% of women/62% of men reported stress from departmental politics); Stress outside job, e.g., primary care giver for children or someone who is ill (53% of women/35% of men reported stress as care giver)</a:t>
            </a:r>
          </a:p>
          <a:p>
            <a:pPr lvl="1"/>
            <a:r>
              <a:rPr lang="en-US" b="1" dirty="0" smtClean="0"/>
              <a:t>Attitudes/Assumptions about Gender, e.g., women faculty with children less committed to career, and Practices/Implicit Bias, e.g., less access to departmental resources and greater expectations for service</a:t>
            </a:r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2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Methods/Outcomes: 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Climate survey data informed focus groups.</a:t>
            </a:r>
          </a:p>
          <a:p>
            <a:pPr marL="0" indent="0">
              <a:buNone/>
            </a:pPr>
            <a:r>
              <a:rPr lang="en-US" b="1" dirty="0" smtClean="0"/>
              <a:t>Focus groups showed that women in STEM at UT have difficulty being taken seriously.</a:t>
            </a:r>
          </a:p>
          <a:p>
            <a:pPr marL="0" indent="0">
              <a:buNone/>
            </a:pPr>
            <a:r>
              <a:rPr lang="en-US" b="1" dirty="0" smtClean="0"/>
              <a:t>Are more likely to carry service burdens.</a:t>
            </a:r>
          </a:p>
          <a:p>
            <a:pPr marL="0" indent="0">
              <a:buNone/>
            </a:pPr>
            <a:r>
              <a:rPr lang="en-US" b="1" dirty="0" smtClean="0"/>
              <a:t>Feel less respected.</a:t>
            </a:r>
          </a:p>
          <a:p>
            <a:pPr marL="0" indent="0">
              <a:buNone/>
            </a:pPr>
            <a:r>
              <a:rPr lang="en-US" b="1" dirty="0" smtClean="0"/>
              <a:t>Struggle to find work/life balance.</a:t>
            </a:r>
          </a:p>
          <a:p>
            <a:pPr marL="0" indent="0">
              <a:buNone/>
            </a:pPr>
            <a:r>
              <a:rPr lang="en-US" b="1" dirty="0" smtClean="0"/>
              <a:t>Sense that the previous generation of academic women are not supportive of work/life balance: either/or approach to family/career.</a:t>
            </a:r>
          </a:p>
        </p:txBody>
      </p:sp>
    </p:spTree>
    <p:extLst>
      <p:ext uri="{BB962C8B-B14F-4D97-AF65-F5344CB8AC3E}">
        <p14:creationId xmlns:p14="http://schemas.microsoft.com/office/powerpoint/2010/main" val="422368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Method/Outcomes: STEM only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Designed to increase STEM participation.</a:t>
            </a:r>
          </a:p>
          <a:p>
            <a:r>
              <a:rPr lang="en-US" b="1" dirty="0" smtClean="0"/>
              <a:t>Better data to look at gender differences for STEM only.</a:t>
            </a:r>
          </a:p>
          <a:p>
            <a:r>
              <a:rPr lang="en-US" b="1" dirty="0" smtClean="0"/>
              <a:t>Allowed us to look closely at issues around mentoring needs and work-life balance issues.</a:t>
            </a:r>
          </a:p>
          <a:p>
            <a:r>
              <a:rPr lang="en-US" b="1" dirty="0" smtClean="0"/>
              <a:t>Analysis of data in progress</a:t>
            </a:r>
          </a:p>
          <a:p>
            <a:r>
              <a:rPr lang="en-US" b="1" dirty="0" smtClean="0"/>
              <a:t>Next </a:t>
            </a:r>
            <a:r>
              <a:rPr lang="en-US" b="1" dirty="0" smtClean="0"/>
              <a:t>6 </a:t>
            </a:r>
            <a:r>
              <a:rPr lang="en-US" b="1" dirty="0" smtClean="0"/>
              <a:t>slides provide response rate and some preliminary data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318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159592"/>
              </p:ext>
            </p:extLst>
          </p:nvPr>
        </p:nvGraphicFramePr>
        <p:xfrm>
          <a:off x="681038" y="2336800"/>
          <a:ext cx="96138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>
                  <a:extLst>
                    <a:ext uri="{9D8B030D-6E8A-4147-A177-3AD203B41FA5}">
                      <a16:colId xmlns="" xmlns:a16="http://schemas.microsoft.com/office/drawing/2014/main" val="65264427"/>
                    </a:ext>
                  </a:extLst>
                </a:gridCol>
                <a:gridCol w="3204633">
                  <a:extLst>
                    <a:ext uri="{9D8B030D-6E8A-4147-A177-3AD203B41FA5}">
                      <a16:colId xmlns="" xmlns:a16="http://schemas.microsoft.com/office/drawing/2014/main" val="586867221"/>
                    </a:ext>
                  </a:extLst>
                </a:gridCol>
                <a:gridCol w="3204633">
                  <a:extLst>
                    <a:ext uri="{9D8B030D-6E8A-4147-A177-3AD203B41FA5}">
                      <a16:colId xmlns="" xmlns:a16="http://schemas.microsoft.com/office/drawing/2014/main" val="181104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364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3327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567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 Fluid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963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Declined to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471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3704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33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by Gender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226936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323655"/>
              </p:ext>
            </p:extLst>
          </p:nvPr>
        </p:nvGraphicFramePr>
        <p:xfrm>
          <a:off x="2397967" y="2057399"/>
          <a:ext cx="6690049" cy="4044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516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by Gender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98756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77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Perceptions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467454"/>
              </p:ext>
            </p:extLst>
          </p:nvPr>
        </p:nvGraphicFramePr>
        <p:xfrm>
          <a:off x="681038" y="2336800"/>
          <a:ext cx="721042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475">
                  <a:extLst>
                    <a:ext uri="{9D8B030D-6E8A-4147-A177-3AD203B41FA5}">
                      <a16:colId xmlns="" xmlns:a16="http://schemas.microsoft.com/office/drawing/2014/main" val="4056947128"/>
                    </a:ext>
                  </a:extLst>
                </a:gridCol>
                <a:gridCol w="2403475">
                  <a:extLst>
                    <a:ext uri="{9D8B030D-6E8A-4147-A177-3AD203B41FA5}">
                      <a16:colId xmlns="" xmlns:a16="http://schemas.microsoft.com/office/drawing/2014/main" val="2038596763"/>
                    </a:ext>
                  </a:extLst>
                </a:gridCol>
                <a:gridCol w="2403475">
                  <a:extLst>
                    <a:ext uri="{9D8B030D-6E8A-4147-A177-3AD203B41FA5}">
                      <a16:colId xmlns="" xmlns:a16="http://schemas.microsoft.com/office/drawing/2014/main" val="388528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996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7730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706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794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08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003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Overwhelmed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8611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2351" y="5526157"/>
            <a:ext cx="5255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variance in responses for females</a:t>
            </a:r>
            <a:r>
              <a:rPr lang="en-US" dirty="0"/>
              <a:t> </a:t>
            </a:r>
            <a:r>
              <a:rPr lang="en-US" dirty="0" smtClean="0"/>
              <a:t>across all variables analyzed for this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431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685</TotalTime>
  <Words>860</Words>
  <Application>Microsoft Macintosh PowerPoint</Application>
  <PresentationFormat>Custom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Berlin</vt:lpstr>
      <vt:lpstr>Recruitment, Retention and Advancement of Women and URM in STEM</vt:lpstr>
      <vt:lpstr>Objectives of Research Study</vt:lpstr>
      <vt:lpstr>Methods/Outcomes of Research Study   </vt:lpstr>
      <vt:lpstr>Methods/Outcomes: Focus Groups</vt:lpstr>
      <vt:lpstr>Method/Outcomes: STEM only survey</vt:lpstr>
      <vt:lpstr>Responses</vt:lpstr>
      <vt:lpstr>Discipline by Gender</vt:lpstr>
      <vt:lpstr>Rank by Gender</vt:lpstr>
      <vt:lpstr>Social Perceptions</vt:lpstr>
      <vt:lpstr>Work-Life Balance</vt:lpstr>
      <vt:lpstr>Family Versus Career</vt:lpstr>
      <vt:lpstr>Outcomes: Research Showcase and Celebration of UT Women in STEM</vt:lpstr>
      <vt:lpstr>Outcomes: Conference Presentation &amp; Article Submission</vt:lpstr>
      <vt:lpstr>Next Steps </vt:lpstr>
    </vt:vector>
  </TitlesOfParts>
  <Company>The 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Results</dc:title>
  <dc:creator>Case, Patricia F.</dc:creator>
  <cp:lastModifiedBy>Jamie Barlowe</cp:lastModifiedBy>
  <cp:revision>46</cp:revision>
  <cp:lastPrinted>2018-04-05T16:46:03Z</cp:lastPrinted>
  <dcterms:created xsi:type="dcterms:W3CDTF">2016-07-21T14:42:17Z</dcterms:created>
  <dcterms:modified xsi:type="dcterms:W3CDTF">2018-04-16T16:33:06Z</dcterms:modified>
</cp:coreProperties>
</file>