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57" r:id="rId3"/>
    <p:sldId id="258" r:id="rId4"/>
    <p:sldId id="265" r:id="rId5"/>
    <p:sldId id="260" r:id="rId6"/>
    <p:sldId id="261" r:id="rId7"/>
    <p:sldId id="269" r:id="rId8"/>
    <p:sldId id="270" r:id="rId9"/>
    <p:sldId id="266" r:id="rId10"/>
    <p:sldId id="263" r:id="rId11"/>
    <p:sldId id="268" r:id="rId12"/>
    <p:sldId id="262" r:id="rId13"/>
    <p:sldId id="25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A52D"/>
    <a:srgbClr val="0FE9FF"/>
    <a:srgbClr val="0730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8"/>
    <p:restoredTop sz="78162"/>
  </p:normalViewPr>
  <p:slideViewPr>
    <p:cSldViewPr snapToGrid="0" snapToObjects="1">
      <p:cViewPr varScale="1">
        <p:scale>
          <a:sx n="92" d="100"/>
          <a:sy n="92" d="100"/>
        </p:scale>
        <p:origin x="68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9" d="100"/>
          <a:sy n="119" d="100"/>
        </p:scale>
        <p:origin x="5056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FB4C9A-8023-2D40-A6E6-BD016CB1E7D6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DA876C-D639-D148-8687-D84C95E04E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1739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E7BA9C-C13B-C941-82A5-2AA33B4473CE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3CE1D9-36F2-B84D-A38F-999A8359D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63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CE1D9-36F2-B84D-A38F-999A8359DF7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2557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Mandy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CE1D9-36F2-B84D-A38F-999A8359DF7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0073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Jenny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CE1D9-36F2-B84D-A38F-999A8359DF7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2391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Jenny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CE1D9-36F2-B84D-A38F-999A8359DF7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442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CE1D9-36F2-B84D-A38F-999A8359DF7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12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Jenny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CE1D9-36F2-B84D-A38F-999A8359DF7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0436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Jenny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CE1D9-36F2-B84D-A38F-999A8359DF7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489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Mandy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CE1D9-36F2-B84D-A38F-999A8359DF7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1586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Mandy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CE1D9-36F2-B84D-A38F-999A8359DF7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1567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CE1D9-36F2-B84D-A38F-999A8359DF7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2087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CE1D9-36F2-B84D-A38F-999A8359DF7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6708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Mandy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CE1D9-36F2-B84D-A38F-999A8359DF7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046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68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77"/>
            <a:ext cx="12193683" cy="58936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98364" cy="6858000"/>
          </a:xfrm>
          <a:prstGeom prst="rect">
            <a:avLst/>
          </a:prstGeom>
        </p:spPr>
      </p:pic>
      <p:sp>
        <p:nvSpPr>
          <p:cNvPr id="14" name="Freeform 13"/>
          <p:cNvSpPr/>
          <p:nvPr userDrawn="1"/>
        </p:nvSpPr>
        <p:spPr>
          <a:xfrm>
            <a:off x="0" y="0"/>
            <a:ext cx="253341" cy="2042556"/>
          </a:xfrm>
          <a:custGeom>
            <a:avLst/>
            <a:gdLst>
              <a:gd name="connsiteX0" fmla="*/ 0 w 253341"/>
              <a:gd name="connsiteY0" fmla="*/ 0 h 2042556"/>
              <a:gd name="connsiteX1" fmla="*/ 253341 w 253341"/>
              <a:gd name="connsiteY1" fmla="*/ 0 h 2042556"/>
              <a:gd name="connsiteX2" fmla="*/ 253341 w 253341"/>
              <a:gd name="connsiteY2" fmla="*/ 2042556 h 2042556"/>
              <a:gd name="connsiteX3" fmla="*/ 0 w 253341"/>
              <a:gd name="connsiteY3" fmla="*/ 1975262 h 2042556"/>
              <a:gd name="connsiteX4" fmla="*/ 0 w 253341"/>
              <a:gd name="connsiteY4" fmla="*/ 0 h 2042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3341" h="2042556">
                <a:moveTo>
                  <a:pt x="0" y="0"/>
                </a:moveTo>
                <a:lnTo>
                  <a:pt x="253341" y="0"/>
                </a:lnTo>
                <a:lnTo>
                  <a:pt x="253341" y="2042556"/>
                </a:lnTo>
                <a:lnTo>
                  <a:pt x="0" y="1975262"/>
                </a:lnTo>
                <a:lnTo>
                  <a:pt x="0" y="0"/>
                </a:lnTo>
                <a:close/>
              </a:path>
            </a:pathLst>
          </a:custGeom>
          <a:solidFill>
            <a:srgbClr val="073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927" y="758283"/>
            <a:ext cx="4767239" cy="47700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807" y="5751174"/>
            <a:ext cx="2485668" cy="766064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-1" y="6723193"/>
            <a:ext cx="12192001" cy="14496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6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77"/>
            <a:ext cx="12193683" cy="58936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"/>
            <a:ext cx="5198364" cy="6858000"/>
          </a:xfrm>
          <a:prstGeom prst="rect">
            <a:avLst/>
          </a:prstGeom>
        </p:spPr>
      </p:pic>
      <p:sp>
        <p:nvSpPr>
          <p:cNvPr id="13" name="Freeform 12"/>
          <p:cNvSpPr/>
          <p:nvPr userDrawn="1"/>
        </p:nvSpPr>
        <p:spPr>
          <a:xfrm>
            <a:off x="0" y="0"/>
            <a:ext cx="253341" cy="2042556"/>
          </a:xfrm>
          <a:custGeom>
            <a:avLst/>
            <a:gdLst>
              <a:gd name="connsiteX0" fmla="*/ 0 w 253341"/>
              <a:gd name="connsiteY0" fmla="*/ 0 h 2042556"/>
              <a:gd name="connsiteX1" fmla="*/ 253341 w 253341"/>
              <a:gd name="connsiteY1" fmla="*/ 0 h 2042556"/>
              <a:gd name="connsiteX2" fmla="*/ 253341 w 253341"/>
              <a:gd name="connsiteY2" fmla="*/ 2042556 h 2042556"/>
              <a:gd name="connsiteX3" fmla="*/ 0 w 253341"/>
              <a:gd name="connsiteY3" fmla="*/ 1975262 h 2042556"/>
              <a:gd name="connsiteX4" fmla="*/ 0 w 253341"/>
              <a:gd name="connsiteY4" fmla="*/ 0 h 2042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3341" h="2042556">
                <a:moveTo>
                  <a:pt x="0" y="0"/>
                </a:moveTo>
                <a:lnTo>
                  <a:pt x="253341" y="0"/>
                </a:lnTo>
                <a:lnTo>
                  <a:pt x="253341" y="2042556"/>
                </a:lnTo>
                <a:lnTo>
                  <a:pt x="0" y="1975262"/>
                </a:lnTo>
                <a:lnTo>
                  <a:pt x="0" y="0"/>
                </a:lnTo>
                <a:close/>
              </a:path>
            </a:pathLst>
          </a:custGeom>
          <a:solidFill>
            <a:srgbClr val="073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807" y="5751174"/>
            <a:ext cx="2485668" cy="766064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-1" y="6723193"/>
            <a:ext cx="12192001" cy="14496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F4D3F32-4423-4145-9CD9-5EB9DA0DCB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6958"/>
            <a:ext cx="12192000" cy="68586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C0A7727-4462-8942-AB48-B71038DE4E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77"/>
            <a:ext cx="12193683" cy="5893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A214BB9-F84D-6F44-81C5-7C420DBA43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"/>
            <a:ext cx="5198364" cy="6858000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xmlns="" id="{FACEABAF-0636-7E41-9409-025AC7F9BE6F}"/>
              </a:ext>
            </a:extLst>
          </p:cNvPr>
          <p:cNvSpPr/>
          <p:nvPr userDrawn="1"/>
        </p:nvSpPr>
        <p:spPr>
          <a:xfrm>
            <a:off x="0" y="0"/>
            <a:ext cx="253341" cy="2042556"/>
          </a:xfrm>
          <a:custGeom>
            <a:avLst/>
            <a:gdLst>
              <a:gd name="connsiteX0" fmla="*/ 0 w 253341"/>
              <a:gd name="connsiteY0" fmla="*/ 0 h 2042556"/>
              <a:gd name="connsiteX1" fmla="*/ 253341 w 253341"/>
              <a:gd name="connsiteY1" fmla="*/ 0 h 2042556"/>
              <a:gd name="connsiteX2" fmla="*/ 253341 w 253341"/>
              <a:gd name="connsiteY2" fmla="*/ 2042556 h 2042556"/>
              <a:gd name="connsiteX3" fmla="*/ 0 w 253341"/>
              <a:gd name="connsiteY3" fmla="*/ 1975262 h 2042556"/>
              <a:gd name="connsiteX4" fmla="*/ 0 w 253341"/>
              <a:gd name="connsiteY4" fmla="*/ 0 h 2042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3341" h="2042556">
                <a:moveTo>
                  <a:pt x="0" y="0"/>
                </a:moveTo>
                <a:lnTo>
                  <a:pt x="253341" y="0"/>
                </a:lnTo>
                <a:lnTo>
                  <a:pt x="253341" y="2042556"/>
                </a:lnTo>
                <a:lnTo>
                  <a:pt x="0" y="1975262"/>
                </a:lnTo>
                <a:lnTo>
                  <a:pt x="0" y="0"/>
                </a:lnTo>
                <a:close/>
              </a:path>
            </a:pathLst>
          </a:custGeom>
          <a:solidFill>
            <a:srgbClr val="073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A8CD983-FE08-F44A-A7D1-D4FF1DA56B5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263" y="6052848"/>
            <a:ext cx="1987188" cy="61243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1E44FC7-C83B-0D4C-AA11-87BF3EF40DA1}"/>
              </a:ext>
            </a:extLst>
          </p:cNvPr>
          <p:cNvSpPr/>
          <p:nvPr userDrawn="1"/>
        </p:nvSpPr>
        <p:spPr>
          <a:xfrm>
            <a:off x="-1" y="6723193"/>
            <a:ext cx="12192001" cy="14496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3C9686-D927-5044-BEB7-31718992B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0118CFE-BD95-0E49-8595-D6AC4F4C078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F525C06-7B28-F84B-B6DF-72F35317E67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9CEB8D-B9A4-7249-A618-1FFCB6E3C71A}" type="datetime1">
              <a:rPr lang="en-US" smtClean="0"/>
              <a:pPr/>
              <a:t>4/5/2018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E4C075EC-9917-254A-B858-BD457CFA27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2676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6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77"/>
            <a:ext cx="12193683" cy="58936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98364" cy="6858000"/>
          </a:xfrm>
          <a:prstGeom prst="rect">
            <a:avLst/>
          </a:prstGeom>
        </p:spPr>
      </p:pic>
      <p:sp>
        <p:nvSpPr>
          <p:cNvPr id="13" name="Freeform 12"/>
          <p:cNvSpPr/>
          <p:nvPr userDrawn="1"/>
        </p:nvSpPr>
        <p:spPr>
          <a:xfrm>
            <a:off x="0" y="0"/>
            <a:ext cx="253341" cy="2042556"/>
          </a:xfrm>
          <a:custGeom>
            <a:avLst/>
            <a:gdLst>
              <a:gd name="connsiteX0" fmla="*/ 0 w 253341"/>
              <a:gd name="connsiteY0" fmla="*/ 0 h 2042556"/>
              <a:gd name="connsiteX1" fmla="*/ 253341 w 253341"/>
              <a:gd name="connsiteY1" fmla="*/ 0 h 2042556"/>
              <a:gd name="connsiteX2" fmla="*/ 253341 w 253341"/>
              <a:gd name="connsiteY2" fmla="*/ 2042556 h 2042556"/>
              <a:gd name="connsiteX3" fmla="*/ 0 w 253341"/>
              <a:gd name="connsiteY3" fmla="*/ 1975262 h 2042556"/>
              <a:gd name="connsiteX4" fmla="*/ 0 w 253341"/>
              <a:gd name="connsiteY4" fmla="*/ 0 h 2042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3341" h="2042556">
                <a:moveTo>
                  <a:pt x="0" y="0"/>
                </a:moveTo>
                <a:lnTo>
                  <a:pt x="253341" y="0"/>
                </a:lnTo>
                <a:lnTo>
                  <a:pt x="253341" y="2042556"/>
                </a:lnTo>
                <a:lnTo>
                  <a:pt x="0" y="1975262"/>
                </a:lnTo>
                <a:lnTo>
                  <a:pt x="0" y="0"/>
                </a:lnTo>
                <a:close/>
              </a:path>
            </a:pathLst>
          </a:custGeom>
          <a:solidFill>
            <a:srgbClr val="073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-1" y="6723193"/>
            <a:ext cx="12192001" cy="14496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589782"/>
            <a:ext cx="9144000" cy="1088528"/>
          </a:xfrm>
        </p:spPr>
        <p:txBody>
          <a:bodyPr anchor="b">
            <a:normAutofit/>
          </a:bodyPr>
          <a:lstStyle>
            <a:lvl1pPr algn="ctr"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678310"/>
            <a:ext cx="9144000" cy="1035407"/>
          </a:xfrm>
        </p:spPr>
        <p:txBody>
          <a:bodyPr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2166290"/>
            <a:ext cx="2491740" cy="24140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C01B3-EA4D-144B-B2F9-039945D70569}" type="datetime1">
              <a:rPr lang="en-US" smtClean="0"/>
              <a:t>4/5/2018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B344B-EC26-5744-AC76-D8CA586C9B04}" type="datetime1">
              <a:rPr lang="en-US" smtClean="0"/>
              <a:t>4/5/2018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6F515-9089-4647-A15F-41AF70C5A341}" type="datetime1">
              <a:rPr lang="en-US" smtClean="0"/>
              <a:t>4/5/2018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4F18E-BC0A-FA47-B948-E7696B7A692B}" type="datetime1">
              <a:rPr lang="en-US" smtClean="0"/>
              <a:t>4/5/2018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F258AA9-B821-064F-B0D1-72D48677BD6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6958"/>
            <a:ext cx="12192000" cy="68586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AE071C4-07EC-7342-96B3-74D6F930600B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77"/>
            <a:ext cx="12193683" cy="58936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B7E6E52-1882-7C40-BAFD-5318C3620C4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"/>
            <a:ext cx="5198364" cy="6858000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xmlns="" id="{BB789F94-5F95-7A44-B723-3D0ED79F278D}"/>
              </a:ext>
            </a:extLst>
          </p:cNvPr>
          <p:cNvSpPr/>
          <p:nvPr userDrawn="1"/>
        </p:nvSpPr>
        <p:spPr>
          <a:xfrm>
            <a:off x="0" y="0"/>
            <a:ext cx="253341" cy="2042556"/>
          </a:xfrm>
          <a:custGeom>
            <a:avLst/>
            <a:gdLst>
              <a:gd name="connsiteX0" fmla="*/ 0 w 253341"/>
              <a:gd name="connsiteY0" fmla="*/ 0 h 2042556"/>
              <a:gd name="connsiteX1" fmla="*/ 253341 w 253341"/>
              <a:gd name="connsiteY1" fmla="*/ 0 h 2042556"/>
              <a:gd name="connsiteX2" fmla="*/ 253341 w 253341"/>
              <a:gd name="connsiteY2" fmla="*/ 2042556 h 2042556"/>
              <a:gd name="connsiteX3" fmla="*/ 0 w 253341"/>
              <a:gd name="connsiteY3" fmla="*/ 1975262 h 2042556"/>
              <a:gd name="connsiteX4" fmla="*/ 0 w 253341"/>
              <a:gd name="connsiteY4" fmla="*/ 0 h 2042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3341" h="2042556">
                <a:moveTo>
                  <a:pt x="0" y="0"/>
                </a:moveTo>
                <a:lnTo>
                  <a:pt x="253341" y="0"/>
                </a:lnTo>
                <a:lnTo>
                  <a:pt x="253341" y="2042556"/>
                </a:lnTo>
                <a:lnTo>
                  <a:pt x="0" y="1975262"/>
                </a:lnTo>
                <a:lnTo>
                  <a:pt x="0" y="0"/>
                </a:lnTo>
                <a:close/>
              </a:path>
            </a:pathLst>
          </a:custGeom>
          <a:solidFill>
            <a:srgbClr val="073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B56E0D0-A35D-B047-B995-A87A7882B28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263" y="6052848"/>
            <a:ext cx="1987188" cy="61243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1B6D6C3-3E7C-8D43-9DB8-11925FE74EE1}"/>
              </a:ext>
            </a:extLst>
          </p:cNvPr>
          <p:cNvSpPr/>
          <p:nvPr userDrawn="1"/>
        </p:nvSpPr>
        <p:spPr>
          <a:xfrm>
            <a:off x="-1" y="6723193"/>
            <a:ext cx="12192001" cy="14496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9805" y="6244525"/>
            <a:ext cx="7757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244525"/>
            <a:ext cx="12216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79CEB8D-B9A4-7249-A618-1FFCB6E3C71A}" type="datetime1">
              <a:rPr lang="en-US" smtClean="0"/>
              <a:pPr/>
              <a:t>4/5/2018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68ADD57-E8E8-6F45-AC05-E272920E2EB0}"/>
              </a:ext>
            </a:extLst>
          </p:cNvPr>
          <p:cNvSpPr txBox="1"/>
          <p:nvPr userDrawn="1"/>
        </p:nvSpPr>
        <p:spPr>
          <a:xfrm>
            <a:off x="149629" y="6244525"/>
            <a:ext cx="688571" cy="36512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479BDA1F-085D-3742-BB72-CE0249E0F669}" type="slidenum">
              <a:rPr lang="en-US" sz="10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4" r:id="rId3"/>
    <p:sldLayoutId id="2147483663" r:id="rId4"/>
    <p:sldLayoutId id="2147483662" r:id="rId5"/>
    <p:sldLayoutId id="2147483652" r:id="rId6"/>
    <p:sldLayoutId id="2147483654" r:id="rId7"/>
    <p:sldLayoutId id="2147483655" r:id="rId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400" b="1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bg1">
              <a:lumMod val="8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bg1">
              <a:lumMod val="8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03788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FFB6938A-5080-CA4B-8877-952BD278B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Summit on Women Faculty:  Evaluation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39BEF562-DB42-664E-BC31-4521F77727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Registration (136 total, 33 STEM women)</a:t>
            </a:r>
          </a:p>
          <a:p>
            <a:r>
              <a:rPr lang="en-US" dirty="0"/>
              <a:t>Evaluation </a:t>
            </a:r>
          </a:p>
          <a:p>
            <a:pPr lvl="1"/>
            <a:r>
              <a:rPr lang="en-US" dirty="0"/>
              <a:t>100% of the respondents rated the Summit as Excellent or Good</a:t>
            </a:r>
          </a:p>
          <a:p>
            <a:pPr lvl="1"/>
            <a:r>
              <a:rPr lang="en-US" dirty="0"/>
              <a:t>98% answered that they gained valuable resources</a:t>
            </a:r>
          </a:p>
          <a:p>
            <a:pPr lvl="1"/>
            <a:r>
              <a:rPr lang="en-US" dirty="0"/>
              <a:t>Selected comments:</a:t>
            </a:r>
          </a:p>
          <a:p>
            <a:pPr lvl="2"/>
            <a:r>
              <a:rPr lang="en-US" dirty="0"/>
              <a:t>This should be part of some required training/professional development for </a:t>
            </a:r>
            <a:r>
              <a:rPr lang="en-US" dirty="0" smtClean="0"/>
              <a:t>faculty</a:t>
            </a:r>
            <a:endParaRPr lang="en-US" dirty="0"/>
          </a:p>
          <a:p>
            <a:pPr lvl="2"/>
            <a:r>
              <a:rPr lang="en-US" dirty="0"/>
              <a:t>The lunch plenary was brilliant!  Wish my chair </a:t>
            </a:r>
            <a:r>
              <a:rPr lang="en-US" dirty="0" smtClean="0"/>
              <a:t>attended</a:t>
            </a:r>
            <a:endParaRPr lang="en-US" dirty="0"/>
          </a:p>
          <a:p>
            <a:pPr lvl="2"/>
            <a:r>
              <a:rPr lang="en-US" dirty="0"/>
              <a:t>Inspiring</a:t>
            </a:r>
          </a:p>
          <a:p>
            <a:pPr lvl="2"/>
            <a:r>
              <a:rPr lang="en-US" dirty="0"/>
              <a:t>Excellent!  Please have more summits!</a:t>
            </a:r>
          </a:p>
          <a:p>
            <a:pPr marL="914400" lvl="2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4156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0C79AC-A88C-984A-AF0C-229A0AE67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Mid-Career Programming (2017-2018)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3C0D9BA-4E21-1B42-B24B-A92E7EBE095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2E5CA8A-8497-4846-A165-31C871DFE04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79CEB8D-B9A4-7249-A618-1FFCB6E3C71A}" type="datetime1">
              <a:rPr lang="en-US" smtClean="0"/>
              <a:pPr/>
              <a:t>4/5/2018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F2A8B68E-D0E1-3A4C-8B09-009C121395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Promotion to Full Professor Sessions</a:t>
            </a:r>
          </a:p>
          <a:p>
            <a:pPr lvl="1"/>
            <a:r>
              <a:rPr lang="en-US" dirty="0"/>
              <a:t>So You’re Tenured!  Now What?</a:t>
            </a:r>
          </a:p>
          <a:p>
            <a:pPr lvl="1"/>
            <a:r>
              <a:rPr lang="en-US" dirty="0"/>
              <a:t>Managing Your Time and Multiple Demands</a:t>
            </a:r>
          </a:p>
          <a:p>
            <a:pPr lvl="1"/>
            <a:r>
              <a:rPr lang="en-US" dirty="0"/>
              <a:t>Perspectives from Recently Promoted Faculty</a:t>
            </a:r>
          </a:p>
          <a:p>
            <a:pPr lvl="1"/>
            <a:r>
              <a:rPr lang="en-US" dirty="0"/>
              <a:t>Perspectives from Advisory Committee Members</a:t>
            </a:r>
          </a:p>
          <a:p>
            <a:pPr lvl="1"/>
            <a:r>
              <a:rPr lang="en-US" dirty="0" smtClean="0"/>
              <a:t>2018: 30 </a:t>
            </a:r>
            <a:r>
              <a:rPr lang="en-US" dirty="0"/>
              <a:t>total faculty (2 STEM Women)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Coaching</a:t>
            </a:r>
          </a:p>
          <a:p>
            <a:pPr lvl="1"/>
            <a:r>
              <a:rPr lang="en-US" dirty="0" smtClean="0"/>
              <a:t>2018: 12 </a:t>
            </a:r>
            <a:r>
              <a:rPr lang="en-US" dirty="0"/>
              <a:t>total faculty (3 STEM Women) </a:t>
            </a:r>
          </a:p>
          <a:p>
            <a:pPr lvl="1"/>
            <a:r>
              <a:rPr lang="en-US" dirty="0"/>
              <a:t>3 year program impact 43 faculty (6 STEM women)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8915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FFB6938A-5080-CA4B-8877-952BD278B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8408"/>
          </a:xfrm>
        </p:spPr>
        <p:txBody>
          <a:bodyPr/>
          <a:lstStyle/>
          <a:p>
            <a:r>
              <a:rPr lang="en-US" dirty="0"/>
              <a:t>Family-Friendly Brochure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39BEF562-DB42-664E-BC31-4521F77727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2529" y="1280390"/>
            <a:ext cx="41402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Purposes: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Resource for current faculty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Faculty recruitment tool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Avoids ”illegal” questions related to family status while providing important information to candidates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Thank You University of Pittsburgh!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6310694-E981-7A48-9A3F-C1D9DF35CA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271" y="1280390"/>
            <a:ext cx="6774329" cy="5234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6485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D5EF70C7-DE0D-2F43-BA52-5B33FFAADC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0DBB2C9D-A9E6-BC45-9130-DD2D27402F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Kent.edu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410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60C339EF-66DA-EF44-AE21-EF3805B83F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IDEAL-N Plenary</a:t>
            </a:r>
            <a:br>
              <a:rPr lang="en-US" dirty="0"/>
            </a:br>
            <a:r>
              <a:rPr lang="en-US" dirty="0"/>
              <a:t>2018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xmlns="" id="{B753CC30-CEC5-5043-B107-DC6C2DF4683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Mandy </a:t>
            </a:r>
            <a:r>
              <a:rPr lang="en-US" dirty="0" err="1" smtClean="0"/>
              <a:t>Munro-Stasiuk</a:t>
            </a:r>
            <a:endParaRPr lang="en-US" dirty="0" smtClean="0"/>
          </a:p>
          <a:p>
            <a:r>
              <a:rPr lang="en-US" dirty="0" smtClean="0"/>
              <a:t>Jenny Marcinkiewicz</a:t>
            </a:r>
          </a:p>
          <a:p>
            <a:r>
              <a:rPr lang="en-US" dirty="0" smtClean="0"/>
              <a:t>Carla </a:t>
            </a:r>
            <a:r>
              <a:rPr lang="en-US" dirty="0"/>
              <a:t>Goar</a:t>
            </a:r>
          </a:p>
        </p:txBody>
      </p:sp>
    </p:spTree>
    <p:extLst>
      <p:ext uri="{BB962C8B-B14F-4D97-AF65-F5344CB8AC3E}">
        <p14:creationId xmlns:p14="http://schemas.microsoft.com/office/powerpoint/2010/main" val="34051461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FFB6938A-5080-CA4B-8877-952BD278B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Activities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39BEF562-DB42-664E-BC31-4521F77727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944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Kent State Women’s Collaborative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Women Faculty at Kent:  Tips, Policies and Procedures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Summit on Women Faculty at Kent State</a:t>
            </a:r>
          </a:p>
          <a:p>
            <a:endParaRPr lang="en-US" dirty="0"/>
          </a:p>
          <a:p>
            <a:r>
              <a:rPr lang="en-US" dirty="0"/>
              <a:t>Mid-Career Programming</a:t>
            </a:r>
          </a:p>
          <a:p>
            <a:endParaRPr lang="en-US" dirty="0"/>
          </a:p>
          <a:p>
            <a:r>
              <a:rPr lang="en-US" dirty="0"/>
              <a:t>Brochure on Family-Friendly Resources for Faculty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3" r="8291"/>
          <a:stretch/>
        </p:blipFill>
        <p:spPr>
          <a:xfrm>
            <a:off x="7143266" y="1511300"/>
            <a:ext cx="4324834" cy="35742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727704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FFB6938A-5080-CA4B-8877-952BD278B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Kent State Women’s Collaborative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39BEF562-DB42-664E-BC31-4521F77727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86300" cy="4351338"/>
          </a:xfrm>
        </p:spPr>
        <p:txBody>
          <a:bodyPr/>
          <a:lstStyle/>
          <a:p>
            <a:r>
              <a:rPr lang="en-US" dirty="0"/>
              <a:t>Female and female-identifying</a:t>
            </a:r>
          </a:p>
          <a:p>
            <a:r>
              <a:rPr lang="en-US" dirty="0" smtClean="0"/>
              <a:t>For faculty </a:t>
            </a:r>
            <a:r>
              <a:rPr lang="en-US" dirty="0"/>
              <a:t>&amp; staff</a:t>
            </a:r>
          </a:p>
          <a:p>
            <a:r>
              <a:rPr lang="en-US" dirty="0"/>
              <a:t>Informal </a:t>
            </a:r>
            <a:r>
              <a:rPr lang="en-US" dirty="0" smtClean="0"/>
              <a:t>collaborative of volunteers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832" y="1690688"/>
            <a:ext cx="5867400" cy="3911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353032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FFB6938A-5080-CA4B-8877-952BD278B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Breakfast meeting:</a:t>
            </a:r>
            <a:br>
              <a:rPr lang="en-US" dirty="0" smtClean="0"/>
            </a:br>
            <a:r>
              <a:rPr lang="en-US" dirty="0" smtClean="0"/>
              <a:t>Women </a:t>
            </a:r>
            <a:r>
              <a:rPr lang="en-US" dirty="0"/>
              <a:t>Faculty at Kent:  Tips, Policies and Procedures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39BEF562-DB42-664E-BC31-4521F777278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Topics</a:t>
            </a:r>
          </a:p>
          <a:p>
            <a:pPr lvl="1"/>
            <a:r>
              <a:rPr lang="en-US" dirty="0"/>
              <a:t>Rights, Policies &amp; Procedures</a:t>
            </a:r>
          </a:p>
          <a:p>
            <a:pPr lvl="1"/>
            <a:r>
              <a:rPr lang="en-US" dirty="0"/>
              <a:t>Tips for navigating difficult situations</a:t>
            </a:r>
          </a:p>
          <a:p>
            <a:pPr lvl="1"/>
            <a:r>
              <a:rPr lang="en-US" dirty="0"/>
              <a:t>Special focus on: Tenure clock extension (tolling), FMLA &amp; grievance processes</a:t>
            </a:r>
          </a:p>
          <a:p>
            <a:r>
              <a:rPr lang="en-US" dirty="0"/>
              <a:t>Panel</a:t>
            </a:r>
          </a:p>
          <a:p>
            <a:pPr lvl="1"/>
            <a:r>
              <a:rPr lang="en-US" dirty="0"/>
              <a:t>Sue Averill, Associate Provost, Faculty Affairs</a:t>
            </a:r>
          </a:p>
          <a:p>
            <a:pPr lvl="1"/>
            <a:r>
              <a:rPr lang="en-US" dirty="0"/>
              <a:t>Jennifer Larson, President, AAUP, Tenure-Track Unit</a:t>
            </a:r>
          </a:p>
          <a:p>
            <a:pPr lvl="1"/>
            <a:r>
              <a:rPr lang="en-US" dirty="0"/>
              <a:t>Gina </a:t>
            </a:r>
            <a:r>
              <a:rPr lang="en-US" dirty="0" err="1"/>
              <a:t>Zavota</a:t>
            </a:r>
            <a:r>
              <a:rPr lang="en-US" dirty="0"/>
              <a:t>, AAUP Grievance Chair</a:t>
            </a:r>
          </a:p>
          <a:p>
            <a:pPr lvl="1"/>
            <a:r>
              <a:rPr lang="en-US" dirty="0"/>
              <a:t>Laura Kenney, Human Resources</a:t>
            </a:r>
          </a:p>
          <a:p>
            <a:pPr lvl="1"/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Partners</a:t>
            </a:r>
          </a:p>
          <a:p>
            <a:pPr lvl="1"/>
            <a:r>
              <a:rPr lang="en-US" dirty="0"/>
              <a:t>IDEAL-N</a:t>
            </a:r>
          </a:p>
          <a:p>
            <a:pPr lvl="1"/>
            <a:r>
              <a:rPr lang="en-US" dirty="0"/>
              <a:t>Academic Affairs</a:t>
            </a:r>
          </a:p>
          <a:p>
            <a:pPr lvl="1"/>
            <a:r>
              <a:rPr lang="en-US" dirty="0"/>
              <a:t>Faculty Affairs</a:t>
            </a:r>
          </a:p>
          <a:p>
            <a:pPr lvl="1"/>
            <a:r>
              <a:rPr lang="en-US" dirty="0"/>
              <a:t>Women’s Center</a:t>
            </a:r>
          </a:p>
          <a:p>
            <a:pPr lvl="1"/>
            <a:r>
              <a:rPr lang="en-US" dirty="0"/>
              <a:t>Diversity, Equity &amp; Inclusion</a:t>
            </a:r>
          </a:p>
          <a:p>
            <a:pPr lvl="1"/>
            <a:r>
              <a:rPr lang="en-US" dirty="0"/>
              <a:t>Center for Teaching &amp; Learning</a:t>
            </a:r>
          </a:p>
          <a:p>
            <a:pPr lvl="1"/>
            <a:r>
              <a:rPr lang="en-US" dirty="0"/>
              <a:t>AAUP</a:t>
            </a:r>
          </a:p>
          <a:p>
            <a:pPr lvl="1"/>
            <a:r>
              <a:rPr lang="en-US" dirty="0"/>
              <a:t>Human Resources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36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365125"/>
            <a:ext cx="6172200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Signature Event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2108199"/>
            <a:ext cx="6172200" cy="4068763"/>
          </a:xfrm>
        </p:spPr>
        <p:txBody>
          <a:bodyPr/>
          <a:lstStyle/>
          <a:p>
            <a:r>
              <a:rPr lang="en-US" dirty="0" smtClean="0"/>
              <a:t>Opportunity to bring women faculty and allies together</a:t>
            </a:r>
          </a:p>
          <a:p>
            <a:r>
              <a:rPr lang="en-US" dirty="0" smtClean="0"/>
              <a:t>Interactive plenary on bystander intervention</a:t>
            </a:r>
          </a:p>
          <a:p>
            <a:r>
              <a:rPr lang="en-US" dirty="0" smtClean="0"/>
              <a:t>Special sessions invited from the community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70E90E2-755A-FD47-BD43-FCAFDDA56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279400"/>
            <a:ext cx="4166347" cy="64389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1635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79CEB8D-B9A4-7249-A618-1FFCB6E3C71A}" type="datetime1">
              <a:rPr lang="en-US" smtClean="0"/>
              <a:pPr/>
              <a:t>4/5/2018</a:t>
            </a:fld>
            <a:endParaRPr lang="en-US" dirty="0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xmlns="" id="{39BEF562-DB42-664E-BC31-4521F777278B}"/>
              </a:ext>
            </a:extLst>
          </p:cNvPr>
          <p:cNvSpPr txBox="1">
            <a:spLocks/>
          </p:cNvSpPr>
          <p:nvPr/>
        </p:nvSpPr>
        <p:spPr>
          <a:xfrm>
            <a:off x="-1536700" y="4763387"/>
            <a:ext cx="6883400" cy="645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829" y="1655386"/>
            <a:ext cx="6679971" cy="44533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70E90E2-755A-FD47-BD43-FCAFDDA567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999" t="52064" r="12145" b="33524"/>
          <a:stretch/>
        </p:blipFill>
        <p:spPr>
          <a:xfrm>
            <a:off x="304799" y="71040"/>
            <a:ext cx="5485240" cy="331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6659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318000" y="365125"/>
            <a:ext cx="7569200" cy="1325563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Breakout sessions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Theme: resources and research pertaining to gender and intersectionality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79CEB8D-B9A4-7249-A618-1FFCB6E3C71A}" type="datetime1">
              <a:rPr lang="en-US" smtClean="0"/>
              <a:pPr/>
              <a:t>4/5/2018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70E90E2-755A-FD47-BD43-FCAFDDA567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63" t="54820" r="56433" b="6994"/>
          <a:stretch/>
        </p:blipFill>
        <p:spPr>
          <a:xfrm>
            <a:off x="218306" y="127000"/>
            <a:ext cx="3807594" cy="6646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9" r="14186"/>
          <a:stretch/>
        </p:blipFill>
        <p:spPr>
          <a:xfrm>
            <a:off x="4143485" y="1944392"/>
            <a:ext cx="2385083" cy="21675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6260"/>
          <a:stretch/>
        </p:blipFill>
        <p:spPr>
          <a:xfrm>
            <a:off x="6534372" y="1938205"/>
            <a:ext cx="2714514" cy="21610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2"/>
          <a:stretch/>
        </p:blipFill>
        <p:spPr>
          <a:xfrm>
            <a:off x="9261586" y="1944393"/>
            <a:ext cx="2714514" cy="21675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67"/>
          <a:stretch/>
        </p:blipFill>
        <p:spPr>
          <a:xfrm>
            <a:off x="4143486" y="4111974"/>
            <a:ext cx="7832614" cy="26619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5567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FFB6938A-5080-CA4B-8877-952BD278B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Summit Sponsors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39BEF562-DB42-664E-BC31-4521F77727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76567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Provost’s Office</a:t>
            </a:r>
          </a:p>
          <a:p>
            <a:r>
              <a:rPr lang="en-US" dirty="0">
                <a:solidFill>
                  <a:srgbClr val="FFC000"/>
                </a:solidFill>
              </a:rPr>
              <a:t>Diversity, Equity &amp; Inclusion</a:t>
            </a:r>
          </a:p>
          <a:p>
            <a:r>
              <a:rPr lang="en-US" dirty="0">
                <a:solidFill>
                  <a:srgbClr val="FFC000"/>
                </a:solidFill>
              </a:rPr>
              <a:t>Center for Teaching &amp; Learning</a:t>
            </a:r>
          </a:p>
          <a:p>
            <a:r>
              <a:rPr lang="en-US" dirty="0">
                <a:solidFill>
                  <a:srgbClr val="FFC000"/>
                </a:solidFill>
              </a:rPr>
              <a:t>*Colleges of Communication &amp; Information, Business Administration and Public Health</a:t>
            </a:r>
          </a:p>
          <a:p>
            <a:r>
              <a:rPr lang="en-US" dirty="0">
                <a:solidFill>
                  <a:srgbClr val="FFC000"/>
                </a:solidFill>
              </a:rPr>
              <a:t>*Stark Campus</a:t>
            </a:r>
          </a:p>
          <a:p>
            <a:r>
              <a:rPr lang="en-US" dirty="0"/>
              <a:t>Departments of </a:t>
            </a:r>
            <a:r>
              <a:rPr lang="en-US" dirty="0">
                <a:solidFill>
                  <a:srgbClr val="FFC000"/>
                </a:solidFill>
              </a:rPr>
              <a:t>*Anthropology</a:t>
            </a:r>
            <a:r>
              <a:rPr lang="en-US" dirty="0"/>
              <a:t>, History, </a:t>
            </a:r>
            <a:r>
              <a:rPr lang="en-US" dirty="0">
                <a:solidFill>
                  <a:srgbClr val="FFC000"/>
                </a:solidFill>
              </a:rPr>
              <a:t>*Pan-African Studies</a:t>
            </a:r>
            <a:r>
              <a:rPr lang="en-US" dirty="0"/>
              <a:t>, Political Science, Sociology</a:t>
            </a:r>
          </a:p>
          <a:p>
            <a:r>
              <a:rPr lang="en-US" dirty="0">
                <a:solidFill>
                  <a:srgbClr val="FFC000"/>
                </a:solidFill>
              </a:rPr>
              <a:t>*IDEAL-N</a:t>
            </a:r>
          </a:p>
          <a:p>
            <a:r>
              <a:rPr lang="en-US" dirty="0">
                <a:solidFill>
                  <a:srgbClr val="FFC000"/>
                </a:solidFill>
              </a:rPr>
              <a:t>*Kent State Women’s Collaborative</a:t>
            </a:r>
          </a:p>
          <a:p>
            <a:endParaRPr lang="en-US" dirty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C000"/>
                </a:solidFill>
              </a:rPr>
              <a:t>*Female Leadership</a:t>
            </a:r>
          </a:p>
        </p:txBody>
      </p:sp>
    </p:spTree>
    <p:extLst>
      <p:ext uri="{BB962C8B-B14F-4D97-AF65-F5344CB8AC3E}">
        <p14:creationId xmlns:p14="http://schemas.microsoft.com/office/powerpoint/2010/main" val="249302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3545</TotalTime>
  <Words>402</Words>
  <Application>Microsoft Office PowerPoint</Application>
  <PresentationFormat>Widescreen</PresentationFormat>
  <Paragraphs>108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PowerPoint Presentation</vt:lpstr>
      <vt:lpstr>IDEAL-N Plenary 2018</vt:lpstr>
      <vt:lpstr>Overview of Activities</vt:lpstr>
      <vt:lpstr>Kent State Women’s Collaborative</vt:lpstr>
      <vt:lpstr>Breakfast meeting: Women Faculty at Kent:  Tips, Policies and Procedures</vt:lpstr>
      <vt:lpstr>Signature Event</vt:lpstr>
      <vt:lpstr>PowerPoint Presentation</vt:lpstr>
      <vt:lpstr>Breakout sessions Theme: resources and research pertaining to gender and intersectionality</vt:lpstr>
      <vt:lpstr>Summit Sponsors</vt:lpstr>
      <vt:lpstr>Summit on Women Faculty:  Evaluation</vt:lpstr>
      <vt:lpstr>Mid-Career Programming (2017-2018)</vt:lpstr>
      <vt:lpstr>Family-Friendly Brochure</vt:lpstr>
      <vt:lpstr>Thank You!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Louis, Robert</dc:creator>
  <cp:lastModifiedBy>Heather Burton</cp:lastModifiedBy>
  <cp:revision>141</cp:revision>
  <cp:lastPrinted>2018-03-29T19:02:24Z</cp:lastPrinted>
  <dcterms:created xsi:type="dcterms:W3CDTF">2017-12-13T15:54:12Z</dcterms:created>
  <dcterms:modified xsi:type="dcterms:W3CDTF">2018-04-05T21:26:03Z</dcterms:modified>
</cp:coreProperties>
</file>