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4"/>
  </p:notesMasterIdLst>
  <p:sldIdLst>
    <p:sldId id="256" r:id="rId2"/>
    <p:sldId id="257" r:id="rId3"/>
    <p:sldId id="258" r:id="rId4"/>
    <p:sldId id="259" r:id="rId5"/>
    <p:sldId id="281" r:id="rId6"/>
    <p:sldId id="260" r:id="rId7"/>
    <p:sldId id="283" r:id="rId8"/>
    <p:sldId id="268" r:id="rId9"/>
    <p:sldId id="282" r:id="rId10"/>
    <p:sldId id="284" r:id="rId11"/>
    <p:sldId id="279" r:id="rId12"/>
    <p:sldId id="280" r:id="rId13"/>
    <p:sldId id="261" r:id="rId14"/>
    <p:sldId id="262" r:id="rId15"/>
    <p:sldId id="263" r:id="rId16"/>
    <p:sldId id="264" r:id="rId17"/>
    <p:sldId id="266" r:id="rId18"/>
    <p:sldId id="267" r:id="rId19"/>
    <p:sldId id="269" r:id="rId20"/>
    <p:sldId id="286" r:id="rId21"/>
    <p:sldId id="287" r:id="rId22"/>
    <p:sldId id="292" r:id="rId23"/>
    <p:sldId id="304" r:id="rId24"/>
    <p:sldId id="294" r:id="rId25"/>
    <p:sldId id="300" r:id="rId26"/>
    <p:sldId id="303" r:id="rId27"/>
    <p:sldId id="271" r:id="rId28"/>
    <p:sldId id="272" r:id="rId29"/>
    <p:sldId id="273" r:id="rId30"/>
    <p:sldId id="275" r:id="rId31"/>
    <p:sldId id="276" r:id="rId32"/>
    <p:sldId id="30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2" d="100"/>
          <a:sy n="112" d="100"/>
        </p:scale>
        <p:origin x="8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862E76-5F8F-45AC-9F28-4E3B2672610D}" type="datetimeFigureOut">
              <a:rPr lang="en-US" smtClean="0"/>
              <a:t>2/28/2017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7ECC59-03D9-4F94-8802-CEF78181A72E}" type="slidenum">
              <a:rPr lang="en-US" smtClean="0"/>
              <a:t>‹#›</a:t>
            </a:fld>
            <a:endParaRPr lang="en-US" dirty="0"/>
          </a:p>
        </p:txBody>
      </p:sp>
    </p:spTree>
    <p:extLst>
      <p:ext uri="{BB962C8B-B14F-4D97-AF65-F5344CB8AC3E}">
        <p14:creationId xmlns:p14="http://schemas.microsoft.com/office/powerpoint/2010/main" val="4280924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5586F20-DFA4-47D0-A4A4-20F65143C258}" type="slidenum">
              <a:rPr lang="en-US" altLang="en-US"/>
              <a:pPr>
                <a:spcBef>
                  <a:spcPct val="0"/>
                </a:spcBef>
              </a:pPr>
              <a:t>11</a:t>
            </a:fld>
            <a:endParaRPr lang="en-US" altLang="en-US" dirty="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885373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3E29C33-B6F0-4158-AC8A-26DDDE539359}" type="slidenum">
              <a:rPr lang="en-US" altLang="en-US"/>
              <a:pPr>
                <a:spcBef>
                  <a:spcPct val="0"/>
                </a:spcBef>
              </a:pPr>
              <a:t>12</a:t>
            </a:fld>
            <a:endParaRPr lang="en-US" altLang="en-US" dirty="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569522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F3EC6B3-C7C0-4EB7-A85E-F6A498FE3130}" type="slidenum">
              <a:rPr lang="en-US" altLang="en-US"/>
              <a:pPr>
                <a:spcBef>
                  <a:spcPct val="0"/>
                </a:spcBef>
              </a:pPr>
              <a:t>20</a:t>
            </a:fld>
            <a:endParaRPr lang="en-US"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232261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ACB8643-8DA2-4CB4-9109-2B96E974B9F9}" type="slidenum">
              <a:rPr lang="en-US" altLang="en-US"/>
              <a:pPr>
                <a:spcBef>
                  <a:spcPct val="0"/>
                </a:spcBef>
              </a:pPr>
              <a:t>21</a:t>
            </a:fld>
            <a:endParaRPr lang="en-US" alt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686818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4E10424-7F40-4744-9C39-59480EF7FEED}" type="slidenum">
              <a:rPr lang="en-US" altLang="en-US"/>
              <a:pPr>
                <a:spcBef>
                  <a:spcPct val="0"/>
                </a:spcBef>
              </a:pPr>
              <a:t>22</a:t>
            </a:fld>
            <a:endParaRPr lang="en-US" alt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576797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4E10424-7F40-4744-9C39-59480EF7FEED}" type="slidenum">
              <a:rPr lang="en-US" altLang="en-US"/>
              <a:pPr>
                <a:spcBef>
                  <a:spcPct val="0"/>
                </a:spcBef>
              </a:pPr>
              <a:t>23</a:t>
            </a:fld>
            <a:endParaRPr lang="en-US" alt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866895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88D7065-6C89-485C-9C12-BEB89B9AAED2}" type="slidenum">
              <a:rPr lang="en-US" altLang="en-US"/>
              <a:pPr>
                <a:spcBef>
                  <a:spcPct val="0"/>
                </a:spcBef>
              </a:pPr>
              <a:t>24</a:t>
            </a:fld>
            <a:endParaRPr lang="en-US" alt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5684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88500B9-7F58-4454-B41F-A3B3AC226594}" type="slidenum">
              <a:rPr lang="en-US" altLang="en-US"/>
              <a:pPr>
                <a:spcBef>
                  <a:spcPct val="0"/>
                </a:spcBef>
              </a:pPr>
              <a:t>25</a:t>
            </a:fld>
            <a:endParaRPr lang="en-US" alt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588677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8404FF8-3F53-4477-AE83-24C5CCA8A3D6}" type="slidenum">
              <a:rPr lang="en-US" altLang="en-US"/>
              <a:pPr>
                <a:spcBef>
                  <a:spcPct val="0"/>
                </a:spcBef>
              </a:pPr>
              <a:t>26</a:t>
            </a:fld>
            <a:endParaRPr lang="en-US" altLang="en-US"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50871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142249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88473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12802667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4BB27-BA75-4723-A6D7-13DA05C366B9}"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51180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3588350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3295545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1687214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1049739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144973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362583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198761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3666018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3481249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2479923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233114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274668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CB8E90-62A6-4297-B096-C1AA4766B7B1}" type="datetimeFigureOut">
              <a:rPr lang="en-US" smtClean="0"/>
              <a:t>2/28/2017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04BB27-BA75-4723-A6D7-13DA05C366B9}" type="slidenum">
              <a:rPr lang="en-US" smtClean="0"/>
              <a:t>‹#›</a:t>
            </a:fld>
            <a:endParaRPr lang="en-US" dirty="0"/>
          </a:p>
        </p:txBody>
      </p:sp>
    </p:spTree>
    <p:extLst>
      <p:ext uri="{BB962C8B-B14F-4D97-AF65-F5344CB8AC3E}">
        <p14:creationId xmlns:p14="http://schemas.microsoft.com/office/powerpoint/2010/main" val="2817388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3CB8E90-62A6-4297-B096-C1AA4766B7B1}" type="datetimeFigureOut">
              <a:rPr lang="en-US" smtClean="0"/>
              <a:t>2/28/2017</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904BB27-BA75-4723-A6D7-13DA05C366B9}" type="slidenum">
              <a:rPr lang="en-US" smtClean="0"/>
              <a:t>‹#›</a:t>
            </a:fld>
            <a:endParaRPr lang="en-US" dirty="0"/>
          </a:p>
        </p:txBody>
      </p:sp>
    </p:spTree>
    <p:extLst>
      <p:ext uri="{BB962C8B-B14F-4D97-AF65-F5344CB8AC3E}">
        <p14:creationId xmlns:p14="http://schemas.microsoft.com/office/powerpoint/2010/main" val="241958875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0309" y="1202267"/>
            <a:ext cx="6601158" cy="2118849"/>
          </a:xfrm>
        </p:spPr>
        <p:txBody>
          <a:bodyPr/>
          <a:lstStyle/>
          <a:p>
            <a:r>
              <a:rPr lang="en-US" sz="4800" dirty="0">
                <a:solidFill>
                  <a:srgbClr val="FFFF00"/>
                </a:solidFill>
              </a:rPr>
              <a:t>Effective PowerPoint Presentations</a:t>
            </a:r>
          </a:p>
        </p:txBody>
      </p:sp>
      <p:sp>
        <p:nvSpPr>
          <p:cNvPr id="3" name="Subtitle 2"/>
          <p:cNvSpPr>
            <a:spLocks noGrp="1"/>
          </p:cNvSpPr>
          <p:nvPr>
            <p:ph type="subTitle" idx="1"/>
          </p:nvPr>
        </p:nvSpPr>
        <p:spPr>
          <a:xfrm>
            <a:off x="957036" y="3879914"/>
            <a:ext cx="6620968" cy="861420"/>
          </a:xfrm>
        </p:spPr>
        <p:txBody>
          <a:bodyPr>
            <a:noAutofit/>
          </a:bodyPr>
          <a:lstStyle/>
          <a:p>
            <a:r>
              <a:rPr lang="en-US" dirty="0"/>
              <a:t>David C Preston, MD</a:t>
            </a:r>
          </a:p>
          <a:p>
            <a:r>
              <a:rPr lang="en-US" dirty="0"/>
              <a:t>Professor</a:t>
            </a:r>
          </a:p>
          <a:p>
            <a:r>
              <a:rPr lang="en-US" dirty="0"/>
              <a:t>Program Director, Neurology</a:t>
            </a:r>
          </a:p>
          <a:p>
            <a:r>
              <a:rPr lang="en-US" dirty="0"/>
              <a:t>University Hospitals Cleveland Medical Center</a:t>
            </a:r>
          </a:p>
        </p:txBody>
      </p:sp>
    </p:spTree>
    <p:extLst>
      <p:ext uri="{BB962C8B-B14F-4D97-AF65-F5344CB8AC3E}">
        <p14:creationId xmlns:p14="http://schemas.microsoft.com/office/powerpoint/2010/main" val="1529247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Choose you Colors </a:t>
            </a:r>
          </a:p>
        </p:txBody>
      </p:sp>
      <p:sp>
        <p:nvSpPr>
          <p:cNvPr id="3" name="Content Placeholder 2"/>
          <p:cNvSpPr>
            <a:spLocks noGrp="1"/>
          </p:cNvSpPr>
          <p:nvPr>
            <p:ph idx="1"/>
          </p:nvPr>
        </p:nvSpPr>
        <p:spPr>
          <a:xfrm>
            <a:off x="827700" y="2052925"/>
            <a:ext cx="7695198" cy="4195481"/>
          </a:xfrm>
        </p:spPr>
        <p:txBody>
          <a:bodyPr>
            <a:normAutofit/>
          </a:bodyPr>
          <a:lstStyle/>
          <a:p>
            <a:r>
              <a:rPr lang="en-US" sz="3200" dirty="0"/>
              <a:t>Be aware of the lighting conditions</a:t>
            </a:r>
          </a:p>
          <a:p>
            <a:endParaRPr lang="en-US" sz="3200" dirty="0"/>
          </a:p>
          <a:p>
            <a:r>
              <a:rPr lang="en-US" sz="3200" dirty="0"/>
              <a:t>Use PowerPoint Templates</a:t>
            </a:r>
          </a:p>
          <a:p>
            <a:endParaRPr lang="en-US" sz="3200" dirty="0"/>
          </a:p>
          <a:p>
            <a:r>
              <a:rPr lang="en-US" sz="3200" dirty="0"/>
              <a:t>Don’t mix / match too many colors</a:t>
            </a:r>
          </a:p>
        </p:txBody>
      </p:sp>
    </p:spTree>
    <p:extLst>
      <p:ext uri="{BB962C8B-B14F-4D97-AF65-F5344CB8AC3E}">
        <p14:creationId xmlns:p14="http://schemas.microsoft.com/office/powerpoint/2010/main" val="2752687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993900" y="811742"/>
            <a:ext cx="7150100" cy="868363"/>
          </a:xfrm>
        </p:spPr>
        <p:txBody>
          <a:bodyPr/>
          <a:lstStyle/>
          <a:p>
            <a:pPr eaLnBrk="1" hangingPunct="1"/>
            <a:r>
              <a:rPr lang="en-US" altLang="en-US" dirty="0">
                <a:solidFill>
                  <a:schemeClr val="bg1"/>
                </a:solidFill>
              </a:rPr>
              <a:t>Red/Blue Conflict</a:t>
            </a:r>
          </a:p>
        </p:txBody>
      </p:sp>
      <p:sp>
        <p:nvSpPr>
          <p:cNvPr id="172049" name="Rectangle 17"/>
          <p:cNvSpPr>
            <a:spLocks noChangeArrowheads="1"/>
          </p:cNvSpPr>
          <p:nvPr/>
        </p:nvSpPr>
        <p:spPr bwMode="auto">
          <a:xfrm>
            <a:off x="1219200" y="2133600"/>
            <a:ext cx="6858000" cy="2057400"/>
          </a:xfrm>
          <a:prstGeom prst="rect">
            <a:avLst/>
          </a:prstGeom>
          <a:solidFill>
            <a:srgbClr val="0070C0"/>
          </a:solidFill>
          <a:ln w="9525">
            <a:solidFill>
              <a:schemeClr val="bg1"/>
            </a:solidFill>
            <a:miter lim="800000"/>
            <a:headEnd/>
            <a:tailEnd/>
          </a:ln>
        </p:spPr>
        <p:txBody>
          <a:bodyPr wrap="none" anchor="ct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lgn="ctr">
              <a:spcBef>
                <a:spcPct val="0"/>
              </a:spcBef>
              <a:buFontTx/>
              <a:buNone/>
            </a:pPr>
            <a:r>
              <a:rPr lang="en-US" altLang="en-US" sz="3200" dirty="0">
                <a:solidFill>
                  <a:srgbClr val="FF0000"/>
                </a:solidFill>
              </a:rPr>
              <a:t>Red letters on blue background</a:t>
            </a:r>
          </a:p>
          <a:p>
            <a:pPr algn="ctr">
              <a:spcBef>
                <a:spcPct val="0"/>
              </a:spcBef>
              <a:buFontTx/>
              <a:buNone/>
            </a:pPr>
            <a:r>
              <a:rPr lang="en-US" altLang="en-US" sz="3200" dirty="0">
                <a:solidFill>
                  <a:srgbClr val="FF0000"/>
                </a:solidFill>
              </a:rPr>
              <a:t>creates “flicker effect”</a:t>
            </a:r>
          </a:p>
        </p:txBody>
      </p:sp>
      <p:sp>
        <p:nvSpPr>
          <p:cNvPr id="172050" name="Rectangle 18"/>
          <p:cNvSpPr>
            <a:spLocks noChangeArrowheads="1"/>
          </p:cNvSpPr>
          <p:nvPr/>
        </p:nvSpPr>
        <p:spPr bwMode="auto">
          <a:xfrm>
            <a:off x="1219200" y="4419600"/>
            <a:ext cx="6858000" cy="2057400"/>
          </a:xfrm>
          <a:prstGeom prst="rect">
            <a:avLst/>
          </a:prstGeom>
          <a:solidFill>
            <a:srgbClr val="FF0000"/>
          </a:solidFill>
          <a:ln w="9525">
            <a:solidFill>
              <a:schemeClr val="bg1"/>
            </a:solidFill>
            <a:miter lim="800000"/>
            <a:headEnd/>
            <a:tailEnd/>
          </a:ln>
        </p:spPr>
        <p:txBody>
          <a:bodyPr wrap="none" anchor="ct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lgn="ctr">
              <a:spcBef>
                <a:spcPct val="0"/>
              </a:spcBef>
              <a:buFontTx/>
              <a:buNone/>
            </a:pPr>
            <a:r>
              <a:rPr lang="en-US" altLang="en-US" sz="3200" dirty="0">
                <a:solidFill>
                  <a:srgbClr val="0070C0"/>
                </a:solidFill>
              </a:rPr>
              <a:t>Blue letters on red background</a:t>
            </a:r>
          </a:p>
          <a:p>
            <a:pPr algn="ctr">
              <a:spcBef>
                <a:spcPct val="0"/>
              </a:spcBef>
              <a:buFontTx/>
              <a:buNone/>
            </a:pPr>
            <a:r>
              <a:rPr lang="en-US" altLang="en-US" sz="3200" dirty="0">
                <a:solidFill>
                  <a:srgbClr val="0070C0"/>
                </a:solidFill>
              </a:rPr>
              <a:t>just as bad</a:t>
            </a:r>
          </a:p>
        </p:txBody>
      </p:sp>
    </p:spTree>
    <p:extLst>
      <p:ext uri="{BB962C8B-B14F-4D97-AF65-F5344CB8AC3E}">
        <p14:creationId xmlns:p14="http://schemas.microsoft.com/office/powerpoint/2010/main" val="1884450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7" presetClass="emph" presetSubtype="0" fill="hold" grpId="0" nodeType="afterEffect">
                                  <p:stCondLst>
                                    <p:cond delay="0"/>
                                  </p:stCondLst>
                                  <p:childTnLst>
                                    <p:animClr clrSpc="rgb" dir="cw">
                                      <p:cBhvr override="childStyle">
                                        <p:cTn id="6" dur="500" autoRev="1" fill="hold"/>
                                        <p:tgtEl>
                                          <p:spTgt spid="172049"/>
                                        </p:tgtEl>
                                        <p:attrNameLst>
                                          <p:attrName>style.color</p:attrName>
                                        </p:attrNameLst>
                                      </p:cBhvr>
                                      <p:to>
                                        <a:schemeClr val="bg1"/>
                                      </p:to>
                                    </p:animClr>
                                    <p:animClr clrSpc="rgb" dir="cw">
                                      <p:cBhvr>
                                        <p:cTn id="7" dur="500" autoRev="1" fill="hold"/>
                                        <p:tgtEl>
                                          <p:spTgt spid="172049"/>
                                        </p:tgtEl>
                                        <p:attrNameLst>
                                          <p:attrName>fillcolor</p:attrName>
                                        </p:attrNameLst>
                                      </p:cBhvr>
                                      <p:to>
                                        <a:schemeClr val="bg1"/>
                                      </p:to>
                                    </p:animClr>
                                    <p:set>
                                      <p:cBhvr>
                                        <p:cTn id="8" dur="500" autoRev="1" fill="hold"/>
                                        <p:tgtEl>
                                          <p:spTgt spid="172049"/>
                                        </p:tgtEl>
                                        <p:attrNameLst>
                                          <p:attrName>fill.type</p:attrName>
                                        </p:attrNameLst>
                                      </p:cBhvr>
                                      <p:to>
                                        <p:strVal val="solid"/>
                                      </p:to>
                                    </p:set>
                                    <p:set>
                                      <p:cBhvr>
                                        <p:cTn id="9" dur="500" autoRev="1" fill="hold"/>
                                        <p:tgtEl>
                                          <p:spTgt spid="172049"/>
                                        </p:tgtEl>
                                        <p:attrNameLst>
                                          <p:attrName>fill.on</p:attrName>
                                        </p:attrNameLst>
                                      </p:cBhvr>
                                      <p:to>
                                        <p:strVal val="true"/>
                                      </p:to>
                                    </p:set>
                                  </p:childTnLst>
                                </p:cTn>
                              </p:par>
                            </p:childTnLst>
                          </p:cTn>
                        </p:par>
                        <p:par>
                          <p:cTn id="10" fill="hold" nodeType="afterGroup">
                            <p:stCondLst>
                              <p:cond delay="1000"/>
                            </p:stCondLst>
                            <p:childTnLst>
                              <p:par>
                                <p:cTn id="11" presetID="27" presetClass="emph" presetSubtype="0" fill="hold" grpId="0" nodeType="afterEffect">
                                  <p:stCondLst>
                                    <p:cond delay="0"/>
                                  </p:stCondLst>
                                  <p:childTnLst>
                                    <p:animClr clrSpc="rgb" dir="cw">
                                      <p:cBhvr override="childStyle">
                                        <p:cTn id="12" dur="500" autoRev="1" fill="hold"/>
                                        <p:tgtEl>
                                          <p:spTgt spid="172050"/>
                                        </p:tgtEl>
                                        <p:attrNameLst>
                                          <p:attrName>style.color</p:attrName>
                                        </p:attrNameLst>
                                      </p:cBhvr>
                                      <p:to>
                                        <a:schemeClr val="bg1"/>
                                      </p:to>
                                    </p:animClr>
                                    <p:animClr clrSpc="rgb" dir="cw">
                                      <p:cBhvr>
                                        <p:cTn id="13" dur="500" autoRev="1" fill="hold"/>
                                        <p:tgtEl>
                                          <p:spTgt spid="172050"/>
                                        </p:tgtEl>
                                        <p:attrNameLst>
                                          <p:attrName>fillcolor</p:attrName>
                                        </p:attrNameLst>
                                      </p:cBhvr>
                                      <p:to>
                                        <a:schemeClr val="bg1"/>
                                      </p:to>
                                    </p:animClr>
                                    <p:set>
                                      <p:cBhvr>
                                        <p:cTn id="14" dur="500" autoRev="1" fill="hold"/>
                                        <p:tgtEl>
                                          <p:spTgt spid="172050"/>
                                        </p:tgtEl>
                                        <p:attrNameLst>
                                          <p:attrName>fill.type</p:attrName>
                                        </p:attrNameLst>
                                      </p:cBhvr>
                                      <p:to>
                                        <p:strVal val="solid"/>
                                      </p:to>
                                    </p:set>
                                    <p:set>
                                      <p:cBhvr>
                                        <p:cTn id="15" dur="500" autoRev="1" fill="hold"/>
                                        <p:tgtEl>
                                          <p:spTgt spid="17205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9" grpId="0" animBg="1"/>
      <p:bldP spid="172050"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2386542" y="741362"/>
            <a:ext cx="7150100" cy="868363"/>
          </a:xfrm>
          <a:solidFill>
            <a:schemeClr val="tx1"/>
          </a:solidFill>
        </p:spPr>
        <p:txBody>
          <a:bodyPr/>
          <a:lstStyle/>
          <a:p>
            <a:pPr eaLnBrk="1" hangingPunct="1"/>
            <a:r>
              <a:rPr lang="en-US" altLang="en-US" dirty="0">
                <a:solidFill>
                  <a:schemeClr val="bg1"/>
                </a:solidFill>
              </a:rPr>
              <a:t>Low Contrast</a:t>
            </a:r>
          </a:p>
        </p:txBody>
      </p:sp>
      <p:sp>
        <p:nvSpPr>
          <p:cNvPr id="174097" name="Rectangle 17"/>
          <p:cNvSpPr>
            <a:spLocks noChangeArrowheads="1"/>
          </p:cNvSpPr>
          <p:nvPr/>
        </p:nvSpPr>
        <p:spPr bwMode="auto">
          <a:xfrm>
            <a:off x="1219200" y="2133600"/>
            <a:ext cx="3429000" cy="1447800"/>
          </a:xfrm>
          <a:prstGeom prst="rect">
            <a:avLst/>
          </a:prstGeom>
          <a:solidFill>
            <a:srgbClr val="FFFF00"/>
          </a:solidFill>
          <a:ln w="9525">
            <a:solidFill>
              <a:schemeClr val="bg1"/>
            </a:solidFill>
            <a:miter lim="800000"/>
            <a:headEnd/>
            <a:tailEnd/>
          </a:ln>
        </p:spPr>
        <p:txBody>
          <a:bodyPr wrap="none" anchor="ct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lgn="ctr">
              <a:spcBef>
                <a:spcPct val="0"/>
              </a:spcBef>
              <a:buFontTx/>
              <a:buNone/>
            </a:pPr>
            <a:r>
              <a:rPr lang="en-US" altLang="en-US" sz="3200" dirty="0"/>
              <a:t>White on yellow</a:t>
            </a:r>
          </a:p>
        </p:txBody>
      </p:sp>
      <p:sp>
        <p:nvSpPr>
          <p:cNvPr id="174098" name="Rectangle 18"/>
          <p:cNvSpPr>
            <a:spLocks noChangeArrowheads="1"/>
          </p:cNvSpPr>
          <p:nvPr/>
        </p:nvSpPr>
        <p:spPr bwMode="auto">
          <a:xfrm>
            <a:off x="4953000" y="2133600"/>
            <a:ext cx="3429000" cy="1447800"/>
          </a:xfrm>
          <a:prstGeom prst="rect">
            <a:avLst/>
          </a:prstGeom>
          <a:solidFill>
            <a:schemeClr val="tx1"/>
          </a:solidFill>
          <a:ln w="9525">
            <a:solidFill>
              <a:schemeClr val="bg1"/>
            </a:solidFill>
            <a:miter lim="800000"/>
            <a:headEnd/>
            <a:tailEnd/>
          </a:ln>
        </p:spPr>
        <p:txBody>
          <a:bodyPr wrap="none" anchor="ct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lgn="ctr">
              <a:spcBef>
                <a:spcPct val="0"/>
              </a:spcBef>
              <a:buFontTx/>
              <a:buNone/>
            </a:pPr>
            <a:r>
              <a:rPr lang="en-US" altLang="en-US" sz="3200" dirty="0">
                <a:solidFill>
                  <a:srgbClr val="FFFF00"/>
                </a:solidFill>
              </a:rPr>
              <a:t>Yellow on white</a:t>
            </a:r>
          </a:p>
        </p:txBody>
      </p:sp>
      <p:sp>
        <p:nvSpPr>
          <p:cNvPr id="174099" name="Rectangle 19"/>
          <p:cNvSpPr>
            <a:spLocks noChangeArrowheads="1"/>
          </p:cNvSpPr>
          <p:nvPr/>
        </p:nvSpPr>
        <p:spPr bwMode="auto">
          <a:xfrm>
            <a:off x="1219200" y="3886200"/>
            <a:ext cx="3429000" cy="1447800"/>
          </a:xfrm>
          <a:prstGeom prst="rect">
            <a:avLst/>
          </a:prstGeom>
          <a:solidFill>
            <a:srgbClr val="0033CC"/>
          </a:solidFill>
          <a:ln w="9525">
            <a:solidFill>
              <a:schemeClr val="bg1"/>
            </a:solidFill>
            <a:miter lim="800000"/>
            <a:headEnd/>
            <a:tailEnd/>
          </a:ln>
        </p:spPr>
        <p:txBody>
          <a:bodyPr wrap="none" anchor="ct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lgn="ctr">
              <a:spcBef>
                <a:spcPct val="0"/>
              </a:spcBef>
              <a:buFontTx/>
              <a:buNone/>
            </a:pPr>
            <a:r>
              <a:rPr lang="en-US" altLang="en-US" sz="3200" dirty="0">
                <a:solidFill>
                  <a:srgbClr val="000000"/>
                </a:solidFill>
              </a:rPr>
              <a:t>Black on blue</a:t>
            </a:r>
          </a:p>
        </p:txBody>
      </p:sp>
      <p:sp>
        <p:nvSpPr>
          <p:cNvPr id="174100" name="Rectangle 20"/>
          <p:cNvSpPr>
            <a:spLocks noChangeArrowheads="1"/>
          </p:cNvSpPr>
          <p:nvPr/>
        </p:nvSpPr>
        <p:spPr bwMode="auto">
          <a:xfrm>
            <a:off x="4953000" y="3886200"/>
            <a:ext cx="3429000" cy="1447800"/>
          </a:xfrm>
          <a:prstGeom prst="rect">
            <a:avLst/>
          </a:prstGeom>
          <a:solidFill>
            <a:srgbClr val="000000"/>
          </a:solidFill>
          <a:ln w="9525">
            <a:solidFill>
              <a:schemeClr val="bg1"/>
            </a:solidFill>
            <a:miter lim="800000"/>
            <a:headEnd/>
            <a:tailEnd/>
          </a:ln>
        </p:spPr>
        <p:txBody>
          <a:bodyPr wrap="none" anchor="ctr"/>
          <a:lstStyle>
            <a:lvl1pPr>
              <a:spcBef>
                <a:spcPct val="20000"/>
              </a:spcBef>
              <a:buChar char="•"/>
              <a:defRPr sz="2400">
                <a:solidFill>
                  <a:schemeClr val="tx1"/>
                </a:solidFill>
                <a:latin typeface="Tahoma" panose="020B0604030504040204" pitchFamily="34" charset="0"/>
              </a:defRPr>
            </a:lvl1pPr>
            <a:lvl2pPr marL="742950" indent="-285750">
              <a:spcBef>
                <a:spcPct val="20000"/>
              </a:spcBef>
              <a:buChar char="–"/>
              <a:defRPr sz="20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1600">
                <a:solidFill>
                  <a:schemeClr val="tx1"/>
                </a:solidFill>
                <a:latin typeface="Tahoma" panose="020B0604030504040204" pitchFamily="34" charset="0"/>
              </a:defRPr>
            </a:lvl4pPr>
            <a:lvl5pPr marL="2057400" indent="-228600">
              <a:spcBef>
                <a:spcPct val="20000"/>
              </a:spcBef>
              <a:buChar char="»"/>
              <a:defRPr sz="16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16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16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16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1600">
                <a:solidFill>
                  <a:schemeClr val="tx1"/>
                </a:solidFill>
                <a:latin typeface="Tahoma" panose="020B0604030504040204" pitchFamily="34" charset="0"/>
              </a:defRPr>
            </a:lvl9pPr>
          </a:lstStyle>
          <a:p>
            <a:pPr algn="ctr">
              <a:spcBef>
                <a:spcPct val="0"/>
              </a:spcBef>
              <a:buFontTx/>
              <a:buNone/>
            </a:pPr>
            <a:r>
              <a:rPr lang="en-US" altLang="en-US" sz="3200" dirty="0">
                <a:solidFill>
                  <a:srgbClr val="0033CC"/>
                </a:solidFill>
              </a:rPr>
              <a:t>Blue on black</a:t>
            </a:r>
          </a:p>
        </p:txBody>
      </p:sp>
    </p:spTree>
    <p:extLst>
      <p:ext uri="{BB962C8B-B14F-4D97-AF65-F5344CB8AC3E}">
        <p14:creationId xmlns:p14="http://schemas.microsoft.com/office/powerpoint/2010/main" val="22976021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7" presetClass="emph" presetSubtype="0" fill="hold" grpId="0" nodeType="afterEffect">
                                  <p:stCondLst>
                                    <p:cond delay="0"/>
                                  </p:stCondLst>
                                  <p:childTnLst>
                                    <p:animClr clrSpc="rgb" dir="cw">
                                      <p:cBhvr override="childStyle">
                                        <p:cTn id="6" dur="500" autoRev="1" fill="hold"/>
                                        <p:tgtEl>
                                          <p:spTgt spid="174097"/>
                                        </p:tgtEl>
                                        <p:attrNameLst>
                                          <p:attrName>style.color</p:attrName>
                                        </p:attrNameLst>
                                      </p:cBhvr>
                                      <p:to>
                                        <a:schemeClr val="bg1"/>
                                      </p:to>
                                    </p:animClr>
                                    <p:animClr clrSpc="rgb" dir="cw">
                                      <p:cBhvr>
                                        <p:cTn id="7" dur="500" autoRev="1" fill="hold"/>
                                        <p:tgtEl>
                                          <p:spTgt spid="174097"/>
                                        </p:tgtEl>
                                        <p:attrNameLst>
                                          <p:attrName>fillcolor</p:attrName>
                                        </p:attrNameLst>
                                      </p:cBhvr>
                                      <p:to>
                                        <a:schemeClr val="bg1"/>
                                      </p:to>
                                    </p:animClr>
                                    <p:set>
                                      <p:cBhvr>
                                        <p:cTn id="8" dur="500" autoRev="1" fill="hold"/>
                                        <p:tgtEl>
                                          <p:spTgt spid="174097"/>
                                        </p:tgtEl>
                                        <p:attrNameLst>
                                          <p:attrName>fill.type</p:attrName>
                                        </p:attrNameLst>
                                      </p:cBhvr>
                                      <p:to>
                                        <p:strVal val="solid"/>
                                      </p:to>
                                    </p:set>
                                    <p:set>
                                      <p:cBhvr>
                                        <p:cTn id="9" dur="500" autoRev="1" fill="hold"/>
                                        <p:tgtEl>
                                          <p:spTgt spid="174097"/>
                                        </p:tgtEl>
                                        <p:attrNameLst>
                                          <p:attrName>fill.on</p:attrName>
                                        </p:attrNameLst>
                                      </p:cBhvr>
                                      <p:to>
                                        <p:strVal val="true"/>
                                      </p:to>
                                    </p:set>
                                  </p:childTnLst>
                                </p:cTn>
                              </p:par>
                            </p:childTnLst>
                          </p:cTn>
                        </p:par>
                        <p:par>
                          <p:cTn id="10" fill="hold" nodeType="afterGroup">
                            <p:stCondLst>
                              <p:cond delay="1000"/>
                            </p:stCondLst>
                            <p:childTnLst>
                              <p:par>
                                <p:cTn id="11" presetID="27" presetClass="emph" presetSubtype="0" fill="hold" grpId="0" nodeType="afterEffect">
                                  <p:stCondLst>
                                    <p:cond delay="0"/>
                                  </p:stCondLst>
                                  <p:childTnLst>
                                    <p:animClr clrSpc="rgb" dir="cw">
                                      <p:cBhvr override="childStyle">
                                        <p:cTn id="12" dur="500" autoRev="1" fill="hold"/>
                                        <p:tgtEl>
                                          <p:spTgt spid="174098"/>
                                        </p:tgtEl>
                                        <p:attrNameLst>
                                          <p:attrName>style.color</p:attrName>
                                        </p:attrNameLst>
                                      </p:cBhvr>
                                      <p:to>
                                        <a:schemeClr val="bg1"/>
                                      </p:to>
                                    </p:animClr>
                                    <p:animClr clrSpc="rgb" dir="cw">
                                      <p:cBhvr>
                                        <p:cTn id="13" dur="500" autoRev="1" fill="hold"/>
                                        <p:tgtEl>
                                          <p:spTgt spid="174098"/>
                                        </p:tgtEl>
                                        <p:attrNameLst>
                                          <p:attrName>fillcolor</p:attrName>
                                        </p:attrNameLst>
                                      </p:cBhvr>
                                      <p:to>
                                        <a:schemeClr val="bg1"/>
                                      </p:to>
                                    </p:animClr>
                                    <p:set>
                                      <p:cBhvr>
                                        <p:cTn id="14" dur="500" autoRev="1" fill="hold"/>
                                        <p:tgtEl>
                                          <p:spTgt spid="174098"/>
                                        </p:tgtEl>
                                        <p:attrNameLst>
                                          <p:attrName>fill.type</p:attrName>
                                        </p:attrNameLst>
                                      </p:cBhvr>
                                      <p:to>
                                        <p:strVal val="solid"/>
                                      </p:to>
                                    </p:set>
                                    <p:set>
                                      <p:cBhvr>
                                        <p:cTn id="15" dur="500" autoRev="1" fill="hold"/>
                                        <p:tgtEl>
                                          <p:spTgt spid="174098"/>
                                        </p:tgtEl>
                                        <p:attrNameLst>
                                          <p:attrName>fill.on</p:attrName>
                                        </p:attrNameLst>
                                      </p:cBhvr>
                                      <p:to>
                                        <p:strVal val="true"/>
                                      </p:to>
                                    </p:set>
                                  </p:childTnLst>
                                </p:cTn>
                              </p:par>
                            </p:childTnLst>
                          </p:cTn>
                        </p:par>
                        <p:par>
                          <p:cTn id="16" fill="hold" nodeType="afterGroup">
                            <p:stCondLst>
                              <p:cond delay="2000"/>
                            </p:stCondLst>
                            <p:childTnLst>
                              <p:par>
                                <p:cTn id="17" presetID="27" presetClass="emph" presetSubtype="0" fill="hold" grpId="0" nodeType="afterEffect">
                                  <p:stCondLst>
                                    <p:cond delay="0"/>
                                  </p:stCondLst>
                                  <p:childTnLst>
                                    <p:animClr clrSpc="rgb" dir="cw">
                                      <p:cBhvr override="childStyle">
                                        <p:cTn id="18" dur="500" autoRev="1" fill="hold"/>
                                        <p:tgtEl>
                                          <p:spTgt spid="174099"/>
                                        </p:tgtEl>
                                        <p:attrNameLst>
                                          <p:attrName>style.color</p:attrName>
                                        </p:attrNameLst>
                                      </p:cBhvr>
                                      <p:to>
                                        <a:schemeClr val="bg1"/>
                                      </p:to>
                                    </p:animClr>
                                    <p:animClr clrSpc="rgb" dir="cw">
                                      <p:cBhvr>
                                        <p:cTn id="19" dur="500" autoRev="1" fill="hold"/>
                                        <p:tgtEl>
                                          <p:spTgt spid="174099"/>
                                        </p:tgtEl>
                                        <p:attrNameLst>
                                          <p:attrName>fillcolor</p:attrName>
                                        </p:attrNameLst>
                                      </p:cBhvr>
                                      <p:to>
                                        <a:schemeClr val="bg1"/>
                                      </p:to>
                                    </p:animClr>
                                    <p:set>
                                      <p:cBhvr>
                                        <p:cTn id="20" dur="500" autoRev="1" fill="hold"/>
                                        <p:tgtEl>
                                          <p:spTgt spid="174099"/>
                                        </p:tgtEl>
                                        <p:attrNameLst>
                                          <p:attrName>fill.type</p:attrName>
                                        </p:attrNameLst>
                                      </p:cBhvr>
                                      <p:to>
                                        <p:strVal val="solid"/>
                                      </p:to>
                                    </p:set>
                                    <p:set>
                                      <p:cBhvr>
                                        <p:cTn id="21" dur="500" autoRev="1" fill="hold"/>
                                        <p:tgtEl>
                                          <p:spTgt spid="174099"/>
                                        </p:tgtEl>
                                        <p:attrNameLst>
                                          <p:attrName>fill.on</p:attrName>
                                        </p:attrNameLst>
                                      </p:cBhvr>
                                      <p:to>
                                        <p:strVal val="true"/>
                                      </p:to>
                                    </p:set>
                                  </p:childTnLst>
                                </p:cTn>
                              </p:par>
                            </p:childTnLst>
                          </p:cTn>
                        </p:par>
                        <p:par>
                          <p:cTn id="22" fill="hold" nodeType="afterGroup">
                            <p:stCondLst>
                              <p:cond delay="3000"/>
                            </p:stCondLst>
                            <p:childTnLst>
                              <p:par>
                                <p:cTn id="23" presetID="27" presetClass="emph" presetSubtype="0" fill="hold" grpId="0" nodeType="afterEffect">
                                  <p:stCondLst>
                                    <p:cond delay="0"/>
                                  </p:stCondLst>
                                  <p:childTnLst>
                                    <p:animClr clrSpc="rgb" dir="cw">
                                      <p:cBhvr override="childStyle">
                                        <p:cTn id="24" dur="500" autoRev="1" fill="hold"/>
                                        <p:tgtEl>
                                          <p:spTgt spid="174100"/>
                                        </p:tgtEl>
                                        <p:attrNameLst>
                                          <p:attrName>style.color</p:attrName>
                                        </p:attrNameLst>
                                      </p:cBhvr>
                                      <p:to>
                                        <a:schemeClr val="bg1"/>
                                      </p:to>
                                    </p:animClr>
                                    <p:animClr clrSpc="rgb" dir="cw">
                                      <p:cBhvr>
                                        <p:cTn id="25" dur="500" autoRev="1" fill="hold"/>
                                        <p:tgtEl>
                                          <p:spTgt spid="174100"/>
                                        </p:tgtEl>
                                        <p:attrNameLst>
                                          <p:attrName>fillcolor</p:attrName>
                                        </p:attrNameLst>
                                      </p:cBhvr>
                                      <p:to>
                                        <a:schemeClr val="bg1"/>
                                      </p:to>
                                    </p:animClr>
                                    <p:set>
                                      <p:cBhvr>
                                        <p:cTn id="26" dur="500" autoRev="1" fill="hold"/>
                                        <p:tgtEl>
                                          <p:spTgt spid="174100"/>
                                        </p:tgtEl>
                                        <p:attrNameLst>
                                          <p:attrName>fill.type</p:attrName>
                                        </p:attrNameLst>
                                      </p:cBhvr>
                                      <p:to>
                                        <p:strVal val="solid"/>
                                      </p:to>
                                    </p:set>
                                    <p:set>
                                      <p:cBhvr>
                                        <p:cTn id="27" dur="500" autoRev="1" fill="hold"/>
                                        <p:tgtEl>
                                          <p:spTgt spid="17410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7" grpId="0" animBg="1"/>
      <p:bldP spid="174098" grpId="0" animBg="1"/>
      <p:bldP spid="174099" grpId="0" animBg="1"/>
      <p:bldP spid="17410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254310"/>
            <a:ext cx="6494060" cy="1229434"/>
          </a:xfrm>
        </p:spPr>
        <p:txBody>
          <a:bodyPr/>
          <a:lstStyle/>
          <a:p>
            <a:r>
              <a:rPr lang="en-US" dirty="0">
                <a:solidFill>
                  <a:srgbClr val="FFFF00"/>
                </a:solidFill>
              </a:rPr>
              <a:t>Keep your text simple</a:t>
            </a:r>
            <a:r>
              <a:rPr lang="en-US" dirty="0"/>
              <a:t/>
            </a:r>
            <a:br>
              <a:rPr lang="en-US" dirty="0"/>
            </a:br>
            <a:endParaRPr lang="en-US" dirty="0"/>
          </a:p>
        </p:txBody>
      </p:sp>
      <p:sp>
        <p:nvSpPr>
          <p:cNvPr id="3" name="Content Placeholder 2"/>
          <p:cNvSpPr>
            <a:spLocks noGrp="1"/>
          </p:cNvSpPr>
          <p:nvPr>
            <p:ph idx="1"/>
          </p:nvPr>
        </p:nvSpPr>
        <p:spPr>
          <a:xfrm>
            <a:off x="553721" y="1564255"/>
            <a:ext cx="8281032" cy="4336213"/>
          </a:xfrm>
        </p:spPr>
        <p:txBody>
          <a:bodyPr>
            <a:normAutofit/>
          </a:bodyPr>
          <a:lstStyle/>
          <a:p>
            <a:r>
              <a:rPr lang="en-US" sz="2400" dirty="0"/>
              <a:t>Use bullets or short sentences</a:t>
            </a:r>
          </a:p>
          <a:p>
            <a:endParaRPr lang="en-US" sz="2400" dirty="0"/>
          </a:p>
          <a:p>
            <a:r>
              <a:rPr lang="en-US" sz="2400" dirty="0"/>
              <a:t>Try to keep each to one line; that is, without text wrapping, like this bullet point.</a:t>
            </a:r>
          </a:p>
          <a:p>
            <a:endParaRPr lang="en-US" sz="2400" dirty="0"/>
          </a:p>
          <a:p>
            <a:r>
              <a:rPr lang="en-US" sz="2400" dirty="0"/>
              <a:t>Some projectors crop slides at the edges</a:t>
            </a:r>
          </a:p>
          <a:p>
            <a:endParaRPr lang="en-US" sz="2400" dirty="0"/>
          </a:p>
          <a:p>
            <a:r>
              <a:rPr lang="en-US" sz="2400" dirty="0"/>
              <a:t>You can remove articles such as "a" and "the“ to help reduce the word count on a line.</a:t>
            </a:r>
          </a:p>
        </p:txBody>
      </p:sp>
    </p:spTree>
    <p:extLst>
      <p:ext uri="{BB962C8B-B14F-4D97-AF65-F5344CB8AC3E}">
        <p14:creationId xmlns:p14="http://schemas.microsoft.com/office/powerpoint/2010/main" val="33105595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Use art to help convey</a:t>
            </a:r>
            <a:br>
              <a:rPr lang="en-US" dirty="0">
                <a:solidFill>
                  <a:srgbClr val="FFFF00"/>
                </a:solidFill>
              </a:rPr>
            </a:br>
            <a:r>
              <a:rPr lang="en-US" dirty="0">
                <a:solidFill>
                  <a:srgbClr val="FFFF00"/>
                </a:solidFill>
              </a:rPr>
              <a:t>your message</a:t>
            </a:r>
          </a:p>
        </p:txBody>
      </p:sp>
      <p:sp>
        <p:nvSpPr>
          <p:cNvPr id="3" name="Content Placeholder 2"/>
          <p:cNvSpPr>
            <a:spLocks noGrp="1"/>
          </p:cNvSpPr>
          <p:nvPr>
            <p:ph idx="1"/>
          </p:nvPr>
        </p:nvSpPr>
        <p:spPr>
          <a:xfrm>
            <a:off x="827699" y="2052925"/>
            <a:ext cx="7677945" cy="4195481"/>
          </a:xfrm>
        </p:spPr>
        <p:txBody>
          <a:bodyPr>
            <a:normAutofit/>
          </a:bodyPr>
          <a:lstStyle/>
          <a:p>
            <a:r>
              <a:rPr lang="en-US" sz="3200" dirty="0"/>
              <a:t>Use graphics to help tell your story</a:t>
            </a:r>
          </a:p>
          <a:p>
            <a:endParaRPr lang="en-US" sz="3200" dirty="0"/>
          </a:p>
          <a:p>
            <a:r>
              <a:rPr lang="en-US" sz="3200" dirty="0"/>
              <a:t>Don't overwhelm your audience by adding too many graphics to a slide</a:t>
            </a:r>
          </a:p>
          <a:p>
            <a:endParaRPr lang="en-US" sz="3200" dirty="0"/>
          </a:p>
          <a:p>
            <a:r>
              <a:rPr lang="en-US" sz="3200" dirty="0"/>
              <a:t>Like text, make sure your graphics are large enough</a:t>
            </a:r>
          </a:p>
        </p:txBody>
      </p:sp>
    </p:spTree>
    <p:extLst>
      <p:ext uri="{BB962C8B-B14F-4D97-AF65-F5344CB8AC3E}">
        <p14:creationId xmlns:p14="http://schemas.microsoft.com/office/powerpoint/2010/main" val="3602902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Make labels for charts and graphs understandable</a:t>
            </a:r>
          </a:p>
        </p:txBody>
      </p:sp>
      <p:sp>
        <p:nvSpPr>
          <p:cNvPr id="3" name="Content Placeholder 2"/>
          <p:cNvSpPr>
            <a:spLocks noGrp="1"/>
          </p:cNvSpPr>
          <p:nvPr>
            <p:ph idx="1"/>
          </p:nvPr>
        </p:nvSpPr>
        <p:spPr>
          <a:xfrm>
            <a:off x="948470" y="2587763"/>
            <a:ext cx="6711654" cy="2933143"/>
          </a:xfrm>
        </p:spPr>
        <p:txBody>
          <a:bodyPr>
            <a:normAutofit/>
          </a:bodyPr>
          <a:lstStyle/>
          <a:p>
            <a:r>
              <a:rPr lang="en-US" sz="3200" dirty="0"/>
              <a:t>Use only enough text to make label elements in a chart or graph comprehensible</a:t>
            </a:r>
          </a:p>
        </p:txBody>
      </p:sp>
    </p:spTree>
    <p:extLst>
      <p:ext uri="{BB962C8B-B14F-4D97-AF65-F5344CB8AC3E}">
        <p14:creationId xmlns:p14="http://schemas.microsoft.com/office/powerpoint/2010/main" val="397272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Make slide backgrounds subtle and keep them consistent</a:t>
            </a:r>
          </a:p>
        </p:txBody>
      </p:sp>
      <p:sp>
        <p:nvSpPr>
          <p:cNvPr id="3" name="Content Placeholder 2"/>
          <p:cNvSpPr>
            <a:spLocks noGrp="1"/>
          </p:cNvSpPr>
          <p:nvPr>
            <p:ph idx="1"/>
          </p:nvPr>
        </p:nvSpPr>
        <p:spPr>
          <a:xfrm>
            <a:off x="828435" y="2812050"/>
            <a:ext cx="8036165" cy="3502486"/>
          </a:xfrm>
        </p:spPr>
        <p:txBody>
          <a:bodyPr>
            <a:normAutofit/>
          </a:bodyPr>
          <a:lstStyle/>
          <a:p>
            <a:r>
              <a:rPr lang="en-US" sz="2800" dirty="0"/>
              <a:t>Choose an appealing, consistent template or theme that is not too eye-catching. </a:t>
            </a:r>
          </a:p>
          <a:p>
            <a:endParaRPr lang="en-US" sz="2800" dirty="0"/>
          </a:p>
          <a:p>
            <a:r>
              <a:rPr lang="en-US" sz="2800" dirty="0"/>
              <a:t>You don't want the background or design to detract from your message.</a:t>
            </a:r>
          </a:p>
        </p:txBody>
      </p:sp>
    </p:spTree>
    <p:extLst>
      <p:ext uri="{BB962C8B-B14F-4D97-AF65-F5344CB8AC3E}">
        <p14:creationId xmlns:p14="http://schemas.microsoft.com/office/powerpoint/2010/main" val="230354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Check the spelling and</a:t>
            </a:r>
            <a:br>
              <a:rPr lang="en-US" dirty="0">
                <a:solidFill>
                  <a:srgbClr val="FFFF00"/>
                </a:solidFill>
              </a:rPr>
            </a:br>
            <a:r>
              <a:rPr lang="en-US" dirty="0">
                <a:solidFill>
                  <a:srgbClr val="FFFF00"/>
                </a:solidFill>
              </a:rPr>
              <a:t>grammar</a:t>
            </a:r>
          </a:p>
        </p:txBody>
      </p:sp>
      <p:sp>
        <p:nvSpPr>
          <p:cNvPr id="3" name="Content Placeholder 2"/>
          <p:cNvSpPr>
            <a:spLocks noGrp="1"/>
          </p:cNvSpPr>
          <p:nvPr>
            <p:ph idx="1"/>
          </p:nvPr>
        </p:nvSpPr>
        <p:spPr>
          <a:xfrm>
            <a:off x="836326" y="2527379"/>
            <a:ext cx="7445031" cy="2846878"/>
          </a:xfrm>
        </p:spPr>
        <p:txBody>
          <a:bodyPr>
            <a:noAutofit/>
          </a:bodyPr>
          <a:lstStyle/>
          <a:p>
            <a:r>
              <a:rPr lang="en-US" sz="3200" dirty="0"/>
              <a:t>To earn and maintain the respect of your audince, always check the speling and grammer in your presentetion.</a:t>
            </a:r>
          </a:p>
        </p:txBody>
      </p:sp>
    </p:spTree>
    <p:extLst>
      <p:ext uri="{BB962C8B-B14F-4D97-AF65-F5344CB8AC3E}">
        <p14:creationId xmlns:p14="http://schemas.microsoft.com/office/powerpoint/2010/main" val="3319454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Transitions / Animations</a:t>
            </a:r>
          </a:p>
        </p:txBody>
      </p:sp>
      <p:sp>
        <p:nvSpPr>
          <p:cNvPr id="3" name="Content Placeholder 2"/>
          <p:cNvSpPr>
            <a:spLocks noGrp="1"/>
          </p:cNvSpPr>
          <p:nvPr>
            <p:ph idx="1"/>
          </p:nvPr>
        </p:nvSpPr>
        <p:spPr>
          <a:xfrm>
            <a:off x="656572" y="1535340"/>
            <a:ext cx="8133745" cy="5089747"/>
          </a:xfrm>
        </p:spPr>
        <p:txBody>
          <a:bodyPr>
            <a:normAutofit/>
          </a:bodyPr>
          <a:lstStyle/>
          <a:p>
            <a:r>
              <a:rPr lang="en-US" sz="2400" dirty="0"/>
              <a:t>Stick to a single transition type</a:t>
            </a:r>
          </a:p>
          <a:p>
            <a:r>
              <a:rPr lang="en-US" sz="2400" dirty="0"/>
              <a:t>For any professional presentation that is not deliberately funny, stick with:</a:t>
            </a:r>
          </a:p>
          <a:p>
            <a:pPr lvl="1"/>
            <a:r>
              <a:rPr lang="en-US" sz="2400" dirty="0"/>
              <a:t> No Transition</a:t>
            </a:r>
          </a:p>
          <a:p>
            <a:pPr lvl="1"/>
            <a:r>
              <a:rPr lang="en-US" sz="2400" dirty="0"/>
              <a:t>Left to Right</a:t>
            </a:r>
          </a:p>
          <a:p>
            <a:pPr lvl="1"/>
            <a:r>
              <a:rPr lang="en-US" sz="2400" dirty="0"/>
              <a:t>Right to Left</a:t>
            </a:r>
          </a:p>
          <a:p>
            <a:pPr lvl="1"/>
            <a:r>
              <a:rPr lang="en-US" sz="2400" dirty="0"/>
              <a:t>Fade Smoothly</a:t>
            </a:r>
          </a:p>
          <a:p>
            <a:r>
              <a:rPr lang="en-US" sz="2400" dirty="0"/>
              <a:t>All other transitions should be officially banned from professional presentations</a:t>
            </a:r>
          </a:p>
        </p:txBody>
      </p:sp>
    </p:spTree>
    <p:extLst>
      <p:ext uri="{BB962C8B-B14F-4D97-AF65-F5344CB8AC3E}">
        <p14:creationId xmlns:p14="http://schemas.microsoft.com/office/powerpoint/2010/main" val="3757419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242" y="2010584"/>
            <a:ext cx="8108957" cy="3365749"/>
          </a:xfrm>
        </p:spPr>
        <p:txBody>
          <a:bodyPr/>
          <a:lstStyle/>
          <a:p>
            <a:r>
              <a:rPr lang="en-US" dirty="0">
                <a:solidFill>
                  <a:srgbClr val="FFFF00"/>
                </a:solidFill>
              </a:rPr>
              <a:t>Tips for Giving an Effective PowerPoint Presentation</a:t>
            </a:r>
          </a:p>
        </p:txBody>
      </p:sp>
    </p:spTree>
    <p:extLst>
      <p:ext uri="{BB962C8B-B14F-4D97-AF65-F5344CB8AC3E}">
        <p14:creationId xmlns:p14="http://schemas.microsoft.com/office/powerpoint/2010/main" val="3974280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3242" y="2010584"/>
            <a:ext cx="8108957" cy="3365749"/>
          </a:xfrm>
        </p:spPr>
        <p:txBody>
          <a:bodyPr/>
          <a:lstStyle/>
          <a:p>
            <a:r>
              <a:rPr lang="en-US" dirty="0">
                <a:solidFill>
                  <a:srgbClr val="FFFF00"/>
                </a:solidFill>
              </a:rPr>
              <a:t>Tips for Creating an Effective PowerPoint Presentation</a:t>
            </a:r>
          </a:p>
        </p:txBody>
      </p:sp>
    </p:spTree>
    <p:extLst>
      <p:ext uri="{BB962C8B-B14F-4D97-AF65-F5344CB8AC3E}">
        <p14:creationId xmlns:p14="http://schemas.microsoft.com/office/powerpoint/2010/main" val="1036829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a:solidFill>
                  <a:srgbClr val="FFFF00"/>
                </a:solidFill>
              </a:rPr>
              <a:t>Why Give A Presentation?</a:t>
            </a:r>
          </a:p>
        </p:txBody>
      </p:sp>
      <p:sp>
        <p:nvSpPr>
          <p:cNvPr id="224259" name="Rectangle 3"/>
          <p:cNvSpPr>
            <a:spLocks noGrp="1" noChangeArrowheads="1"/>
          </p:cNvSpPr>
          <p:nvPr>
            <p:ph type="body" idx="1"/>
          </p:nvPr>
        </p:nvSpPr>
        <p:spPr>
          <a:xfrm>
            <a:off x="1066800" y="1667934"/>
            <a:ext cx="6680200" cy="3640666"/>
          </a:xfrm>
        </p:spPr>
        <p:txBody>
          <a:bodyPr>
            <a:normAutofit/>
          </a:bodyPr>
          <a:lstStyle/>
          <a:p>
            <a:pPr marL="609600" indent="-609600" eaLnBrk="1" hangingPunct="1">
              <a:buFontTx/>
              <a:buNone/>
            </a:pPr>
            <a:r>
              <a:rPr lang="en-US" altLang="en-US" sz="3200" dirty="0"/>
              <a:t>Three Main Purposes</a:t>
            </a:r>
          </a:p>
          <a:p>
            <a:pPr marL="609600" indent="-609600" eaLnBrk="1" hangingPunct="1">
              <a:buFontTx/>
              <a:buNone/>
            </a:pPr>
            <a:endParaRPr lang="en-US" altLang="en-US" sz="3200" dirty="0"/>
          </a:p>
          <a:p>
            <a:pPr marL="609600" indent="-609600" eaLnBrk="1" hangingPunct="1">
              <a:buSzPct val="95000"/>
              <a:buFont typeface="Wingdings" panose="05000000000000000000" pitchFamily="2" charset="2"/>
              <a:buAutoNum type="arabicPeriod"/>
            </a:pPr>
            <a:r>
              <a:rPr lang="en-US" altLang="en-US" sz="3200" dirty="0"/>
              <a:t>Inform</a:t>
            </a:r>
          </a:p>
          <a:p>
            <a:pPr marL="609600" indent="-609600" eaLnBrk="1" hangingPunct="1">
              <a:buSzPct val="95000"/>
              <a:buFont typeface="Wingdings" panose="05000000000000000000" pitchFamily="2" charset="2"/>
              <a:buAutoNum type="arabicPeriod"/>
            </a:pPr>
            <a:r>
              <a:rPr lang="en-US" altLang="en-US" sz="3200" dirty="0"/>
              <a:t>Persuade</a:t>
            </a:r>
          </a:p>
          <a:p>
            <a:pPr marL="609600" indent="-609600" eaLnBrk="1" hangingPunct="1">
              <a:buSzPct val="95000"/>
              <a:buFont typeface="Wingdings" panose="05000000000000000000" pitchFamily="2" charset="2"/>
              <a:buAutoNum type="arabicPeriod"/>
            </a:pPr>
            <a:r>
              <a:rPr lang="en-US" altLang="en-US" sz="3200" dirty="0"/>
              <a:t>Educate</a:t>
            </a:r>
          </a:p>
        </p:txBody>
      </p:sp>
    </p:spTree>
    <p:extLst>
      <p:ext uri="{BB962C8B-B14F-4D97-AF65-F5344CB8AC3E}">
        <p14:creationId xmlns:p14="http://schemas.microsoft.com/office/powerpoint/2010/main" val="14734142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4259"/>
                                        </p:tgtEl>
                                        <p:attrNameLst>
                                          <p:attrName>style.visibility</p:attrName>
                                        </p:attrNameLst>
                                      </p:cBhvr>
                                      <p:to>
                                        <p:strVal val="visible"/>
                                      </p:to>
                                    </p:set>
                                    <p:animEffect transition="in" filter="wipe(left)">
                                      <p:cBhvr>
                                        <p:cTn id="7" dur="1000"/>
                                        <p:tgtEl>
                                          <p:spTgt spid="224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a:solidFill>
                  <a:srgbClr val="FFFF00"/>
                </a:solidFill>
              </a:rPr>
              <a:t>Definitions </a:t>
            </a:r>
          </a:p>
        </p:txBody>
      </p:sp>
      <p:sp>
        <p:nvSpPr>
          <p:cNvPr id="222211" name="Rectangle 3"/>
          <p:cNvSpPr>
            <a:spLocks noGrp="1" noChangeArrowheads="1"/>
          </p:cNvSpPr>
          <p:nvPr>
            <p:ph type="body" idx="1"/>
          </p:nvPr>
        </p:nvSpPr>
        <p:spPr>
          <a:xfrm>
            <a:off x="643466" y="1673225"/>
            <a:ext cx="8193088" cy="5068888"/>
          </a:xfrm>
        </p:spPr>
        <p:txBody>
          <a:bodyPr/>
          <a:lstStyle/>
          <a:p>
            <a:pPr eaLnBrk="1" hangingPunct="1">
              <a:lnSpc>
                <a:spcPct val="90000"/>
              </a:lnSpc>
              <a:buFontTx/>
              <a:buNone/>
            </a:pPr>
            <a:r>
              <a:rPr lang="en-US" altLang="en-US" sz="3200" i="1" u="sng" dirty="0"/>
              <a:t>Presentation</a:t>
            </a:r>
          </a:p>
          <a:p>
            <a:pPr eaLnBrk="1" hangingPunct="1">
              <a:lnSpc>
                <a:spcPct val="90000"/>
              </a:lnSpc>
            </a:pPr>
            <a:r>
              <a:rPr lang="en-US" altLang="en-US" sz="3200" dirty="0"/>
              <a:t>“Something set forth to an audience for the attention of the mind “</a:t>
            </a:r>
          </a:p>
          <a:p>
            <a:pPr eaLnBrk="1" hangingPunct="1">
              <a:lnSpc>
                <a:spcPct val="90000"/>
              </a:lnSpc>
            </a:pPr>
            <a:endParaRPr lang="en-US" altLang="en-US" sz="3200" dirty="0"/>
          </a:p>
          <a:p>
            <a:pPr eaLnBrk="1" hangingPunct="1">
              <a:lnSpc>
                <a:spcPct val="90000"/>
              </a:lnSpc>
              <a:buFontTx/>
              <a:buNone/>
            </a:pPr>
            <a:r>
              <a:rPr lang="en-US" altLang="en-US" sz="3200" i="1" u="sng" dirty="0"/>
              <a:t>Effective</a:t>
            </a:r>
          </a:p>
          <a:p>
            <a:pPr eaLnBrk="1" hangingPunct="1">
              <a:lnSpc>
                <a:spcPct val="90000"/>
              </a:lnSpc>
            </a:pPr>
            <a:r>
              <a:rPr lang="en-US" altLang="en-US" sz="3200" dirty="0"/>
              <a:t>“…producing a desired result”</a:t>
            </a:r>
          </a:p>
          <a:p>
            <a:pPr eaLnBrk="1" hangingPunct="1">
              <a:lnSpc>
                <a:spcPct val="90000"/>
              </a:lnSpc>
              <a:buFontTx/>
              <a:buNone/>
            </a:pPr>
            <a:endParaRPr lang="en-US" altLang="en-US" sz="2800" dirty="0"/>
          </a:p>
        </p:txBody>
      </p:sp>
    </p:spTree>
    <p:extLst>
      <p:ext uri="{BB962C8B-B14F-4D97-AF65-F5344CB8AC3E}">
        <p14:creationId xmlns:p14="http://schemas.microsoft.com/office/powerpoint/2010/main" val="2073814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2211"/>
                                        </p:tgtEl>
                                        <p:attrNameLst>
                                          <p:attrName>style.visibility</p:attrName>
                                        </p:attrNameLst>
                                      </p:cBhvr>
                                      <p:to>
                                        <p:strVal val="visible"/>
                                      </p:to>
                                    </p:set>
                                    <p:animEffect transition="in" filter="wipe(left)">
                                      <p:cBhvr>
                                        <p:cTn id="7" dur="1000"/>
                                        <p:tgtEl>
                                          <p:spTgt spid="222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84709" y="452718"/>
            <a:ext cx="8007357" cy="1400530"/>
          </a:xfrm>
        </p:spPr>
        <p:txBody>
          <a:bodyPr/>
          <a:lstStyle/>
          <a:p>
            <a:pPr eaLnBrk="1" hangingPunct="1"/>
            <a:r>
              <a:rPr lang="en-US" altLang="en-US" dirty="0">
                <a:solidFill>
                  <a:srgbClr val="FFFF00"/>
                </a:solidFill>
              </a:rPr>
              <a:t>Planning Your Presentation</a:t>
            </a:r>
          </a:p>
        </p:txBody>
      </p:sp>
      <p:sp>
        <p:nvSpPr>
          <p:cNvPr id="226307" name="Rectangle 3"/>
          <p:cNvSpPr>
            <a:spLocks noGrp="1" noChangeArrowheads="1"/>
          </p:cNvSpPr>
          <p:nvPr>
            <p:ph type="body" idx="1"/>
          </p:nvPr>
        </p:nvSpPr>
        <p:spPr>
          <a:xfrm>
            <a:off x="778933" y="2289704"/>
            <a:ext cx="7713133" cy="1765829"/>
          </a:xfrm>
        </p:spPr>
        <p:txBody>
          <a:bodyPr>
            <a:normAutofit/>
          </a:bodyPr>
          <a:lstStyle/>
          <a:p>
            <a:pPr marL="0" indent="0" eaLnBrk="1" hangingPunct="1">
              <a:lnSpc>
                <a:spcPct val="90000"/>
              </a:lnSpc>
              <a:buSzPct val="90000"/>
              <a:buNone/>
            </a:pPr>
            <a:r>
              <a:rPr lang="en-US" altLang="en-US" sz="3200" dirty="0"/>
              <a:t>Determine purpose</a:t>
            </a:r>
          </a:p>
          <a:p>
            <a:pPr marL="914400" lvl="1" indent="-336550" eaLnBrk="1" hangingPunct="1">
              <a:lnSpc>
                <a:spcPct val="90000"/>
              </a:lnSpc>
            </a:pPr>
            <a:r>
              <a:rPr lang="en-US" altLang="en-US" sz="2800" dirty="0"/>
              <a:t>What do you want to accomplish?</a:t>
            </a:r>
          </a:p>
        </p:txBody>
      </p:sp>
    </p:spTree>
    <p:extLst>
      <p:ext uri="{BB962C8B-B14F-4D97-AF65-F5344CB8AC3E}">
        <p14:creationId xmlns:p14="http://schemas.microsoft.com/office/powerpoint/2010/main" val="2290874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6307"/>
                                        </p:tgtEl>
                                        <p:attrNameLst>
                                          <p:attrName>style.visibility</p:attrName>
                                        </p:attrNameLst>
                                      </p:cBhvr>
                                      <p:to>
                                        <p:strVal val="visible"/>
                                      </p:to>
                                    </p:set>
                                    <p:animEffect transition="in" filter="wipe(left)">
                                      <p:cBhvr>
                                        <p:cTn id="7" dur="1000"/>
                                        <p:tgtEl>
                                          <p:spTgt spid="226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84709" y="452718"/>
            <a:ext cx="8007357" cy="1400530"/>
          </a:xfrm>
        </p:spPr>
        <p:txBody>
          <a:bodyPr/>
          <a:lstStyle/>
          <a:p>
            <a:pPr eaLnBrk="1" hangingPunct="1"/>
            <a:r>
              <a:rPr lang="en-US" altLang="en-US" dirty="0">
                <a:solidFill>
                  <a:srgbClr val="FFFF00"/>
                </a:solidFill>
              </a:rPr>
              <a:t>Planning Your Presentation</a:t>
            </a:r>
          </a:p>
        </p:txBody>
      </p:sp>
      <p:sp>
        <p:nvSpPr>
          <p:cNvPr id="226307" name="Rectangle 3"/>
          <p:cNvSpPr>
            <a:spLocks noGrp="1" noChangeArrowheads="1"/>
          </p:cNvSpPr>
          <p:nvPr>
            <p:ph type="body" idx="1"/>
          </p:nvPr>
        </p:nvSpPr>
        <p:spPr>
          <a:xfrm>
            <a:off x="846667" y="1527705"/>
            <a:ext cx="7721600" cy="4644495"/>
          </a:xfrm>
        </p:spPr>
        <p:txBody>
          <a:bodyPr>
            <a:normAutofit/>
          </a:bodyPr>
          <a:lstStyle/>
          <a:p>
            <a:pPr marL="0" indent="0" eaLnBrk="1" hangingPunct="1">
              <a:lnSpc>
                <a:spcPct val="90000"/>
              </a:lnSpc>
              <a:buSzPct val="90000"/>
              <a:buNone/>
            </a:pPr>
            <a:r>
              <a:rPr lang="en-US" altLang="en-US" sz="3200" dirty="0"/>
              <a:t>Know your audience !!!</a:t>
            </a:r>
          </a:p>
          <a:p>
            <a:pPr marL="914400" lvl="1" indent="-336550" eaLnBrk="1" hangingPunct="1">
              <a:lnSpc>
                <a:spcPct val="90000"/>
              </a:lnSpc>
            </a:pPr>
            <a:r>
              <a:rPr lang="en-US" altLang="en-US" sz="2800" dirty="0"/>
              <a:t>Success depends on your ability to reach your audience</a:t>
            </a:r>
          </a:p>
          <a:p>
            <a:pPr marL="914400" lvl="1" indent="-336550" eaLnBrk="1" hangingPunct="1">
              <a:lnSpc>
                <a:spcPct val="90000"/>
              </a:lnSpc>
            </a:pPr>
            <a:r>
              <a:rPr lang="en-US" altLang="en-US" sz="2800" dirty="0"/>
              <a:t>Size</a:t>
            </a:r>
          </a:p>
          <a:p>
            <a:pPr marL="914400" lvl="1" indent="-336550" eaLnBrk="1" hangingPunct="1">
              <a:lnSpc>
                <a:spcPct val="90000"/>
              </a:lnSpc>
            </a:pPr>
            <a:r>
              <a:rPr lang="en-US" altLang="en-US" sz="2800" dirty="0"/>
              <a:t>Demographics</a:t>
            </a:r>
          </a:p>
          <a:p>
            <a:pPr marL="914400" lvl="1" indent="-336550" eaLnBrk="1" hangingPunct="1">
              <a:lnSpc>
                <a:spcPct val="90000"/>
              </a:lnSpc>
            </a:pPr>
            <a:r>
              <a:rPr lang="en-US" altLang="en-US" sz="2800" dirty="0"/>
              <a:t>Knowledge level</a:t>
            </a:r>
          </a:p>
          <a:p>
            <a:pPr marL="914400" lvl="1" indent="-336550" eaLnBrk="1" hangingPunct="1">
              <a:lnSpc>
                <a:spcPct val="90000"/>
              </a:lnSpc>
            </a:pPr>
            <a:r>
              <a:rPr lang="en-US" altLang="en-US" sz="2800" dirty="0"/>
              <a:t>Motivation</a:t>
            </a:r>
          </a:p>
          <a:p>
            <a:pPr marL="914400" lvl="1" indent="-336550" eaLnBrk="1" hangingPunct="1">
              <a:lnSpc>
                <a:spcPct val="90000"/>
              </a:lnSpc>
            </a:pPr>
            <a:r>
              <a:rPr lang="en-US" altLang="en-US" sz="2800" dirty="0"/>
              <a:t>Why are they attending?</a:t>
            </a:r>
          </a:p>
          <a:p>
            <a:pPr marL="914400" lvl="1" indent="-336550" eaLnBrk="1" hangingPunct="1">
              <a:lnSpc>
                <a:spcPct val="90000"/>
              </a:lnSpc>
            </a:pPr>
            <a:r>
              <a:rPr lang="en-US" altLang="en-US" sz="2800" dirty="0"/>
              <a:t>What do </a:t>
            </a:r>
            <a:r>
              <a:rPr lang="en-US" altLang="en-US" sz="2800" i="1" dirty="0"/>
              <a:t>THEY</a:t>
            </a:r>
            <a:r>
              <a:rPr lang="en-US" altLang="en-US" sz="2800" dirty="0"/>
              <a:t> expect?</a:t>
            </a:r>
          </a:p>
        </p:txBody>
      </p:sp>
    </p:spTree>
    <p:extLst>
      <p:ext uri="{BB962C8B-B14F-4D97-AF65-F5344CB8AC3E}">
        <p14:creationId xmlns:p14="http://schemas.microsoft.com/office/powerpoint/2010/main" val="670891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6307"/>
                                        </p:tgtEl>
                                        <p:attrNameLst>
                                          <p:attrName>style.visibility</p:attrName>
                                        </p:attrNameLst>
                                      </p:cBhvr>
                                      <p:to>
                                        <p:strVal val="visible"/>
                                      </p:to>
                                    </p:set>
                                    <p:animEffect transition="in" filter="wipe(left)">
                                      <p:cBhvr>
                                        <p:cTn id="7" dur="1000"/>
                                        <p:tgtEl>
                                          <p:spTgt spid="226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dirty="0">
                <a:solidFill>
                  <a:srgbClr val="FFFF00"/>
                </a:solidFill>
              </a:rPr>
              <a:t>More Planning </a:t>
            </a:r>
          </a:p>
        </p:txBody>
      </p:sp>
      <p:sp>
        <p:nvSpPr>
          <p:cNvPr id="228355" name="Rectangle 3"/>
          <p:cNvSpPr>
            <a:spLocks noGrp="1" noChangeArrowheads="1"/>
          </p:cNvSpPr>
          <p:nvPr>
            <p:ph type="body" idx="1"/>
          </p:nvPr>
        </p:nvSpPr>
        <p:spPr>
          <a:xfrm>
            <a:off x="565667" y="1545697"/>
            <a:ext cx="8442866" cy="4668836"/>
          </a:xfrm>
        </p:spPr>
        <p:txBody>
          <a:bodyPr>
            <a:normAutofit/>
          </a:bodyPr>
          <a:lstStyle/>
          <a:p>
            <a:pPr marL="0" indent="0" eaLnBrk="1" hangingPunct="1">
              <a:lnSpc>
                <a:spcPct val="90000"/>
              </a:lnSpc>
              <a:buSzPct val="90000"/>
              <a:buNone/>
            </a:pPr>
            <a:r>
              <a:rPr lang="en-US" altLang="en-US" sz="2800" dirty="0"/>
              <a:t>Rehearse…Rehearse…Rehearse!!</a:t>
            </a:r>
          </a:p>
          <a:p>
            <a:pPr marL="990600" lvl="1" indent="-533400" eaLnBrk="1" hangingPunct="1">
              <a:lnSpc>
                <a:spcPct val="90000"/>
              </a:lnSpc>
            </a:pPr>
            <a:r>
              <a:rPr lang="en-US" altLang="en-US" sz="2400" dirty="0"/>
              <a:t>In the actual room if possible</a:t>
            </a:r>
          </a:p>
          <a:p>
            <a:pPr marL="990600" lvl="1" indent="-533400" eaLnBrk="1" hangingPunct="1">
              <a:lnSpc>
                <a:spcPct val="90000"/>
              </a:lnSpc>
            </a:pPr>
            <a:endParaRPr lang="en-US" altLang="en-US" sz="2400" dirty="0"/>
          </a:p>
          <a:p>
            <a:pPr marL="990600" lvl="1" indent="-533400" eaLnBrk="1" hangingPunct="1">
              <a:lnSpc>
                <a:spcPct val="90000"/>
              </a:lnSpc>
            </a:pPr>
            <a:r>
              <a:rPr lang="en-US" altLang="en-US" sz="2400" dirty="0"/>
              <a:t>Work to a script and time your presentation</a:t>
            </a:r>
          </a:p>
          <a:p>
            <a:pPr marL="990600" lvl="1" indent="-533400" eaLnBrk="1" hangingPunct="1">
              <a:lnSpc>
                <a:spcPct val="90000"/>
              </a:lnSpc>
            </a:pPr>
            <a:endParaRPr lang="en-US" altLang="en-US" sz="2400" dirty="0"/>
          </a:p>
          <a:p>
            <a:pPr marL="990600" lvl="1" indent="-533400" eaLnBrk="1" hangingPunct="1">
              <a:lnSpc>
                <a:spcPct val="90000"/>
              </a:lnSpc>
            </a:pPr>
            <a:r>
              <a:rPr lang="en-US" altLang="en-US" sz="2400" dirty="0"/>
              <a:t>Practice Q &amp; A</a:t>
            </a:r>
          </a:p>
          <a:p>
            <a:pPr marL="990600" lvl="1" indent="-533400" eaLnBrk="1" hangingPunct="1">
              <a:lnSpc>
                <a:spcPct val="90000"/>
              </a:lnSpc>
            </a:pPr>
            <a:endParaRPr lang="en-US" altLang="en-US" sz="2400" dirty="0"/>
          </a:p>
          <a:p>
            <a:pPr marL="990600" lvl="1" indent="-533400" eaLnBrk="1" hangingPunct="1">
              <a:lnSpc>
                <a:spcPct val="90000"/>
              </a:lnSpc>
            </a:pPr>
            <a:r>
              <a:rPr lang="en-US" altLang="en-US" sz="2400" dirty="0"/>
              <a:t>Check equipment – load your ppt in advance</a:t>
            </a:r>
          </a:p>
          <a:p>
            <a:pPr marL="990600" lvl="1" indent="-533400" eaLnBrk="1" hangingPunct="1">
              <a:lnSpc>
                <a:spcPct val="90000"/>
              </a:lnSpc>
            </a:pPr>
            <a:endParaRPr lang="en-US" altLang="en-US" sz="2400" dirty="0"/>
          </a:p>
          <a:p>
            <a:pPr marL="990600" lvl="1" indent="-533400" eaLnBrk="1" hangingPunct="1">
              <a:lnSpc>
                <a:spcPct val="90000"/>
              </a:lnSpc>
            </a:pPr>
            <a:r>
              <a:rPr lang="en-US" altLang="en-US" sz="2400" dirty="0"/>
              <a:t>Make contingency plans</a:t>
            </a:r>
          </a:p>
        </p:txBody>
      </p:sp>
    </p:spTree>
    <p:extLst>
      <p:ext uri="{BB962C8B-B14F-4D97-AF65-F5344CB8AC3E}">
        <p14:creationId xmlns:p14="http://schemas.microsoft.com/office/powerpoint/2010/main" val="2911310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8355"/>
                                        </p:tgtEl>
                                        <p:attrNameLst>
                                          <p:attrName>style.visibility</p:attrName>
                                        </p:attrNameLst>
                                      </p:cBhvr>
                                      <p:to>
                                        <p:strVal val="visible"/>
                                      </p:to>
                                    </p:set>
                                    <p:animEffect transition="in" filter="wipe(left)">
                                      <p:cBhvr>
                                        <p:cTn id="7" dur="1000"/>
                                        <p:tgtEl>
                                          <p:spTgt spid="228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3495" y="158750"/>
            <a:ext cx="8504237" cy="884238"/>
          </a:xfrm>
        </p:spPr>
        <p:txBody>
          <a:bodyPr/>
          <a:lstStyle/>
          <a:p>
            <a:pPr eaLnBrk="1" hangingPunct="1"/>
            <a:r>
              <a:rPr lang="en-US" altLang="en-US" dirty="0">
                <a:solidFill>
                  <a:srgbClr val="FFFF00"/>
                </a:solidFill>
              </a:rPr>
              <a:t>Opening Your Presentation </a:t>
            </a:r>
          </a:p>
        </p:txBody>
      </p:sp>
      <p:sp>
        <p:nvSpPr>
          <p:cNvPr id="233475" name="Rectangle 3"/>
          <p:cNvSpPr>
            <a:spLocks noGrp="1" noChangeArrowheads="1"/>
          </p:cNvSpPr>
          <p:nvPr>
            <p:ph type="body" idx="1"/>
          </p:nvPr>
        </p:nvSpPr>
        <p:spPr>
          <a:xfrm>
            <a:off x="647700" y="1559455"/>
            <a:ext cx="7903633" cy="4570412"/>
          </a:xfrm>
        </p:spPr>
        <p:txBody>
          <a:bodyPr>
            <a:normAutofit lnSpcReduction="10000"/>
          </a:bodyPr>
          <a:lstStyle/>
          <a:p>
            <a:pPr eaLnBrk="1" hangingPunct="1">
              <a:lnSpc>
                <a:spcPct val="90000"/>
              </a:lnSpc>
            </a:pPr>
            <a:r>
              <a:rPr lang="en-US" altLang="en-US" sz="3200" dirty="0"/>
              <a:t>Introduce yourself</a:t>
            </a:r>
          </a:p>
          <a:p>
            <a:pPr lvl="1" eaLnBrk="1" hangingPunct="1">
              <a:lnSpc>
                <a:spcPct val="90000"/>
              </a:lnSpc>
            </a:pPr>
            <a:r>
              <a:rPr lang="en-US" altLang="en-US" sz="2800" dirty="0"/>
              <a:t>Why should they listen</a:t>
            </a:r>
          </a:p>
          <a:p>
            <a:pPr eaLnBrk="1" hangingPunct="1">
              <a:lnSpc>
                <a:spcPct val="90000"/>
              </a:lnSpc>
            </a:pPr>
            <a:endParaRPr lang="en-US" altLang="en-US" sz="3200" dirty="0"/>
          </a:p>
          <a:p>
            <a:pPr eaLnBrk="1" hangingPunct="1">
              <a:lnSpc>
                <a:spcPct val="90000"/>
              </a:lnSpc>
            </a:pPr>
            <a:r>
              <a:rPr lang="en-US" altLang="en-US" sz="3200" dirty="0"/>
              <a:t>Get attention, build rapport, and introduce the topic</a:t>
            </a:r>
          </a:p>
          <a:p>
            <a:pPr lvl="1" eaLnBrk="1" hangingPunct="1">
              <a:lnSpc>
                <a:spcPct val="90000"/>
              </a:lnSpc>
            </a:pPr>
            <a:r>
              <a:rPr lang="en-US" altLang="en-US" sz="2800" dirty="0"/>
              <a:t>Humor</a:t>
            </a:r>
          </a:p>
          <a:p>
            <a:pPr lvl="1" eaLnBrk="1" hangingPunct="1">
              <a:lnSpc>
                <a:spcPct val="90000"/>
              </a:lnSpc>
            </a:pPr>
            <a:r>
              <a:rPr lang="en-US" altLang="en-US" sz="2800" dirty="0"/>
              <a:t>Short story (Case Example)</a:t>
            </a:r>
          </a:p>
          <a:p>
            <a:pPr lvl="1" eaLnBrk="1" hangingPunct="1">
              <a:lnSpc>
                <a:spcPct val="90000"/>
              </a:lnSpc>
            </a:pPr>
            <a:r>
              <a:rPr lang="en-US" altLang="en-US" sz="2800" dirty="0"/>
              <a:t>Startling statistic</a:t>
            </a:r>
          </a:p>
          <a:p>
            <a:pPr lvl="1" eaLnBrk="1" hangingPunct="1">
              <a:lnSpc>
                <a:spcPct val="90000"/>
              </a:lnSpc>
            </a:pPr>
            <a:r>
              <a:rPr lang="en-US" altLang="en-US" sz="2800" dirty="0"/>
              <a:t>Make audience think</a:t>
            </a:r>
          </a:p>
        </p:txBody>
      </p:sp>
    </p:spTree>
    <p:extLst>
      <p:ext uri="{BB962C8B-B14F-4D97-AF65-F5344CB8AC3E}">
        <p14:creationId xmlns:p14="http://schemas.microsoft.com/office/powerpoint/2010/main" val="2739095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3475"/>
                                        </p:tgtEl>
                                        <p:attrNameLst>
                                          <p:attrName>style.visibility</p:attrName>
                                        </p:attrNameLst>
                                      </p:cBhvr>
                                      <p:to>
                                        <p:strVal val="visible"/>
                                      </p:to>
                                    </p:set>
                                    <p:animEffect transition="in" filter="wipe(left)">
                                      <p:cBhvr>
                                        <p:cTn id="7" dur="1000"/>
                                        <p:tgtEl>
                                          <p:spTgt spid="233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51933" y="537385"/>
            <a:ext cx="7027333" cy="1400530"/>
          </a:xfrm>
        </p:spPr>
        <p:txBody>
          <a:bodyPr/>
          <a:lstStyle/>
          <a:p>
            <a:pPr eaLnBrk="1" hangingPunct="1"/>
            <a:r>
              <a:rPr lang="en-US" altLang="en-US" sz="3600" dirty="0">
                <a:solidFill>
                  <a:srgbClr val="FFFF00"/>
                </a:solidFill>
              </a:rPr>
              <a:t>Concluding Your Presentation </a:t>
            </a:r>
          </a:p>
        </p:txBody>
      </p:sp>
      <p:sp>
        <p:nvSpPr>
          <p:cNvPr id="236547" name="Rectangle 3"/>
          <p:cNvSpPr>
            <a:spLocks noGrp="1" noChangeArrowheads="1"/>
          </p:cNvSpPr>
          <p:nvPr>
            <p:ph type="body" idx="1"/>
          </p:nvPr>
        </p:nvSpPr>
        <p:spPr>
          <a:xfrm>
            <a:off x="651933" y="1608667"/>
            <a:ext cx="7797800" cy="4157133"/>
          </a:xfrm>
        </p:spPr>
        <p:txBody>
          <a:bodyPr>
            <a:normAutofit fontScale="92500" lnSpcReduction="10000"/>
          </a:bodyPr>
          <a:lstStyle/>
          <a:p>
            <a:pPr eaLnBrk="1" hangingPunct="1"/>
            <a:r>
              <a:rPr lang="en-US" altLang="en-US" sz="3200" dirty="0"/>
              <a:t>Inform audience that you’re about to close</a:t>
            </a:r>
          </a:p>
          <a:p>
            <a:pPr eaLnBrk="1" hangingPunct="1"/>
            <a:r>
              <a:rPr lang="en-US" altLang="en-US" sz="3200" dirty="0"/>
              <a:t>Summarize main points</a:t>
            </a:r>
          </a:p>
          <a:p>
            <a:pPr lvl="1" eaLnBrk="1" hangingPunct="1"/>
            <a:r>
              <a:rPr lang="en-US" altLang="en-US" sz="2800" dirty="0">
                <a:solidFill>
                  <a:schemeClr val="tx2"/>
                </a:solidFill>
              </a:rPr>
              <a:t>“Tell ’em What You Told ‘em.”</a:t>
            </a:r>
            <a:endParaRPr lang="en-US" altLang="en-US" sz="3600" dirty="0"/>
          </a:p>
          <a:p>
            <a:pPr eaLnBrk="1" hangingPunct="1"/>
            <a:r>
              <a:rPr lang="en-US" altLang="en-US" sz="3200" dirty="0"/>
              <a:t>Something to remember, or call-to-action</a:t>
            </a:r>
          </a:p>
          <a:p>
            <a:pPr eaLnBrk="1" hangingPunct="1"/>
            <a:r>
              <a:rPr lang="en-US" altLang="en-US" sz="3200" dirty="0"/>
              <a:t>Answer questions</a:t>
            </a:r>
          </a:p>
          <a:p>
            <a:pPr eaLnBrk="1" hangingPunct="1">
              <a:buFontTx/>
              <a:buNone/>
            </a:pPr>
            <a:r>
              <a:rPr lang="en-US" altLang="en-US" sz="3200" dirty="0"/>
              <a:t>	</a:t>
            </a:r>
          </a:p>
        </p:txBody>
      </p:sp>
    </p:spTree>
    <p:extLst>
      <p:ext uri="{BB962C8B-B14F-4D97-AF65-F5344CB8AC3E}">
        <p14:creationId xmlns:p14="http://schemas.microsoft.com/office/powerpoint/2010/main" val="3173217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6547"/>
                                        </p:tgtEl>
                                        <p:attrNameLst>
                                          <p:attrName>style.visibility</p:attrName>
                                        </p:attrNameLst>
                                      </p:cBhvr>
                                      <p:to>
                                        <p:strVal val="visible"/>
                                      </p:to>
                                    </p:set>
                                    <p:animEffect transition="in" filter="wipe(left)">
                                      <p:cBhvr>
                                        <p:cTn id="7" dur="1000"/>
                                        <p:tgtEl>
                                          <p:spTgt spid="236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Stay on time</a:t>
            </a:r>
            <a:endParaRPr lang="en-US" dirty="0"/>
          </a:p>
        </p:txBody>
      </p:sp>
      <p:sp>
        <p:nvSpPr>
          <p:cNvPr id="3" name="Content Placeholder 2"/>
          <p:cNvSpPr>
            <a:spLocks noGrp="1"/>
          </p:cNvSpPr>
          <p:nvPr>
            <p:ph idx="1"/>
          </p:nvPr>
        </p:nvSpPr>
        <p:spPr>
          <a:xfrm>
            <a:off x="656573" y="1595725"/>
            <a:ext cx="6711654" cy="4195481"/>
          </a:xfrm>
        </p:spPr>
        <p:txBody>
          <a:bodyPr>
            <a:normAutofit/>
          </a:bodyPr>
          <a:lstStyle/>
          <a:p>
            <a:r>
              <a:rPr lang="en-US" sz="2800" dirty="0"/>
              <a:t>If you plan a certain amount of time for your  presentation, do not go over</a:t>
            </a:r>
          </a:p>
          <a:p>
            <a:pPr marL="0" indent="0">
              <a:buNone/>
            </a:pPr>
            <a:endParaRPr lang="en-US" sz="2800" dirty="0"/>
          </a:p>
          <a:p>
            <a:r>
              <a:rPr lang="en-US" sz="2800" dirty="0"/>
              <a:t>If there is no time limit, take less time rather than more to ensure that people stay  engaged</a:t>
            </a:r>
          </a:p>
        </p:txBody>
      </p:sp>
    </p:spTree>
    <p:extLst>
      <p:ext uri="{BB962C8B-B14F-4D97-AF65-F5344CB8AC3E}">
        <p14:creationId xmlns:p14="http://schemas.microsoft.com/office/powerpoint/2010/main" val="1372305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48" y="384985"/>
            <a:ext cx="8134358" cy="1400530"/>
          </a:xfrm>
        </p:spPr>
        <p:txBody>
          <a:bodyPr/>
          <a:lstStyle/>
          <a:p>
            <a:r>
              <a:rPr lang="en-US" dirty="0">
                <a:solidFill>
                  <a:srgbClr val="FFFF00"/>
                </a:solidFill>
              </a:rPr>
              <a:t>Do not read the presentation</a:t>
            </a:r>
          </a:p>
        </p:txBody>
      </p:sp>
      <p:sp>
        <p:nvSpPr>
          <p:cNvPr id="3" name="Content Placeholder 2"/>
          <p:cNvSpPr>
            <a:spLocks noGrp="1"/>
          </p:cNvSpPr>
          <p:nvPr>
            <p:ph idx="1"/>
          </p:nvPr>
        </p:nvSpPr>
        <p:spPr>
          <a:xfrm>
            <a:off x="599100" y="1595725"/>
            <a:ext cx="7554300" cy="4610342"/>
          </a:xfrm>
        </p:spPr>
        <p:txBody>
          <a:bodyPr>
            <a:normAutofit/>
          </a:bodyPr>
          <a:lstStyle/>
          <a:p>
            <a:r>
              <a:rPr lang="en-US" sz="2400" dirty="0"/>
              <a:t>A sure sign of an ineffective presenter is when he or she looks at the screen and reads off every last word up on the slides</a:t>
            </a:r>
          </a:p>
          <a:p>
            <a:r>
              <a:rPr lang="en-US" sz="2400" dirty="0"/>
              <a:t>Loses eye contact with the audience</a:t>
            </a:r>
          </a:p>
          <a:p>
            <a:r>
              <a:rPr lang="en-US" sz="2400" dirty="0"/>
              <a:t>You also don’t want the audience to have to look at your backside all the time</a:t>
            </a:r>
          </a:p>
          <a:p>
            <a:r>
              <a:rPr lang="en-US" sz="2400" dirty="0"/>
              <a:t>Practice the presentation so that you can speak from bullet points</a:t>
            </a:r>
          </a:p>
          <a:p>
            <a:r>
              <a:rPr lang="en-US" sz="2400" dirty="0"/>
              <a:t>The text should be a cue for the </a:t>
            </a:r>
            <a:r>
              <a:rPr lang="en-US" sz="2400" dirty="0" smtClean="0"/>
              <a:t>presenter</a:t>
            </a:r>
            <a:endParaRPr lang="en-US" sz="2400" dirty="0"/>
          </a:p>
        </p:txBody>
      </p:sp>
    </p:spTree>
    <p:extLst>
      <p:ext uri="{BB962C8B-B14F-4D97-AF65-F5344CB8AC3E}">
        <p14:creationId xmlns:p14="http://schemas.microsoft.com/office/powerpoint/2010/main" val="3046221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09" y="452718"/>
            <a:ext cx="8312158" cy="1400530"/>
          </a:xfrm>
        </p:spPr>
        <p:txBody>
          <a:bodyPr/>
          <a:lstStyle/>
          <a:p>
            <a:r>
              <a:rPr lang="en-US" dirty="0">
                <a:solidFill>
                  <a:srgbClr val="FFFF00"/>
                </a:solidFill>
              </a:rPr>
              <a:t>Ask your audience to hold questions until the end</a:t>
            </a:r>
          </a:p>
        </p:txBody>
      </p:sp>
      <p:sp>
        <p:nvSpPr>
          <p:cNvPr id="3" name="Content Placeholder 2"/>
          <p:cNvSpPr>
            <a:spLocks noGrp="1"/>
          </p:cNvSpPr>
          <p:nvPr>
            <p:ph idx="1"/>
          </p:nvPr>
        </p:nvSpPr>
        <p:spPr/>
        <p:txBody>
          <a:bodyPr>
            <a:normAutofit/>
          </a:bodyPr>
          <a:lstStyle/>
          <a:p>
            <a:r>
              <a:rPr lang="en-US" sz="2400" dirty="0"/>
              <a:t>Questions are an excellent indicator that people are engaged by your subject matter and presentation skills</a:t>
            </a:r>
          </a:p>
          <a:p>
            <a:r>
              <a:rPr lang="en-US" sz="2400" dirty="0"/>
              <a:t>But if you save questions until the end of the presentation, you will get through your material uninterrupted</a:t>
            </a:r>
          </a:p>
          <a:p>
            <a:r>
              <a:rPr lang="en-US" sz="2400" dirty="0"/>
              <a:t>Also, early questions are often answered by ensuing slides and commentary</a:t>
            </a:r>
          </a:p>
        </p:txBody>
      </p:sp>
    </p:spTree>
    <p:extLst>
      <p:ext uri="{BB962C8B-B14F-4D97-AF65-F5344CB8AC3E}">
        <p14:creationId xmlns:p14="http://schemas.microsoft.com/office/powerpoint/2010/main" val="2358221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928" y="211180"/>
            <a:ext cx="5839764" cy="1400530"/>
          </a:xfrm>
        </p:spPr>
        <p:txBody>
          <a:bodyPr/>
          <a:lstStyle/>
          <a:p>
            <a:r>
              <a:rPr lang="en-US" dirty="0">
                <a:solidFill>
                  <a:srgbClr val="FFFF00"/>
                </a:solidFill>
              </a:rPr>
              <a:t>Minimize the Number </a:t>
            </a:r>
            <a:br>
              <a:rPr lang="en-US" dirty="0">
                <a:solidFill>
                  <a:srgbClr val="FFFF00"/>
                </a:solidFill>
              </a:rPr>
            </a:br>
            <a:r>
              <a:rPr lang="en-US" dirty="0">
                <a:solidFill>
                  <a:srgbClr val="FFFF00"/>
                </a:solidFill>
              </a:rPr>
              <a:t>of Slides</a:t>
            </a:r>
          </a:p>
        </p:txBody>
      </p:sp>
      <p:sp>
        <p:nvSpPr>
          <p:cNvPr id="3" name="Content Placeholder 2"/>
          <p:cNvSpPr>
            <a:spLocks noGrp="1"/>
          </p:cNvSpPr>
          <p:nvPr>
            <p:ph idx="1"/>
          </p:nvPr>
        </p:nvSpPr>
        <p:spPr>
          <a:xfrm>
            <a:off x="507724" y="1907732"/>
            <a:ext cx="8196009" cy="4970245"/>
          </a:xfrm>
        </p:spPr>
        <p:txBody>
          <a:bodyPr>
            <a:noAutofit/>
          </a:bodyPr>
          <a:lstStyle/>
          <a:p>
            <a:r>
              <a:rPr lang="en-US" sz="2800" dirty="0"/>
              <a:t>You want a clear message</a:t>
            </a:r>
          </a:p>
          <a:p>
            <a:endParaRPr lang="en-US" sz="2800" dirty="0"/>
          </a:p>
          <a:p>
            <a:r>
              <a:rPr lang="en-US" sz="2800" dirty="0"/>
              <a:t>You want to keep your audience interested</a:t>
            </a:r>
          </a:p>
          <a:p>
            <a:pPr marL="0" indent="0">
              <a:buNone/>
            </a:pPr>
            <a:endParaRPr lang="en-US" sz="2800" dirty="0"/>
          </a:p>
          <a:p>
            <a:r>
              <a:rPr lang="en-US" sz="2800" dirty="0"/>
              <a:t>Keep the number of slides to a minimum</a:t>
            </a:r>
          </a:p>
          <a:p>
            <a:endParaRPr lang="en-US" sz="2800" dirty="0"/>
          </a:p>
          <a:p>
            <a:r>
              <a:rPr lang="en-US" sz="2800" dirty="0"/>
              <a:t>Good rule of thumb: try not to exceed one slide per minute</a:t>
            </a:r>
          </a:p>
          <a:p>
            <a:endParaRPr lang="en-US" sz="2800" dirty="0"/>
          </a:p>
        </p:txBody>
      </p:sp>
    </p:spTree>
    <p:extLst>
      <p:ext uri="{BB962C8B-B14F-4D97-AF65-F5344CB8AC3E}">
        <p14:creationId xmlns:p14="http://schemas.microsoft.com/office/powerpoint/2010/main" val="38903634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FF00"/>
                </a:solidFill>
              </a:rPr>
              <a:t>Show up early and verify that your equipment works properly</a:t>
            </a:r>
          </a:p>
        </p:txBody>
      </p:sp>
      <p:sp>
        <p:nvSpPr>
          <p:cNvPr id="3" name="Content Placeholder 2"/>
          <p:cNvSpPr>
            <a:spLocks noGrp="1"/>
          </p:cNvSpPr>
          <p:nvPr>
            <p:ph idx="1"/>
          </p:nvPr>
        </p:nvSpPr>
        <p:spPr>
          <a:xfrm>
            <a:off x="412834" y="1947333"/>
            <a:ext cx="8248566" cy="3793067"/>
          </a:xfrm>
        </p:spPr>
        <p:txBody>
          <a:bodyPr>
            <a:normAutofit/>
          </a:bodyPr>
          <a:lstStyle/>
          <a:p>
            <a:r>
              <a:rPr lang="en-US" sz="2400" dirty="0"/>
              <a:t>Make sure that all equipment is connected and running</a:t>
            </a:r>
          </a:p>
          <a:p>
            <a:r>
              <a:rPr lang="en-US" sz="2400" dirty="0"/>
              <a:t>Verify that the projector's resolution is the same as the computer on which you created your presentation</a:t>
            </a:r>
          </a:p>
          <a:p>
            <a:r>
              <a:rPr lang="en-US" sz="2400" dirty="0"/>
              <a:t>Turn your screen saver off</a:t>
            </a:r>
          </a:p>
        </p:txBody>
      </p:sp>
    </p:spTree>
    <p:extLst>
      <p:ext uri="{BB962C8B-B14F-4D97-AF65-F5344CB8AC3E}">
        <p14:creationId xmlns:p14="http://schemas.microsoft.com/office/powerpoint/2010/main" val="5747763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Have a Backup Plan</a:t>
            </a:r>
          </a:p>
        </p:txBody>
      </p:sp>
      <p:sp>
        <p:nvSpPr>
          <p:cNvPr id="3" name="Content Placeholder 2"/>
          <p:cNvSpPr>
            <a:spLocks noGrp="1"/>
          </p:cNvSpPr>
          <p:nvPr>
            <p:ph idx="1"/>
          </p:nvPr>
        </p:nvSpPr>
        <p:spPr>
          <a:xfrm>
            <a:off x="484709" y="1604192"/>
            <a:ext cx="8142823" cy="4195481"/>
          </a:xfrm>
        </p:spPr>
        <p:txBody>
          <a:bodyPr>
            <a:normAutofit/>
          </a:bodyPr>
          <a:lstStyle/>
          <a:p>
            <a:r>
              <a:rPr lang="en-US" sz="2400" dirty="0"/>
              <a:t>Technology can fail when least expected</a:t>
            </a:r>
          </a:p>
          <a:p>
            <a:r>
              <a:rPr lang="en-US" sz="2400" dirty="0"/>
              <a:t>Have a backup copy on a flash drive</a:t>
            </a:r>
          </a:p>
          <a:p>
            <a:r>
              <a:rPr lang="en-US" sz="2400" dirty="0"/>
              <a:t>Don't assume that your presentation will work fine on another computer</a:t>
            </a:r>
          </a:p>
          <a:p>
            <a:r>
              <a:rPr lang="en-US" sz="2400" dirty="0"/>
              <a:t>Don’t assume the internet will be connected</a:t>
            </a:r>
          </a:p>
          <a:p>
            <a:r>
              <a:rPr lang="en-US" sz="2400" dirty="0"/>
              <a:t>From a speaker point of view, it is also a good idea to be able to deliver your presentation without the slides just in case of projector failure</a:t>
            </a:r>
          </a:p>
          <a:p>
            <a:endParaRPr lang="en-US" dirty="0"/>
          </a:p>
        </p:txBody>
      </p:sp>
    </p:spTree>
    <p:extLst>
      <p:ext uri="{BB962C8B-B14F-4D97-AF65-F5344CB8AC3E}">
        <p14:creationId xmlns:p14="http://schemas.microsoft.com/office/powerpoint/2010/main" val="30154322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310" y="2806451"/>
            <a:ext cx="7055380" cy="1400530"/>
          </a:xfrm>
        </p:spPr>
        <p:txBody>
          <a:bodyPr/>
          <a:lstStyle/>
          <a:p>
            <a:r>
              <a:rPr lang="en-US" dirty="0" smtClean="0">
                <a:solidFill>
                  <a:srgbClr val="FFFF00"/>
                </a:solidFill>
              </a:rPr>
              <a:t>Questions / Comments</a:t>
            </a:r>
            <a:endParaRPr lang="en-US" dirty="0">
              <a:solidFill>
                <a:srgbClr val="FFFF00"/>
              </a:solidFill>
            </a:endParaRPr>
          </a:p>
        </p:txBody>
      </p:sp>
    </p:spTree>
    <p:extLst>
      <p:ext uri="{BB962C8B-B14F-4D97-AF65-F5344CB8AC3E}">
        <p14:creationId xmlns:p14="http://schemas.microsoft.com/office/powerpoint/2010/main" val="1684712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452717"/>
            <a:ext cx="8100490" cy="2095749"/>
          </a:xfrm>
        </p:spPr>
        <p:txBody>
          <a:bodyPr/>
          <a:lstStyle/>
          <a:p>
            <a:r>
              <a:rPr lang="en-US" dirty="0">
                <a:solidFill>
                  <a:srgbClr val="FFFF00"/>
                </a:solidFill>
              </a:rPr>
              <a:t>Choose a font style</a:t>
            </a:r>
            <a:br>
              <a:rPr lang="en-US" dirty="0">
                <a:solidFill>
                  <a:srgbClr val="FFFF00"/>
                </a:solidFill>
              </a:rPr>
            </a:br>
            <a:r>
              <a:rPr lang="en-US" dirty="0">
                <a:solidFill>
                  <a:srgbClr val="FFFF00"/>
                </a:solidFill>
              </a:rPr>
              <a:t>that your audience can</a:t>
            </a:r>
            <a:br>
              <a:rPr lang="en-US" dirty="0">
                <a:solidFill>
                  <a:srgbClr val="FFFF00"/>
                </a:solidFill>
              </a:rPr>
            </a:br>
            <a:r>
              <a:rPr lang="en-US" dirty="0">
                <a:solidFill>
                  <a:srgbClr val="FFFF00"/>
                </a:solidFill>
              </a:rPr>
              <a:t>read from a distance</a:t>
            </a:r>
          </a:p>
        </p:txBody>
      </p:sp>
      <p:sp>
        <p:nvSpPr>
          <p:cNvPr id="3" name="Content Placeholder 2"/>
          <p:cNvSpPr>
            <a:spLocks noGrp="1"/>
          </p:cNvSpPr>
          <p:nvPr>
            <p:ph idx="1"/>
          </p:nvPr>
        </p:nvSpPr>
        <p:spPr>
          <a:xfrm>
            <a:off x="603548" y="3035059"/>
            <a:ext cx="7583718" cy="3010142"/>
          </a:xfrm>
        </p:spPr>
        <p:txBody>
          <a:bodyPr>
            <a:normAutofit/>
          </a:bodyPr>
          <a:lstStyle/>
          <a:p>
            <a:r>
              <a:rPr lang="en-US" sz="3200" dirty="0"/>
              <a:t>Choosing the right font style helps to get your message across</a:t>
            </a:r>
          </a:p>
          <a:p>
            <a:endParaRPr lang="en-US" sz="3200" dirty="0"/>
          </a:p>
          <a:p>
            <a:r>
              <a:rPr lang="en-US" sz="3200" dirty="0"/>
              <a:t>Use Sans Serif fonts </a:t>
            </a:r>
            <a:r>
              <a:rPr lang="en-US" sz="2400" dirty="0"/>
              <a:t>(fonts without feet)</a:t>
            </a:r>
          </a:p>
          <a:p>
            <a:pPr lvl="1"/>
            <a:r>
              <a:rPr lang="en-US" sz="2400" dirty="0"/>
              <a:t>e.g. Arial, Tahoma, Verdana, etc</a:t>
            </a:r>
            <a:r>
              <a:rPr lang="en-US" dirty="0"/>
              <a:t>.</a:t>
            </a:r>
          </a:p>
          <a:p>
            <a:endParaRPr lang="en-US" dirty="0"/>
          </a:p>
        </p:txBody>
      </p:sp>
    </p:spTree>
    <p:extLst>
      <p:ext uri="{BB962C8B-B14F-4D97-AF65-F5344CB8AC3E}">
        <p14:creationId xmlns:p14="http://schemas.microsoft.com/office/powerpoint/2010/main" val="3090027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4709" y="452718"/>
            <a:ext cx="8515358" cy="5897282"/>
          </a:xfrm>
        </p:spPr>
        <p:txBody>
          <a:bodyPr/>
          <a:lstStyle/>
          <a:p>
            <a:r>
              <a:rPr lang="en-US" dirty="0">
                <a:latin typeface="Arial" panose="020B0604020202020204" pitchFamily="34" charset="0"/>
                <a:cs typeface="Arial" panose="020B0604020202020204" pitchFamily="34" charset="0"/>
              </a:rPr>
              <a:t>Introduction to Neurology</a:t>
            </a:r>
            <a:r>
              <a:rPr lang="en-US" dirty="0"/>
              <a:t/>
            </a:r>
            <a:br>
              <a:rPr lang="en-US" dirty="0"/>
            </a:br>
            <a:r>
              <a:rPr lang="en-US" dirty="0">
                <a:latin typeface="Verdana" panose="020B0604030504040204" pitchFamily="34" charset="0"/>
                <a:ea typeface="Verdana" panose="020B0604030504040204" pitchFamily="34" charset="0"/>
                <a:cs typeface="Verdana" panose="020B0604030504040204" pitchFamily="34" charset="0"/>
              </a:rPr>
              <a:t>Introduction to Neurology</a:t>
            </a:r>
            <a:r>
              <a:rPr lang="en-US" dirty="0"/>
              <a:t/>
            </a:r>
            <a:br>
              <a:rPr lang="en-US" dirty="0"/>
            </a:br>
            <a:r>
              <a:rPr lang="en-US" dirty="0">
                <a:latin typeface="Trebuchet MS" panose="020B0603020202020204" pitchFamily="34" charset="0"/>
              </a:rPr>
              <a:t>Introduction to Neurology</a:t>
            </a:r>
            <a:br>
              <a:rPr lang="en-US" dirty="0">
                <a:latin typeface="Trebuchet MS" panose="020B0603020202020204" pitchFamily="34" charset="0"/>
              </a:rPr>
            </a:br>
            <a:r>
              <a:rPr lang="en-US" dirty="0"/>
              <a:t/>
            </a:r>
            <a:br>
              <a:rPr lang="en-US" dirty="0"/>
            </a:br>
            <a:r>
              <a:rPr lang="en-US" dirty="0">
                <a:latin typeface="Times New Roman" panose="02020603050405020304" pitchFamily="18" charset="0"/>
                <a:cs typeface="Times New Roman" panose="02020603050405020304" pitchFamily="18" charset="0"/>
              </a:rPr>
              <a:t>Introduction to Neurology</a:t>
            </a:r>
            <a:r>
              <a:rPr lang="en-US" dirty="0"/>
              <a:t/>
            </a:r>
            <a:br>
              <a:rPr lang="en-US" dirty="0"/>
            </a:br>
            <a:r>
              <a:rPr lang="en-US" dirty="0" smtClean="0">
                <a:latin typeface="Snap ITC" panose="04040A07060A02020202" pitchFamily="82" charset="0"/>
              </a:rPr>
              <a:t>Introduction </a:t>
            </a:r>
            <a:r>
              <a:rPr lang="en-US" dirty="0">
                <a:latin typeface="Snap ITC" panose="04040A07060A02020202" pitchFamily="82" charset="0"/>
              </a:rPr>
              <a:t>to Neurology</a:t>
            </a:r>
            <a:br>
              <a:rPr lang="en-US" dirty="0">
                <a:latin typeface="Snap ITC" panose="04040A07060A02020202" pitchFamily="82" charset="0"/>
              </a:rPr>
            </a:br>
            <a:r>
              <a:rPr lang="en-US" dirty="0">
                <a:latin typeface="Segoe Script" panose="020B0504020000000003" pitchFamily="34" charset="0"/>
              </a:rPr>
              <a:t>Introduction to Neurology</a:t>
            </a:r>
          </a:p>
        </p:txBody>
      </p:sp>
    </p:spTree>
    <p:extLst>
      <p:ext uri="{BB962C8B-B14F-4D97-AF65-F5344CB8AC3E}">
        <p14:creationId xmlns:p14="http://schemas.microsoft.com/office/powerpoint/2010/main" val="3999999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43" y="393450"/>
            <a:ext cx="7346958" cy="1012017"/>
          </a:xfrm>
        </p:spPr>
        <p:txBody>
          <a:bodyPr/>
          <a:lstStyle/>
          <a:p>
            <a:r>
              <a:rPr lang="en-US" sz="4000" dirty="0">
                <a:solidFill>
                  <a:srgbClr val="FFFF00"/>
                </a:solidFill>
              </a:rPr>
              <a:t>Choose the Correct Font Size</a:t>
            </a:r>
          </a:p>
        </p:txBody>
      </p:sp>
      <p:sp>
        <p:nvSpPr>
          <p:cNvPr id="3" name="Content Placeholder 2"/>
          <p:cNvSpPr>
            <a:spLocks noGrp="1"/>
          </p:cNvSpPr>
          <p:nvPr>
            <p:ph idx="1"/>
          </p:nvPr>
        </p:nvSpPr>
        <p:spPr>
          <a:xfrm>
            <a:off x="349243" y="1473200"/>
            <a:ext cx="8642357" cy="4758267"/>
          </a:xfrm>
        </p:spPr>
        <p:txBody>
          <a:bodyPr>
            <a:normAutofit/>
          </a:bodyPr>
          <a:lstStyle/>
          <a:p>
            <a:r>
              <a:rPr lang="en-US" sz="3100" dirty="0"/>
              <a:t>Text on slides is often too small</a:t>
            </a:r>
          </a:p>
          <a:p>
            <a:r>
              <a:rPr lang="en-US" sz="3100" dirty="0"/>
              <a:t>Go to the back of the room where the furthest audience member would be sitting before you do your presentation. </a:t>
            </a:r>
          </a:p>
          <a:p>
            <a:r>
              <a:rPr lang="en-US" sz="3100" dirty="0"/>
              <a:t>Put on the slide with the smallest sized text</a:t>
            </a:r>
          </a:p>
          <a:p>
            <a:r>
              <a:rPr lang="en-US" sz="3100" dirty="0"/>
              <a:t> If you can’t make out the text easily, then neither will the audience member</a:t>
            </a:r>
          </a:p>
        </p:txBody>
      </p:sp>
    </p:spTree>
    <p:extLst>
      <p:ext uri="{BB962C8B-B14F-4D97-AF65-F5344CB8AC3E}">
        <p14:creationId xmlns:p14="http://schemas.microsoft.com/office/powerpoint/2010/main" val="2871437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241" y="393450"/>
            <a:ext cx="8441075" cy="1892549"/>
          </a:xfrm>
        </p:spPr>
        <p:txBody>
          <a:bodyPr/>
          <a:lstStyle/>
          <a:p>
            <a:r>
              <a:rPr lang="en-US" sz="3600" dirty="0">
                <a:solidFill>
                  <a:srgbClr val="FFFF00"/>
                </a:solidFill>
              </a:rPr>
              <a:t>Choose a font size that your audience can read from a distance</a:t>
            </a:r>
          </a:p>
        </p:txBody>
      </p:sp>
      <p:sp>
        <p:nvSpPr>
          <p:cNvPr id="3" name="Content Placeholder 2"/>
          <p:cNvSpPr>
            <a:spLocks noGrp="1"/>
          </p:cNvSpPr>
          <p:nvPr>
            <p:ph idx="1"/>
          </p:nvPr>
        </p:nvSpPr>
        <p:spPr>
          <a:xfrm>
            <a:off x="414867" y="2449902"/>
            <a:ext cx="8220175" cy="3984765"/>
          </a:xfrm>
        </p:spPr>
        <p:txBody>
          <a:bodyPr>
            <a:normAutofit/>
          </a:bodyPr>
          <a:lstStyle/>
          <a:p>
            <a:r>
              <a:rPr lang="en-US" altLang="en-US" sz="3200" dirty="0"/>
              <a:t>Titles should be 32-44 pt. font size, </a:t>
            </a:r>
            <a:r>
              <a:rPr lang="en-US" altLang="en-US" sz="3200" b="1" dirty="0"/>
              <a:t>BOLD</a:t>
            </a:r>
          </a:p>
          <a:p>
            <a:pPr marL="0" indent="0">
              <a:buNone/>
            </a:pPr>
            <a:endParaRPr lang="en-US" altLang="en-US" sz="3200" b="1" dirty="0"/>
          </a:p>
          <a:p>
            <a:r>
              <a:rPr lang="en-US" altLang="en-US" sz="3200" dirty="0"/>
              <a:t>Text should be as large as possible</a:t>
            </a:r>
          </a:p>
          <a:p>
            <a:pPr lvl="1"/>
            <a:r>
              <a:rPr lang="en-US" altLang="en-US" sz="2800" dirty="0"/>
              <a:t>First level 24-32 pt. font size</a:t>
            </a:r>
          </a:p>
          <a:p>
            <a:pPr lvl="1"/>
            <a:r>
              <a:rPr lang="en-US" altLang="en-US" sz="2800" dirty="0"/>
              <a:t>Second level 20-28 pt. font size</a:t>
            </a:r>
          </a:p>
        </p:txBody>
      </p:sp>
    </p:spTree>
    <p:extLst>
      <p:ext uri="{BB962C8B-B14F-4D97-AF65-F5344CB8AC3E}">
        <p14:creationId xmlns:p14="http://schemas.microsoft.com/office/powerpoint/2010/main" val="2897388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Don’t use too much text</a:t>
            </a:r>
          </a:p>
        </p:txBody>
      </p:sp>
      <p:sp>
        <p:nvSpPr>
          <p:cNvPr id="3" name="Content Placeholder 2"/>
          <p:cNvSpPr>
            <a:spLocks noGrp="1"/>
          </p:cNvSpPr>
          <p:nvPr>
            <p:ph idx="1"/>
          </p:nvPr>
        </p:nvSpPr>
        <p:spPr>
          <a:xfrm>
            <a:off x="609600" y="1295400"/>
            <a:ext cx="7611374" cy="5303807"/>
          </a:xfrm>
        </p:spPr>
        <p:txBody>
          <a:bodyPr>
            <a:normAutofit/>
          </a:bodyPr>
          <a:lstStyle/>
          <a:p>
            <a:r>
              <a:rPr lang="en-US" sz="2800" dirty="0"/>
              <a:t>Don’t try to fit too much text on any single slide</a:t>
            </a:r>
          </a:p>
          <a:p>
            <a:r>
              <a:rPr lang="en-US" sz="2800" dirty="0"/>
              <a:t>It is a nightmare for audiences when they see a slide jammed full of text.</a:t>
            </a:r>
          </a:p>
          <a:p>
            <a:r>
              <a:rPr lang="en-US" sz="2800" dirty="0"/>
              <a:t>If audience members read all the text on a slide, they will not be able to listen to you at the same time</a:t>
            </a:r>
          </a:p>
          <a:p>
            <a:r>
              <a:rPr lang="en-US" sz="2800" dirty="0"/>
              <a:t>7-10 lines/page max (3-5 is better)</a:t>
            </a:r>
          </a:p>
          <a:p>
            <a:r>
              <a:rPr lang="en-US" sz="2800" dirty="0"/>
              <a:t>4-8 words/line</a:t>
            </a:r>
          </a:p>
        </p:txBody>
      </p:sp>
    </p:spTree>
    <p:extLst>
      <p:ext uri="{BB962C8B-B14F-4D97-AF65-F5344CB8AC3E}">
        <p14:creationId xmlns:p14="http://schemas.microsoft.com/office/powerpoint/2010/main" val="2257455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600" y="381000"/>
            <a:ext cx="7594600" cy="6476999"/>
          </a:xfrm>
        </p:spPr>
        <p:txBody>
          <a:bodyPr>
            <a:normAutofit fontScale="77500" lnSpcReduction="20000"/>
          </a:bodyPr>
          <a:lstStyle/>
          <a:p>
            <a:r>
              <a:rPr lang="en-US" dirty="0"/>
              <a:t>In 1961, Dr. Joseph Foley became the Director of the Division of Neurology within the Department of Medicine. Under his leadership, the Division rapidly grew into a nationally recognized program. Upon his retirement, the Department of Neurology was formed, and Dr. Robert B. Daroff became its first Chairman in 1980. In 1994, Dr. Daroff became Chief of Staff at University Hospitals and Associate Dean at Case Western Reserve University School of Medicine. Dr. Dennis M.D. Landis was appointed in 1995 as chairman. Under Dr. Landis, the Department greatly expanded in faculty and subspecialty programs. Dr. Landis stepped down as Chairman in late 2006, and in January 2008, Dr. Anthony J. Furlan became the present Chairman. The department has continued further growth in programs and faculty and is now part of the Neurological Institute of University Hospitals.</a:t>
            </a:r>
          </a:p>
          <a:p>
            <a:pPr marL="0" indent="0">
              <a:buNone/>
            </a:pPr>
            <a:r>
              <a:rPr lang="en-US" dirty="0"/>
              <a:t>   </a:t>
            </a:r>
          </a:p>
          <a:p>
            <a:r>
              <a:rPr lang="en-US" dirty="0"/>
              <a:t>The Department now includes s over 55 faculty at nine sites (University Hospitals-Cleveland Medical Center, Case Western Reserve University School of Medicine, Richmond Heights Medical Center, Bedford Medical Center, Westlake Health Center, Ahuja Medical Center, Suburban Health Center, Park East Medical Center, and the Cleveland VA Medical Center). Within the Department are many Centers, among them, Brain Tumor, Epilepsy, Neuromuscular, Movement Disorders, Stroke and Cerebrovascular, Neuro-Critical Care; Brain Health and Memory, Neuro-Ophthalmology, and General / Community Neurology. The Department Residency Program is one of the largest in the country, and takes up to 12 residents per year, in addition to fellows in Pediatric Neurology, Neuromuscular Medicine, Epilepsy, Vascular Neurology, Neurologic Critical Care, Movement Disorders and Behavioral Neurology.</a:t>
            </a:r>
          </a:p>
        </p:txBody>
      </p:sp>
    </p:spTree>
    <p:extLst>
      <p:ext uri="{BB962C8B-B14F-4D97-AF65-F5344CB8AC3E}">
        <p14:creationId xmlns:p14="http://schemas.microsoft.com/office/powerpoint/2010/main" val="26378801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175</TotalTime>
  <Words>1306</Words>
  <Application>Microsoft Office PowerPoint</Application>
  <PresentationFormat>On-screen Show (4:3)</PresentationFormat>
  <Paragraphs>172</Paragraphs>
  <Slides>32</Slides>
  <Notes>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Arial</vt:lpstr>
      <vt:lpstr>Calibri</vt:lpstr>
      <vt:lpstr>Century Gothic</vt:lpstr>
      <vt:lpstr>Segoe Script</vt:lpstr>
      <vt:lpstr>Snap ITC</vt:lpstr>
      <vt:lpstr>Tahoma</vt:lpstr>
      <vt:lpstr>Times New Roman</vt:lpstr>
      <vt:lpstr>Trebuchet MS</vt:lpstr>
      <vt:lpstr>Verdana</vt:lpstr>
      <vt:lpstr>Wingdings</vt:lpstr>
      <vt:lpstr>Wingdings 3</vt:lpstr>
      <vt:lpstr>Ion</vt:lpstr>
      <vt:lpstr>Effective PowerPoint Presentations</vt:lpstr>
      <vt:lpstr>Tips for Creating an Effective PowerPoint Presentation</vt:lpstr>
      <vt:lpstr>Minimize the Number  of Slides</vt:lpstr>
      <vt:lpstr>Choose a font style that your audience can read from a distance</vt:lpstr>
      <vt:lpstr>Introduction to Neurology Introduction to Neurology Introduction to Neurology  Introduction to Neurology Introduction to Neurology Introduction to Neurology</vt:lpstr>
      <vt:lpstr>Choose the Correct Font Size</vt:lpstr>
      <vt:lpstr>Choose a font size that your audience can read from a distance</vt:lpstr>
      <vt:lpstr>Don’t use too much text</vt:lpstr>
      <vt:lpstr>PowerPoint Presentation</vt:lpstr>
      <vt:lpstr>Choose you Colors </vt:lpstr>
      <vt:lpstr>Red/Blue Conflict</vt:lpstr>
      <vt:lpstr>Low Contrast</vt:lpstr>
      <vt:lpstr>Keep your text simple </vt:lpstr>
      <vt:lpstr>Use art to help convey your message</vt:lpstr>
      <vt:lpstr>Make labels for charts and graphs understandable</vt:lpstr>
      <vt:lpstr>Make slide backgrounds subtle and keep them consistent</vt:lpstr>
      <vt:lpstr>Check the spelling and grammar</vt:lpstr>
      <vt:lpstr>Transitions / Animations</vt:lpstr>
      <vt:lpstr>Tips for Giving an Effective PowerPoint Presentation</vt:lpstr>
      <vt:lpstr>Why Give A Presentation?</vt:lpstr>
      <vt:lpstr>Definitions </vt:lpstr>
      <vt:lpstr>Planning Your Presentation</vt:lpstr>
      <vt:lpstr>Planning Your Presentation</vt:lpstr>
      <vt:lpstr>More Planning </vt:lpstr>
      <vt:lpstr>Opening Your Presentation </vt:lpstr>
      <vt:lpstr>Concluding Your Presentation </vt:lpstr>
      <vt:lpstr>Stay on time</vt:lpstr>
      <vt:lpstr>Do not read the presentation</vt:lpstr>
      <vt:lpstr>Ask your audience to hold questions until the end</vt:lpstr>
      <vt:lpstr>Show up early and verify that your equipment works properly</vt:lpstr>
      <vt:lpstr>Have a Backup Plan</vt:lpstr>
      <vt:lpstr>Questions / Comments</vt:lpstr>
    </vt:vector>
  </TitlesOfParts>
  <Company>UHHS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PowerPoint Presentations</dc:title>
  <dc:creator>Preston, David</dc:creator>
  <cp:lastModifiedBy>Preston, David</cp:lastModifiedBy>
  <cp:revision>22</cp:revision>
  <dcterms:created xsi:type="dcterms:W3CDTF">2016-11-15T18:09:37Z</dcterms:created>
  <dcterms:modified xsi:type="dcterms:W3CDTF">2017-02-28T20:03:37Z</dcterms:modified>
</cp:coreProperties>
</file>