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4"/>
  </p:notesMasterIdLst>
  <p:sldIdLst>
    <p:sldId id="256" r:id="rId2"/>
    <p:sldId id="321" r:id="rId3"/>
    <p:sldId id="258" r:id="rId4"/>
    <p:sldId id="261" r:id="rId5"/>
    <p:sldId id="260" r:id="rId6"/>
    <p:sldId id="262" r:id="rId7"/>
    <p:sldId id="259" r:id="rId8"/>
    <p:sldId id="263" r:id="rId9"/>
    <p:sldId id="264" r:id="rId10"/>
    <p:sldId id="257" r:id="rId11"/>
    <p:sldId id="265" r:id="rId12"/>
    <p:sldId id="266" r:id="rId13"/>
    <p:sldId id="267" r:id="rId14"/>
    <p:sldId id="280" r:id="rId15"/>
    <p:sldId id="308" r:id="rId16"/>
    <p:sldId id="268" r:id="rId17"/>
    <p:sldId id="269" r:id="rId18"/>
    <p:sldId id="316" r:id="rId19"/>
    <p:sldId id="317" r:id="rId20"/>
    <p:sldId id="318" r:id="rId21"/>
    <p:sldId id="270" r:id="rId22"/>
    <p:sldId id="271" r:id="rId23"/>
    <p:sldId id="273" r:id="rId24"/>
    <p:sldId id="274" r:id="rId25"/>
    <p:sldId id="275" r:id="rId26"/>
    <p:sldId id="276" r:id="rId27"/>
    <p:sldId id="277" r:id="rId28"/>
    <p:sldId id="278" r:id="rId29"/>
    <p:sldId id="281" r:id="rId30"/>
    <p:sldId id="279" r:id="rId31"/>
    <p:sldId id="283" r:id="rId32"/>
    <p:sldId id="282" r:id="rId33"/>
    <p:sldId id="284" r:id="rId34"/>
    <p:sldId id="285" r:id="rId35"/>
    <p:sldId id="286" r:id="rId36"/>
    <p:sldId id="288" r:id="rId37"/>
    <p:sldId id="290" r:id="rId38"/>
    <p:sldId id="287" r:id="rId39"/>
    <p:sldId id="289" r:id="rId40"/>
    <p:sldId id="294" r:id="rId41"/>
    <p:sldId id="292" r:id="rId42"/>
    <p:sldId id="295" r:id="rId43"/>
    <p:sldId id="293" r:id="rId44"/>
    <p:sldId id="315" r:id="rId45"/>
    <p:sldId id="312" r:id="rId46"/>
    <p:sldId id="307" r:id="rId47"/>
    <p:sldId id="311" r:id="rId48"/>
    <p:sldId id="313" r:id="rId49"/>
    <p:sldId id="314" r:id="rId50"/>
    <p:sldId id="309" r:id="rId51"/>
    <p:sldId id="310" r:id="rId52"/>
    <p:sldId id="320" r:id="rId5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78" autoAdjust="0"/>
    <p:restoredTop sz="96810" autoAdjust="0"/>
  </p:normalViewPr>
  <p:slideViewPr>
    <p:cSldViewPr>
      <p:cViewPr varScale="1">
        <p:scale>
          <a:sx n="117" d="100"/>
          <a:sy n="117" d="100"/>
        </p:scale>
        <p:origin x="-120" y="-104"/>
      </p:cViewPr>
      <p:guideLst>
        <p:guide orient="horz" pos="2160"/>
        <p:guide pos="2880"/>
      </p:guideLst>
    </p:cSldViewPr>
  </p:slideViewPr>
  <p:notesTextViewPr>
    <p:cViewPr>
      <p:scale>
        <a:sx n="1" d="1"/>
        <a:sy n="1" d="1"/>
      </p:scale>
      <p:origin x="0" y="0"/>
    </p:cViewPr>
  </p:notesTextViewPr>
  <p:sorterViewPr>
    <p:cViewPr>
      <p:scale>
        <a:sx n="100" d="100"/>
        <a:sy n="100" d="100"/>
      </p:scale>
      <p:origin x="0" y="9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Actual</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Medicare</c:v>
                </c:pt>
                <c:pt idx="1">
                  <c:v>Medicaid</c:v>
                </c:pt>
                <c:pt idx="2">
                  <c:v>Commercial</c:v>
                </c:pt>
              </c:strCache>
            </c:strRef>
          </c:cat>
          <c:val>
            <c:numRef>
              <c:f>Sheet1!$B$2:$B$4</c:f>
              <c:numCache>
                <c:formatCode>0%</c:formatCode>
                <c:ptCount val="3"/>
                <c:pt idx="0">
                  <c:v>0.35</c:v>
                </c:pt>
                <c:pt idx="1">
                  <c:v>0.25</c:v>
                </c:pt>
                <c:pt idx="2">
                  <c:v>0.4</c:v>
                </c:pt>
              </c:numCache>
            </c:numRef>
          </c:val>
        </c:ser>
        <c:ser>
          <c:idx val="1"/>
          <c:order val="1"/>
          <c:tx>
            <c:strRef>
              <c:f>Sheet1!$C$1</c:f>
              <c:strCache>
                <c:ptCount val="1"/>
                <c:pt idx="0">
                  <c:v>Budget</c:v>
                </c:pt>
              </c:strCache>
            </c:strRef>
          </c:tx>
          <c:spPr>
            <a:solidFill>
              <a:srgbClr val="00B050"/>
            </a:solidFill>
          </c:spPr>
          <c:invertIfNegative val="0"/>
          <c:dLbls>
            <c:dLbl>
              <c:idx val="0"/>
              <c:layout>
                <c:manualLayout>
                  <c:x val="0.0"/>
                  <c:y val="0.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Medicare</c:v>
                </c:pt>
                <c:pt idx="1">
                  <c:v>Medicaid</c:v>
                </c:pt>
                <c:pt idx="2">
                  <c:v>Commercial</c:v>
                </c:pt>
              </c:strCache>
            </c:strRef>
          </c:cat>
          <c:val>
            <c:numRef>
              <c:f>Sheet1!$C$2:$C$4</c:f>
              <c:numCache>
                <c:formatCode>0%</c:formatCode>
                <c:ptCount val="3"/>
                <c:pt idx="0">
                  <c:v>0.3</c:v>
                </c:pt>
                <c:pt idx="1">
                  <c:v>0.2</c:v>
                </c:pt>
                <c:pt idx="2">
                  <c:v>0.5</c:v>
                </c:pt>
              </c:numCache>
            </c:numRef>
          </c:val>
        </c:ser>
        <c:dLbls>
          <c:showLegendKey val="0"/>
          <c:showVal val="0"/>
          <c:showCatName val="0"/>
          <c:showSerName val="0"/>
          <c:showPercent val="0"/>
          <c:showBubbleSize val="0"/>
        </c:dLbls>
        <c:gapWidth val="150"/>
        <c:axId val="-2126711304"/>
        <c:axId val="-2126708200"/>
      </c:barChart>
      <c:catAx>
        <c:axId val="-2126711304"/>
        <c:scaling>
          <c:orientation val="minMax"/>
        </c:scaling>
        <c:delete val="0"/>
        <c:axPos val="b"/>
        <c:numFmt formatCode="General" sourceLinked="0"/>
        <c:majorTickMark val="out"/>
        <c:minorTickMark val="none"/>
        <c:tickLblPos val="nextTo"/>
        <c:crossAx val="-2126708200"/>
        <c:crosses val="autoZero"/>
        <c:auto val="1"/>
        <c:lblAlgn val="ctr"/>
        <c:lblOffset val="100"/>
        <c:noMultiLvlLbl val="0"/>
      </c:catAx>
      <c:valAx>
        <c:axId val="-2126708200"/>
        <c:scaling>
          <c:orientation val="minMax"/>
        </c:scaling>
        <c:delete val="0"/>
        <c:axPos val="l"/>
        <c:majorGridlines/>
        <c:numFmt formatCode="0%" sourceLinked="1"/>
        <c:majorTickMark val="out"/>
        <c:minorTickMark val="none"/>
        <c:tickLblPos val="nextTo"/>
        <c:crossAx val="-21267113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4E96D1FB-2D4C-4E29-8AE2-A698B2DA01C1}" type="datetimeFigureOut">
              <a:rPr lang="en-US" smtClean="0"/>
              <a:t>3/6/15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81A3BEE6-D950-4458-ADE6-811133A3D12E}" type="slidenum">
              <a:rPr lang="en-US" smtClean="0"/>
              <a:t>‹#›</a:t>
            </a:fld>
            <a:endParaRPr lang="en-US"/>
          </a:p>
        </p:txBody>
      </p:sp>
    </p:spTree>
    <p:extLst>
      <p:ext uri="{BB962C8B-B14F-4D97-AF65-F5344CB8AC3E}">
        <p14:creationId xmlns:p14="http://schemas.microsoft.com/office/powerpoint/2010/main" val="329362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Blood gas example.  One</a:t>
            </a:r>
            <a:r>
              <a:rPr lang="en-US" baseline="0" dirty="0" smtClean="0"/>
              <a:t> of highest ordered tests.  Someone must man the machine 24 hours a day.  The equipment that holds the samples will accommodate anywhere from 0 test tubes to hundreds of test tubes.  Regardless of how many patients and tests there are during the day, the expense for the person running the machine is consistent and present.  Until we get to some tipping point that we the current infrastructure is not adequate.  We have to add all the expense of an additional line for just a few more tests.  </a:t>
            </a:r>
            <a:endParaRPr lang="en-US" dirty="0" smtClean="0"/>
          </a:p>
          <a:p>
            <a:endParaRPr lang="en-US" dirty="0"/>
          </a:p>
        </p:txBody>
      </p:sp>
      <p:sp>
        <p:nvSpPr>
          <p:cNvPr id="4" name="Slide Number Placeholder 3"/>
          <p:cNvSpPr>
            <a:spLocks noGrp="1"/>
          </p:cNvSpPr>
          <p:nvPr>
            <p:ph type="sldNum" sz="quarter" idx="10"/>
          </p:nvPr>
        </p:nvSpPr>
        <p:spPr/>
        <p:txBody>
          <a:bodyPr/>
          <a:lstStyle/>
          <a:p>
            <a:fld id="{81A3BEE6-D950-4458-ADE6-811133A3D12E}" type="slidenum">
              <a:rPr lang="en-US" smtClean="0"/>
              <a:t>19</a:t>
            </a:fld>
            <a:endParaRPr lang="en-US"/>
          </a:p>
        </p:txBody>
      </p:sp>
    </p:spTree>
    <p:extLst>
      <p:ext uri="{BB962C8B-B14F-4D97-AF65-F5344CB8AC3E}">
        <p14:creationId xmlns:p14="http://schemas.microsoft.com/office/powerpoint/2010/main" val="128944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Blood gas example.  One</a:t>
            </a:r>
            <a:r>
              <a:rPr lang="en-US" baseline="0" dirty="0" smtClean="0"/>
              <a:t> of highest ordered tests.  Someone must man the machine 24 hours a day.  The equipment that holds the samples will accommodate anywhere from 0 test tubes to hundreds of test tubes.  Regardless of how many patients and tests there are during the day, the expense for the person running the machine is consistent and present.  Until we get to some tipping point that we the current infrastructure is not adequate.  We have to add all the expense of an additional line for just a few more tests.  </a:t>
            </a:r>
            <a:endParaRPr lang="en-US" dirty="0" smtClean="0"/>
          </a:p>
          <a:p>
            <a:endParaRPr lang="en-US" dirty="0"/>
          </a:p>
        </p:txBody>
      </p:sp>
      <p:sp>
        <p:nvSpPr>
          <p:cNvPr id="4" name="Slide Number Placeholder 3"/>
          <p:cNvSpPr>
            <a:spLocks noGrp="1"/>
          </p:cNvSpPr>
          <p:nvPr>
            <p:ph type="sldNum" sz="quarter" idx="10"/>
          </p:nvPr>
        </p:nvSpPr>
        <p:spPr/>
        <p:txBody>
          <a:bodyPr/>
          <a:lstStyle/>
          <a:p>
            <a:fld id="{81A3BEE6-D950-4458-ADE6-811133A3D12E}" type="slidenum">
              <a:rPr lang="en-US" smtClean="0"/>
              <a:t>20</a:t>
            </a:fld>
            <a:endParaRPr lang="en-US"/>
          </a:p>
        </p:txBody>
      </p:sp>
    </p:spTree>
    <p:extLst>
      <p:ext uri="{BB962C8B-B14F-4D97-AF65-F5344CB8AC3E}">
        <p14:creationId xmlns:p14="http://schemas.microsoft.com/office/powerpoint/2010/main" val="128944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total operating revenue </a:t>
            </a:r>
            <a:r>
              <a:rPr lang="en-US" dirty="0" err="1" smtClean="0"/>
              <a:t>vs</a:t>
            </a:r>
            <a:r>
              <a:rPr lang="en-US" dirty="0" smtClean="0"/>
              <a:t> net revenue &amp; total expenses</a:t>
            </a:r>
            <a:endParaRPr lang="en-US" dirty="0"/>
          </a:p>
        </p:txBody>
      </p:sp>
      <p:sp>
        <p:nvSpPr>
          <p:cNvPr id="4" name="Slide Number Placeholder 3"/>
          <p:cNvSpPr>
            <a:spLocks noGrp="1"/>
          </p:cNvSpPr>
          <p:nvPr>
            <p:ph type="sldNum" sz="quarter" idx="10"/>
          </p:nvPr>
        </p:nvSpPr>
        <p:spPr/>
        <p:txBody>
          <a:bodyPr/>
          <a:lstStyle/>
          <a:p>
            <a:fld id="{81A3BEE6-D950-4458-ADE6-811133A3D12E}" type="slidenum">
              <a:rPr lang="en-US" smtClean="0"/>
              <a:t>23</a:t>
            </a:fld>
            <a:endParaRPr lang="en-US"/>
          </a:p>
        </p:txBody>
      </p:sp>
    </p:spTree>
    <p:extLst>
      <p:ext uri="{BB962C8B-B14F-4D97-AF65-F5344CB8AC3E}">
        <p14:creationId xmlns:p14="http://schemas.microsoft.com/office/powerpoint/2010/main" val="62326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3BEE6-D950-4458-ADE6-811133A3D12E}" type="slidenum">
              <a:rPr lang="en-US" smtClean="0"/>
              <a:t>25</a:t>
            </a:fld>
            <a:endParaRPr lang="en-US"/>
          </a:p>
        </p:txBody>
      </p:sp>
    </p:spTree>
    <p:extLst>
      <p:ext uri="{BB962C8B-B14F-4D97-AF65-F5344CB8AC3E}">
        <p14:creationId xmlns:p14="http://schemas.microsoft.com/office/powerpoint/2010/main" val="236994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have capital requirements,</a:t>
            </a:r>
            <a:r>
              <a:rPr lang="en-US" baseline="0" dirty="0" smtClean="0"/>
              <a:t> just like people in personal life.  Have to make sure financial plan calls for enough money to do necessary capital improvements.  Just like your own house – roof needs replaced periodically, and you have to save for it.  Debt obligations as well.</a:t>
            </a:r>
            <a:endParaRPr lang="en-US" dirty="0" smtClean="0"/>
          </a:p>
          <a:p>
            <a:endParaRPr lang="en-US" dirty="0" smtClean="0"/>
          </a:p>
          <a:p>
            <a:r>
              <a:rPr lang="en-US" dirty="0" smtClean="0"/>
              <a:t>Controlling spending – self-explanatory.</a:t>
            </a:r>
            <a:r>
              <a:rPr lang="en-US" baseline="0" dirty="0" smtClean="0"/>
              <a:t>  Reduce budget and hold people accountable.</a:t>
            </a:r>
            <a:endParaRPr lang="en-US" dirty="0" smtClean="0"/>
          </a:p>
          <a:p>
            <a:endParaRPr lang="en-US" dirty="0" smtClean="0"/>
          </a:p>
          <a:p>
            <a:r>
              <a:rPr lang="en-US" dirty="0" smtClean="0"/>
              <a:t>Can control</a:t>
            </a:r>
            <a:r>
              <a:rPr lang="en-US" baseline="0" dirty="0" smtClean="0"/>
              <a:t> direction of company – giving or not giving budget monies to certain parts of company.  You might give a lot of money to an area that’s growing, but cut back on another department.</a:t>
            </a:r>
          </a:p>
          <a:p>
            <a:endParaRPr lang="en-US" baseline="0" dirty="0" smtClean="0"/>
          </a:p>
          <a:p>
            <a:r>
              <a:rPr lang="en-US" baseline="0" dirty="0" smtClean="0"/>
              <a:t>Can force efficiencies and help with allocation of limited resources – If department is consistently over budget in expense, they should </a:t>
            </a:r>
            <a:r>
              <a:rPr lang="en-US" baseline="0" dirty="0" err="1" smtClean="0"/>
              <a:t>should</a:t>
            </a:r>
            <a:r>
              <a:rPr lang="en-US" baseline="0" dirty="0" smtClean="0"/>
              <a:t> be examined.  If a department is consistently under, maybe they’re being allocated too many resources….. Etc.</a:t>
            </a:r>
          </a:p>
          <a:p>
            <a:endParaRPr lang="en-US" baseline="0" dirty="0" smtClean="0"/>
          </a:p>
        </p:txBody>
      </p:sp>
      <p:sp>
        <p:nvSpPr>
          <p:cNvPr id="4" name="Slide Number Placeholder 3"/>
          <p:cNvSpPr>
            <a:spLocks noGrp="1"/>
          </p:cNvSpPr>
          <p:nvPr>
            <p:ph type="sldNum" sz="quarter" idx="10"/>
          </p:nvPr>
        </p:nvSpPr>
        <p:spPr/>
        <p:txBody>
          <a:bodyPr/>
          <a:lstStyle/>
          <a:p>
            <a:fld id="{81A3BEE6-D950-4458-ADE6-811133A3D12E}" type="slidenum">
              <a:rPr lang="en-US" smtClean="0"/>
              <a:t>26</a:t>
            </a:fld>
            <a:endParaRPr lang="en-US"/>
          </a:p>
        </p:txBody>
      </p:sp>
    </p:spTree>
    <p:extLst>
      <p:ext uri="{BB962C8B-B14F-4D97-AF65-F5344CB8AC3E}">
        <p14:creationId xmlns:p14="http://schemas.microsoft.com/office/powerpoint/2010/main" val="272352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3BEE6-D950-4458-ADE6-811133A3D12E}" type="slidenum">
              <a:rPr lang="en-US" smtClean="0"/>
              <a:t>27</a:t>
            </a:fld>
            <a:endParaRPr lang="en-US"/>
          </a:p>
        </p:txBody>
      </p:sp>
    </p:spTree>
    <p:extLst>
      <p:ext uri="{BB962C8B-B14F-4D97-AF65-F5344CB8AC3E}">
        <p14:creationId xmlns:p14="http://schemas.microsoft.com/office/powerpoint/2010/main" val="82390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4CDA1C-903F-4D4B-9930-90390694F158}" type="datetimeFigureOut">
              <a:rPr lang="en-US" smtClean="0"/>
              <a:t>3/6/15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97571EF-18BF-4C39-8F34-859ACDEF82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CDA1C-903F-4D4B-9930-90390694F158}"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CDA1C-903F-4D4B-9930-90390694F158}"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CDA1C-903F-4D4B-9930-90390694F158}"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4CDA1C-903F-4D4B-9930-90390694F158}"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71EF-18BF-4C39-8F34-859ACDEF82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4CDA1C-903F-4D4B-9930-90390694F158}"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4CDA1C-903F-4D4B-9930-90390694F158}" type="datetimeFigureOut">
              <a:rPr lang="en-US" smtClean="0"/>
              <a:t>3/6/15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4CDA1C-903F-4D4B-9930-90390694F158}" type="datetimeFigureOut">
              <a:rPr lang="en-US" smtClean="0"/>
              <a:t>3/6/15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CDA1C-903F-4D4B-9930-90390694F158}" type="datetimeFigureOut">
              <a:rPr lang="en-US" smtClean="0"/>
              <a:t>3/6/15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4CDA1C-903F-4D4B-9930-90390694F158}"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71EF-18BF-4C39-8F34-859ACDEF82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4CDA1C-903F-4D4B-9930-90390694F158}"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97571EF-18BF-4C39-8F34-859ACDEF824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4CDA1C-903F-4D4B-9930-90390694F158}" type="datetimeFigureOut">
              <a:rPr lang="en-US" smtClean="0"/>
              <a:t>3/6/15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7571EF-18BF-4C39-8F34-859ACDEF824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47800"/>
            <a:ext cx="11486248" cy="936625"/>
          </a:xfrm>
        </p:spPr>
        <p:txBody>
          <a:bodyPr>
            <a:noAutofit/>
          </a:bodyPr>
          <a:lstStyle/>
          <a:p>
            <a:pPr algn="ctr"/>
            <a:r>
              <a:rPr lang="en-US" sz="6000" dirty="0" smtClean="0">
                <a:solidFill>
                  <a:schemeClr val="tx1"/>
                </a:solidFill>
              </a:rPr>
              <a:t>FISCAL LITERACY</a:t>
            </a:r>
            <a:endParaRPr lang="en-US" sz="6000" dirty="0">
              <a:solidFill>
                <a:schemeClr val="tx1"/>
              </a:solidFill>
            </a:endParaRPr>
          </a:p>
        </p:txBody>
      </p:sp>
      <p:sp>
        <p:nvSpPr>
          <p:cNvPr id="6" name="Title 1"/>
          <p:cNvSpPr txBox="1">
            <a:spLocks/>
          </p:cNvSpPr>
          <p:nvPr/>
        </p:nvSpPr>
        <p:spPr>
          <a:xfrm>
            <a:off x="152400" y="5715000"/>
            <a:ext cx="5999848" cy="936625"/>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sz="2400" dirty="0" smtClean="0">
                <a:solidFill>
                  <a:schemeClr val="tx1"/>
                </a:solidFill>
              </a:rPr>
              <a:t>Lauren Klein, CPA, </a:t>
            </a:r>
            <a:r>
              <a:rPr lang="en-US" sz="2400" dirty="0" err="1" smtClean="0">
                <a:solidFill>
                  <a:schemeClr val="tx1"/>
                </a:solidFill>
              </a:rPr>
              <a:t>MAcc</a:t>
            </a:r>
            <a:endParaRPr lang="en-US" sz="2400" dirty="0" smtClean="0">
              <a:solidFill>
                <a:schemeClr val="tx1"/>
              </a:solidFill>
            </a:endParaRPr>
          </a:p>
          <a:p>
            <a:pPr algn="l"/>
            <a:r>
              <a:rPr lang="en-US" sz="2400" dirty="0" smtClean="0">
                <a:solidFill>
                  <a:schemeClr val="tx1"/>
                </a:solidFill>
              </a:rPr>
              <a:t>Cleveland Clinic Health System</a:t>
            </a:r>
            <a:endParaRPr lang="en-US" sz="2400" dirty="0">
              <a:solidFill>
                <a:schemeClr val="tx1"/>
              </a:solidFill>
            </a:endParaRPr>
          </a:p>
        </p:txBody>
      </p:sp>
      <p:sp>
        <p:nvSpPr>
          <p:cNvPr id="7" name="Title 1"/>
          <p:cNvSpPr txBox="1">
            <a:spLocks/>
          </p:cNvSpPr>
          <p:nvPr/>
        </p:nvSpPr>
        <p:spPr>
          <a:xfrm>
            <a:off x="3429000" y="2286000"/>
            <a:ext cx="2819400" cy="468313"/>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sz="2400" dirty="0" smtClean="0">
                <a:solidFill>
                  <a:schemeClr val="tx1"/>
                </a:solidFill>
              </a:rPr>
              <a:t>February 6, 2015</a:t>
            </a:r>
            <a:endParaRPr lang="en-US" sz="2400" dirty="0">
              <a:solidFill>
                <a:schemeClr val="tx1"/>
              </a:solidFill>
            </a:endParaRPr>
          </a:p>
        </p:txBody>
      </p:sp>
    </p:spTree>
    <p:extLst>
      <p:ext uri="{BB962C8B-B14F-4D97-AF65-F5344CB8AC3E}">
        <p14:creationId xmlns:p14="http://schemas.microsoft.com/office/powerpoint/2010/main" val="25594512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Why Do We Need An Operating Statement?</a:t>
            </a:r>
            <a:endParaRPr lang="en-US" sz="3600" dirty="0">
              <a:solidFill>
                <a:schemeClr val="tx1"/>
              </a:solidFill>
            </a:endParaRPr>
          </a:p>
        </p:txBody>
      </p:sp>
      <p:sp>
        <p:nvSpPr>
          <p:cNvPr id="4" name="TextBox 3"/>
          <p:cNvSpPr txBox="1"/>
          <p:nvPr/>
        </p:nvSpPr>
        <p:spPr>
          <a:xfrm>
            <a:off x="914400" y="1219200"/>
            <a:ext cx="7467600" cy="387798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Required by Regulatory Agencies, Banks, etc.</a:t>
            </a:r>
          </a:p>
          <a:p>
            <a:pPr marL="285750" indent="-285750">
              <a:buFont typeface="Wingdings" panose="05000000000000000000" pitchFamily="2" charset="2"/>
              <a:buChar char="q"/>
            </a:pPr>
            <a:r>
              <a:rPr lang="en-US" sz="2800" dirty="0" smtClean="0"/>
              <a:t>Provides a uniform and understandable mechanism for measuring financial performance</a:t>
            </a:r>
          </a:p>
          <a:p>
            <a:pPr marL="285750" indent="-285750">
              <a:buFont typeface="Wingdings" panose="05000000000000000000" pitchFamily="2" charset="2"/>
              <a:buChar char="q"/>
            </a:pPr>
            <a:r>
              <a:rPr lang="en-US" sz="2800" dirty="0" smtClean="0"/>
              <a:t>To monitor financial results</a:t>
            </a:r>
          </a:p>
          <a:p>
            <a:pPr marL="742950" lvl="1" indent="-285750">
              <a:buFont typeface="Wingdings" panose="05000000000000000000" pitchFamily="2" charset="2"/>
              <a:buChar char="q"/>
            </a:pPr>
            <a:r>
              <a:rPr lang="en-US" sz="2000" dirty="0" smtClean="0"/>
              <a:t>Over the passage of time; allows for comparison to previous periods</a:t>
            </a:r>
          </a:p>
          <a:p>
            <a:pPr marL="742950" lvl="1" indent="-285750">
              <a:buFont typeface="Wingdings" panose="05000000000000000000" pitchFamily="2" charset="2"/>
              <a:buChar char="q"/>
            </a:pPr>
            <a:r>
              <a:rPr lang="en-US" sz="2000" dirty="0" err="1" smtClean="0"/>
              <a:t>Vs</a:t>
            </a:r>
            <a:r>
              <a:rPr lang="en-US" sz="2000" dirty="0" smtClean="0"/>
              <a:t> a Budget</a:t>
            </a:r>
          </a:p>
          <a:p>
            <a:pPr marL="285750" indent="-285750">
              <a:buFont typeface="Wingdings" panose="05000000000000000000" pitchFamily="2" charset="2"/>
              <a:buChar char="q"/>
            </a:pPr>
            <a:endParaRPr lang="en-US" dirty="0"/>
          </a:p>
        </p:txBody>
      </p:sp>
      <p:pic>
        <p:nvPicPr>
          <p:cNvPr id="5" name="Picture 2" descr="C:\Documents and Settings\youngj5\Local Settings\Temporary Internet Files\Content.IE5\45EUUAWG\MC9004415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6889" y="4419600"/>
            <a:ext cx="276550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105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54852343"/>
              </p:ext>
            </p:extLst>
          </p:nvPr>
        </p:nvGraphicFramePr>
        <p:xfrm>
          <a:off x="381000" y="1295400"/>
          <a:ext cx="3216849" cy="445769"/>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Left Arrow 6"/>
          <p:cNvSpPr/>
          <p:nvPr/>
        </p:nvSpPr>
        <p:spPr>
          <a:xfrm>
            <a:off x="3962400" y="15240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8800" y="11430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9" name="TextBox 8"/>
          <p:cNvSpPr txBox="1"/>
          <p:nvPr/>
        </p:nvSpPr>
        <p:spPr>
          <a:xfrm>
            <a:off x="5791200" y="1219200"/>
            <a:ext cx="2667000" cy="1200329"/>
          </a:xfrm>
          <a:prstGeom prst="rect">
            <a:avLst/>
          </a:prstGeom>
          <a:noFill/>
        </p:spPr>
        <p:txBody>
          <a:bodyPr wrap="square" rtlCol="0">
            <a:spAutoFit/>
          </a:bodyPr>
          <a:lstStyle/>
          <a:p>
            <a:pPr algn="ctr"/>
            <a:r>
              <a:rPr lang="en-US" dirty="0" smtClean="0">
                <a:solidFill>
                  <a:schemeClr val="bg1"/>
                </a:solidFill>
              </a:rPr>
              <a:t>Revenues – inflows resulting from the provision of goods and services</a:t>
            </a:r>
          </a:p>
        </p:txBody>
      </p:sp>
    </p:spTree>
    <p:extLst>
      <p:ext uri="{BB962C8B-B14F-4D97-AF65-F5344CB8AC3E}">
        <p14:creationId xmlns:p14="http://schemas.microsoft.com/office/powerpoint/2010/main" val="3671127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3010004"/>
              </p:ext>
            </p:extLst>
          </p:nvPr>
        </p:nvGraphicFramePr>
        <p:xfrm>
          <a:off x="381000" y="1295400"/>
          <a:ext cx="3216849" cy="66865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bl>
          </a:graphicData>
        </a:graphic>
      </p:graphicFrame>
      <p:sp>
        <p:nvSpPr>
          <p:cNvPr id="4" name="Left Arrow 3"/>
          <p:cNvSpPr/>
          <p:nvPr/>
        </p:nvSpPr>
        <p:spPr>
          <a:xfrm>
            <a:off x="3962400" y="16383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12573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791200" y="1333500"/>
            <a:ext cx="2667000" cy="1200329"/>
          </a:xfrm>
          <a:prstGeom prst="rect">
            <a:avLst/>
          </a:prstGeom>
          <a:noFill/>
        </p:spPr>
        <p:txBody>
          <a:bodyPr wrap="square" rtlCol="0">
            <a:spAutoFit/>
          </a:bodyPr>
          <a:lstStyle/>
          <a:p>
            <a:pPr algn="ctr"/>
            <a:r>
              <a:rPr lang="en-US" dirty="0" smtClean="0">
                <a:solidFill>
                  <a:schemeClr val="bg1"/>
                </a:solidFill>
              </a:rPr>
              <a:t>In a hospital, Gross Revenue is generally services provide to the patient (charges)</a:t>
            </a:r>
          </a:p>
        </p:txBody>
      </p:sp>
    </p:spTree>
    <p:extLst>
      <p:ext uri="{BB962C8B-B14F-4D97-AF65-F5344CB8AC3E}">
        <p14:creationId xmlns:p14="http://schemas.microsoft.com/office/powerpoint/2010/main" val="2032068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14730045"/>
              </p:ext>
            </p:extLst>
          </p:nvPr>
        </p:nvGraphicFramePr>
        <p:xfrm>
          <a:off x="381000" y="1295400"/>
          <a:ext cx="3216849" cy="221932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4" name="Left Arrow 3"/>
          <p:cNvSpPr/>
          <p:nvPr/>
        </p:nvSpPr>
        <p:spPr>
          <a:xfrm>
            <a:off x="3962400" y="24765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20955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867400" y="2277070"/>
            <a:ext cx="2667000" cy="923330"/>
          </a:xfrm>
          <a:prstGeom prst="rect">
            <a:avLst/>
          </a:prstGeom>
          <a:noFill/>
        </p:spPr>
        <p:txBody>
          <a:bodyPr wrap="square" rtlCol="0">
            <a:spAutoFit/>
          </a:bodyPr>
          <a:lstStyle/>
          <a:p>
            <a:pPr algn="ctr"/>
            <a:r>
              <a:rPr lang="en-US" dirty="0" smtClean="0">
                <a:solidFill>
                  <a:schemeClr val="bg1"/>
                </a:solidFill>
              </a:rPr>
              <a:t>There are reductions made that reduce the amount of gross charges</a:t>
            </a:r>
          </a:p>
        </p:txBody>
      </p:sp>
      <p:sp>
        <p:nvSpPr>
          <p:cNvPr id="7" name="Rectangle 6"/>
          <p:cNvSpPr/>
          <p:nvPr/>
        </p:nvSpPr>
        <p:spPr>
          <a:xfrm>
            <a:off x="228600" y="4267200"/>
            <a:ext cx="2743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u="sng" dirty="0" smtClean="0"/>
              <a:t>Uncompensated Care</a:t>
            </a:r>
          </a:p>
          <a:p>
            <a:pPr algn="ctr"/>
            <a:r>
              <a:rPr lang="en-US" dirty="0" smtClean="0"/>
              <a:t>Revenue that will not be collected because the patient qualified for discount under the charity care policy; patient deemed unable to pay</a:t>
            </a:r>
            <a:endParaRPr lang="en-US" dirty="0"/>
          </a:p>
        </p:txBody>
      </p:sp>
      <p:sp>
        <p:nvSpPr>
          <p:cNvPr id="8" name="Rectangle 7"/>
          <p:cNvSpPr/>
          <p:nvPr/>
        </p:nvSpPr>
        <p:spPr>
          <a:xfrm>
            <a:off x="3124200" y="4267200"/>
            <a:ext cx="2743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u="sng" dirty="0" smtClean="0"/>
              <a:t>Bad Debt</a:t>
            </a:r>
          </a:p>
          <a:p>
            <a:pPr algn="ctr"/>
            <a:r>
              <a:rPr lang="en-US" dirty="0" smtClean="0"/>
              <a:t>Revenue that will not be collected due to patients unwillingness to pay</a:t>
            </a:r>
            <a:endParaRPr lang="en-US" dirty="0"/>
          </a:p>
        </p:txBody>
      </p:sp>
      <p:sp>
        <p:nvSpPr>
          <p:cNvPr id="9" name="Rectangle 8"/>
          <p:cNvSpPr/>
          <p:nvPr/>
        </p:nvSpPr>
        <p:spPr>
          <a:xfrm>
            <a:off x="6019800" y="4267200"/>
            <a:ext cx="2743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u="sng" dirty="0" err="1" smtClean="0"/>
              <a:t>Contractuals</a:t>
            </a:r>
            <a:endParaRPr lang="en-US" i="1" u="sng" dirty="0" smtClean="0"/>
          </a:p>
          <a:p>
            <a:pPr algn="ctr"/>
            <a:r>
              <a:rPr lang="en-US" dirty="0" smtClean="0"/>
              <a:t>Revenue that will not be collected due to contractual agreements with </a:t>
            </a:r>
            <a:r>
              <a:rPr lang="en-US" dirty="0" err="1" smtClean="0"/>
              <a:t>payors</a:t>
            </a:r>
            <a:endParaRPr lang="en-US" dirty="0"/>
          </a:p>
        </p:txBody>
      </p:sp>
    </p:spTree>
    <p:extLst>
      <p:ext uri="{BB962C8B-B14F-4D97-AF65-F5344CB8AC3E}">
        <p14:creationId xmlns:p14="http://schemas.microsoft.com/office/powerpoint/2010/main" val="320464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1" nodeType="clickEffect">
                                  <p:stCondLst>
                                    <p:cond delay="0"/>
                                  </p:stCondLst>
                                  <p:childTnLst>
                                    <p:animClr clrSpc="hsl" dir="cw">
                                      <p:cBhvr override="childStyle">
                                        <p:cTn id="21" dur="1000" fill="hold"/>
                                        <p:tgtEl>
                                          <p:spTgt spid="9"/>
                                        </p:tgtEl>
                                        <p:attrNameLst>
                                          <p:attrName>style.color</p:attrName>
                                        </p:attrNameLst>
                                      </p:cBhvr>
                                      <p:by>
                                        <p:hsl h="7200000" s="0" l="0"/>
                                      </p:by>
                                    </p:animClr>
                                    <p:animClr clrSpc="hsl" dir="cw">
                                      <p:cBhvr>
                                        <p:cTn id="22" dur="1000" fill="hold"/>
                                        <p:tgtEl>
                                          <p:spTgt spid="9"/>
                                        </p:tgtEl>
                                        <p:attrNameLst>
                                          <p:attrName>fillcolor</p:attrName>
                                        </p:attrNameLst>
                                      </p:cBhvr>
                                      <p:by>
                                        <p:hsl h="7200000" s="0" l="0"/>
                                      </p:by>
                                    </p:animClr>
                                    <p:animClr clrSpc="hsl" dir="cw">
                                      <p:cBhvr>
                                        <p:cTn id="23" dur="1000" fill="hold"/>
                                        <p:tgtEl>
                                          <p:spTgt spid="9"/>
                                        </p:tgtEl>
                                        <p:attrNameLst>
                                          <p:attrName>stroke.color</p:attrName>
                                        </p:attrNameLst>
                                      </p:cBhvr>
                                      <p:by>
                                        <p:hsl h="7200000" s="0" l="0"/>
                                      </p:by>
                                    </p:animClr>
                                    <p:set>
                                      <p:cBhvr>
                                        <p:cTn id="24" dur="1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90800" y="4800600"/>
            <a:ext cx="1600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69028" y="32004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79914" y="2099769"/>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2209800"/>
            <a:ext cx="16002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6848" y="304800"/>
            <a:ext cx="11486248" cy="936625"/>
          </a:xfrm>
        </p:spPr>
        <p:txBody>
          <a:bodyPr>
            <a:noAutofit/>
          </a:bodyPr>
          <a:lstStyle/>
          <a:p>
            <a:pPr algn="ctr"/>
            <a:r>
              <a:rPr lang="en-US" sz="3600" dirty="0" smtClean="0">
                <a:solidFill>
                  <a:schemeClr val="tx1"/>
                </a:solidFill>
              </a:rPr>
              <a:t>Components Of An Operating Statement</a:t>
            </a:r>
            <a:br>
              <a:rPr lang="en-US" sz="3600" dirty="0" smtClean="0">
                <a:solidFill>
                  <a:schemeClr val="tx1"/>
                </a:solidFill>
              </a:rPr>
            </a:br>
            <a:r>
              <a:rPr lang="en-US" sz="3600" dirty="0" smtClean="0">
                <a:solidFill>
                  <a:schemeClr val="tx1"/>
                </a:solidFill>
              </a:rPr>
              <a:t>Payor Mix</a:t>
            </a:r>
            <a:endParaRPr lang="en-US" sz="3600" dirty="0">
              <a:solidFill>
                <a:schemeClr val="tx1"/>
              </a:solidFill>
            </a:endParaRPr>
          </a:p>
        </p:txBody>
      </p:sp>
      <p:pic>
        <p:nvPicPr>
          <p:cNvPr id="8"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2438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369" y="2438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369" y="5486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5486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369" y="4724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4724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962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369" y="3962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369" y="3200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2004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61722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369" y="6172200"/>
            <a:ext cx="430823" cy="457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17526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MEDICARE</a:t>
            </a:r>
            <a:endParaRPr lang="en-US" dirty="0">
              <a:latin typeface="Arial" panose="020B0604020202020204" pitchFamily="34" charset="0"/>
              <a:cs typeface="Arial" panose="020B0604020202020204" pitchFamily="34" charset="0"/>
            </a:endParaRPr>
          </a:p>
        </p:txBody>
      </p:sp>
      <p:sp>
        <p:nvSpPr>
          <p:cNvPr id="33" name="TextBox 32"/>
          <p:cNvSpPr txBox="1"/>
          <p:nvPr/>
        </p:nvSpPr>
        <p:spPr>
          <a:xfrm>
            <a:off x="2743200" y="2831068"/>
            <a:ext cx="13716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MEDICAID</a:t>
            </a:r>
            <a:endParaRPr lang="en-US" dirty="0">
              <a:latin typeface="Arial" panose="020B0604020202020204" pitchFamily="34" charset="0"/>
              <a:cs typeface="Arial" panose="020B0604020202020204" pitchFamily="34" charset="0"/>
            </a:endParaRPr>
          </a:p>
        </p:txBody>
      </p:sp>
      <p:sp>
        <p:nvSpPr>
          <p:cNvPr id="34" name="TextBox 33"/>
          <p:cNvSpPr txBox="1"/>
          <p:nvPr/>
        </p:nvSpPr>
        <p:spPr>
          <a:xfrm>
            <a:off x="2590800" y="4431268"/>
            <a:ext cx="19050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COMMERCIAL</a:t>
            </a:r>
            <a:endParaRPr lang="en-US" dirty="0">
              <a:latin typeface="Arial" panose="020B0604020202020204" pitchFamily="34" charset="0"/>
              <a:cs typeface="Arial" panose="020B0604020202020204" pitchFamily="34" charset="0"/>
            </a:endParaRPr>
          </a:p>
        </p:txBody>
      </p:sp>
      <p:sp>
        <p:nvSpPr>
          <p:cNvPr id="35" name="TextBox 34"/>
          <p:cNvSpPr txBox="1"/>
          <p:nvPr/>
        </p:nvSpPr>
        <p:spPr>
          <a:xfrm>
            <a:off x="296008" y="1600200"/>
            <a:ext cx="1761392"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$1.0 M Gross </a:t>
            </a:r>
          </a:p>
          <a:p>
            <a:pPr algn="ctr"/>
            <a:r>
              <a:rPr lang="en-US" dirty="0" smtClean="0">
                <a:latin typeface="Arial" panose="020B0604020202020204" pitchFamily="34" charset="0"/>
                <a:cs typeface="Arial" panose="020B0604020202020204" pitchFamily="34" charset="0"/>
              </a:rPr>
              <a:t>Charges</a:t>
            </a:r>
            <a:endParaRPr lang="en-US" dirty="0">
              <a:latin typeface="Arial" panose="020B0604020202020204" pitchFamily="34" charset="0"/>
              <a:cs typeface="Arial" panose="020B0604020202020204" pitchFamily="34" charset="0"/>
            </a:endParaRPr>
          </a:p>
        </p:txBody>
      </p:sp>
      <p:sp>
        <p:nvSpPr>
          <p:cNvPr id="36" name="TextBox 35"/>
          <p:cNvSpPr txBox="1"/>
          <p:nvPr/>
        </p:nvSpPr>
        <p:spPr>
          <a:xfrm>
            <a:off x="4267200" y="2221468"/>
            <a:ext cx="17145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$0.30M Gross</a:t>
            </a:r>
            <a:endParaRPr lang="en-US" dirty="0">
              <a:latin typeface="Arial" panose="020B0604020202020204" pitchFamily="34" charset="0"/>
              <a:cs typeface="Arial" panose="020B0604020202020204" pitchFamily="34" charset="0"/>
            </a:endParaRPr>
          </a:p>
        </p:txBody>
      </p:sp>
      <p:sp>
        <p:nvSpPr>
          <p:cNvPr id="37" name="TextBox 36"/>
          <p:cNvSpPr txBox="1"/>
          <p:nvPr/>
        </p:nvSpPr>
        <p:spPr>
          <a:xfrm>
            <a:off x="4267200" y="3364468"/>
            <a:ext cx="18288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$0.20M Gross</a:t>
            </a: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4267200" y="5486400"/>
            <a:ext cx="18288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$0.50M Gross</a:t>
            </a:r>
            <a:endParaRPr lang="en-US" dirty="0">
              <a:latin typeface="Arial" panose="020B0604020202020204" pitchFamily="34" charset="0"/>
              <a:cs typeface="Arial" panose="020B0604020202020204" pitchFamily="34" charset="0"/>
            </a:endParaRPr>
          </a:p>
        </p:txBody>
      </p:sp>
      <p:sp>
        <p:nvSpPr>
          <p:cNvPr id="39" name="TextBox 38"/>
          <p:cNvSpPr txBox="1"/>
          <p:nvPr/>
        </p:nvSpPr>
        <p:spPr>
          <a:xfrm>
            <a:off x="4572000" y="2526267"/>
            <a:ext cx="1066800" cy="584775"/>
          </a:xfrm>
          <a:prstGeom prst="rect">
            <a:avLst/>
          </a:prstGeom>
          <a:noFill/>
        </p:spPr>
        <p:txBody>
          <a:bodyPr wrap="square" rtlCol="0">
            <a:spAutoFit/>
          </a:bodyPr>
          <a:lstStyle/>
          <a:p>
            <a:r>
              <a:rPr lang="en-US" sz="3200" dirty="0" smtClean="0">
                <a:solidFill>
                  <a:srgbClr val="FFFF00"/>
                </a:solidFill>
                <a:latin typeface="Arial" panose="020B0604020202020204" pitchFamily="34" charset="0"/>
                <a:cs typeface="Arial" panose="020B0604020202020204" pitchFamily="34" charset="0"/>
              </a:rPr>
              <a:t>30%</a:t>
            </a:r>
            <a:endParaRPr lang="en-US" sz="3200" dirty="0">
              <a:solidFill>
                <a:srgbClr val="FFFF00"/>
              </a:solidFill>
              <a:latin typeface="Arial" panose="020B0604020202020204" pitchFamily="34" charset="0"/>
              <a:cs typeface="Arial" panose="020B0604020202020204" pitchFamily="34" charset="0"/>
            </a:endParaRPr>
          </a:p>
        </p:txBody>
      </p:sp>
      <p:sp>
        <p:nvSpPr>
          <p:cNvPr id="40" name="TextBox 39"/>
          <p:cNvSpPr txBox="1"/>
          <p:nvPr/>
        </p:nvSpPr>
        <p:spPr>
          <a:xfrm>
            <a:off x="4572000" y="3581400"/>
            <a:ext cx="1066800" cy="584775"/>
          </a:xfrm>
          <a:prstGeom prst="rect">
            <a:avLst/>
          </a:prstGeom>
          <a:noFill/>
        </p:spPr>
        <p:txBody>
          <a:bodyPr wrap="square" rtlCol="0">
            <a:spAutoFit/>
          </a:bodyPr>
          <a:lstStyle/>
          <a:p>
            <a:r>
              <a:rPr lang="en-US" sz="3200" dirty="0" smtClean="0">
                <a:solidFill>
                  <a:srgbClr val="FFFF00"/>
                </a:solidFill>
                <a:latin typeface="Arial" panose="020B0604020202020204" pitchFamily="34" charset="0"/>
                <a:cs typeface="Arial" panose="020B0604020202020204" pitchFamily="34" charset="0"/>
              </a:rPr>
              <a:t>20%</a:t>
            </a:r>
            <a:endParaRPr lang="en-US" sz="3200" dirty="0">
              <a:solidFill>
                <a:srgbClr val="FFFF00"/>
              </a:solidFill>
              <a:latin typeface="Arial" panose="020B0604020202020204" pitchFamily="34" charset="0"/>
              <a:cs typeface="Arial" panose="020B0604020202020204" pitchFamily="34" charset="0"/>
            </a:endParaRPr>
          </a:p>
        </p:txBody>
      </p:sp>
      <p:sp>
        <p:nvSpPr>
          <p:cNvPr id="41" name="TextBox 40"/>
          <p:cNvSpPr txBox="1"/>
          <p:nvPr/>
        </p:nvSpPr>
        <p:spPr>
          <a:xfrm>
            <a:off x="4572000" y="5739825"/>
            <a:ext cx="1066800" cy="584775"/>
          </a:xfrm>
          <a:prstGeom prst="rect">
            <a:avLst/>
          </a:prstGeom>
          <a:noFill/>
        </p:spPr>
        <p:txBody>
          <a:bodyPr wrap="square" rtlCol="0">
            <a:spAutoFit/>
          </a:bodyPr>
          <a:lstStyle/>
          <a:p>
            <a:r>
              <a:rPr lang="en-US" sz="3200" dirty="0" smtClean="0">
                <a:solidFill>
                  <a:srgbClr val="FFFF00"/>
                </a:solidFill>
                <a:latin typeface="Arial" panose="020B0604020202020204" pitchFamily="34" charset="0"/>
                <a:cs typeface="Arial" panose="020B0604020202020204" pitchFamily="34" charset="0"/>
              </a:rPr>
              <a:t>50%</a:t>
            </a:r>
            <a:endParaRPr lang="en-US" sz="3200" dirty="0">
              <a:solidFill>
                <a:srgbClr val="FFFF00"/>
              </a:solidFill>
              <a:latin typeface="Arial" panose="020B0604020202020204" pitchFamily="34" charset="0"/>
              <a:cs typeface="Arial" panose="020B0604020202020204" pitchFamily="34" charset="0"/>
            </a:endParaRPr>
          </a:p>
        </p:txBody>
      </p:sp>
      <p:sp>
        <p:nvSpPr>
          <p:cNvPr id="42" name="TextBox 41"/>
          <p:cNvSpPr txBox="1"/>
          <p:nvPr/>
        </p:nvSpPr>
        <p:spPr>
          <a:xfrm>
            <a:off x="6324600" y="2743200"/>
            <a:ext cx="1676400" cy="2246769"/>
          </a:xfrm>
          <a:prstGeom prst="rect">
            <a:avLst/>
          </a:prstGeom>
          <a:noFill/>
        </p:spPr>
        <p:txBody>
          <a:bodyPr wrap="square" rtlCol="0">
            <a:spAutoFit/>
          </a:bodyPr>
          <a:lstStyle/>
          <a:p>
            <a:pPr algn="ctr"/>
            <a:r>
              <a:rPr lang="en-US" sz="2000" dirty="0" smtClean="0">
                <a:solidFill>
                  <a:srgbClr val="FFFF00"/>
                </a:solidFill>
                <a:latin typeface="Arial" panose="020B0604020202020204" pitchFamily="34" charset="0"/>
                <a:cs typeface="Arial" panose="020B0604020202020204" pitchFamily="34" charset="0"/>
              </a:rPr>
              <a:t>The resulting percentages of the total charges is referred to as the </a:t>
            </a:r>
            <a:r>
              <a:rPr lang="en-US" sz="2000" dirty="0" err="1" smtClean="0">
                <a:solidFill>
                  <a:srgbClr val="FFFF00"/>
                </a:solidFill>
                <a:latin typeface="Arial" panose="020B0604020202020204" pitchFamily="34" charset="0"/>
                <a:cs typeface="Arial" panose="020B0604020202020204" pitchFamily="34" charset="0"/>
              </a:rPr>
              <a:t>payor</a:t>
            </a:r>
            <a:r>
              <a:rPr lang="en-US" sz="2000" dirty="0" smtClean="0">
                <a:solidFill>
                  <a:srgbClr val="FFFF00"/>
                </a:solidFill>
                <a:latin typeface="Arial" panose="020B0604020202020204" pitchFamily="34" charset="0"/>
                <a:cs typeface="Arial" panose="020B0604020202020204" pitchFamily="34" charset="0"/>
              </a:rPr>
              <a:t> mix</a:t>
            </a:r>
            <a:endParaRPr lang="en-US" sz="2000" dirty="0">
              <a:solidFill>
                <a:srgbClr val="FFFF00"/>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H="1" flipV="1">
            <a:off x="5791200" y="2818655"/>
            <a:ext cx="685800" cy="104793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791200" y="3866585"/>
            <a:ext cx="685800" cy="720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791200" y="3866585"/>
            <a:ext cx="685800" cy="216562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286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1.11111E-6 L 0.24167 -0.02222 " pathEditMode="relative" rAng="0" ptsTypes="AA">
                                      <p:cBhvr>
                                        <p:cTn id="26" dur="2000" fill="hold"/>
                                        <p:tgtEl>
                                          <p:spTgt spid="8"/>
                                        </p:tgtEl>
                                        <p:attrNameLst>
                                          <p:attrName>ppt_x</p:attrName>
                                          <p:attrName>ppt_y</p:attrName>
                                        </p:attrNameLst>
                                      </p:cBhvr>
                                      <p:rCtr x="12083" y="-1111"/>
                                    </p:animMotion>
                                  </p:childTnLst>
                                </p:cTn>
                              </p:par>
                              <p:par>
                                <p:cTn id="27" presetID="42" presetClass="path" presetSubtype="0" accel="50000" decel="50000" fill="hold" nodeType="withEffect">
                                  <p:stCondLst>
                                    <p:cond delay="0"/>
                                  </p:stCondLst>
                                  <p:childTnLst>
                                    <p:animMotion origin="layout" path="M -3.88889E-6 1.11111E-6 L 0.24757 -0.02222 " pathEditMode="relative" rAng="0" ptsTypes="AA">
                                      <p:cBhvr>
                                        <p:cTn id="28" dur="2000" fill="hold"/>
                                        <p:tgtEl>
                                          <p:spTgt spid="9"/>
                                        </p:tgtEl>
                                        <p:attrNameLst>
                                          <p:attrName>ppt_x</p:attrName>
                                          <p:attrName>ppt_y</p:attrName>
                                        </p:attrNameLst>
                                      </p:cBhvr>
                                      <p:rCtr x="12378" y="-1111"/>
                                    </p:animMotion>
                                  </p:childTnLst>
                                </p:cTn>
                              </p:par>
                              <p:par>
                                <p:cTn id="29" presetID="42" presetClass="path" presetSubtype="0" accel="50000" decel="50000" fill="hold" nodeType="withEffect">
                                  <p:stCondLst>
                                    <p:cond delay="0"/>
                                  </p:stCondLst>
                                  <p:childTnLst>
                                    <p:animMotion origin="layout" path="M -8.33333E-7 0 L 0.2349 0.01111 " pathEditMode="relative" rAng="0" ptsTypes="AA">
                                      <p:cBhvr>
                                        <p:cTn id="30" dur="2000" fill="hold"/>
                                        <p:tgtEl>
                                          <p:spTgt spid="28"/>
                                        </p:tgtEl>
                                        <p:attrNameLst>
                                          <p:attrName>ppt_x</p:attrName>
                                          <p:attrName>ppt_y</p:attrName>
                                        </p:attrNameLst>
                                      </p:cBhvr>
                                      <p:rCtr x="11736" y="556"/>
                                    </p:animMotion>
                                  </p:childTnLst>
                                </p:cTn>
                              </p:par>
                              <p:par>
                                <p:cTn id="31" presetID="42" presetClass="path" presetSubtype="0" accel="50000" decel="50000" fill="hold" nodeType="withEffect">
                                  <p:stCondLst>
                                    <p:cond delay="0"/>
                                  </p:stCondLst>
                                  <p:childTnLst>
                                    <p:animMotion origin="layout" path="M -3.88889E-6 0 L 0.25591 0.01111 " pathEditMode="relative" rAng="0" ptsTypes="AA">
                                      <p:cBhvr>
                                        <p:cTn id="32" dur="2000" fill="hold"/>
                                        <p:tgtEl>
                                          <p:spTgt spid="27"/>
                                        </p:tgtEl>
                                        <p:attrNameLst>
                                          <p:attrName>ppt_x</p:attrName>
                                          <p:attrName>ppt_y</p:attrName>
                                        </p:attrNameLst>
                                      </p:cBhvr>
                                      <p:rCtr x="12795" y="556"/>
                                    </p:animMotion>
                                  </p:childTnLst>
                                </p:cTn>
                              </p:par>
                              <p:par>
                                <p:cTn id="33" presetID="42" presetClass="path" presetSubtype="0" accel="50000" decel="50000" fill="hold" nodeType="withEffect">
                                  <p:stCondLst>
                                    <p:cond delay="0"/>
                                  </p:stCondLst>
                                  <p:childTnLst>
                                    <p:animMotion origin="layout" path="M -8.33333E-7 -1.11111E-6 L 0.2349 -0.02222 " pathEditMode="relative" rAng="0" ptsTypes="AA">
                                      <p:cBhvr>
                                        <p:cTn id="34" dur="2000" fill="hold"/>
                                        <p:tgtEl>
                                          <p:spTgt spid="16"/>
                                        </p:tgtEl>
                                        <p:attrNameLst>
                                          <p:attrName>ppt_x</p:attrName>
                                          <p:attrName>ppt_y</p:attrName>
                                        </p:attrNameLst>
                                      </p:cBhvr>
                                      <p:rCtr x="11736" y="-1111"/>
                                    </p:animMotion>
                                  </p:childTnLst>
                                </p:cTn>
                              </p:par>
                              <p:par>
                                <p:cTn id="35" presetID="42" presetClass="path" presetSubtype="0" accel="50000" decel="50000" fill="hold" nodeType="withEffect">
                                  <p:stCondLst>
                                    <p:cond delay="0"/>
                                  </p:stCondLst>
                                  <p:childTnLst>
                                    <p:animMotion origin="layout" path="M -3.88889E-6 -1.11111E-6 L 0.25591 -0.02222 " pathEditMode="relative" rAng="0" ptsTypes="AA">
                                      <p:cBhvr>
                                        <p:cTn id="36" dur="2000" fill="hold"/>
                                        <p:tgtEl>
                                          <p:spTgt spid="17"/>
                                        </p:tgtEl>
                                        <p:attrNameLst>
                                          <p:attrName>ppt_x</p:attrName>
                                          <p:attrName>ppt_y</p:attrName>
                                        </p:attrNameLst>
                                      </p:cBhvr>
                                      <p:rCtr x="12795" y="-1111"/>
                                    </p:animMotion>
                                  </p:childTnLst>
                                </p:cTn>
                              </p:par>
                              <p:par>
                                <p:cTn id="37" presetID="42" presetClass="path" presetSubtype="0" accel="50000" decel="50000" fill="hold" nodeType="withEffect">
                                  <p:stCondLst>
                                    <p:cond delay="0"/>
                                  </p:stCondLst>
                                  <p:childTnLst>
                                    <p:animMotion origin="layout" path="M -8.33333E-7 -2.22222E-6 L 0.2349 0.04445 " pathEditMode="relative" rAng="0" ptsTypes="AA">
                                      <p:cBhvr>
                                        <p:cTn id="38" dur="2000" fill="hold"/>
                                        <p:tgtEl>
                                          <p:spTgt spid="14"/>
                                        </p:tgtEl>
                                        <p:attrNameLst>
                                          <p:attrName>ppt_x</p:attrName>
                                          <p:attrName>ppt_y</p:attrName>
                                        </p:attrNameLst>
                                      </p:cBhvr>
                                      <p:rCtr x="11736" y="2222"/>
                                    </p:animMotion>
                                  </p:childTnLst>
                                </p:cTn>
                              </p:par>
                              <p:par>
                                <p:cTn id="39" presetID="42" presetClass="path" presetSubtype="0" accel="50000" decel="50000" fill="hold" nodeType="withEffect">
                                  <p:stCondLst>
                                    <p:cond delay="0"/>
                                  </p:stCondLst>
                                  <p:childTnLst>
                                    <p:animMotion origin="layout" path="M -3.88889E-6 -2.22222E-6 L 0.24757 0.04445 " pathEditMode="relative" rAng="0" ptsTypes="AA">
                                      <p:cBhvr>
                                        <p:cTn id="40" dur="2000" fill="hold"/>
                                        <p:tgtEl>
                                          <p:spTgt spid="13"/>
                                        </p:tgtEl>
                                        <p:attrNameLst>
                                          <p:attrName>ppt_x</p:attrName>
                                          <p:attrName>ppt_y</p:attrName>
                                        </p:attrNameLst>
                                      </p:cBhvr>
                                      <p:rCtr x="12378" y="2222"/>
                                    </p:animMotion>
                                  </p:childTnLst>
                                </p:cTn>
                              </p:par>
                              <p:par>
                                <p:cTn id="41" presetID="42" presetClass="path" presetSubtype="0" accel="50000" decel="50000" fill="hold" nodeType="withEffect">
                                  <p:stCondLst>
                                    <p:cond delay="0"/>
                                  </p:stCondLst>
                                  <p:childTnLst>
                                    <p:animMotion origin="layout" path="M -8.33333E-7 -3.33333E-6 L 0.2349 0.01111 " pathEditMode="relative" rAng="0" ptsTypes="AA">
                                      <p:cBhvr>
                                        <p:cTn id="42" dur="2000" fill="hold"/>
                                        <p:tgtEl>
                                          <p:spTgt spid="11"/>
                                        </p:tgtEl>
                                        <p:attrNameLst>
                                          <p:attrName>ppt_x</p:attrName>
                                          <p:attrName>ppt_y</p:attrName>
                                        </p:attrNameLst>
                                      </p:cBhvr>
                                      <p:rCtr x="11736" y="556"/>
                                    </p:animMotion>
                                  </p:childTnLst>
                                </p:cTn>
                              </p:par>
                              <p:par>
                                <p:cTn id="43" presetID="42" presetClass="path" presetSubtype="0" accel="50000" decel="50000" fill="hold" nodeType="withEffect">
                                  <p:stCondLst>
                                    <p:cond delay="0"/>
                                  </p:stCondLst>
                                  <p:childTnLst>
                                    <p:animMotion origin="layout" path="M -3.88889E-6 -3.33333E-6 L 0.24757 0.01111 " pathEditMode="relative" rAng="0" ptsTypes="AA">
                                      <p:cBhvr>
                                        <p:cTn id="44" dur="2000" fill="hold"/>
                                        <p:tgtEl>
                                          <p:spTgt spid="10"/>
                                        </p:tgtEl>
                                        <p:attrNameLst>
                                          <p:attrName>ppt_x</p:attrName>
                                          <p:attrName>ppt_y</p:attrName>
                                        </p:attrNameLst>
                                      </p:cBhvr>
                                      <p:rCtr x="12378" y="556"/>
                                    </p:animMotion>
                                  </p:childTnLst>
                                </p:cTn>
                              </p:par>
                              <p:par>
                                <p:cTn id="45" presetID="42" presetClass="path" presetSubtype="0" accel="50000" decel="50000" fill="hold" nodeType="withEffect">
                                  <p:stCondLst>
                                    <p:cond delay="0"/>
                                  </p:stCondLst>
                                  <p:childTnLst>
                                    <p:animMotion origin="layout" path="M -8.33333E-7 -3.33333E-6 L 0.2349 -0.01111 " pathEditMode="relative" rAng="0" ptsTypes="AA">
                                      <p:cBhvr>
                                        <p:cTn id="46" dur="2000" fill="hold"/>
                                        <p:tgtEl>
                                          <p:spTgt spid="30"/>
                                        </p:tgtEl>
                                        <p:attrNameLst>
                                          <p:attrName>ppt_x</p:attrName>
                                          <p:attrName>ppt_y</p:attrName>
                                        </p:attrNameLst>
                                      </p:cBhvr>
                                      <p:rCtr x="11736" y="-556"/>
                                    </p:animMotion>
                                  </p:childTnLst>
                                </p:cTn>
                              </p:par>
                              <p:par>
                                <p:cTn id="47" presetID="42" presetClass="path" presetSubtype="0" accel="50000" decel="50000" fill="hold" nodeType="withEffect">
                                  <p:stCondLst>
                                    <p:cond delay="0"/>
                                  </p:stCondLst>
                                  <p:childTnLst>
                                    <p:animMotion origin="layout" path="M -3.88889E-6 -3.33333E-6 L 0.24757 -0.01111 " pathEditMode="relative" rAng="0" ptsTypes="AA">
                                      <p:cBhvr>
                                        <p:cTn id="48" dur="2000" fill="hold"/>
                                        <p:tgtEl>
                                          <p:spTgt spid="31"/>
                                        </p:tgtEl>
                                        <p:attrNameLst>
                                          <p:attrName>ppt_x</p:attrName>
                                          <p:attrName>ppt_y</p:attrName>
                                        </p:attrNameLst>
                                      </p:cBhvr>
                                      <p:rCtr x="12378" y="-556"/>
                                    </p:animMotion>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childTnLst>
                                </p:cTn>
                              </p:par>
                              <p:par>
                                <p:cTn id="75" presetID="10"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childTnLst>
                                </p:cTn>
                              </p:par>
                              <p:par>
                                <p:cTn id="78" presetID="10" presetClass="entr" presetSubtype="0"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19" grpId="0" animBg="1"/>
      <p:bldP spid="5" grpId="0"/>
      <p:bldP spid="33" grpId="0"/>
      <p:bldP spid="34"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0372" y="4800600"/>
            <a:ext cx="1600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8600" y="32004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9486" y="2099769"/>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6848" y="304800"/>
            <a:ext cx="11486248" cy="936625"/>
          </a:xfrm>
        </p:spPr>
        <p:txBody>
          <a:bodyPr>
            <a:noAutofit/>
          </a:bodyPr>
          <a:lstStyle/>
          <a:p>
            <a:pPr algn="ctr"/>
            <a:r>
              <a:rPr lang="en-US" sz="3600" dirty="0" smtClean="0">
                <a:solidFill>
                  <a:schemeClr val="tx1"/>
                </a:solidFill>
              </a:rPr>
              <a:t>Components Of An Operating Statement</a:t>
            </a:r>
            <a:br>
              <a:rPr lang="en-US" sz="3600" dirty="0" smtClean="0">
                <a:solidFill>
                  <a:schemeClr val="tx1"/>
                </a:solidFill>
              </a:rPr>
            </a:br>
            <a:r>
              <a:rPr lang="en-US" sz="3600" dirty="0" err="1" smtClean="0">
                <a:solidFill>
                  <a:schemeClr val="tx1"/>
                </a:solidFill>
              </a:rPr>
              <a:t>Payor</a:t>
            </a:r>
            <a:r>
              <a:rPr lang="en-US" sz="3600" dirty="0" smtClean="0">
                <a:solidFill>
                  <a:schemeClr val="tx1"/>
                </a:solidFill>
              </a:rPr>
              <a:t> Mix/Realization Rate</a:t>
            </a:r>
            <a:endParaRPr lang="en-US" sz="3600" dirty="0">
              <a:solidFill>
                <a:schemeClr val="tx1"/>
              </a:solidFill>
            </a:endParaRPr>
          </a:p>
        </p:txBody>
      </p:sp>
      <p:pic>
        <p:nvPicPr>
          <p:cNvPr id="8"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180" y="22860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1149" y="22860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9941" y="55626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72" y="55626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9941" y="48768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72" y="48768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180" y="38862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1149" y="3886200"/>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1149" y="32766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180" y="32766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72" y="6248401"/>
            <a:ext cx="430823" cy="4571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youngj5\AppData\Local\Microsoft\Windows\Temporary Internet Files\Content.IE5\DK4CQAE0\7FB_headache[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9941" y="6248401"/>
            <a:ext cx="430823" cy="457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2772" y="17526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MEDICARE</a:t>
            </a:r>
            <a:endParaRPr lang="en-US" dirty="0">
              <a:latin typeface="Arial" panose="020B0604020202020204" pitchFamily="34" charset="0"/>
              <a:cs typeface="Arial" panose="020B0604020202020204" pitchFamily="34" charset="0"/>
            </a:endParaRPr>
          </a:p>
        </p:txBody>
      </p:sp>
      <p:sp>
        <p:nvSpPr>
          <p:cNvPr id="33" name="TextBox 32"/>
          <p:cNvSpPr txBox="1"/>
          <p:nvPr/>
        </p:nvSpPr>
        <p:spPr>
          <a:xfrm>
            <a:off x="402772" y="2831068"/>
            <a:ext cx="13716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MEDICAID</a:t>
            </a:r>
            <a:endParaRPr lang="en-US" dirty="0">
              <a:latin typeface="Arial" panose="020B0604020202020204" pitchFamily="34" charset="0"/>
              <a:cs typeface="Arial" panose="020B0604020202020204" pitchFamily="34" charset="0"/>
            </a:endParaRPr>
          </a:p>
        </p:txBody>
      </p:sp>
      <p:sp>
        <p:nvSpPr>
          <p:cNvPr id="34" name="TextBox 33"/>
          <p:cNvSpPr txBox="1"/>
          <p:nvPr/>
        </p:nvSpPr>
        <p:spPr>
          <a:xfrm>
            <a:off x="250372" y="4431268"/>
            <a:ext cx="19050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COMMERCIAL</a:t>
            </a:r>
            <a:endParaRPr lang="en-US" dirty="0">
              <a:latin typeface="Arial" panose="020B0604020202020204" pitchFamily="34" charset="0"/>
              <a:cs typeface="Arial" panose="020B0604020202020204" pitchFamily="34" charset="0"/>
            </a:endParaRPr>
          </a:p>
        </p:txBody>
      </p:sp>
      <p:sp>
        <p:nvSpPr>
          <p:cNvPr id="36" name="TextBox 35"/>
          <p:cNvSpPr txBox="1"/>
          <p:nvPr/>
        </p:nvSpPr>
        <p:spPr>
          <a:xfrm>
            <a:off x="1981200" y="2297668"/>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$0.30M</a:t>
            </a:r>
            <a:endParaRPr lang="en-US" dirty="0">
              <a:latin typeface="Arial" panose="020B0604020202020204" pitchFamily="34" charset="0"/>
              <a:cs typeface="Arial" panose="020B0604020202020204" pitchFamily="34" charset="0"/>
            </a:endParaRPr>
          </a:p>
        </p:txBody>
      </p:sp>
      <p:sp>
        <p:nvSpPr>
          <p:cNvPr id="37" name="TextBox 36"/>
          <p:cNvSpPr txBox="1"/>
          <p:nvPr/>
        </p:nvSpPr>
        <p:spPr>
          <a:xfrm>
            <a:off x="1981200" y="3593068"/>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$0.20M</a:t>
            </a: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1981200" y="54864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$0.50M</a:t>
            </a:r>
            <a:endParaRPr lang="en-US" dirty="0">
              <a:latin typeface="Arial" panose="020B0604020202020204" pitchFamily="34" charset="0"/>
              <a:cs typeface="Arial" panose="020B0604020202020204" pitchFamily="34" charset="0"/>
            </a:endParaRPr>
          </a:p>
        </p:txBody>
      </p:sp>
      <p:sp>
        <p:nvSpPr>
          <p:cNvPr id="43" name="TextBox 42"/>
          <p:cNvSpPr txBox="1"/>
          <p:nvPr/>
        </p:nvSpPr>
        <p:spPr>
          <a:xfrm>
            <a:off x="1981200" y="1828800"/>
            <a:ext cx="1219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Gross</a:t>
            </a:r>
            <a:endParaRPr lang="en-US" dirty="0">
              <a:latin typeface="Arial" panose="020B0604020202020204" pitchFamily="34" charset="0"/>
              <a:cs typeface="Arial" panose="020B0604020202020204" pitchFamily="34" charset="0"/>
            </a:endParaRPr>
          </a:p>
        </p:txBody>
      </p:sp>
      <p:sp>
        <p:nvSpPr>
          <p:cNvPr id="44" name="TextBox 43"/>
          <p:cNvSpPr txBox="1"/>
          <p:nvPr/>
        </p:nvSpPr>
        <p:spPr>
          <a:xfrm>
            <a:off x="2971800" y="1563469"/>
            <a:ext cx="16764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Contractual Adjustment %</a:t>
            </a:r>
            <a:endParaRPr lang="en-US" dirty="0">
              <a:latin typeface="Arial" panose="020B0604020202020204" pitchFamily="34" charset="0"/>
              <a:cs typeface="Arial" panose="020B0604020202020204" pitchFamily="34" charset="0"/>
            </a:endParaRPr>
          </a:p>
        </p:txBody>
      </p:sp>
      <p:sp>
        <p:nvSpPr>
          <p:cNvPr id="46" name="TextBox 45"/>
          <p:cNvSpPr txBox="1"/>
          <p:nvPr/>
        </p:nvSpPr>
        <p:spPr>
          <a:xfrm>
            <a:off x="3505200" y="22860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75%</a:t>
            </a:r>
            <a:endParaRPr lang="en-US" dirty="0">
              <a:latin typeface="Arial" panose="020B0604020202020204" pitchFamily="34" charset="0"/>
              <a:cs typeface="Arial" panose="020B0604020202020204" pitchFamily="34" charset="0"/>
            </a:endParaRPr>
          </a:p>
        </p:txBody>
      </p:sp>
      <p:sp>
        <p:nvSpPr>
          <p:cNvPr id="47" name="TextBox 46"/>
          <p:cNvSpPr txBox="1"/>
          <p:nvPr/>
        </p:nvSpPr>
        <p:spPr>
          <a:xfrm>
            <a:off x="3505200" y="35814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
        <p:nvSpPr>
          <p:cNvPr id="49" name="TextBox 48"/>
          <p:cNvSpPr txBox="1"/>
          <p:nvPr/>
        </p:nvSpPr>
        <p:spPr>
          <a:xfrm>
            <a:off x="3505200" y="5474732"/>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45%</a:t>
            </a:r>
            <a:endParaRPr lang="en-US" dirty="0">
              <a:latin typeface="Arial" panose="020B0604020202020204" pitchFamily="34" charset="0"/>
              <a:cs typeface="Arial" panose="020B0604020202020204" pitchFamily="34" charset="0"/>
            </a:endParaRPr>
          </a:p>
        </p:txBody>
      </p:sp>
      <p:sp>
        <p:nvSpPr>
          <p:cNvPr id="50" name="TextBox 49"/>
          <p:cNvSpPr txBox="1"/>
          <p:nvPr/>
        </p:nvSpPr>
        <p:spPr>
          <a:xfrm>
            <a:off x="4800600" y="1563469"/>
            <a:ext cx="1524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Contractual Adjustment $</a:t>
            </a:r>
            <a:endParaRPr lang="en-US" dirty="0">
              <a:latin typeface="Arial" panose="020B0604020202020204" pitchFamily="34" charset="0"/>
              <a:cs typeface="Arial" panose="020B0604020202020204" pitchFamily="34" charset="0"/>
            </a:endParaRPr>
          </a:p>
        </p:txBody>
      </p:sp>
      <p:sp>
        <p:nvSpPr>
          <p:cNvPr id="51" name="TextBox 50"/>
          <p:cNvSpPr txBox="1"/>
          <p:nvPr/>
        </p:nvSpPr>
        <p:spPr>
          <a:xfrm>
            <a:off x="6324600" y="1563469"/>
            <a:ext cx="13716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Net </a:t>
            </a:r>
          </a:p>
          <a:p>
            <a:pPr algn="ctr"/>
            <a:r>
              <a:rPr lang="en-US" dirty="0" smtClean="0">
                <a:latin typeface="Arial" panose="020B0604020202020204" pitchFamily="34" charset="0"/>
                <a:cs typeface="Arial" panose="020B0604020202020204" pitchFamily="34" charset="0"/>
              </a:rPr>
              <a:t>Revenue</a:t>
            </a:r>
            <a:endParaRPr lang="en-US" dirty="0">
              <a:latin typeface="Arial" panose="020B0604020202020204" pitchFamily="34" charset="0"/>
              <a:cs typeface="Arial" panose="020B0604020202020204" pitchFamily="34" charset="0"/>
            </a:endParaRPr>
          </a:p>
        </p:txBody>
      </p:sp>
      <p:sp>
        <p:nvSpPr>
          <p:cNvPr id="52" name="TextBox 51"/>
          <p:cNvSpPr txBox="1"/>
          <p:nvPr/>
        </p:nvSpPr>
        <p:spPr>
          <a:xfrm>
            <a:off x="7543800" y="1563469"/>
            <a:ext cx="13716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Realization Rate</a:t>
            </a:r>
            <a:endParaRPr lang="en-US" dirty="0">
              <a:latin typeface="Arial" panose="020B0604020202020204" pitchFamily="34" charset="0"/>
              <a:cs typeface="Arial" panose="020B0604020202020204" pitchFamily="34" charset="0"/>
            </a:endParaRPr>
          </a:p>
        </p:txBody>
      </p:sp>
      <p:sp>
        <p:nvSpPr>
          <p:cNvPr id="53" name="TextBox 52"/>
          <p:cNvSpPr txBox="1"/>
          <p:nvPr/>
        </p:nvSpPr>
        <p:spPr>
          <a:xfrm>
            <a:off x="5105400" y="22860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$0.23M</a:t>
            </a:r>
            <a:endParaRPr lang="en-US" dirty="0">
              <a:latin typeface="Arial" panose="020B0604020202020204" pitchFamily="34" charset="0"/>
              <a:cs typeface="Arial" panose="020B0604020202020204" pitchFamily="34" charset="0"/>
            </a:endParaRPr>
          </a:p>
        </p:txBody>
      </p:sp>
      <p:sp>
        <p:nvSpPr>
          <p:cNvPr id="54" name="TextBox 53"/>
          <p:cNvSpPr txBox="1"/>
          <p:nvPr/>
        </p:nvSpPr>
        <p:spPr>
          <a:xfrm>
            <a:off x="5105400" y="35814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$0.16M</a:t>
            </a:r>
            <a:endParaRPr lang="en-US" dirty="0">
              <a:latin typeface="Arial" panose="020B0604020202020204" pitchFamily="34" charset="0"/>
              <a:cs typeface="Arial" panose="020B0604020202020204" pitchFamily="34" charset="0"/>
            </a:endParaRPr>
          </a:p>
        </p:txBody>
      </p:sp>
      <p:sp>
        <p:nvSpPr>
          <p:cNvPr id="55" name="TextBox 54"/>
          <p:cNvSpPr txBox="1"/>
          <p:nvPr/>
        </p:nvSpPr>
        <p:spPr>
          <a:xfrm>
            <a:off x="5105400" y="5474732"/>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$0.23M</a:t>
            </a:r>
            <a:endParaRPr lang="en-US" dirty="0">
              <a:latin typeface="Arial" panose="020B0604020202020204" pitchFamily="34" charset="0"/>
              <a:cs typeface="Arial" panose="020B0604020202020204" pitchFamily="34" charset="0"/>
            </a:endParaRPr>
          </a:p>
        </p:txBody>
      </p:sp>
      <p:sp>
        <p:nvSpPr>
          <p:cNvPr id="56" name="TextBox 55"/>
          <p:cNvSpPr txBox="1"/>
          <p:nvPr/>
        </p:nvSpPr>
        <p:spPr>
          <a:xfrm>
            <a:off x="6629400" y="22860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$0.07M</a:t>
            </a:r>
            <a:endParaRPr lang="en-US" dirty="0">
              <a:latin typeface="Arial" panose="020B0604020202020204" pitchFamily="34" charset="0"/>
              <a:cs typeface="Arial" panose="020B0604020202020204" pitchFamily="34" charset="0"/>
            </a:endParaRPr>
          </a:p>
        </p:txBody>
      </p:sp>
      <p:sp>
        <p:nvSpPr>
          <p:cNvPr id="57" name="TextBox 56"/>
          <p:cNvSpPr txBox="1"/>
          <p:nvPr/>
        </p:nvSpPr>
        <p:spPr>
          <a:xfrm>
            <a:off x="6629400" y="35814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$0.04M</a:t>
            </a:r>
            <a:endParaRPr lang="en-US" dirty="0">
              <a:latin typeface="Arial" panose="020B0604020202020204" pitchFamily="34" charset="0"/>
              <a:cs typeface="Arial" panose="020B0604020202020204" pitchFamily="34" charset="0"/>
            </a:endParaRPr>
          </a:p>
        </p:txBody>
      </p:sp>
      <p:sp>
        <p:nvSpPr>
          <p:cNvPr id="58" name="TextBox 57"/>
          <p:cNvSpPr txBox="1"/>
          <p:nvPr/>
        </p:nvSpPr>
        <p:spPr>
          <a:xfrm>
            <a:off x="6629400" y="5474732"/>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$0.27M</a:t>
            </a:r>
            <a:endParaRPr lang="en-US" dirty="0">
              <a:latin typeface="Arial" panose="020B0604020202020204" pitchFamily="34" charset="0"/>
              <a:cs typeface="Arial" panose="020B0604020202020204" pitchFamily="34" charset="0"/>
            </a:endParaRPr>
          </a:p>
        </p:txBody>
      </p:sp>
      <p:sp>
        <p:nvSpPr>
          <p:cNvPr id="59" name="TextBox 58"/>
          <p:cNvSpPr txBox="1"/>
          <p:nvPr/>
        </p:nvSpPr>
        <p:spPr>
          <a:xfrm>
            <a:off x="8001000" y="22860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p:txBody>
      </p:sp>
      <p:sp>
        <p:nvSpPr>
          <p:cNvPr id="60" name="TextBox 59"/>
          <p:cNvSpPr txBox="1"/>
          <p:nvPr/>
        </p:nvSpPr>
        <p:spPr>
          <a:xfrm>
            <a:off x="8001000" y="3581400"/>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p:txBody>
      </p:sp>
      <p:sp>
        <p:nvSpPr>
          <p:cNvPr id="61" name="TextBox 60"/>
          <p:cNvSpPr txBox="1"/>
          <p:nvPr/>
        </p:nvSpPr>
        <p:spPr>
          <a:xfrm>
            <a:off x="8001000" y="5474732"/>
            <a:ext cx="1600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55%</a:t>
            </a:r>
            <a:endParaRPr lang="en-US" dirty="0">
              <a:latin typeface="Arial" panose="020B0604020202020204" pitchFamily="34" charset="0"/>
              <a:cs typeface="Arial" panose="020B0604020202020204" pitchFamily="34" charset="0"/>
            </a:endParaRPr>
          </a:p>
        </p:txBody>
      </p:sp>
      <p:cxnSp>
        <p:nvCxnSpPr>
          <p:cNvPr id="6" name="Straight Connector 5"/>
          <p:cNvCxnSpPr/>
          <p:nvPr/>
        </p:nvCxnSpPr>
        <p:spPr>
          <a:xfrm flipV="1">
            <a:off x="3048000" y="2198132"/>
            <a:ext cx="1524000" cy="1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800600" y="2198132"/>
            <a:ext cx="1447800" cy="1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981200" y="2198132"/>
            <a:ext cx="800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477000" y="22098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96200" y="2198132"/>
            <a:ext cx="1104900" cy="5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837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childTnLst>
                                </p:cTn>
                              </p:par>
                              <p:par>
                                <p:cTn id="34" presetID="10" presetClass="entr" presetSubtype="0"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10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1000"/>
                                        <p:tgtEl>
                                          <p:spTgt spid="61"/>
                                        </p:tgtEl>
                                      </p:cBhvr>
                                    </p:animEffect>
                                  </p:childTnLst>
                                </p:cTn>
                              </p:par>
                              <p:par>
                                <p:cTn id="71" presetID="3" presetClass="emph" presetSubtype="2" fill="hold" grpId="1" nodeType="withEffect">
                                  <p:stCondLst>
                                    <p:cond delay="0"/>
                                  </p:stCondLst>
                                  <p:childTnLst>
                                    <p:animClr clrSpc="rgb" dir="cw">
                                      <p:cBhvr override="childStyle">
                                        <p:cTn id="72" dur="2000" fill="hold"/>
                                        <p:tgtEl>
                                          <p:spTgt spid="51"/>
                                        </p:tgtEl>
                                        <p:attrNameLst>
                                          <p:attrName>style.color</p:attrName>
                                        </p:attrNameLst>
                                      </p:cBhvr>
                                      <p:to>
                                        <a:srgbClr val="FFFF00"/>
                                      </p:to>
                                    </p:animClr>
                                  </p:childTnLst>
                                </p:cTn>
                              </p:par>
                              <p:par>
                                <p:cTn id="73" presetID="3" presetClass="emph" presetSubtype="2" fill="hold" grpId="1" nodeType="withEffect">
                                  <p:stCondLst>
                                    <p:cond delay="0"/>
                                  </p:stCondLst>
                                  <p:childTnLst>
                                    <p:animClr clrSpc="rgb" dir="cw">
                                      <p:cBhvr override="childStyle">
                                        <p:cTn id="74" dur="2000" fill="hold"/>
                                        <p:tgtEl>
                                          <p:spTgt spid="56"/>
                                        </p:tgtEl>
                                        <p:attrNameLst>
                                          <p:attrName>style.color</p:attrName>
                                        </p:attrNameLst>
                                      </p:cBhvr>
                                      <p:to>
                                        <a:srgbClr val="FFFF00"/>
                                      </p:to>
                                    </p:animClr>
                                  </p:childTnLst>
                                </p:cTn>
                              </p:par>
                              <p:par>
                                <p:cTn id="75" presetID="3" presetClass="emph" presetSubtype="2" fill="hold" grpId="1" nodeType="withEffect">
                                  <p:stCondLst>
                                    <p:cond delay="0"/>
                                  </p:stCondLst>
                                  <p:childTnLst>
                                    <p:animClr clrSpc="rgb" dir="cw">
                                      <p:cBhvr override="childStyle">
                                        <p:cTn id="76" dur="2000" fill="hold"/>
                                        <p:tgtEl>
                                          <p:spTgt spid="57"/>
                                        </p:tgtEl>
                                        <p:attrNameLst>
                                          <p:attrName>style.color</p:attrName>
                                        </p:attrNameLst>
                                      </p:cBhvr>
                                      <p:to>
                                        <a:srgbClr val="FFFF00"/>
                                      </p:to>
                                    </p:animClr>
                                  </p:childTnLst>
                                </p:cTn>
                              </p:par>
                              <p:par>
                                <p:cTn id="77" presetID="3" presetClass="emph" presetSubtype="2" fill="hold" grpId="1" nodeType="withEffect">
                                  <p:stCondLst>
                                    <p:cond delay="0"/>
                                  </p:stCondLst>
                                  <p:childTnLst>
                                    <p:animClr clrSpc="rgb" dir="cw">
                                      <p:cBhvr override="childStyle">
                                        <p:cTn id="78" dur="2000" fill="hold"/>
                                        <p:tgtEl>
                                          <p:spTgt spid="58"/>
                                        </p:tgtEl>
                                        <p:attrNameLst>
                                          <p:attrName>style.color</p:attrName>
                                        </p:attrNameLst>
                                      </p:cBhvr>
                                      <p:to>
                                        <a:srgbClr val="FFFF00"/>
                                      </p:to>
                                    </p:animClr>
                                  </p:childTnLst>
                                </p:cTn>
                              </p:par>
                              <p:par>
                                <p:cTn id="79" presetID="3" presetClass="emph" presetSubtype="2" fill="hold" grpId="0" nodeType="withEffect">
                                  <p:stCondLst>
                                    <p:cond delay="0"/>
                                  </p:stCondLst>
                                  <p:childTnLst>
                                    <p:animClr clrSpc="rgb" dir="cw">
                                      <p:cBhvr override="childStyle">
                                        <p:cTn id="80" dur="2000" fill="hold"/>
                                        <p:tgtEl>
                                          <p:spTgt spid="43"/>
                                        </p:tgtEl>
                                        <p:attrNameLst>
                                          <p:attrName>style.color</p:attrName>
                                        </p:attrNameLst>
                                      </p:cBhvr>
                                      <p:to>
                                        <a:srgbClr val="FFFF00"/>
                                      </p:to>
                                    </p:animClr>
                                  </p:childTnLst>
                                </p:cTn>
                              </p:par>
                              <p:par>
                                <p:cTn id="81" presetID="3" presetClass="emph" presetSubtype="2" fill="hold" grpId="0" nodeType="withEffect">
                                  <p:stCondLst>
                                    <p:cond delay="0"/>
                                  </p:stCondLst>
                                  <p:childTnLst>
                                    <p:animClr clrSpc="rgb" dir="cw">
                                      <p:cBhvr override="childStyle">
                                        <p:cTn id="82" dur="2000" fill="hold"/>
                                        <p:tgtEl>
                                          <p:spTgt spid="36"/>
                                        </p:tgtEl>
                                        <p:attrNameLst>
                                          <p:attrName>style.color</p:attrName>
                                        </p:attrNameLst>
                                      </p:cBhvr>
                                      <p:to>
                                        <a:srgbClr val="FFFF00"/>
                                      </p:to>
                                    </p:animClr>
                                  </p:childTnLst>
                                </p:cTn>
                              </p:par>
                              <p:par>
                                <p:cTn id="83" presetID="3" presetClass="emph" presetSubtype="2" fill="hold" grpId="0" nodeType="withEffect">
                                  <p:stCondLst>
                                    <p:cond delay="0"/>
                                  </p:stCondLst>
                                  <p:childTnLst>
                                    <p:animClr clrSpc="rgb" dir="cw">
                                      <p:cBhvr override="childStyle">
                                        <p:cTn id="84" dur="2000" fill="hold"/>
                                        <p:tgtEl>
                                          <p:spTgt spid="37"/>
                                        </p:tgtEl>
                                        <p:attrNameLst>
                                          <p:attrName>style.color</p:attrName>
                                        </p:attrNameLst>
                                      </p:cBhvr>
                                      <p:to>
                                        <a:srgbClr val="FFFF00"/>
                                      </p:to>
                                    </p:animClr>
                                  </p:childTnLst>
                                </p:cTn>
                              </p:par>
                              <p:par>
                                <p:cTn id="85" presetID="3" presetClass="emph" presetSubtype="2" fill="hold" grpId="0" nodeType="withEffect">
                                  <p:stCondLst>
                                    <p:cond delay="0"/>
                                  </p:stCondLst>
                                  <p:childTnLst>
                                    <p:animClr clrSpc="rgb" dir="cw">
                                      <p:cBhvr override="childStyle">
                                        <p:cTn id="86" dur="2000" fill="hold"/>
                                        <p:tgtEl>
                                          <p:spTgt spid="3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3" grpId="0"/>
      <p:bldP spid="44" grpId="0"/>
      <p:bldP spid="46" grpId="0"/>
      <p:bldP spid="47" grpId="0"/>
      <p:bldP spid="49" grpId="0"/>
      <p:bldP spid="50" grpId="0"/>
      <p:bldP spid="51" grpId="0"/>
      <p:bldP spid="51" grpId="1"/>
      <p:bldP spid="52" grpId="0"/>
      <p:bldP spid="53" grpId="0"/>
      <p:bldP spid="54" grpId="0"/>
      <p:bldP spid="55" grpId="0"/>
      <p:bldP spid="56" grpId="0"/>
      <p:bldP spid="56" grpId="1"/>
      <p:bldP spid="57" grpId="0"/>
      <p:bldP spid="57" grpId="1"/>
      <p:bldP spid="58" grpId="0"/>
      <p:bldP spid="58" grpId="1"/>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86153987"/>
              </p:ext>
            </p:extLst>
          </p:nvPr>
        </p:nvGraphicFramePr>
        <p:xfrm>
          <a:off x="381000" y="1295400"/>
          <a:ext cx="3216849" cy="2887979"/>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385,000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
        <p:nvSpPr>
          <p:cNvPr id="4" name="Left Arrow 3"/>
          <p:cNvSpPr/>
          <p:nvPr/>
        </p:nvSpPr>
        <p:spPr>
          <a:xfrm>
            <a:off x="3962400" y="33147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29337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638800" y="2990671"/>
            <a:ext cx="3200400" cy="1200329"/>
          </a:xfrm>
          <a:prstGeom prst="rect">
            <a:avLst/>
          </a:prstGeom>
          <a:noFill/>
        </p:spPr>
        <p:txBody>
          <a:bodyPr wrap="square" rtlCol="0">
            <a:spAutoFit/>
          </a:bodyPr>
          <a:lstStyle/>
          <a:p>
            <a:pPr algn="ctr"/>
            <a:r>
              <a:rPr lang="en-US" dirty="0" smtClean="0">
                <a:solidFill>
                  <a:schemeClr val="bg1"/>
                </a:solidFill>
              </a:rPr>
              <a:t>Net Revenue is the Gross Revenue less deductions. This is the real amount expected to be collected</a:t>
            </a:r>
          </a:p>
        </p:txBody>
      </p:sp>
    </p:spTree>
    <p:extLst>
      <p:ext uri="{BB962C8B-B14F-4D97-AF65-F5344CB8AC3E}">
        <p14:creationId xmlns:p14="http://schemas.microsoft.com/office/powerpoint/2010/main" val="590187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4940390"/>
              </p:ext>
            </p:extLst>
          </p:nvPr>
        </p:nvGraphicFramePr>
        <p:xfrm>
          <a:off x="381000" y="1295400"/>
          <a:ext cx="3216849" cy="400240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385,000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150,000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75,000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Other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Expenses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275,000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Left Arrow 3"/>
          <p:cNvSpPr/>
          <p:nvPr/>
        </p:nvSpPr>
        <p:spPr>
          <a:xfrm>
            <a:off x="3962400" y="43053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39243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638800" y="4105870"/>
            <a:ext cx="3200400" cy="923330"/>
          </a:xfrm>
          <a:prstGeom prst="rect">
            <a:avLst/>
          </a:prstGeom>
          <a:noFill/>
        </p:spPr>
        <p:txBody>
          <a:bodyPr wrap="square" rtlCol="0">
            <a:spAutoFit/>
          </a:bodyPr>
          <a:lstStyle/>
          <a:p>
            <a:pPr algn="ctr"/>
            <a:r>
              <a:rPr lang="en-US" dirty="0" smtClean="0">
                <a:solidFill>
                  <a:schemeClr val="bg1"/>
                </a:solidFill>
              </a:rPr>
              <a:t>Expenses are outflows resulting from the acquisition of goods and services</a:t>
            </a:r>
          </a:p>
        </p:txBody>
      </p:sp>
    </p:spTree>
    <p:extLst>
      <p:ext uri="{BB962C8B-B14F-4D97-AF65-F5344CB8AC3E}">
        <p14:creationId xmlns:p14="http://schemas.microsoft.com/office/powerpoint/2010/main" val="4358181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Types of Expenses</a:t>
            </a:r>
            <a:endParaRPr lang="en-US" sz="3600" dirty="0">
              <a:solidFill>
                <a:schemeClr val="tx1"/>
              </a:solidFill>
            </a:endParaRPr>
          </a:p>
        </p:txBody>
      </p:sp>
      <p:sp>
        <p:nvSpPr>
          <p:cNvPr id="7" name="TextBox 6"/>
          <p:cNvSpPr txBox="1"/>
          <p:nvPr/>
        </p:nvSpPr>
        <p:spPr>
          <a:xfrm>
            <a:off x="685800" y="1066800"/>
            <a:ext cx="7467600" cy="295465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Variable- costs move up and down dependent upon changes in volume</a:t>
            </a:r>
          </a:p>
          <a:p>
            <a:pPr marL="285750" indent="-285750">
              <a:buFont typeface="Wingdings" panose="05000000000000000000" pitchFamily="2" charset="2"/>
              <a:buChar char="q"/>
            </a:pPr>
            <a:r>
              <a:rPr lang="en-US" sz="2800" dirty="0" smtClean="0"/>
              <a:t>Fixed- costs consistent regardless of changes in volume</a:t>
            </a:r>
          </a:p>
          <a:p>
            <a:pPr marL="285750" indent="-285750">
              <a:buFont typeface="Wingdings" panose="05000000000000000000" pitchFamily="2" charset="2"/>
              <a:buChar char="q"/>
            </a:pPr>
            <a:r>
              <a:rPr lang="en-US" sz="2800" dirty="0" smtClean="0"/>
              <a:t>Step Variable- costs remain consistent, but do change at certain discrete changes in volume</a:t>
            </a:r>
          </a:p>
          <a:p>
            <a:pPr marL="285750" indent="-285750">
              <a:buFont typeface="Wingdings" panose="05000000000000000000" pitchFamily="2" charset="2"/>
              <a:buChar char="q"/>
            </a:pPr>
            <a:endParaRPr lang="en-US" dirty="0"/>
          </a:p>
        </p:txBody>
      </p:sp>
      <p:pic>
        <p:nvPicPr>
          <p:cNvPr id="1026" name="Picture 2" descr="C:\Users\kleinl2\AppData\Local\Microsoft\Windows\Temporary Internet Files\Content.IE5\T18SQXXX\miller-family-pavilion_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000500"/>
            <a:ext cx="3581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urse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80613" y="-3048000"/>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rse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28213" y="-2895600"/>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rse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75813" y="-2743200"/>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94659"/>
            <a:ext cx="3627348" cy="240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418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1000"/>
                                        <p:tgtEl>
                                          <p:spTgt spid="10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Variable- Lab/Blood Gas Example</a:t>
            </a:r>
            <a:endParaRPr lang="en-US" sz="3600" dirty="0">
              <a:solidFill>
                <a:schemeClr val="tx1"/>
              </a:solidFill>
            </a:endParaRPr>
          </a:p>
        </p:txBody>
      </p:sp>
      <p:pic>
        <p:nvPicPr>
          <p:cNvPr id="4" name="Picture 2" descr="http://www.nhs.uk/Conditions/blood-gases-test/PublishingImages/Untitled-1_342x1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36" y="3274370"/>
            <a:ext cx="2056308" cy="119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1066800"/>
            <a:ext cx="8001000" cy="2092881"/>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Assumption - One tech with appropriate equipment can do 250,000 tests annually</a:t>
            </a:r>
          </a:p>
          <a:p>
            <a:pPr marL="285750" indent="-285750">
              <a:buFont typeface="Wingdings" panose="05000000000000000000" pitchFamily="2" charset="2"/>
              <a:buChar char="q"/>
            </a:pPr>
            <a:r>
              <a:rPr lang="en-US" sz="2800" dirty="0" smtClean="0"/>
              <a:t>Assumption - Salary and associated costs for one tech - $80,000</a:t>
            </a:r>
          </a:p>
          <a:p>
            <a:pPr marL="285750" indent="-285750">
              <a:buFont typeface="Wingdings" panose="05000000000000000000" pitchFamily="2" charset="2"/>
              <a:buChar char="q"/>
            </a:pP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843" r="4411" b="14534"/>
          <a:stretch/>
        </p:blipFill>
        <p:spPr bwMode="auto">
          <a:xfrm>
            <a:off x="1905001" y="3267670"/>
            <a:ext cx="2057400" cy="119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0" y="4477940"/>
            <a:ext cx="2528835"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Perform 1 test</a:t>
            </a:r>
          </a:p>
          <a:p>
            <a:pPr algn="ctr"/>
            <a:r>
              <a:rPr lang="en-US" dirty="0" smtClean="0">
                <a:latin typeface="Arial" panose="020B0604020202020204" pitchFamily="34" charset="0"/>
                <a:cs typeface="Arial" panose="020B0604020202020204" pitchFamily="34" charset="0"/>
              </a:rPr>
              <a:t>1 Tech required</a:t>
            </a:r>
          </a:p>
          <a:p>
            <a:pPr algn="ctr"/>
            <a:r>
              <a:rPr lang="en-US" dirty="0" smtClean="0">
                <a:latin typeface="Arial" panose="020B0604020202020204" pitchFamily="34" charset="0"/>
                <a:cs typeface="Arial" panose="020B0604020202020204" pitchFamily="34" charset="0"/>
              </a:rPr>
              <a:t>$80,000 Expense</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4329165" y="4486870"/>
            <a:ext cx="2528835"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Perform 250,000 tests</a:t>
            </a:r>
          </a:p>
          <a:p>
            <a:pPr algn="ctr"/>
            <a:r>
              <a:rPr lang="en-US" dirty="0" smtClean="0">
                <a:latin typeface="Arial" panose="020B0604020202020204" pitchFamily="34" charset="0"/>
                <a:cs typeface="Arial" panose="020B0604020202020204" pitchFamily="34" charset="0"/>
              </a:rPr>
              <a:t>1 Tech required</a:t>
            </a:r>
          </a:p>
          <a:p>
            <a:pPr algn="ctr"/>
            <a:r>
              <a:rPr lang="en-US" dirty="0" smtClean="0">
                <a:latin typeface="Arial" panose="020B0604020202020204" pitchFamily="34" charset="0"/>
                <a:cs typeface="Arial" panose="020B0604020202020204" pitchFamily="34" charset="0"/>
              </a:rPr>
              <a:t>$80,000 Expense</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497976" y="5486400"/>
            <a:ext cx="8036423" cy="1323439"/>
          </a:xfrm>
          <a:prstGeom prst="rect">
            <a:avLst/>
          </a:prstGeom>
          <a:noFill/>
        </p:spPr>
        <p:txBody>
          <a:bodyPr wrap="square" rtlCol="0">
            <a:spAutoFit/>
          </a:bodyPr>
          <a:lstStyle/>
          <a:p>
            <a:pPr algn="ctr"/>
            <a:r>
              <a:rPr lang="en-US" sz="4000" dirty="0" smtClean="0">
                <a:solidFill>
                  <a:srgbClr val="FFFF00"/>
                </a:solidFill>
                <a:latin typeface="Arial" panose="020B0604020202020204" pitchFamily="34" charset="0"/>
                <a:cs typeface="Arial" panose="020B0604020202020204" pitchFamily="34" charset="0"/>
              </a:rPr>
              <a:t>At this point, the tech appears to be a fixed expense</a:t>
            </a:r>
            <a:endParaRPr 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57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Learning Objectives</a:t>
            </a:r>
            <a:endParaRPr lang="en-US" sz="3600" dirty="0">
              <a:solidFill>
                <a:schemeClr val="tx1"/>
              </a:solidFill>
            </a:endParaRPr>
          </a:p>
        </p:txBody>
      </p:sp>
      <p:sp>
        <p:nvSpPr>
          <p:cNvPr id="4" name="TextBox 3"/>
          <p:cNvSpPr txBox="1"/>
          <p:nvPr/>
        </p:nvSpPr>
        <p:spPr>
          <a:xfrm>
            <a:off x="914400" y="1219200"/>
            <a:ext cx="7467600" cy="4401205"/>
          </a:xfrm>
          <a:prstGeom prst="rect">
            <a:avLst/>
          </a:prstGeom>
          <a:noFill/>
        </p:spPr>
        <p:txBody>
          <a:bodyPr wrap="square" rtlCol="0">
            <a:spAutoFit/>
          </a:bodyPr>
          <a:lstStyle/>
          <a:p>
            <a:r>
              <a:rPr lang="en-US" sz="2800" dirty="0" smtClean="0"/>
              <a:t>By the end of this presentation you will be able to:</a:t>
            </a:r>
          </a:p>
          <a:p>
            <a:pPr marL="285750" indent="-285750">
              <a:buFont typeface="Wingdings" panose="05000000000000000000" pitchFamily="2" charset="2"/>
              <a:buChar char="q"/>
            </a:pPr>
            <a:r>
              <a:rPr lang="en-US" sz="2800" dirty="0" smtClean="0"/>
              <a:t>Define Fiscal Literacy &amp; understand why it is necessary to be a leader</a:t>
            </a:r>
          </a:p>
          <a:p>
            <a:pPr marL="285750" indent="-285750">
              <a:buFont typeface="Wingdings" panose="05000000000000000000" pitchFamily="2" charset="2"/>
              <a:buChar char="q"/>
            </a:pPr>
            <a:r>
              <a:rPr lang="en-US" sz="2800" dirty="0" smtClean="0"/>
              <a:t>Recognize the components of an operating statement &amp; utilize to manage your business</a:t>
            </a:r>
          </a:p>
          <a:p>
            <a:pPr marL="285750" indent="-285750">
              <a:buFont typeface="Wingdings" panose="05000000000000000000" pitchFamily="2" charset="2"/>
              <a:buChar char="q"/>
            </a:pPr>
            <a:r>
              <a:rPr lang="en-US" sz="2800" dirty="0" smtClean="0"/>
              <a:t>Create a departmental budget </a:t>
            </a:r>
          </a:p>
          <a:p>
            <a:pPr marL="742950" lvl="1" indent="-285750">
              <a:buFont typeface="Wingdings" panose="05000000000000000000" pitchFamily="2" charset="2"/>
              <a:buChar char="q"/>
            </a:pPr>
            <a:r>
              <a:rPr lang="en-US" sz="2000" dirty="0" smtClean="0"/>
              <a:t>Interactive budget exercise</a:t>
            </a:r>
          </a:p>
          <a:p>
            <a:pPr marL="285750" indent="-285750">
              <a:buFont typeface="Wingdings" panose="05000000000000000000" pitchFamily="2" charset="2"/>
              <a:buChar char="q"/>
            </a:pPr>
            <a:r>
              <a:rPr lang="en-US" sz="2800" dirty="0" smtClean="0"/>
              <a:t>Complete a variance analysis</a:t>
            </a:r>
          </a:p>
          <a:p>
            <a:pPr marL="742950" lvl="1" indent="-285750">
              <a:buFont typeface="Wingdings" panose="05000000000000000000" pitchFamily="2" charset="2"/>
              <a:buChar char="q"/>
            </a:pPr>
            <a:r>
              <a:rPr lang="en-US" dirty="0" smtClean="0"/>
              <a:t>Interactive variance exercise</a:t>
            </a:r>
            <a:endParaRPr lang="en-US" dirty="0"/>
          </a:p>
          <a:p>
            <a:endParaRPr lang="en-US" dirty="0"/>
          </a:p>
        </p:txBody>
      </p:sp>
    </p:spTree>
    <p:extLst>
      <p:ext uri="{BB962C8B-B14F-4D97-AF65-F5344CB8AC3E}">
        <p14:creationId xmlns:p14="http://schemas.microsoft.com/office/powerpoint/2010/main" val="3615812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Variable- Lab/Blood Gas Example</a:t>
            </a:r>
            <a:endParaRPr lang="en-US" sz="3600" dirty="0">
              <a:solidFill>
                <a:schemeClr val="tx1"/>
              </a:solidFill>
            </a:endParaRPr>
          </a:p>
        </p:txBody>
      </p:sp>
      <p:sp>
        <p:nvSpPr>
          <p:cNvPr id="7" name="TextBox 6"/>
          <p:cNvSpPr txBox="1"/>
          <p:nvPr/>
        </p:nvSpPr>
        <p:spPr>
          <a:xfrm>
            <a:off x="519165" y="3953470"/>
            <a:ext cx="2528835"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Perform 250,001 tests</a:t>
            </a:r>
          </a:p>
          <a:p>
            <a:pPr algn="ctr"/>
            <a:r>
              <a:rPr lang="en-US" dirty="0" smtClean="0">
                <a:latin typeface="Arial" panose="020B0604020202020204" pitchFamily="34" charset="0"/>
                <a:cs typeface="Arial" panose="020B0604020202020204" pitchFamily="34" charset="0"/>
              </a:rPr>
              <a:t>2 Techs required</a:t>
            </a:r>
          </a:p>
          <a:p>
            <a:pPr algn="ctr"/>
            <a:r>
              <a:rPr lang="en-US" dirty="0" smtClean="0">
                <a:latin typeface="Arial" panose="020B0604020202020204" pitchFamily="34" charset="0"/>
                <a:cs typeface="Arial" panose="020B0604020202020204" pitchFamily="34" charset="0"/>
              </a:rPr>
              <a:t>$160,000 Expense</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3505200" y="1237595"/>
            <a:ext cx="4953000" cy="4401205"/>
          </a:xfrm>
          <a:prstGeom prst="rect">
            <a:avLst/>
          </a:prstGeom>
          <a:noFill/>
        </p:spPr>
        <p:txBody>
          <a:bodyPr wrap="square" rtlCol="0">
            <a:spAutoFit/>
          </a:bodyPr>
          <a:lstStyle/>
          <a:p>
            <a:pPr algn="ctr"/>
            <a:r>
              <a:rPr lang="en-US" sz="4000" dirty="0" smtClean="0">
                <a:solidFill>
                  <a:srgbClr val="FFFF00"/>
                </a:solidFill>
                <a:latin typeface="Arial" panose="020B0604020202020204" pitchFamily="34" charset="0"/>
                <a:cs typeface="Arial" panose="020B0604020202020204" pitchFamily="34" charset="0"/>
              </a:rPr>
              <a:t>The $80,000 cost remained fixed, until we reached a discreet change in volume.  At that point, our expenses went up.</a:t>
            </a:r>
            <a:endParaRPr lang="en-US" sz="4000" dirty="0">
              <a:solidFill>
                <a:srgbClr val="FFFF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65" y="1667470"/>
            <a:ext cx="24765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63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6432192"/>
              </p:ext>
            </p:extLst>
          </p:nvPr>
        </p:nvGraphicFramePr>
        <p:xfrm>
          <a:off x="381000" y="1295400"/>
          <a:ext cx="3216849" cy="444817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385,000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150,000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a:solidFill>
                            <a:schemeClr val="tx1"/>
                          </a:solidFill>
                          <a:effectLst/>
                          <a:latin typeface="Calibri"/>
                        </a:rPr>
                        <a:t>75,000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Other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Expenses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275,000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EBIDA</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110,000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4" name="Left Arrow 3"/>
          <p:cNvSpPr/>
          <p:nvPr/>
        </p:nvSpPr>
        <p:spPr>
          <a:xfrm>
            <a:off x="3962400" y="51435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4762500"/>
            <a:ext cx="3124200" cy="14097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562600" y="4724400"/>
            <a:ext cx="3352800" cy="1477328"/>
          </a:xfrm>
          <a:prstGeom prst="rect">
            <a:avLst/>
          </a:prstGeom>
          <a:noFill/>
        </p:spPr>
        <p:txBody>
          <a:bodyPr wrap="square" rtlCol="0">
            <a:spAutoFit/>
          </a:bodyPr>
          <a:lstStyle/>
          <a:p>
            <a:pPr algn="ctr"/>
            <a:r>
              <a:rPr lang="en-US" dirty="0" smtClean="0">
                <a:solidFill>
                  <a:schemeClr val="bg1"/>
                </a:solidFill>
              </a:rPr>
              <a:t>EBIDA is </a:t>
            </a:r>
            <a:r>
              <a:rPr lang="en-US" b="1" u="sng" dirty="0" smtClean="0">
                <a:solidFill>
                  <a:schemeClr val="bg1"/>
                </a:solidFill>
              </a:rPr>
              <a:t>e</a:t>
            </a:r>
            <a:r>
              <a:rPr lang="en-US" dirty="0" smtClean="0">
                <a:solidFill>
                  <a:schemeClr val="bg1"/>
                </a:solidFill>
              </a:rPr>
              <a:t>arnings </a:t>
            </a:r>
            <a:r>
              <a:rPr lang="en-US" b="1" u="sng" dirty="0" smtClean="0">
                <a:solidFill>
                  <a:schemeClr val="bg1"/>
                </a:solidFill>
              </a:rPr>
              <a:t>b</a:t>
            </a:r>
            <a:r>
              <a:rPr lang="en-US" dirty="0" smtClean="0">
                <a:solidFill>
                  <a:schemeClr val="bg1"/>
                </a:solidFill>
              </a:rPr>
              <a:t>efore </a:t>
            </a:r>
            <a:r>
              <a:rPr lang="en-US" b="1" u="sng" dirty="0" smtClean="0">
                <a:solidFill>
                  <a:schemeClr val="bg1"/>
                </a:solidFill>
              </a:rPr>
              <a:t>i</a:t>
            </a:r>
            <a:r>
              <a:rPr lang="en-US" dirty="0" smtClean="0">
                <a:solidFill>
                  <a:schemeClr val="bg1"/>
                </a:solidFill>
              </a:rPr>
              <a:t>nterest, </a:t>
            </a:r>
            <a:r>
              <a:rPr lang="en-US" b="1" u="sng" dirty="0" smtClean="0">
                <a:solidFill>
                  <a:schemeClr val="bg1"/>
                </a:solidFill>
              </a:rPr>
              <a:t>d</a:t>
            </a:r>
            <a:r>
              <a:rPr lang="en-US" dirty="0" smtClean="0">
                <a:solidFill>
                  <a:schemeClr val="bg1"/>
                </a:solidFill>
              </a:rPr>
              <a:t>epreciation and </a:t>
            </a:r>
            <a:r>
              <a:rPr lang="en-US" b="1" u="sng" dirty="0" smtClean="0">
                <a:solidFill>
                  <a:schemeClr val="bg1"/>
                </a:solidFill>
              </a:rPr>
              <a:t>a</a:t>
            </a:r>
            <a:r>
              <a:rPr lang="en-US" dirty="0" smtClean="0">
                <a:solidFill>
                  <a:schemeClr val="bg1"/>
                </a:solidFill>
              </a:rPr>
              <a:t>mortization.  Subtotal that measures cash earnings from operations</a:t>
            </a:r>
          </a:p>
        </p:txBody>
      </p:sp>
    </p:spTree>
    <p:extLst>
      <p:ext uri="{BB962C8B-B14F-4D97-AF65-F5344CB8AC3E}">
        <p14:creationId xmlns:p14="http://schemas.microsoft.com/office/powerpoint/2010/main" val="6284463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09770103"/>
              </p:ext>
            </p:extLst>
          </p:nvPr>
        </p:nvGraphicFramePr>
        <p:xfrm>
          <a:off x="381000" y="1295400"/>
          <a:ext cx="3216849" cy="489394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385,000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150,000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a:solidFill>
                            <a:schemeClr val="tx1"/>
                          </a:solidFill>
                          <a:effectLst/>
                          <a:latin typeface="Calibri"/>
                        </a:rPr>
                        <a:t>75,000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Other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Expenses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275,000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EBIDA</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110,000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Less: Depreciation</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7,500</a:t>
                      </a:r>
                    </a:p>
                  </a:txBody>
                  <a:tcPr marL="9525" marR="9525" marT="9525"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4" name="Left Arrow 3"/>
          <p:cNvSpPr/>
          <p:nvPr/>
        </p:nvSpPr>
        <p:spPr>
          <a:xfrm>
            <a:off x="3962400" y="56007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52197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638800" y="5477470"/>
            <a:ext cx="3124200" cy="923330"/>
          </a:xfrm>
          <a:prstGeom prst="rect">
            <a:avLst/>
          </a:prstGeom>
          <a:noFill/>
        </p:spPr>
        <p:txBody>
          <a:bodyPr wrap="square" rtlCol="0">
            <a:spAutoFit/>
          </a:bodyPr>
          <a:lstStyle/>
          <a:p>
            <a:pPr algn="ctr"/>
            <a:r>
              <a:rPr lang="en-US" dirty="0" smtClean="0">
                <a:solidFill>
                  <a:schemeClr val="bg1"/>
                </a:solidFill>
              </a:rPr>
              <a:t>Depreciation is the allocation of fixed assets over their useful lives</a:t>
            </a:r>
          </a:p>
        </p:txBody>
      </p:sp>
    </p:spTree>
    <p:extLst>
      <p:ext uri="{BB962C8B-B14F-4D97-AF65-F5344CB8AC3E}">
        <p14:creationId xmlns:p14="http://schemas.microsoft.com/office/powerpoint/2010/main" val="10306090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23250074"/>
              </p:ext>
            </p:extLst>
          </p:nvPr>
        </p:nvGraphicFramePr>
        <p:xfrm>
          <a:off x="381000" y="1295400"/>
          <a:ext cx="3216849" cy="533971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385,000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150,000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a:solidFill>
                            <a:schemeClr val="tx1"/>
                          </a:solidFill>
                          <a:effectLst/>
                          <a:latin typeface="Calibri"/>
                        </a:rPr>
                        <a:t>75,000</a:t>
                      </a: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Other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Expenses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275,000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EBIDA</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110,000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Less: Depreciation</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7,500</a:t>
                      </a:r>
                    </a:p>
                  </a:txBody>
                  <a:tcPr marL="9525" marR="9525" marT="9525" marB="0" anchor="b">
                    <a:lnL>
                      <a:noFill/>
                    </a:lnL>
                    <a:lnR>
                      <a:noFill/>
                    </a:lnR>
                    <a:lnT>
                      <a:noFill/>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Operating Income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$102,500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Left Arrow 3"/>
          <p:cNvSpPr/>
          <p:nvPr/>
        </p:nvSpPr>
        <p:spPr>
          <a:xfrm>
            <a:off x="3962400" y="60198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5372100"/>
            <a:ext cx="3124200" cy="13335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5638800" y="5629870"/>
            <a:ext cx="3124200" cy="646331"/>
          </a:xfrm>
          <a:prstGeom prst="rect">
            <a:avLst/>
          </a:prstGeom>
          <a:noFill/>
        </p:spPr>
        <p:txBody>
          <a:bodyPr wrap="square" rtlCol="0">
            <a:spAutoFit/>
          </a:bodyPr>
          <a:lstStyle/>
          <a:p>
            <a:pPr algn="ctr"/>
            <a:r>
              <a:rPr lang="en-US" dirty="0" smtClean="0">
                <a:solidFill>
                  <a:schemeClr val="bg1"/>
                </a:solidFill>
              </a:rPr>
              <a:t>Total Operating Revenues less Total Operating Expenses</a:t>
            </a:r>
          </a:p>
        </p:txBody>
      </p:sp>
    </p:spTree>
    <p:extLst>
      <p:ext uri="{BB962C8B-B14F-4D97-AF65-F5344CB8AC3E}">
        <p14:creationId xmlns:p14="http://schemas.microsoft.com/office/powerpoint/2010/main" val="6074890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Components Of An Operating Statement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02031314"/>
              </p:ext>
            </p:extLst>
          </p:nvPr>
        </p:nvGraphicFramePr>
        <p:xfrm>
          <a:off x="381000" y="1295400"/>
          <a:ext cx="5638801" cy="5339714"/>
        </p:xfrm>
        <a:graphic>
          <a:graphicData uri="http://schemas.openxmlformats.org/drawingml/2006/table">
            <a:tbl>
              <a:tblPr/>
              <a:tblGrid>
                <a:gridCol w="1925141"/>
                <a:gridCol w="1291708"/>
                <a:gridCol w="1142665"/>
                <a:gridCol w="1279287"/>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Calibri"/>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a:t>
                      </a: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a:t>
                      </a: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600,000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615,000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385,000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1" i="0" u="none" strike="noStrike" dirty="0">
                          <a:solidFill>
                            <a:srgbClr val="000000"/>
                          </a:solidFill>
                          <a:effectLst/>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1" i="0" u="none" strike="noStrike" dirty="0">
                          <a:solidFill>
                            <a:srgbClr val="000000"/>
                          </a:solidFill>
                          <a:effectLst/>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150,000</a:t>
                      </a: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a:solidFill>
                            <a:schemeClr val="tx1"/>
                          </a:solidFill>
                          <a:effectLst/>
                          <a:latin typeface="Calibri"/>
                        </a:rPr>
                        <a:t>75,000</a:t>
                      </a: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Other Expense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Total Expenses</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275,000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1" i="0" u="none" strike="noStrike" dirty="0">
                          <a:solidFill>
                            <a:srgbClr val="000000"/>
                          </a:solidFill>
                          <a:effectLst/>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400" b="1" i="0" u="none" strike="noStrike" dirty="0">
                          <a:solidFill>
                            <a:srgbClr val="000000"/>
                          </a:solidFill>
                          <a:effectLst/>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EBIDA</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110,000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Less: Depreciation</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7,500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Operating Income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$102,500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Left Arrow 3"/>
          <p:cNvSpPr/>
          <p:nvPr/>
        </p:nvSpPr>
        <p:spPr>
          <a:xfrm rot="1914542">
            <a:off x="5194861" y="2181134"/>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5600" y="1866900"/>
            <a:ext cx="2286000" cy="25527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6" name="TextBox 5"/>
          <p:cNvSpPr txBox="1"/>
          <p:nvPr/>
        </p:nvSpPr>
        <p:spPr>
          <a:xfrm>
            <a:off x="6858000" y="2035076"/>
            <a:ext cx="2057400" cy="2308324"/>
          </a:xfrm>
          <a:prstGeom prst="rect">
            <a:avLst/>
          </a:prstGeom>
          <a:noFill/>
        </p:spPr>
        <p:txBody>
          <a:bodyPr wrap="square" rtlCol="0">
            <a:spAutoFit/>
          </a:bodyPr>
          <a:lstStyle/>
          <a:p>
            <a:pPr algn="ctr"/>
            <a:r>
              <a:rPr lang="en-US" dirty="0" smtClean="0">
                <a:solidFill>
                  <a:schemeClr val="bg1"/>
                </a:solidFill>
              </a:rPr>
              <a:t>An operating statement typically displays the actual results for the period, along with the corresponding budget and variances</a:t>
            </a:r>
          </a:p>
        </p:txBody>
      </p:sp>
    </p:spTree>
    <p:extLst>
      <p:ext uri="{BB962C8B-B14F-4D97-AF65-F5344CB8AC3E}">
        <p14:creationId xmlns:p14="http://schemas.microsoft.com/office/powerpoint/2010/main" val="39296967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What Is A Budget?</a:t>
            </a:r>
            <a:endParaRPr lang="en-US" sz="3600" dirty="0">
              <a:solidFill>
                <a:schemeClr val="tx1"/>
              </a:solidFill>
            </a:endParaRPr>
          </a:p>
        </p:txBody>
      </p:sp>
      <p:sp>
        <p:nvSpPr>
          <p:cNvPr id="4" name="TextBox 3"/>
          <p:cNvSpPr txBox="1"/>
          <p:nvPr/>
        </p:nvSpPr>
        <p:spPr>
          <a:xfrm>
            <a:off x="914400" y="1219200"/>
            <a:ext cx="7467600" cy="2523768"/>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A revenue and expense forecast describing an entity’s financial goals</a:t>
            </a:r>
          </a:p>
          <a:p>
            <a:pPr marL="285750" indent="-285750">
              <a:buFont typeface="Wingdings" panose="05000000000000000000" pitchFamily="2" charset="2"/>
              <a:buChar char="q"/>
            </a:pPr>
            <a:r>
              <a:rPr lang="en-US" sz="2800" dirty="0" smtClean="0"/>
              <a:t>The estimates for each line item reflect what management wants and expects to achieve in upcoming periods</a:t>
            </a:r>
          </a:p>
          <a:p>
            <a:pPr marL="285750" indent="-285750">
              <a:buFont typeface="Wingdings" panose="05000000000000000000" pitchFamily="2" charset="2"/>
              <a:buChar char="q"/>
            </a:pPr>
            <a:endParaRPr lang="en-US" dirty="0"/>
          </a:p>
        </p:txBody>
      </p:sp>
      <p:sp>
        <p:nvSpPr>
          <p:cNvPr id="6" name="TextBox 5"/>
          <p:cNvSpPr txBox="1"/>
          <p:nvPr/>
        </p:nvSpPr>
        <p:spPr>
          <a:xfrm>
            <a:off x="914400" y="4343400"/>
            <a:ext cx="8686800" cy="1569660"/>
          </a:xfrm>
          <a:prstGeom prst="rect">
            <a:avLst/>
          </a:prstGeom>
          <a:noFill/>
        </p:spPr>
        <p:txBody>
          <a:bodyPr wrap="square" rtlCol="0">
            <a:spAutoFit/>
          </a:bodyPr>
          <a:lstStyle/>
          <a:p>
            <a:r>
              <a:rPr lang="en-US" sz="9600" b="1" dirty="0" smtClean="0">
                <a:solidFill>
                  <a:srgbClr val="FFFF00"/>
                </a:solidFill>
              </a:rPr>
              <a:t>BUT WHY???</a:t>
            </a:r>
            <a:endParaRPr lang="en-US" sz="9600" b="1" dirty="0">
              <a:solidFill>
                <a:srgbClr val="FFFF00"/>
              </a:solidFill>
            </a:endParaRPr>
          </a:p>
        </p:txBody>
      </p:sp>
    </p:spTree>
    <p:extLst>
      <p:ext uri="{BB962C8B-B14F-4D97-AF65-F5344CB8AC3E}">
        <p14:creationId xmlns:p14="http://schemas.microsoft.com/office/powerpoint/2010/main" val="3348618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Why Do We Need A Budget?</a:t>
            </a:r>
            <a:endParaRPr lang="en-US" sz="3600" dirty="0">
              <a:solidFill>
                <a:schemeClr val="tx1"/>
              </a:solidFill>
            </a:endParaRPr>
          </a:p>
        </p:txBody>
      </p:sp>
      <p:sp>
        <p:nvSpPr>
          <p:cNvPr id="4" name="TextBox 3"/>
          <p:cNvSpPr txBox="1"/>
          <p:nvPr/>
        </p:nvSpPr>
        <p:spPr>
          <a:xfrm>
            <a:off x="3886200" y="1219200"/>
            <a:ext cx="4953000" cy="5232202"/>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Assists in making sure goals are met</a:t>
            </a:r>
          </a:p>
          <a:p>
            <a:pPr marL="742950" lvl="1" indent="-285750">
              <a:buFont typeface="Wingdings" panose="05000000000000000000" pitchFamily="2" charset="2"/>
              <a:buChar char="q"/>
            </a:pPr>
            <a:r>
              <a:rPr lang="en-US" sz="2000" dirty="0" smtClean="0"/>
              <a:t>Capital </a:t>
            </a:r>
          </a:p>
          <a:p>
            <a:pPr marL="742950" lvl="1" indent="-285750">
              <a:buFont typeface="Wingdings" panose="05000000000000000000" pitchFamily="2" charset="2"/>
              <a:buChar char="q"/>
            </a:pPr>
            <a:r>
              <a:rPr lang="en-US" sz="2000" dirty="0" smtClean="0"/>
              <a:t>Debt</a:t>
            </a:r>
          </a:p>
          <a:p>
            <a:pPr marL="742950" lvl="1" indent="-285750">
              <a:buFont typeface="Wingdings" panose="05000000000000000000" pitchFamily="2" charset="2"/>
              <a:buChar char="q"/>
            </a:pPr>
            <a:r>
              <a:rPr lang="en-US" sz="2000" dirty="0" smtClean="0"/>
              <a:t>Pension Funding</a:t>
            </a:r>
          </a:p>
          <a:p>
            <a:pPr marL="742950" lvl="1" indent="-285750">
              <a:buFont typeface="Wingdings" panose="05000000000000000000" pitchFamily="2" charset="2"/>
              <a:buChar char="q"/>
            </a:pPr>
            <a:r>
              <a:rPr lang="en-US" sz="2000" dirty="0" smtClean="0"/>
              <a:t>Etc.</a:t>
            </a:r>
          </a:p>
          <a:p>
            <a:pPr marL="285750" indent="-285750">
              <a:buFont typeface="Wingdings" panose="05000000000000000000" pitchFamily="2" charset="2"/>
              <a:buChar char="q"/>
            </a:pPr>
            <a:r>
              <a:rPr lang="en-US" sz="2800" dirty="0" smtClean="0"/>
              <a:t>Accountability of management</a:t>
            </a:r>
          </a:p>
          <a:p>
            <a:pPr marL="285750" indent="-285750">
              <a:buFont typeface="Wingdings" panose="05000000000000000000" pitchFamily="2" charset="2"/>
              <a:buChar char="q"/>
            </a:pPr>
            <a:r>
              <a:rPr lang="en-US" sz="2800" dirty="0" smtClean="0"/>
              <a:t>Can help control spending</a:t>
            </a:r>
          </a:p>
          <a:p>
            <a:pPr marL="285750" indent="-285750">
              <a:buFont typeface="Wingdings" panose="05000000000000000000" pitchFamily="2" charset="2"/>
              <a:buChar char="q"/>
            </a:pPr>
            <a:r>
              <a:rPr lang="en-US" sz="2800" dirty="0" smtClean="0"/>
              <a:t>Helps with allocation of limited resources</a:t>
            </a:r>
          </a:p>
          <a:p>
            <a:pPr marL="742950" lvl="1" indent="-285750">
              <a:buFont typeface="Wingdings" panose="05000000000000000000" pitchFamily="2" charset="2"/>
              <a:buChar char="q"/>
            </a:pPr>
            <a:r>
              <a:rPr lang="en-US" sz="2000" dirty="0" smtClean="0"/>
              <a:t>Can use to control direction of company</a:t>
            </a:r>
          </a:p>
          <a:p>
            <a:pPr marL="285750" indent="-285750">
              <a:buFont typeface="Wingdings" panose="05000000000000000000" pitchFamily="2" charset="2"/>
              <a:buChar char="q"/>
            </a:pPr>
            <a:endParaRPr lang="en-US" dirty="0"/>
          </a:p>
        </p:txBody>
      </p:sp>
      <p:pic>
        <p:nvPicPr>
          <p:cNvPr id="4098" name="Picture 2" descr="https://sp.yimg.com/ib/th?id=HN.608051993819024452&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6242" r="5898" b="37105"/>
          <a:stretch/>
        </p:blipFill>
        <p:spPr bwMode="auto">
          <a:xfrm>
            <a:off x="76200" y="1676400"/>
            <a:ext cx="381864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73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Building Blocks Of A Budget</a:t>
            </a:r>
            <a:endParaRPr lang="en-US" sz="3600" dirty="0">
              <a:solidFill>
                <a:schemeClr val="tx1"/>
              </a:solidFill>
            </a:endParaRPr>
          </a:p>
        </p:txBody>
      </p:sp>
      <p:grpSp>
        <p:nvGrpSpPr>
          <p:cNvPr id="6" name="Group 5"/>
          <p:cNvGrpSpPr/>
          <p:nvPr/>
        </p:nvGrpSpPr>
        <p:grpSpPr>
          <a:xfrm>
            <a:off x="381000" y="1447800"/>
            <a:ext cx="3962400" cy="2543011"/>
            <a:chOff x="381000" y="1447800"/>
            <a:chExt cx="3962400" cy="2543011"/>
          </a:xfrm>
        </p:grpSpPr>
        <p:sp>
          <p:nvSpPr>
            <p:cNvPr id="9" name="Cube 8"/>
            <p:cNvSpPr/>
            <p:nvPr/>
          </p:nvSpPr>
          <p:spPr>
            <a:xfrm>
              <a:off x="381000" y="1447800"/>
              <a:ext cx="3962400" cy="2362200"/>
            </a:xfrm>
            <a:prstGeom prst="cube">
              <a:avLst>
                <a:gd name="adj" fmla="val 10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1759431"/>
              <a:ext cx="3276600" cy="2231380"/>
            </a:xfrm>
            <a:prstGeom prst="rect">
              <a:avLst/>
            </a:prstGeom>
            <a:noFill/>
          </p:spPr>
          <p:txBody>
            <a:bodyPr wrap="square" rtlCol="0">
              <a:spAutoFit/>
            </a:bodyPr>
            <a:lstStyle/>
            <a:p>
              <a:pPr algn="ctr">
                <a:lnSpc>
                  <a:spcPct val="150000"/>
                </a:lnSpc>
              </a:pPr>
              <a:r>
                <a:rPr lang="en-US" dirty="0" smtClean="0"/>
                <a:t>Revenue Assumptions</a:t>
              </a:r>
            </a:p>
            <a:p>
              <a:pPr marL="285750" indent="-285750">
                <a:buFont typeface="Arial" panose="020B0604020202020204" pitchFamily="34" charset="0"/>
                <a:buChar char="•"/>
              </a:pPr>
              <a:r>
                <a:rPr lang="en-US" sz="1600" dirty="0" smtClean="0"/>
                <a:t>Volume projections</a:t>
              </a:r>
            </a:p>
            <a:p>
              <a:pPr marL="285750" indent="-285750">
                <a:buFont typeface="Arial" panose="020B0604020202020204" pitchFamily="34" charset="0"/>
                <a:buChar char="•"/>
              </a:pPr>
              <a:r>
                <a:rPr lang="en-US" sz="1600" dirty="0" smtClean="0"/>
                <a:t>Changes to </a:t>
              </a:r>
              <a:r>
                <a:rPr lang="en-US" sz="1600" dirty="0" err="1" smtClean="0"/>
                <a:t>chargemaster</a:t>
              </a:r>
              <a:endParaRPr lang="en-US" sz="1600" dirty="0" smtClean="0"/>
            </a:p>
            <a:p>
              <a:pPr marL="285750" indent="-285750">
                <a:buFont typeface="Arial" panose="020B0604020202020204" pitchFamily="34" charset="0"/>
                <a:buChar char="•"/>
              </a:pPr>
              <a:r>
                <a:rPr lang="en-US" sz="1600" dirty="0" smtClean="0"/>
                <a:t>Inpatient vs. Outpatient mix</a:t>
              </a:r>
            </a:p>
            <a:p>
              <a:pPr marL="285750" indent="-285750">
                <a:buFont typeface="Arial" panose="020B0604020202020204" pitchFamily="34" charset="0"/>
                <a:buChar char="•"/>
              </a:pPr>
              <a:r>
                <a:rPr lang="en-US" sz="1600" dirty="0" smtClean="0"/>
                <a:t>Types of procedures, tests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grpSp>
      <p:grpSp>
        <p:nvGrpSpPr>
          <p:cNvPr id="7" name="Group 6"/>
          <p:cNvGrpSpPr/>
          <p:nvPr/>
        </p:nvGrpSpPr>
        <p:grpSpPr>
          <a:xfrm>
            <a:off x="4800600" y="1447800"/>
            <a:ext cx="3962400" cy="2539228"/>
            <a:chOff x="4800600" y="1447800"/>
            <a:chExt cx="3962400" cy="2539228"/>
          </a:xfrm>
        </p:grpSpPr>
        <p:sp>
          <p:nvSpPr>
            <p:cNvPr id="13" name="Cube 12"/>
            <p:cNvSpPr/>
            <p:nvPr/>
          </p:nvSpPr>
          <p:spPr>
            <a:xfrm>
              <a:off x="4800600" y="1447800"/>
              <a:ext cx="3962400" cy="2362200"/>
            </a:xfrm>
            <a:prstGeom prst="cube">
              <a:avLst>
                <a:gd name="adj" fmla="val 10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1755648"/>
              <a:ext cx="3276600" cy="2231380"/>
            </a:xfrm>
            <a:prstGeom prst="rect">
              <a:avLst/>
            </a:prstGeom>
            <a:noFill/>
          </p:spPr>
          <p:txBody>
            <a:bodyPr wrap="square" rtlCol="0">
              <a:spAutoFit/>
            </a:bodyPr>
            <a:lstStyle/>
            <a:p>
              <a:pPr algn="ctr">
                <a:lnSpc>
                  <a:spcPct val="150000"/>
                </a:lnSpc>
              </a:pPr>
              <a:r>
                <a:rPr lang="en-US" dirty="0" smtClean="0"/>
                <a:t>Payor Mix Assumptions</a:t>
              </a:r>
            </a:p>
            <a:p>
              <a:pPr marL="285750" indent="-285750">
                <a:buFont typeface="Arial" panose="020B0604020202020204" pitchFamily="34" charset="0"/>
                <a:buChar char="•"/>
              </a:pPr>
              <a:r>
                <a:rPr lang="en-US" sz="1600" dirty="0" smtClean="0"/>
                <a:t>Patient population/ demographics</a:t>
              </a:r>
            </a:p>
            <a:p>
              <a:pPr marL="285750" indent="-285750">
                <a:buFont typeface="Arial" panose="020B0604020202020204" pitchFamily="34" charset="0"/>
                <a:buChar char="•"/>
              </a:pPr>
              <a:r>
                <a:rPr lang="en-US" sz="1600" dirty="0" smtClean="0"/>
                <a:t>Shifts in payor mix</a:t>
              </a:r>
            </a:p>
            <a:p>
              <a:pPr marL="285750" indent="-285750">
                <a:buFont typeface="Arial" panose="020B0604020202020204" pitchFamily="34" charset="0"/>
                <a:buChar char="•"/>
              </a:pPr>
              <a:r>
                <a:rPr lang="en-US" sz="1600" dirty="0" smtClean="0"/>
                <a:t>Changes in reimbursement rates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grpSp>
      <p:grpSp>
        <p:nvGrpSpPr>
          <p:cNvPr id="18" name="Group 17"/>
          <p:cNvGrpSpPr/>
          <p:nvPr/>
        </p:nvGrpSpPr>
        <p:grpSpPr>
          <a:xfrm>
            <a:off x="381000" y="4191000"/>
            <a:ext cx="3962400" cy="2623810"/>
            <a:chOff x="381000" y="4191000"/>
            <a:chExt cx="3962400" cy="2623810"/>
          </a:xfrm>
        </p:grpSpPr>
        <p:sp>
          <p:nvSpPr>
            <p:cNvPr id="12" name="Cube 11"/>
            <p:cNvSpPr/>
            <p:nvPr/>
          </p:nvSpPr>
          <p:spPr>
            <a:xfrm>
              <a:off x="381000" y="4191000"/>
              <a:ext cx="3962400" cy="2362200"/>
            </a:xfrm>
            <a:prstGeom prst="cube">
              <a:avLst>
                <a:gd name="adj" fmla="val 10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9055" y="4521875"/>
              <a:ext cx="3276600" cy="2292935"/>
            </a:xfrm>
            <a:prstGeom prst="rect">
              <a:avLst/>
            </a:prstGeom>
            <a:noFill/>
          </p:spPr>
          <p:txBody>
            <a:bodyPr wrap="square" rtlCol="0">
              <a:spAutoFit/>
            </a:bodyPr>
            <a:lstStyle/>
            <a:p>
              <a:pPr algn="ctr">
                <a:lnSpc>
                  <a:spcPct val="150000"/>
                </a:lnSpc>
              </a:pPr>
              <a:r>
                <a:rPr lang="en-US" dirty="0" smtClean="0"/>
                <a:t>Staffing/Salary Assumptions</a:t>
              </a:r>
            </a:p>
            <a:p>
              <a:pPr marL="285750" indent="-285750">
                <a:buFont typeface="Arial" panose="020B0604020202020204" pitchFamily="34" charset="0"/>
                <a:buChar char="•"/>
              </a:pPr>
              <a:r>
                <a:rPr lang="en-US" sz="1600" dirty="0" smtClean="0"/>
                <a:t># of FTE’s necessary to support volumes</a:t>
              </a:r>
            </a:p>
            <a:p>
              <a:pPr marL="285750" indent="-285750">
                <a:buFont typeface="Arial" panose="020B0604020202020204" pitchFamily="34" charset="0"/>
                <a:buChar char="•"/>
              </a:pPr>
              <a:r>
                <a:rPr lang="en-US" sz="1600" dirty="0" smtClean="0"/>
                <a:t>Appropriate skill mix</a:t>
              </a:r>
            </a:p>
            <a:p>
              <a:pPr marL="285750" indent="-285750">
                <a:buFont typeface="Arial" panose="020B0604020202020204" pitchFamily="34" charset="0"/>
                <a:buChar char="•"/>
              </a:pPr>
              <a:r>
                <a:rPr lang="en-US" sz="1600" dirty="0" smtClean="0"/>
                <a:t>Fixed vs. variable</a:t>
              </a:r>
            </a:p>
            <a:p>
              <a:pPr marL="285750" indent="-285750">
                <a:buFont typeface="Arial" panose="020B0604020202020204" pitchFamily="34" charset="0"/>
                <a:buChar char="•"/>
              </a:pPr>
              <a:r>
                <a:rPr lang="en-US" sz="1600" dirty="0" smtClean="0"/>
                <a:t>Merit Increases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grpSp>
      <p:grpSp>
        <p:nvGrpSpPr>
          <p:cNvPr id="19" name="Group 18"/>
          <p:cNvGrpSpPr/>
          <p:nvPr/>
        </p:nvGrpSpPr>
        <p:grpSpPr>
          <a:xfrm>
            <a:off x="4800600" y="4191000"/>
            <a:ext cx="3962400" cy="2628215"/>
            <a:chOff x="4800600" y="4191000"/>
            <a:chExt cx="3962400" cy="2628215"/>
          </a:xfrm>
        </p:grpSpPr>
        <p:sp>
          <p:nvSpPr>
            <p:cNvPr id="14" name="Cube 13"/>
            <p:cNvSpPr/>
            <p:nvPr/>
          </p:nvSpPr>
          <p:spPr>
            <a:xfrm>
              <a:off x="4800600" y="4191000"/>
              <a:ext cx="3962400" cy="2362200"/>
            </a:xfrm>
            <a:prstGeom prst="cube">
              <a:avLst>
                <a:gd name="adj" fmla="val 10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4526280"/>
              <a:ext cx="3276600" cy="2292935"/>
            </a:xfrm>
            <a:prstGeom prst="rect">
              <a:avLst/>
            </a:prstGeom>
            <a:noFill/>
          </p:spPr>
          <p:txBody>
            <a:bodyPr wrap="square" rtlCol="0">
              <a:spAutoFit/>
            </a:bodyPr>
            <a:lstStyle/>
            <a:p>
              <a:pPr algn="ctr">
                <a:lnSpc>
                  <a:spcPct val="150000"/>
                </a:lnSpc>
              </a:pPr>
              <a:r>
                <a:rPr lang="en-US" dirty="0" smtClean="0"/>
                <a:t>Other Expense Assumptions</a:t>
              </a:r>
            </a:p>
            <a:p>
              <a:pPr marL="285750" indent="-285750">
                <a:buFont typeface="Arial" panose="020B0604020202020204" pitchFamily="34" charset="0"/>
                <a:buChar char="•"/>
              </a:pPr>
              <a:r>
                <a:rPr lang="en-US" sz="1600" dirty="0" smtClean="0"/>
                <a:t>Level of expenses needed to support volumes</a:t>
              </a:r>
            </a:p>
            <a:p>
              <a:pPr marL="285750" indent="-285750">
                <a:buFont typeface="Arial" panose="020B0604020202020204" pitchFamily="34" charset="0"/>
                <a:buChar char="•"/>
              </a:pPr>
              <a:r>
                <a:rPr lang="en-US" sz="1600" dirty="0" smtClean="0"/>
                <a:t>Fixed vs. variable</a:t>
              </a:r>
            </a:p>
            <a:p>
              <a:pPr marL="285750" indent="-285750">
                <a:buFont typeface="Arial" panose="020B0604020202020204" pitchFamily="34" charset="0"/>
                <a:buChar char="•"/>
              </a:pPr>
              <a:r>
                <a:rPr lang="en-US" sz="1600" dirty="0" smtClean="0"/>
                <a:t>Medical vs. non-medical</a:t>
              </a:r>
            </a:p>
            <a:p>
              <a:pPr marL="285750" indent="-285750">
                <a:buFont typeface="Arial" panose="020B0604020202020204" pitchFamily="34" charset="0"/>
                <a:buChar char="•"/>
              </a:pPr>
              <a:r>
                <a:rPr lang="en-US" sz="1600" dirty="0" smtClean="0"/>
                <a:t>Inflation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grpSp>
      <p:grpSp>
        <p:nvGrpSpPr>
          <p:cNvPr id="5" name="Group 4"/>
          <p:cNvGrpSpPr/>
          <p:nvPr/>
        </p:nvGrpSpPr>
        <p:grpSpPr>
          <a:xfrm>
            <a:off x="3836993" y="3571875"/>
            <a:ext cx="2779161" cy="2152650"/>
            <a:chOff x="3836993" y="3571875"/>
            <a:chExt cx="2779161" cy="2152650"/>
          </a:xfrm>
        </p:grpSpPr>
        <p:grpSp>
          <p:nvGrpSpPr>
            <p:cNvPr id="4" name="Group 3"/>
            <p:cNvGrpSpPr/>
            <p:nvPr/>
          </p:nvGrpSpPr>
          <p:grpSpPr>
            <a:xfrm>
              <a:off x="4375874" y="3571875"/>
              <a:ext cx="2240280" cy="2152650"/>
              <a:chOff x="3429000" y="3023283"/>
              <a:chExt cx="2286000" cy="2552700"/>
            </a:xfrm>
          </p:grpSpPr>
          <p:sp>
            <p:nvSpPr>
              <p:cNvPr id="15" name="Rectangle 14"/>
              <p:cNvSpPr/>
              <p:nvPr/>
            </p:nvSpPr>
            <p:spPr>
              <a:xfrm>
                <a:off x="3429000" y="3023283"/>
                <a:ext cx="2286000" cy="25527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6" name="TextBox 15"/>
              <p:cNvSpPr txBox="1"/>
              <p:nvPr/>
            </p:nvSpPr>
            <p:spPr>
              <a:xfrm>
                <a:off x="3581400" y="3191459"/>
                <a:ext cx="2057400" cy="1815882"/>
              </a:xfrm>
              <a:prstGeom prst="rect">
                <a:avLst/>
              </a:prstGeom>
              <a:noFill/>
            </p:spPr>
            <p:txBody>
              <a:bodyPr wrap="square" rtlCol="0">
                <a:spAutoFit/>
              </a:bodyPr>
              <a:lstStyle/>
              <a:p>
                <a:pPr algn="ctr"/>
                <a:r>
                  <a:rPr lang="en-US" sz="1600" dirty="0" smtClean="0">
                    <a:solidFill>
                      <a:schemeClr val="bg1"/>
                    </a:solidFill>
                  </a:rPr>
                  <a:t>Full Time Equivalent (FTE)- A standard measure of full-time work. Often measured as 40 hours per week/2,o80 per year</a:t>
                </a:r>
              </a:p>
            </p:txBody>
          </p:sp>
        </p:grpSp>
        <p:sp>
          <p:nvSpPr>
            <p:cNvPr id="17" name="Left Arrow 16"/>
            <p:cNvSpPr/>
            <p:nvPr/>
          </p:nvSpPr>
          <p:spPr>
            <a:xfrm>
              <a:off x="3836993" y="4838700"/>
              <a:ext cx="64689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9489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Operating Statement Exercise – Step #1</a:t>
            </a:r>
            <a:endParaRPr lang="en-US" sz="3600" dirty="0">
              <a:solidFill>
                <a:schemeClr val="tx1"/>
              </a:solidFill>
            </a:endParaRPr>
          </a:p>
        </p:txBody>
      </p:sp>
      <p:sp>
        <p:nvSpPr>
          <p:cNvPr id="7" name="TextBox 6"/>
          <p:cNvSpPr txBox="1"/>
          <p:nvPr/>
        </p:nvSpPr>
        <p:spPr>
          <a:xfrm>
            <a:off x="914400" y="1219200"/>
            <a:ext cx="7467600" cy="295465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For Step #1, we’re going to build a budget…..</a:t>
            </a:r>
          </a:p>
          <a:p>
            <a:pPr marL="285750" indent="-285750">
              <a:buFont typeface="Wingdings" panose="05000000000000000000" pitchFamily="2" charset="2"/>
              <a:buChar char="q"/>
            </a:pPr>
            <a:r>
              <a:rPr lang="en-US" sz="2800" dirty="0" smtClean="0"/>
              <a:t>Refer to your handout for assumptions</a:t>
            </a:r>
          </a:p>
          <a:p>
            <a:pPr marL="285750" indent="-285750">
              <a:buFont typeface="Wingdings" panose="05000000000000000000" pitchFamily="2" charset="2"/>
              <a:buChar char="q"/>
            </a:pPr>
            <a:r>
              <a:rPr lang="en-US" sz="2800" dirty="0" smtClean="0"/>
              <a:t>Using the assumptions, calculate out the values for each line item, and transfer them to the budget column of the worksheet</a:t>
            </a:r>
          </a:p>
          <a:p>
            <a:pPr marL="285750" indent="-285750">
              <a:buFont typeface="Wingdings" panose="05000000000000000000" pitchFamily="2" charset="2"/>
              <a:buChar char="q"/>
            </a:pPr>
            <a:r>
              <a:rPr lang="en-US" sz="2800" dirty="0" smtClean="0"/>
              <a:t>We’ll take about 10 minutes to complete…..</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46504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70664164"/>
              </p:ext>
            </p:extLst>
          </p:nvPr>
        </p:nvGraphicFramePr>
        <p:xfrm>
          <a:off x="381000" y="1295400"/>
          <a:ext cx="3067806" cy="668654"/>
        </p:xfrm>
        <a:graphic>
          <a:graphicData uri="http://schemas.openxmlformats.org/drawingml/2006/table">
            <a:tbl>
              <a:tblPr/>
              <a:tblGrid>
                <a:gridCol w="1925141"/>
                <a:gridCol w="1142665"/>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
        <p:nvSpPr>
          <p:cNvPr id="7" name="Left Arrow 6"/>
          <p:cNvSpPr/>
          <p:nvPr/>
        </p:nvSpPr>
        <p:spPr>
          <a:xfrm>
            <a:off x="3733800" y="1600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405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Fiscal Literacy</a:t>
            </a:r>
            <a:endParaRPr lang="en-US" sz="3600" dirty="0">
              <a:solidFill>
                <a:schemeClr val="tx1"/>
              </a:solidFill>
            </a:endParaRPr>
          </a:p>
        </p:txBody>
      </p:sp>
      <p:sp>
        <p:nvSpPr>
          <p:cNvPr id="4" name="TextBox 3"/>
          <p:cNvSpPr txBox="1"/>
          <p:nvPr/>
        </p:nvSpPr>
        <p:spPr>
          <a:xfrm>
            <a:off x="914400" y="914400"/>
            <a:ext cx="7467600" cy="2585323"/>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Fiscal Literacy is defined as:</a:t>
            </a:r>
          </a:p>
          <a:p>
            <a:pPr marL="742950" lvl="1" indent="-285750">
              <a:buFont typeface="Wingdings" panose="05000000000000000000" pitchFamily="2" charset="2"/>
              <a:buChar char="q"/>
            </a:pPr>
            <a:r>
              <a:rPr lang="en-US" sz="2000" dirty="0" smtClean="0"/>
              <a:t>Possessing the skills and knowledge on financial matters to confidently take effective action that best fulfills an individual’s goals</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endParaRPr lang="en-US" dirty="0"/>
          </a:p>
        </p:txBody>
      </p:sp>
      <p:pic>
        <p:nvPicPr>
          <p:cNvPr id="1026" name="Picture 2" descr="http://www.techtricksworld.com/wp-content/uploads/2012/12/Diction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47974"/>
            <a:ext cx="6172200" cy="385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195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91000" y="1524000"/>
            <a:ext cx="4800600" cy="1143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0513545"/>
              </p:ext>
            </p:extLst>
          </p:nvPr>
        </p:nvGraphicFramePr>
        <p:xfrm>
          <a:off x="381000" y="1295400"/>
          <a:ext cx="3067806" cy="668654"/>
        </p:xfrm>
        <a:graphic>
          <a:graphicData uri="http://schemas.openxmlformats.org/drawingml/2006/table">
            <a:tbl>
              <a:tblPr/>
              <a:tblGrid>
                <a:gridCol w="1925141"/>
                <a:gridCol w="1142665"/>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bl>
          </a:graphicData>
        </a:graphic>
      </p:graphicFrame>
      <p:sp>
        <p:nvSpPr>
          <p:cNvPr id="7" name="Left Arrow 6"/>
          <p:cNvSpPr/>
          <p:nvPr/>
        </p:nvSpPr>
        <p:spPr>
          <a:xfrm>
            <a:off x="3733800" y="1600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871532535"/>
              </p:ext>
            </p:extLst>
          </p:nvPr>
        </p:nvGraphicFramePr>
        <p:xfrm>
          <a:off x="4533900" y="1699260"/>
          <a:ext cx="4000500" cy="1104899"/>
        </p:xfrm>
        <a:graphic>
          <a:graphicData uri="http://schemas.openxmlformats.org/drawingml/2006/table">
            <a:tbl>
              <a:tblPr/>
              <a:tblGrid>
                <a:gridCol w="800100"/>
                <a:gridCol w="990600"/>
                <a:gridCol w="914400"/>
                <a:gridCol w="1295400"/>
              </a:tblGrid>
              <a:tr h="190500">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bg1"/>
                          </a:solidFill>
                          <a:effectLst/>
                          <a:latin typeface="Calibri"/>
                        </a:rPr>
                        <a:t>Quantity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a:solidFill>
                            <a:schemeClr val="bg1"/>
                          </a:solidFill>
                          <a:effectLst/>
                          <a:latin typeface="Calibri"/>
                        </a:rPr>
                        <a:t>Charge 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a:solidFill>
                            <a:schemeClr val="bg1"/>
                          </a:solidFill>
                          <a:effectLst/>
                          <a:latin typeface="Calibri"/>
                        </a:rPr>
                        <a:t>Gross 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en-US" sz="1400" b="0" i="0" u="none" strike="noStrike" dirty="0">
                          <a:solidFill>
                            <a:schemeClr val="bg1"/>
                          </a:solidFill>
                          <a:effectLst/>
                          <a:latin typeface="Calibri"/>
                        </a:rPr>
                        <a:t>CPT #1</a:t>
                      </a:r>
                    </a:p>
                  </a:txBody>
                  <a:tcPr marL="9525" marR="9525" marT="9525" marB="0" anchor="b">
                    <a:lnL>
                      <a:noFill/>
                    </a:lnL>
                    <a:lnR>
                      <a:noFill/>
                    </a:lnR>
                    <a:lnT>
                      <a:noFill/>
                    </a:lnT>
                    <a:lnB>
                      <a:noFill/>
                    </a:lnB>
                  </a:tcPr>
                </a:tc>
                <a:tc>
                  <a:txBody>
                    <a:bodyPr/>
                    <a:lstStyle/>
                    <a:p>
                      <a:pPr algn="r" fontAlgn="b"/>
                      <a:r>
                        <a:rPr lang="en-US" sz="1400" b="0" i="0" u="none" strike="noStrike" dirty="0">
                          <a:solidFill>
                            <a:schemeClr val="bg1"/>
                          </a:solidFill>
                          <a:effectLst/>
                          <a:latin typeface="Calibri"/>
                        </a:rPr>
                        <a:t>10,000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chemeClr val="bg1"/>
                          </a:solidFill>
                          <a:effectLst/>
                          <a:latin typeface="Calibri"/>
                        </a:rPr>
                        <a:t>$75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chemeClr val="bg1"/>
                          </a:solidFill>
                          <a:effectLst/>
                          <a:latin typeface="Calibri"/>
                        </a:rPr>
                        <a:t>$750,000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400" b="0" i="0" u="none" strike="noStrike">
                          <a:solidFill>
                            <a:schemeClr val="bg1"/>
                          </a:solidFill>
                          <a:effectLst/>
                          <a:latin typeface="Calibri"/>
                        </a:rPr>
                        <a:t>CPT #2</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a:solidFill>
                            <a:schemeClr val="bg1"/>
                          </a:solidFill>
                          <a:effectLst/>
                          <a:latin typeface="Calibri"/>
                        </a:rPr>
                        <a:t>5,000</a:t>
                      </a: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chemeClr val="bg1"/>
                          </a:solidFill>
                          <a:effectLst/>
                          <a:latin typeface="Calibri"/>
                        </a:rPr>
                        <a:t>$50</a:t>
                      </a:r>
                    </a:p>
                  </a:txBody>
                  <a:tcPr marL="9525" marR="9525" marT="9525" marB="0" anchor="b">
                    <a:lnL>
                      <a:noFill/>
                    </a:lnL>
                    <a:lnR>
                      <a:noFill/>
                    </a:lnR>
                    <a:lnT>
                      <a:noFill/>
                    </a:lnT>
                    <a:lnB>
                      <a:noFill/>
                    </a:lnB>
                  </a:tcPr>
                </a:tc>
                <a:tc>
                  <a:txBody>
                    <a:bodyPr/>
                    <a:lstStyle/>
                    <a:p>
                      <a:pPr algn="r" fontAlgn="b"/>
                      <a:r>
                        <a:rPr lang="en-US" sz="1400" b="0" i="0" u="none" strike="noStrike" dirty="0">
                          <a:solidFill>
                            <a:schemeClr val="bg1"/>
                          </a:solidFill>
                          <a:effectLst/>
                          <a:latin typeface="Calibri"/>
                        </a:rPr>
                        <a:t>$250,000</a:t>
                      </a: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tcPr>
                </a:tc>
              </a:tr>
              <a:tr h="190500">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a:solidFill>
                            <a:schemeClr val="bg1"/>
                          </a:solidFill>
                          <a:effectLst/>
                          <a:latin typeface="Calibri"/>
                        </a:rPr>
                        <a:t>15,000</a:t>
                      </a:r>
                    </a:p>
                  </a:txBody>
                  <a:tcPr marL="9525" marR="9525" marT="9525" marB="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a:solidFill>
                            <a:schemeClr val="bg1"/>
                          </a:solidFill>
                          <a:effectLst/>
                          <a:latin typeface="Calibri"/>
                        </a:rPr>
                        <a:t>$1,000,000</a:t>
                      </a:r>
                    </a:p>
                  </a:txBody>
                  <a:tcPr marL="9525" marR="9525" marT="9525" marB="0" anchor="b">
                    <a:lnL>
                      <a:noFill/>
                    </a:lnL>
                    <a:lnR>
                      <a:noFill/>
                    </a:lnR>
                    <a:lnT w="12700" cap="flat" cmpd="sng" algn="ctr">
                      <a:solidFill>
                        <a:schemeClr val="bg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5381731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2362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229299"/>
              </p:ext>
            </p:extLst>
          </p:nvPr>
        </p:nvGraphicFramePr>
        <p:xfrm>
          <a:off x="381000" y="1295400"/>
          <a:ext cx="3216849" cy="177355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166398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0" y="1981200"/>
            <a:ext cx="4800600" cy="12192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2362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5185014"/>
              </p:ext>
            </p:extLst>
          </p:nvPr>
        </p:nvGraphicFramePr>
        <p:xfrm>
          <a:off x="381000" y="1295400"/>
          <a:ext cx="3216849" cy="177355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48646751"/>
              </p:ext>
            </p:extLst>
          </p:nvPr>
        </p:nvGraphicFramePr>
        <p:xfrm>
          <a:off x="4419599" y="2209800"/>
          <a:ext cx="4419601" cy="1095374"/>
        </p:xfrm>
        <a:graphic>
          <a:graphicData uri="http://schemas.openxmlformats.org/drawingml/2006/table">
            <a:tbl>
              <a:tblPr/>
              <a:tblGrid>
                <a:gridCol w="1668575"/>
                <a:gridCol w="769826"/>
                <a:gridCol w="1143000"/>
                <a:gridCol w="8382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Percent</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Gross Revenue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Deduction</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bg1"/>
                          </a:solidFill>
                          <a:effectLst/>
                          <a:latin typeface="Calibri"/>
                        </a:rPr>
                        <a:t>Uncompensated Care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3.0%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$1,000,000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$30,000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27962">
                <a:tc>
                  <a:txBody>
                    <a:bodyPr/>
                    <a:lstStyle/>
                    <a:p>
                      <a:pPr algn="l" fontAlgn="b"/>
                      <a:r>
                        <a:rPr lang="en-US" sz="1400" b="0" i="0" u="none" strike="noStrike" dirty="0" smtClean="0">
                          <a:solidFill>
                            <a:schemeClr val="bg1"/>
                          </a:solidFill>
                          <a:effectLst/>
                          <a:latin typeface="Calibri"/>
                        </a:rPr>
                        <a:t>Bad Debt</a:t>
                      </a:r>
                      <a:endParaRPr lang="en-US" sz="1400" b="0" i="0" u="none" strike="noStrike" dirty="0">
                        <a:solidFill>
                          <a:schemeClr val="bg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bg1"/>
                          </a:solidFill>
                          <a:effectLst/>
                          <a:latin typeface="Calibri"/>
                        </a:rPr>
                        <a:t>2.0%</a:t>
                      </a:r>
                      <a:endParaRPr lang="en-US" sz="1400" b="0"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$1,000,000</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$20,000</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807143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26670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919143132"/>
              </p:ext>
            </p:extLst>
          </p:nvPr>
        </p:nvGraphicFramePr>
        <p:xfrm>
          <a:off x="381000" y="1295400"/>
          <a:ext cx="3216849" cy="1996439"/>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759194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0" y="2286000"/>
            <a:ext cx="4800600" cy="1524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2743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92481105"/>
              </p:ext>
            </p:extLst>
          </p:nvPr>
        </p:nvGraphicFramePr>
        <p:xfrm>
          <a:off x="4343400" y="2362200"/>
          <a:ext cx="4419600" cy="1782075"/>
        </p:xfrm>
        <a:graphic>
          <a:graphicData uri="http://schemas.openxmlformats.org/drawingml/2006/table">
            <a:tbl>
              <a:tblPr/>
              <a:tblGrid>
                <a:gridCol w="973810"/>
                <a:gridCol w="674176"/>
                <a:gridCol w="973810"/>
                <a:gridCol w="898902"/>
                <a:gridCol w="898902"/>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err="1" smtClean="0">
                          <a:solidFill>
                            <a:schemeClr val="bg1"/>
                          </a:solidFill>
                          <a:effectLst/>
                          <a:latin typeface="Calibri"/>
                        </a:rPr>
                        <a:t>Payor</a:t>
                      </a:r>
                      <a:r>
                        <a:rPr lang="en-US" sz="1400" b="0" i="0" u="none" strike="noStrike" dirty="0" smtClean="0">
                          <a:solidFill>
                            <a:schemeClr val="bg1"/>
                          </a:solidFill>
                          <a:effectLst/>
                          <a:latin typeface="Calibri"/>
                        </a:rPr>
                        <a:t> Mix</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Gross Revenue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Contractual</a:t>
                      </a:r>
                      <a:r>
                        <a:rPr lang="en-US" sz="1400" b="0" i="0" u="none" strike="noStrike" baseline="0" dirty="0" smtClean="0">
                          <a:solidFill>
                            <a:schemeClr val="bg1"/>
                          </a:solidFill>
                          <a:effectLst/>
                          <a:latin typeface="Calibri"/>
                        </a:rPr>
                        <a:t> %</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Contractual</a:t>
                      </a:r>
                      <a:r>
                        <a:rPr lang="en-US" sz="1400" b="0" i="0" u="none" strike="noStrike" baseline="0" dirty="0" smtClean="0">
                          <a:solidFill>
                            <a:schemeClr val="bg1"/>
                          </a:solidFill>
                          <a:effectLst/>
                          <a:latin typeface="Calibri"/>
                        </a:rPr>
                        <a:t> Adj.</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bg1"/>
                          </a:solidFill>
                          <a:effectLst/>
                          <a:latin typeface="Calibri"/>
                        </a:rPr>
                        <a:t>Medicare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30%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$300,000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73%</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$219,000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27962">
                <a:tc>
                  <a:txBody>
                    <a:bodyPr/>
                    <a:lstStyle/>
                    <a:p>
                      <a:pPr algn="l" fontAlgn="b"/>
                      <a:r>
                        <a:rPr lang="en-US" sz="1400" b="0" i="0" u="none" strike="noStrike" dirty="0" smtClean="0">
                          <a:solidFill>
                            <a:schemeClr val="bg1"/>
                          </a:solidFill>
                          <a:effectLst/>
                          <a:latin typeface="Calibri"/>
                        </a:rPr>
                        <a:t>Medicaid</a:t>
                      </a:r>
                      <a:endParaRPr lang="en-US" sz="1400" b="0" i="0" u="none" strike="noStrike" dirty="0">
                        <a:solidFill>
                          <a:schemeClr val="bg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bg1"/>
                          </a:solidFill>
                          <a:effectLst/>
                          <a:latin typeface="Calibri"/>
                        </a:rPr>
                        <a:t>20%</a:t>
                      </a:r>
                      <a:endParaRPr lang="en-US" sz="1400" b="0"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$200,000</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77%</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$154,000</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7962">
                <a:tc>
                  <a:txBody>
                    <a:bodyPr/>
                    <a:lstStyle/>
                    <a:p>
                      <a:pPr algn="l" fontAlgn="b"/>
                      <a:r>
                        <a:rPr lang="en-US" sz="1400" b="0" i="0" u="none" strike="noStrike" dirty="0" smtClean="0">
                          <a:solidFill>
                            <a:schemeClr val="bg1"/>
                          </a:solidFill>
                          <a:effectLst/>
                          <a:latin typeface="Calibri"/>
                        </a:rPr>
                        <a:t>Commercial</a:t>
                      </a: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bg1"/>
                          </a:solidFill>
                          <a:effectLst/>
                          <a:latin typeface="Calibri"/>
                        </a:rPr>
                        <a:t>50%</a:t>
                      </a:r>
                      <a:endParaRPr lang="en-US" sz="1400" b="0"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$500,000</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40%</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$200,000</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7962">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endParaRPr lang="en-US" sz="1400" b="0"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$1,000,000</a:t>
                      </a:r>
                      <a:endParaRPr lang="en-US" sz="1400" b="0" i="0" u="none" strike="noStrike" dirty="0">
                        <a:solidFill>
                          <a:schemeClr val="bg1"/>
                        </a:solidFill>
                        <a:effectLst/>
                        <a:latin typeface="Calibri"/>
                      </a:endParaRPr>
                    </a:p>
                  </a:txBody>
                  <a:tcPr marL="9525" marR="9525" marT="9525" marB="0" anchor="b">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$573,000</a:t>
                      </a:r>
                      <a:endParaRPr lang="en-US" sz="1400" b="0" i="0" u="none" strike="noStrike" dirty="0">
                        <a:solidFill>
                          <a:schemeClr val="bg1"/>
                        </a:solidFill>
                        <a:effectLst/>
                        <a:latin typeface="Calibri"/>
                      </a:endParaRPr>
                    </a:p>
                  </a:txBody>
                  <a:tcPr marL="9525" marR="9525" marT="9525" marB="0" anchor="b">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58444531"/>
              </p:ext>
            </p:extLst>
          </p:nvPr>
        </p:nvGraphicFramePr>
        <p:xfrm>
          <a:off x="381000" y="1295400"/>
          <a:ext cx="3216849" cy="221932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7469661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40386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681213677"/>
              </p:ext>
            </p:extLst>
          </p:nvPr>
        </p:nvGraphicFramePr>
        <p:xfrm>
          <a:off x="381000" y="1295400"/>
          <a:ext cx="3216849" cy="3333749"/>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623,000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377,000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8931476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40386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931711189"/>
              </p:ext>
            </p:extLst>
          </p:nvPr>
        </p:nvGraphicFramePr>
        <p:xfrm>
          <a:off x="381000" y="1295400"/>
          <a:ext cx="3216849" cy="3333749"/>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623,000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377,000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270,000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
        <p:nvSpPr>
          <p:cNvPr id="5" name="Rectangle 4"/>
          <p:cNvSpPr/>
          <p:nvPr/>
        </p:nvSpPr>
        <p:spPr>
          <a:xfrm>
            <a:off x="4191000" y="3733800"/>
            <a:ext cx="4800600" cy="1143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35865280"/>
              </p:ext>
            </p:extLst>
          </p:nvPr>
        </p:nvGraphicFramePr>
        <p:xfrm>
          <a:off x="4533900" y="3909060"/>
          <a:ext cx="4000500" cy="1104899"/>
        </p:xfrm>
        <a:graphic>
          <a:graphicData uri="http://schemas.openxmlformats.org/drawingml/2006/table">
            <a:tbl>
              <a:tblPr/>
              <a:tblGrid>
                <a:gridCol w="800100"/>
                <a:gridCol w="990600"/>
                <a:gridCol w="914400"/>
                <a:gridCol w="1295400"/>
              </a:tblGrid>
              <a:tr h="190500">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FTEs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Salary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Salary Expense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en-US" sz="1400" b="0" i="0" u="none" strike="noStrike" dirty="0" smtClean="0">
                          <a:solidFill>
                            <a:schemeClr val="bg1"/>
                          </a:solidFill>
                          <a:effectLst/>
                          <a:latin typeface="Calibri"/>
                        </a:rPr>
                        <a:t>Staff</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1</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$150,000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$150,000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400" b="0" i="0" u="none" strike="noStrike" dirty="0" smtClean="0">
                          <a:solidFill>
                            <a:schemeClr val="bg1"/>
                          </a:solidFill>
                          <a:effectLst/>
                          <a:latin typeface="Calibri"/>
                        </a:rPr>
                        <a:t>Non-Staff</a:t>
                      </a:r>
                      <a:endParaRPr lang="en-US" sz="1400" b="0" i="0" u="none" strike="noStrike" dirty="0">
                        <a:solidFill>
                          <a:schemeClr val="bg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bg1"/>
                          </a:solidFill>
                          <a:effectLst/>
                          <a:latin typeface="Calibri"/>
                        </a:rPr>
                        <a:t>3</a:t>
                      </a:r>
                      <a:endParaRPr lang="en-US" sz="1400" b="0"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bg1"/>
                          </a:solidFill>
                          <a:effectLst/>
                          <a:latin typeface="Calibri"/>
                        </a:rPr>
                        <a:t>$40,000</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$120,000</a:t>
                      </a:r>
                      <a:endParaRPr lang="en-US" sz="1400" b="0" i="0" u="none" strike="noStrike" dirty="0">
                        <a:solidFill>
                          <a:schemeClr val="bg1"/>
                        </a:solidFill>
                        <a:effectLst/>
                        <a:latin typeface="Calibri"/>
                      </a:endParaRPr>
                    </a:p>
                  </a:txBody>
                  <a:tcPr marL="9525" marR="9525" marT="9525" marB="0" anchor="b">
                    <a:lnL>
                      <a:noFill/>
                    </a:lnL>
                    <a:lnR>
                      <a:noFill/>
                    </a:lnR>
                    <a:lnT>
                      <a:noFill/>
                    </a:lnT>
                    <a:lnB w="12700" cap="flat" cmpd="sng" algn="ctr">
                      <a:solidFill>
                        <a:schemeClr val="bg1"/>
                      </a:solidFill>
                      <a:prstDash val="solid"/>
                      <a:round/>
                      <a:headEnd type="none" w="med" len="med"/>
                      <a:tailEnd type="none" w="med" len="med"/>
                    </a:lnB>
                  </a:tcPr>
                </a:tc>
              </a:tr>
              <a:tr h="190500">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4</a:t>
                      </a:r>
                      <a:endParaRPr lang="en-US" sz="1400" b="0" i="0" u="none" strike="noStrike" dirty="0">
                        <a:solidFill>
                          <a:schemeClr val="bg1"/>
                        </a:solidFill>
                        <a:effectLst/>
                        <a:latin typeface="Calibri"/>
                      </a:endParaRPr>
                    </a:p>
                  </a:txBody>
                  <a:tcPr marL="9525" marR="9525" marT="9525" marB="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$270,000</a:t>
                      </a:r>
                      <a:endParaRPr lang="en-US" sz="1400" b="0" i="0" u="none" strike="noStrike" dirty="0">
                        <a:solidFill>
                          <a:schemeClr val="bg1"/>
                        </a:solidFill>
                        <a:effectLst/>
                        <a:latin typeface="Calibri"/>
                      </a:endParaRPr>
                    </a:p>
                  </a:txBody>
                  <a:tcPr marL="9525" marR="9525" marT="9525" marB="0" anchor="b">
                    <a:lnL>
                      <a:noFill/>
                    </a:lnL>
                    <a:lnR>
                      <a:noFill/>
                    </a:lnR>
                    <a:lnT w="12700" cap="flat" cmpd="sng" algn="ctr">
                      <a:solidFill>
                        <a:schemeClr val="bg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3084304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4267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61917280"/>
              </p:ext>
            </p:extLst>
          </p:nvPr>
        </p:nvGraphicFramePr>
        <p:xfrm>
          <a:off x="381000" y="1295400"/>
          <a:ext cx="3216849" cy="355663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623,000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377,000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270,000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1259364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sp>
        <p:nvSpPr>
          <p:cNvPr id="7" name="Left Arrow 6"/>
          <p:cNvSpPr/>
          <p:nvPr/>
        </p:nvSpPr>
        <p:spPr>
          <a:xfrm>
            <a:off x="3733800" y="4267200"/>
            <a:ext cx="1905000" cy="533400"/>
          </a:xfrm>
          <a:prstGeom prst="lef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073984421"/>
              </p:ext>
            </p:extLst>
          </p:nvPr>
        </p:nvGraphicFramePr>
        <p:xfrm>
          <a:off x="381000" y="1295400"/>
          <a:ext cx="3216849" cy="355663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623,000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377,000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270,000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bl>
          </a:graphicData>
        </a:graphic>
      </p:graphicFrame>
      <p:sp>
        <p:nvSpPr>
          <p:cNvPr id="9" name="Rectangle 8"/>
          <p:cNvSpPr/>
          <p:nvPr/>
        </p:nvSpPr>
        <p:spPr>
          <a:xfrm>
            <a:off x="4191000" y="4114800"/>
            <a:ext cx="4800600" cy="8382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857721863"/>
              </p:ext>
            </p:extLst>
          </p:nvPr>
        </p:nvGraphicFramePr>
        <p:xfrm>
          <a:off x="4419599" y="4299688"/>
          <a:ext cx="4419601" cy="872489"/>
        </p:xfrm>
        <a:graphic>
          <a:graphicData uri="http://schemas.openxmlformats.org/drawingml/2006/table">
            <a:tbl>
              <a:tblPr/>
              <a:tblGrid>
                <a:gridCol w="1219201"/>
                <a:gridCol w="914400"/>
                <a:gridCol w="685800"/>
                <a:gridCol w="16002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Procedures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Cost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Supply Expense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bg1"/>
                          </a:solidFill>
                          <a:effectLst/>
                          <a:latin typeface="Calibri"/>
                        </a:rPr>
                        <a:t>Supply Expense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bg1"/>
                          </a:solidFill>
                          <a:effectLst/>
                          <a:latin typeface="Calibri"/>
                        </a:rPr>
                        <a:t>15,000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$4</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bg1"/>
                          </a:solidFill>
                          <a:effectLst/>
                          <a:latin typeface="Calibri"/>
                        </a:rPr>
                        <a:t>$60,000</a:t>
                      </a:r>
                      <a:endParaRPr lang="en-US" sz="1400" b="0" i="0" u="none" strike="noStrike" dirty="0">
                        <a:solidFill>
                          <a:schemeClr val="bg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8659623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#1 – Build A Budget</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88702380"/>
              </p:ext>
            </p:extLst>
          </p:nvPr>
        </p:nvGraphicFramePr>
        <p:xfrm>
          <a:off x="381000" y="1295400"/>
          <a:ext cx="3216849" cy="5339714"/>
        </p:xfrm>
        <a:graphic>
          <a:graphicData uri="http://schemas.openxmlformats.org/drawingml/2006/table">
            <a:tbl>
              <a:tblPr/>
              <a:tblGrid>
                <a:gridCol w="1925141"/>
                <a:gridCol w="1291708"/>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a:solidFill>
                            <a:schemeClr val="tx1"/>
                          </a:solidFill>
                          <a:effectLst/>
                          <a:latin typeface="Calibri"/>
                        </a:rPr>
                        <a:t>REVENUES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18661">
                <a:tc>
                  <a:txBody>
                    <a:bodyPr/>
                    <a:lstStyle/>
                    <a:p>
                      <a:pPr algn="l" fontAlgn="b"/>
                      <a:r>
                        <a:rPr lang="en-US" sz="1400" b="1" i="0" u="none" strike="noStrike" dirty="0">
                          <a:solidFill>
                            <a:schemeClr val="tx1"/>
                          </a:solidFill>
                          <a:effectLst/>
                          <a:latin typeface="Calibri"/>
                        </a:rPr>
                        <a:t>   Gross Revenue</a:t>
                      </a:r>
                    </a:p>
                  </a:txBody>
                  <a:tcPr marL="9525" marR="9525" marT="9525" marB="0" anchor="b">
                    <a:lnL>
                      <a:noFill/>
                    </a:lnL>
                    <a:lnR>
                      <a:noFill/>
                    </a:lnR>
                    <a:lnT>
                      <a:noFill/>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Less Deductions: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Uncompensated Care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Bad Debt</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Contractuals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dirty="0">
                          <a:solidFill>
                            <a:schemeClr val="tx1"/>
                          </a:solidFill>
                          <a:effectLst/>
                          <a:latin typeface="Calibri"/>
                        </a:rPr>
                        <a:t>   Total Deductions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623,000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r>
                        <a:rPr lang="en-US" sz="1400" b="1" i="0" u="none" strike="noStrike">
                          <a:solidFill>
                            <a:schemeClr val="tx1"/>
                          </a:solidFill>
                          <a:effectLst/>
                          <a:latin typeface="Calibri"/>
                        </a:rPr>
                        <a:t>   Net Revenue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377,000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EXPENSES</a:t>
                      </a:r>
                    </a:p>
                  </a:txBody>
                  <a:tcPr marL="9525" marR="9525" marT="9525" marB="0" anchor="b">
                    <a:lnL>
                      <a:noFill/>
                    </a:lnL>
                    <a:lnR>
                      <a:noFill/>
                    </a:lnR>
                    <a:lnT>
                      <a:noFill/>
                    </a:lnT>
                    <a:lnB>
                      <a:noFill/>
                    </a:lnB>
                  </a:tcPr>
                </a:tc>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a:solidFill>
                            <a:schemeClr val="tx1"/>
                          </a:solidFill>
                          <a:effectLst/>
                          <a:latin typeface="Calibri"/>
                        </a:rPr>
                        <a:t>      Salary Expense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270,000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a:solidFill>
                            <a:schemeClr val="tx1"/>
                          </a:solidFill>
                          <a:effectLst/>
                          <a:latin typeface="Calibri"/>
                        </a:rPr>
                        <a:t>      Supply Expense</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60,000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smtClean="0">
                          <a:solidFill>
                            <a:schemeClr val="tx1"/>
                          </a:solidFill>
                          <a:effectLst/>
                          <a:latin typeface="Calibri"/>
                        </a:rPr>
                        <a:t>      Other Expense</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10,000</a:t>
                      </a:r>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18661">
                <a:tc>
                  <a:txBody>
                    <a:bodyPr/>
                    <a:lstStyle/>
                    <a:p>
                      <a:pPr algn="l" fontAlgn="b"/>
                      <a:r>
                        <a:rPr lang="en-US" sz="1400" b="1" i="0" u="none" strike="noStrike" dirty="0" smtClean="0">
                          <a:solidFill>
                            <a:schemeClr val="tx1"/>
                          </a:solidFill>
                          <a:effectLst/>
                          <a:latin typeface="Calibri"/>
                        </a:rPr>
                        <a:t>   Total Expenses</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340,000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18661">
                <a:tc>
                  <a:txBody>
                    <a:bodyPr/>
                    <a:lstStyle/>
                    <a:p>
                      <a:pPr algn="l" fontAlgn="b"/>
                      <a:r>
                        <a:rPr lang="en-US" sz="1400" b="1" i="0" u="none" strike="noStrike" dirty="0" smtClean="0">
                          <a:solidFill>
                            <a:schemeClr val="tx1"/>
                          </a:solidFill>
                          <a:effectLst/>
                          <a:latin typeface="Calibri"/>
                        </a:rPr>
                        <a:t>EBIDA</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37,000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18661">
                <a:tc>
                  <a:txBody>
                    <a:bodyPr/>
                    <a:lstStyle/>
                    <a:p>
                      <a:pPr algn="l" fontAlgn="b"/>
                      <a:endParaRPr lang="en-US" sz="1400" b="1"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r>
                        <a:rPr lang="en-US" sz="1400" b="1" i="0" u="none" strike="noStrike" dirty="0" smtClean="0">
                          <a:solidFill>
                            <a:schemeClr val="tx1"/>
                          </a:solidFill>
                          <a:effectLst/>
                          <a:latin typeface="Calibri"/>
                        </a:rPr>
                        <a:t>Less: Depreciation</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5,000</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r>
              <a:tr h="218661">
                <a:tc>
                  <a:txBody>
                    <a:bodyPr/>
                    <a:lstStyle/>
                    <a:p>
                      <a:pPr algn="l" fontAlgn="b"/>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18661">
                <a:tc>
                  <a:txBody>
                    <a:bodyPr/>
                    <a:lstStyle/>
                    <a:p>
                      <a:pPr algn="l" fontAlgn="b"/>
                      <a:r>
                        <a:rPr lang="en-US" sz="1400" b="1" i="0" u="none" strike="noStrike" dirty="0" smtClean="0">
                          <a:solidFill>
                            <a:schemeClr val="tx1"/>
                          </a:solidFill>
                          <a:effectLst/>
                          <a:latin typeface="Calibri"/>
                        </a:rPr>
                        <a:t>Operating Income</a:t>
                      </a:r>
                      <a:endParaRPr lang="en-US" sz="1400" b="1"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$32,000</a:t>
                      </a:r>
                      <a:endParaRPr lang="en-US" sz="1400" b="1"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146" name="Picture 2" descr="http://o.aolcdn.com/dims-shared/dims3/GLOB/crop/3865x2225+0+175/resize/620x357%21/format/jpg/quality/85/http:/hss-prod.hss.aol.com/hss/storage/midas/881ab8075eef5b6e43810465bf12d2ec/200848228/1033396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76400"/>
            <a:ext cx="4896436" cy="2819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62400" y="4648200"/>
            <a:ext cx="4724400" cy="1815882"/>
          </a:xfrm>
          <a:prstGeom prst="rect">
            <a:avLst/>
          </a:prstGeom>
          <a:noFill/>
        </p:spPr>
        <p:txBody>
          <a:bodyPr wrap="square" rtlCol="0">
            <a:spAutoFit/>
          </a:bodyPr>
          <a:lstStyle/>
          <a:p>
            <a:pPr algn="ctr"/>
            <a:r>
              <a:rPr lang="en-US" sz="2800" dirty="0" smtClean="0">
                <a:solidFill>
                  <a:srgbClr val="FFFF00"/>
                </a:solidFill>
              </a:rPr>
              <a:t>Now that we’ve established a budget, it’s time to move on to variances and variance explanations…………</a:t>
            </a:r>
          </a:p>
        </p:txBody>
      </p:sp>
    </p:spTree>
    <p:extLst>
      <p:ext uri="{BB962C8B-B14F-4D97-AF65-F5344CB8AC3E}">
        <p14:creationId xmlns:p14="http://schemas.microsoft.com/office/powerpoint/2010/main" val="2856070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Fiscal Literacy And Leadership</a:t>
            </a:r>
            <a:endParaRPr lang="en-US" sz="3600" dirty="0">
              <a:solidFill>
                <a:schemeClr val="tx1"/>
              </a:solidFill>
            </a:endParaRPr>
          </a:p>
        </p:txBody>
      </p:sp>
      <p:sp>
        <p:nvSpPr>
          <p:cNvPr id="4" name="TextBox 3"/>
          <p:cNvSpPr txBox="1"/>
          <p:nvPr/>
        </p:nvSpPr>
        <p:spPr>
          <a:xfrm>
            <a:off x="914400" y="1219200"/>
            <a:ext cx="7467600" cy="3385542"/>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A good leader understands daily operations and the impact of decisions on financial performance</a:t>
            </a:r>
          </a:p>
          <a:p>
            <a:pPr marL="285750" indent="-285750">
              <a:buFont typeface="Wingdings" panose="05000000000000000000" pitchFamily="2" charset="2"/>
              <a:buChar char="q"/>
            </a:pPr>
            <a:r>
              <a:rPr lang="en-US" sz="2800" dirty="0" smtClean="0"/>
              <a:t>Leaders need to be able to effectively communicate financial issues of an entity</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endParaRPr lang="en-US" dirty="0"/>
          </a:p>
        </p:txBody>
      </p:sp>
      <p:pic>
        <p:nvPicPr>
          <p:cNvPr id="6" name="Picture 2" descr="http://www.drchrisstephens.com/wp-content/uploads/2010/09/Leadership-pl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692129"/>
            <a:ext cx="3124200" cy="207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44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Variances To Budget</a:t>
            </a:r>
            <a:endParaRPr lang="en-US" sz="3600" dirty="0">
              <a:solidFill>
                <a:schemeClr val="tx1"/>
              </a:solidFill>
            </a:endParaRPr>
          </a:p>
        </p:txBody>
      </p:sp>
      <p:sp>
        <p:nvSpPr>
          <p:cNvPr id="7" name="TextBox 6"/>
          <p:cNvSpPr txBox="1"/>
          <p:nvPr/>
        </p:nvSpPr>
        <p:spPr>
          <a:xfrm>
            <a:off x="914400" y="1219200"/>
            <a:ext cx="7467600" cy="2523768"/>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The variance is the difference between the budget and the actual</a:t>
            </a:r>
          </a:p>
          <a:p>
            <a:pPr marL="285750" indent="-285750">
              <a:buFont typeface="Wingdings" panose="05000000000000000000" pitchFamily="2" charset="2"/>
              <a:buChar char="q"/>
            </a:pPr>
            <a:r>
              <a:rPr lang="en-US" sz="2800" dirty="0" smtClean="0"/>
              <a:t>Revenue variances</a:t>
            </a:r>
          </a:p>
          <a:p>
            <a:pPr marL="285750" indent="-285750">
              <a:buFont typeface="Wingdings" panose="05000000000000000000" pitchFamily="2" charset="2"/>
              <a:buChar char="q"/>
            </a:pPr>
            <a:r>
              <a:rPr lang="en-US" sz="2800" dirty="0" smtClean="0"/>
              <a:t>Expense variances</a:t>
            </a:r>
          </a:p>
          <a:p>
            <a:pPr lvl="1"/>
            <a:r>
              <a:rPr lang="en-US" sz="2800" dirty="0" smtClean="0"/>
              <a:t>	</a:t>
            </a:r>
          </a:p>
          <a:p>
            <a:pPr marL="285750" indent="-285750">
              <a:buFont typeface="Wingdings" panose="05000000000000000000" pitchFamily="2" charset="2"/>
              <a:buChar char="q"/>
            </a:pPr>
            <a:endParaRPr lang="en-US" dirty="0"/>
          </a:p>
        </p:txBody>
      </p:sp>
      <p:sp>
        <p:nvSpPr>
          <p:cNvPr id="3" name="Rectangle 2"/>
          <p:cNvSpPr/>
          <p:nvPr/>
        </p:nvSpPr>
        <p:spPr>
          <a:xfrm flipH="1">
            <a:off x="609599" y="44958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Actual</a:t>
            </a:r>
            <a:endParaRPr lang="en-US" dirty="0"/>
          </a:p>
        </p:txBody>
      </p:sp>
      <p:sp>
        <p:nvSpPr>
          <p:cNvPr id="12" name="Rectangle 11"/>
          <p:cNvSpPr/>
          <p:nvPr/>
        </p:nvSpPr>
        <p:spPr>
          <a:xfrm flipH="1">
            <a:off x="1981200" y="44958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a:t>
            </a:r>
            <a:endParaRPr lang="en-US" dirty="0"/>
          </a:p>
        </p:txBody>
      </p:sp>
      <p:sp>
        <p:nvSpPr>
          <p:cNvPr id="13" name="Rectangle 12"/>
          <p:cNvSpPr/>
          <p:nvPr/>
        </p:nvSpPr>
        <p:spPr>
          <a:xfrm flipH="1">
            <a:off x="5257799" y="44958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Actual</a:t>
            </a:r>
            <a:endParaRPr lang="en-US" dirty="0"/>
          </a:p>
        </p:txBody>
      </p:sp>
      <p:sp>
        <p:nvSpPr>
          <p:cNvPr id="14" name="Rectangle 13"/>
          <p:cNvSpPr/>
          <p:nvPr/>
        </p:nvSpPr>
        <p:spPr>
          <a:xfrm flipH="1">
            <a:off x="6629400" y="44958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a:t>
            </a:r>
            <a:endParaRPr lang="en-US" dirty="0"/>
          </a:p>
        </p:txBody>
      </p:sp>
      <p:sp>
        <p:nvSpPr>
          <p:cNvPr id="5" name="TextBox 4"/>
          <p:cNvSpPr txBox="1"/>
          <p:nvPr/>
        </p:nvSpPr>
        <p:spPr>
          <a:xfrm>
            <a:off x="1143000" y="3657600"/>
            <a:ext cx="1828800" cy="369332"/>
          </a:xfrm>
          <a:prstGeom prst="rect">
            <a:avLst/>
          </a:prstGeom>
          <a:noFill/>
        </p:spPr>
        <p:txBody>
          <a:bodyPr wrap="square" rtlCol="0">
            <a:spAutoFit/>
          </a:bodyPr>
          <a:lstStyle/>
          <a:p>
            <a:r>
              <a:rPr lang="en-US" u="sng" dirty="0" smtClean="0"/>
              <a:t>Revenues</a:t>
            </a:r>
            <a:endParaRPr lang="en-US" u="sng" dirty="0"/>
          </a:p>
        </p:txBody>
      </p:sp>
      <p:sp>
        <p:nvSpPr>
          <p:cNvPr id="15" name="TextBox 14"/>
          <p:cNvSpPr txBox="1"/>
          <p:nvPr/>
        </p:nvSpPr>
        <p:spPr>
          <a:xfrm>
            <a:off x="5791200" y="3657600"/>
            <a:ext cx="1828800" cy="369332"/>
          </a:xfrm>
          <a:prstGeom prst="rect">
            <a:avLst/>
          </a:prstGeom>
          <a:noFill/>
        </p:spPr>
        <p:txBody>
          <a:bodyPr wrap="square" rtlCol="0">
            <a:spAutoFit/>
          </a:bodyPr>
          <a:lstStyle/>
          <a:p>
            <a:r>
              <a:rPr lang="en-US" u="sng" dirty="0" smtClean="0"/>
              <a:t>Expenses</a:t>
            </a:r>
            <a:endParaRPr lang="en-US" u="sng" dirty="0"/>
          </a:p>
        </p:txBody>
      </p:sp>
      <p:sp>
        <p:nvSpPr>
          <p:cNvPr id="16" name="TextBox 15"/>
          <p:cNvSpPr txBox="1"/>
          <p:nvPr/>
        </p:nvSpPr>
        <p:spPr>
          <a:xfrm>
            <a:off x="0" y="5943600"/>
            <a:ext cx="4114800" cy="369332"/>
          </a:xfrm>
          <a:prstGeom prst="rect">
            <a:avLst/>
          </a:prstGeom>
          <a:noFill/>
        </p:spPr>
        <p:txBody>
          <a:bodyPr wrap="square" rtlCol="0">
            <a:spAutoFit/>
          </a:bodyPr>
          <a:lstStyle/>
          <a:p>
            <a:r>
              <a:rPr lang="en-US" dirty="0" smtClean="0"/>
              <a:t>Actual greater than budget = </a:t>
            </a:r>
            <a:r>
              <a:rPr lang="en-US" b="1" dirty="0" smtClean="0">
                <a:solidFill>
                  <a:srgbClr val="FFFF00"/>
                </a:solidFill>
              </a:rPr>
              <a:t>favorable</a:t>
            </a:r>
          </a:p>
        </p:txBody>
      </p:sp>
      <p:sp>
        <p:nvSpPr>
          <p:cNvPr id="17" name="TextBox 16"/>
          <p:cNvSpPr txBox="1"/>
          <p:nvPr/>
        </p:nvSpPr>
        <p:spPr>
          <a:xfrm>
            <a:off x="4648200" y="5943600"/>
            <a:ext cx="4343400" cy="369332"/>
          </a:xfrm>
          <a:prstGeom prst="rect">
            <a:avLst/>
          </a:prstGeom>
          <a:noFill/>
        </p:spPr>
        <p:txBody>
          <a:bodyPr wrap="square" rtlCol="0">
            <a:spAutoFit/>
          </a:bodyPr>
          <a:lstStyle/>
          <a:p>
            <a:r>
              <a:rPr lang="en-US" dirty="0" smtClean="0"/>
              <a:t>Actual greater than budget = </a:t>
            </a:r>
            <a:r>
              <a:rPr lang="en-US" b="1" dirty="0" smtClean="0">
                <a:solidFill>
                  <a:schemeClr val="bg1"/>
                </a:solidFill>
              </a:rPr>
              <a:t>unfavorable</a:t>
            </a:r>
          </a:p>
        </p:txBody>
      </p:sp>
      <p:sp>
        <p:nvSpPr>
          <p:cNvPr id="18" name="TextBox 17"/>
          <p:cNvSpPr txBox="1"/>
          <p:nvPr/>
        </p:nvSpPr>
        <p:spPr>
          <a:xfrm>
            <a:off x="0" y="6248400"/>
            <a:ext cx="4114800" cy="369332"/>
          </a:xfrm>
          <a:prstGeom prst="rect">
            <a:avLst/>
          </a:prstGeom>
          <a:noFill/>
        </p:spPr>
        <p:txBody>
          <a:bodyPr wrap="square" rtlCol="0">
            <a:spAutoFit/>
          </a:bodyPr>
          <a:lstStyle/>
          <a:p>
            <a:r>
              <a:rPr lang="en-US" dirty="0" smtClean="0"/>
              <a:t>Actual less than budget = </a:t>
            </a:r>
            <a:r>
              <a:rPr lang="en-US" b="1" dirty="0" smtClean="0">
                <a:solidFill>
                  <a:schemeClr val="bg1"/>
                </a:solidFill>
              </a:rPr>
              <a:t>unfavorable</a:t>
            </a:r>
            <a:r>
              <a:rPr lang="en-US" dirty="0" smtClean="0"/>
              <a:t> </a:t>
            </a:r>
            <a:endParaRPr lang="en-US" dirty="0"/>
          </a:p>
        </p:txBody>
      </p:sp>
      <p:sp>
        <p:nvSpPr>
          <p:cNvPr id="19" name="TextBox 18"/>
          <p:cNvSpPr txBox="1"/>
          <p:nvPr/>
        </p:nvSpPr>
        <p:spPr>
          <a:xfrm>
            <a:off x="4648200" y="6260068"/>
            <a:ext cx="4343400" cy="369332"/>
          </a:xfrm>
          <a:prstGeom prst="rect">
            <a:avLst/>
          </a:prstGeom>
          <a:noFill/>
        </p:spPr>
        <p:txBody>
          <a:bodyPr wrap="square" rtlCol="0">
            <a:spAutoFit/>
          </a:bodyPr>
          <a:lstStyle/>
          <a:p>
            <a:r>
              <a:rPr lang="en-US" dirty="0" smtClean="0"/>
              <a:t>Actual less than budget = </a:t>
            </a:r>
            <a:r>
              <a:rPr lang="en-US" b="1" dirty="0" smtClean="0">
                <a:solidFill>
                  <a:srgbClr val="FFFF00"/>
                </a:solidFill>
              </a:rPr>
              <a:t>favorable</a:t>
            </a:r>
            <a:r>
              <a:rPr lang="en-US" dirty="0" smtClean="0"/>
              <a:t> </a:t>
            </a:r>
            <a:endParaRPr lang="en-US" dirty="0"/>
          </a:p>
        </p:txBody>
      </p:sp>
    </p:spTree>
    <p:extLst>
      <p:ext uri="{BB962C8B-B14F-4D97-AF65-F5344CB8AC3E}">
        <p14:creationId xmlns:p14="http://schemas.microsoft.com/office/powerpoint/2010/main" val="1562355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3"/>
                                        </p:tgtEl>
                                      </p:cBhvr>
                                      <p:by x="150000" y="150000"/>
                                    </p:animScale>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2" nodeType="clickEffect">
                                  <p:stCondLst>
                                    <p:cond delay="0"/>
                                  </p:stCondLst>
                                  <p:childTnLst>
                                    <p:animScale>
                                      <p:cBhvr>
                                        <p:cTn id="27" dur="2000" fill="hold"/>
                                        <p:tgtEl>
                                          <p:spTgt spid="3"/>
                                        </p:tgtEl>
                                      </p:cBhvr>
                                      <p:by x="50000" y="50000"/>
                                    </p:animScale>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13"/>
                                        </p:tgtEl>
                                      </p:cBhvr>
                                      <p:by x="150000" y="150000"/>
                                    </p:animScale>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2" nodeType="clickEffect">
                                  <p:stCondLst>
                                    <p:cond delay="0"/>
                                  </p:stCondLst>
                                  <p:childTnLst>
                                    <p:animScale>
                                      <p:cBhvr>
                                        <p:cTn id="55" dur="2000" fill="hold"/>
                                        <p:tgtEl>
                                          <p:spTgt spid="13"/>
                                        </p:tgtEl>
                                      </p:cBhvr>
                                      <p:by x="50000" y="50000"/>
                                    </p:animScale>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2" grpId="0" animBg="1"/>
      <p:bldP spid="13" grpId="0" animBg="1"/>
      <p:bldP spid="13" grpId="1" animBg="1"/>
      <p:bldP spid="13" grpId="2" animBg="1"/>
      <p:bldP spid="14" grpId="0" animBg="1"/>
      <p:bldP spid="5" grpId="0"/>
      <p:bldP spid="15" grpId="0"/>
      <p:bldP spid="16" grpId="0"/>
      <p:bldP spid="17"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Variances To Budget</a:t>
            </a:r>
            <a:endParaRPr lang="en-US" sz="3600" dirty="0">
              <a:solidFill>
                <a:schemeClr val="tx1"/>
              </a:solidFill>
            </a:endParaRPr>
          </a:p>
        </p:txBody>
      </p:sp>
      <p:sp>
        <p:nvSpPr>
          <p:cNvPr id="20" name="TextBox 19"/>
          <p:cNvSpPr txBox="1"/>
          <p:nvPr/>
        </p:nvSpPr>
        <p:spPr>
          <a:xfrm>
            <a:off x="914400" y="1219200"/>
            <a:ext cx="7467600" cy="1231106"/>
          </a:xfrm>
          <a:prstGeom prst="rect">
            <a:avLst/>
          </a:prstGeom>
          <a:noFill/>
        </p:spPr>
        <p:txBody>
          <a:bodyPr wrap="square" rtlCol="0">
            <a:spAutoFit/>
          </a:bodyPr>
          <a:lstStyle/>
          <a:p>
            <a:r>
              <a:rPr lang="en-US" sz="2800" dirty="0" smtClean="0"/>
              <a:t>Be cautious – favorable is not always good…. </a:t>
            </a:r>
          </a:p>
          <a:p>
            <a:pPr lvl="1"/>
            <a:r>
              <a:rPr lang="en-US" sz="2800" dirty="0" smtClean="0"/>
              <a:t>	</a:t>
            </a:r>
          </a:p>
          <a:p>
            <a:pPr marL="285750" indent="-285750">
              <a:buFont typeface="Wingdings" panose="05000000000000000000" pitchFamily="2" charset="2"/>
              <a:buChar char="q"/>
            </a:pP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222431059"/>
              </p:ext>
            </p:extLst>
          </p:nvPr>
        </p:nvGraphicFramePr>
        <p:xfrm>
          <a:off x="1295399" y="2971800"/>
          <a:ext cx="5867401" cy="685800"/>
        </p:xfrm>
        <a:graphic>
          <a:graphicData uri="http://schemas.openxmlformats.org/drawingml/2006/table">
            <a:tbl>
              <a:tblPr/>
              <a:tblGrid>
                <a:gridCol w="2003187"/>
                <a:gridCol w="1344075"/>
                <a:gridCol w="1188989"/>
                <a:gridCol w="1331150"/>
              </a:tblGrid>
              <a:tr h="342900">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42900">
                <a:tc>
                  <a:txBody>
                    <a:bodyPr/>
                    <a:lstStyle/>
                    <a:p>
                      <a:pPr algn="l" fontAlgn="b"/>
                      <a:r>
                        <a:rPr lang="en-US" sz="1800" b="1" i="0" u="none" strike="noStrike" dirty="0" smtClean="0">
                          <a:solidFill>
                            <a:schemeClr val="tx1"/>
                          </a:solidFill>
                          <a:effectLst/>
                          <a:latin typeface="Calibri"/>
                        </a:rPr>
                        <a:t>Salary </a:t>
                      </a:r>
                      <a:r>
                        <a:rPr lang="en-US" sz="1800" b="1" i="0" u="none" strike="noStrike" dirty="0">
                          <a:solidFill>
                            <a:schemeClr val="tx1"/>
                          </a:solidFill>
                          <a:effectLst/>
                          <a:latin typeface="Calibri"/>
                        </a:rPr>
                        <a:t>Expense</a:t>
                      </a:r>
                    </a:p>
                  </a:txBody>
                  <a:tcPr marL="9525" marR="9525" marT="9525" marB="0" anchor="b">
                    <a:lnL>
                      <a:noFill/>
                    </a:lnL>
                    <a:lnR>
                      <a:noFill/>
                    </a:lnR>
                    <a:lnT>
                      <a:noFill/>
                    </a:lnT>
                    <a:lnB>
                      <a:noFill/>
                    </a:lnB>
                  </a:tcPr>
                </a:tc>
                <a:tc>
                  <a:txBody>
                    <a:bodyPr/>
                    <a:lstStyle/>
                    <a:p>
                      <a:pPr algn="r" fontAlgn="b"/>
                      <a:r>
                        <a:rPr lang="en-US" sz="1800" b="1" i="0" u="none" strike="noStrike" dirty="0" smtClean="0">
                          <a:solidFill>
                            <a:schemeClr val="tx1"/>
                          </a:solidFill>
                          <a:effectLst/>
                          <a:latin typeface="Calibri"/>
                        </a:rPr>
                        <a:t>$500,000</a:t>
                      </a:r>
                      <a:endParaRPr lang="en-US" sz="18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smtClean="0">
                          <a:solidFill>
                            <a:schemeClr val="tx1"/>
                          </a:solidFill>
                          <a:effectLst/>
                          <a:latin typeface="Calibri"/>
                        </a:rPr>
                        <a:t>$750,000</a:t>
                      </a:r>
                      <a:endParaRPr lang="en-US" sz="18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Calibri"/>
                        </a:rPr>
                        <a:t>$250,000</a:t>
                      </a:r>
                      <a:endParaRPr lang="en-US" sz="18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2" name="TextBox 21"/>
          <p:cNvSpPr txBox="1"/>
          <p:nvPr/>
        </p:nvSpPr>
        <p:spPr>
          <a:xfrm>
            <a:off x="152400" y="2286000"/>
            <a:ext cx="8763000" cy="369332"/>
          </a:xfrm>
          <a:prstGeom prst="rect">
            <a:avLst/>
          </a:prstGeom>
          <a:noFill/>
        </p:spPr>
        <p:txBody>
          <a:bodyPr wrap="square" rtlCol="0">
            <a:spAutoFit/>
          </a:bodyPr>
          <a:lstStyle/>
          <a:p>
            <a:r>
              <a:rPr lang="en-US" dirty="0" smtClean="0"/>
              <a:t>For example, a result like this might send a good message at first glance…… </a:t>
            </a:r>
            <a:endParaRPr lang="en-US" b="1" dirty="0" smtClean="0">
              <a:solidFill>
                <a:srgbClr val="FFFF00"/>
              </a:solidFill>
            </a:endParaRPr>
          </a:p>
        </p:txBody>
      </p:sp>
      <p:sp>
        <p:nvSpPr>
          <p:cNvPr id="23" name="TextBox 22"/>
          <p:cNvSpPr txBox="1"/>
          <p:nvPr/>
        </p:nvSpPr>
        <p:spPr>
          <a:xfrm>
            <a:off x="152400" y="4038600"/>
            <a:ext cx="4191000" cy="646331"/>
          </a:xfrm>
          <a:prstGeom prst="rect">
            <a:avLst/>
          </a:prstGeom>
          <a:noFill/>
        </p:spPr>
        <p:txBody>
          <a:bodyPr wrap="square" rtlCol="0">
            <a:spAutoFit/>
          </a:bodyPr>
          <a:lstStyle/>
          <a:p>
            <a:r>
              <a:rPr lang="en-US" dirty="0" smtClean="0"/>
              <a:t>…..but it could be the result of an issue where the area is understaffed</a:t>
            </a:r>
            <a:endParaRPr lang="en-US" b="1" dirty="0" smtClean="0">
              <a:solidFill>
                <a:srgbClr val="FFFF00"/>
              </a:solidFill>
            </a:endParaRPr>
          </a:p>
        </p:txBody>
      </p:sp>
      <p:pic>
        <p:nvPicPr>
          <p:cNvPr id="1026" name="Picture 2" descr="http://www.ideiademarketing.com.br/wp-content/uploads/2013/01/workahol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886200"/>
            <a:ext cx="376278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4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Variances To Budget</a:t>
            </a:r>
            <a:endParaRPr lang="en-US" sz="3600" dirty="0">
              <a:solidFill>
                <a:schemeClr val="tx1"/>
              </a:solidFill>
            </a:endParaRPr>
          </a:p>
        </p:txBody>
      </p:sp>
      <p:sp>
        <p:nvSpPr>
          <p:cNvPr id="20" name="TextBox 19"/>
          <p:cNvSpPr txBox="1"/>
          <p:nvPr/>
        </p:nvSpPr>
        <p:spPr>
          <a:xfrm>
            <a:off x="914400" y="1219200"/>
            <a:ext cx="7467600" cy="1231106"/>
          </a:xfrm>
          <a:prstGeom prst="rect">
            <a:avLst/>
          </a:prstGeom>
          <a:noFill/>
        </p:spPr>
        <p:txBody>
          <a:bodyPr wrap="square" rtlCol="0">
            <a:spAutoFit/>
          </a:bodyPr>
          <a:lstStyle/>
          <a:p>
            <a:r>
              <a:rPr lang="en-US" sz="2800" dirty="0" smtClean="0"/>
              <a:t>…and unfavorable is not always bad</a:t>
            </a:r>
          </a:p>
          <a:p>
            <a:pPr lvl="1"/>
            <a:r>
              <a:rPr lang="en-US" sz="2800" dirty="0" smtClean="0"/>
              <a:t>	</a:t>
            </a:r>
          </a:p>
          <a:p>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1425979568"/>
              </p:ext>
            </p:extLst>
          </p:nvPr>
        </p:nvGraphicFramePr>
        <p:xfrm>
          <a:off x="1295399" y="2971800"/>
          <a:ext cx="5867401" cy="685800"/>
        </p:xfrm>
        <a:graphic>
          <a:graphicData uri="http://schemas.openxmlformats.org/drawingml/2006/table">
            <a:tbl>
              <a:tblPr/>
              <a:tblGrid>
                <a:gridCol w="2003187"/>
                <a:gridCol w="1344075"/>
                <a:gridCol w="1188989"/>
                <a:gridCol w="1331150"/>
              </a:tblGrid>
              <a:tr h="342900">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1" i="0" u="none" strike="noStrike" dirty="0">
                          <a:solidFill>
                            <a:srgbClr val="000000"/>
                          </a:solidFill>
                          <a:effectLst/>
                          <a:latin typeface="Calibri"/>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dirty="0">
                          <a:solidFill>
                            <a:srgbClr val="000000"/>
                          </a:solidFill>
                          <a:effectLst/>
                          <a:latin typeface="Calibri"/>
                        </a:rPr>
                        <a:t>Variance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42900">
                <a:tc>
                  <a:txBody>
                    <a:bodyPr/>
                    <a:lstStyle/>
                    <a:p>
                      <a:pPr algn="l" fontAlgn="b"/>
                      <a:r>
                        <a:rPr lang="en-US" sz="1800" b="1" i="0" u="none" strike="noStrike" dirty="0" smtClean="0">
                          <a:solidFill>
                            <a:schemeClr val="tx1"/>
                          </a:solidFill>
                          <a:effectLst/>
                          <a:latin typeface="Calibri"/>
                        </a:rPr>
                        <a:t>Supply </a:t>
                      </a:r>
                      <a:r>
                        <a:rPr lang="en-US" sz="1800" b="1" i="0" u="none" strike="noStrike" dirty="0">
                          <a:solidFill>
                            <a:schemeClr val="tx1"/>
                          </a:solidFill>
                          <a:effectLst/>
                          <a:latin typeface="Calibri"/>
                        </a:rPr>
                        <a:t>Expense</a:t>
                      </a:r>
                    </a:p>
                  </a:txBody>
                  <a:tcPr marL="9525" marR="9525" marT="9525" marB="0" anchor="b">
                    <a:lnL>
                      <a:noFill/>
                    </a:lnL>
                    <a:lnR>
                      <a:noFill/>
                    </a:lnR>
                    <a:lnT>
                      <a:noFill/>
                    </a:lnT>
                    <a:lnB>
                      <a:noFill/>
                    </a:lnB>
                  </a:tcPr>
                </a:tc>
                <a:tc>
                  <a:txBody>
                    <a:bodyPr/>
                    <a:lstStyle/>
                    <a:p>
                      <a:pPr algn="r" fontAlgn="b"/>
                      <a:r>
                        <a:rPr lang="en-US" sz="1800" b="1" i="0" u="none" strike="noStrike" dirty="0" smtClean="0">
                          <a:solidFill>
                            <a:schemeClr val="tx1"/>
                          </a:solidFill>
                          <a:effectLst/>
                          <a:latin typeface="Calibri"/>
                        </a:rPr>
                        <a:t>$100,000</a:t>
                      </a:r>
                      <a:endParaRPr lang="en-US" sz="18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smtClean="0">
                          <a:solidFill>
                            <a:schemeClr val="tx1"/>
                          </a:solidFill>
                          <a:effectLst/>
                          <a:latin typeface="Calibri"/>
                        </a:rPr>
                        <a:t>$75,000</a:t>
                      </a:r>
                      <a:endParaRPr lang="en-US" sz="18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Calibri"/>
                        </a:rPr>
                        <a:t>($25,000)</a:t>
                      </a:r>
                      <a:endParaRPr lang="en-US" sz="1800" b="1"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2" name="TextBox 21"/>
          <p:cNvSpPr txBox="1"/>
          <p:nvPr/>
        </p:nvSpPr>
        <p:spPr>
          <a:xfrm>
            <a:off x="152400" y="2286000"/>
            <a:ext cx="8763000" cy="369332"/>
          </a:xfrm>
          <a:prstGeom prst="rect">
            <a:avLst/>
          </a:prstGeom>
          <a:noFill/>
        </p:spPr>
        <p:txBody>
          <a:bodyPr wrap="square" rtlCol="0">
            <a:spAutoFit/>
          </a:bodyPr>
          <a:lstStyle/>
          <a:p>
            <a:r>
              <a:rPr lang="en-US" dirty="0" smtClean="0"/>
              <a:t>For example, a result like this might send a bad message at first glance…… </a:t>
            </a:r>
            <a:endParaRPr lang="en-US" b="1" dirty="0" smtClean="0">
              <a:solidFill>
                <a:srgbClr val="FFFF00"/>
              </a:solidFill>
            </a:endParaRPr>
          </a:p>
        </p:txBody>
      </p:sp>
      <p:sp>
        <p:nvSpPr>
          <p:cNvPr id="23" name="TextBox 22"/>
          <p:cNvSpPr txBox="1"/>
          <p:nvPr/>
        </p:nvSpPr>
        <p:spPr>
          <a:xfrm>
            <a:off x="152400" y="4038600"/>
            <a:ext cx="4191000" cy="923330"/>
          </a:xfrm>
          <a:prstGeom prst="rect">
            <a:avLst/>
          </a:prstGeom>
          <a:noFill/>
        </p:spPr>
        <p:txBody>
          <a:bodyPr wrap="square" rtlCol="0">
            <a:spAutoFit/>
          </a:bodyPr>
          <a:lstStyle/>
          <a:p>
            <a:r>
              <a:rPr lang="en-US" dirty="0" smtClean="0"/>
              <a:t>…..but it could be the result of better than expected volumes, which creates a higher supply spend than planned</a:t>
            </a:r>
            <a:endParaRPr lang="en-US" b="1" dirty="0" smtClean="0">
              <a:solidFill>
                <a:srgbClr val="FFFF00"/>
              </a:solidFill>
            </a:endParaRPr>
          </a:p>
        </p:txBody>
      </p:sp>
      <p:pic>
        <p:nvPicPr>
          <p:cNvPr id="2052" name="Picture 4" descr="http://blog.backupify.com/wp-content/uploads/2011/08/Screen-shot-2011-08-02-at-4.53.45-PM.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1" y="2286000"/>
            <a:ext cx="4381928" cy="403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9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Operating Statement Exercise – Step #2</a:t>
            </a:r>
            <a:endParaRPr lang="en-US" sz="3600" dirty="0">
              <a:solidFill>
                <a:schemeClr val="tx1"/>
              </a:solidFill>
            </a:endParaRPr>
          </a:p>
        </p:txBody>
      </p:sp>
      <p:sp>
        <p:nvSpPr>
          <p:cNvPr id="7" name="TextBox 6"/>
          <p:cNvSpPr txBox="1"/>
          <p:nvPr/>
        </p:nvSpPr>
        <p:spPr>
          <a:xfrm>
            <a:off x="914400" y="1219200"/>
            <a:ext cx="7467600" cy="3016210"/>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For Step #2, we saved you a little work by giving you the actual results for the period</a:t>
            </a:r>
          </a:p>
          <a:p>
            <a:pPr marL="285750" indent="-285750">
              <a:buFont typeface="Wingdings" panose="05000000000000000000" pitchFamily="2" charset="2"/>
              <a:buChar char="q"/>
            </a:pPr>
            <a:r>
              <a:rPr lang="en-US" sz="2800" dirty="0" smtClean="0"/>
              <a:t>You will need to :	</a:t>
            </a:r>
          </a:p>
          <a:p>
            <a:pPr marL="742950" lvl="1" indent="-285750">
              <a:buFont typeface="Wingdings" panose="05000000000000000000" pitchFamily="2" charset="2"/>
              <a:buChar char="q"/>
            </a:pPr>
            <a:r>
              <a:rPr lang="en-US" sz="2000" dirty="0" smtClean="0"/>
              <a:t>calculate the variances against the budget you prepared</a:t>
            </a:r>
          </a:p>
          <a:p>
            <a:pPr marL="742950" lvl="1" indent="-285750">
              <a:buFont typeface="Wingdings" panose="05000000000000000000" pitchFamily="2" charset="2"/>
              <a:buChar char="q"/>
            </a:pPr>
            <a:r>
              <a:rPr lang="en-US" sz="2000" dirty="0" smtClean="0"/>
              <a:t>do your best to come up with the variance explanations, using the detail of the actual results provided</a:t>
            </a:r>
          </a:p>
          <a:p>
            <a:pPr marL="285750" indent="-285750">
              <a:buFont typeface="Wingdings" panose="05000000000000000000" pitchFamily="2" charset="2"/>
              <a:buChar char="q"/>
            </a:pPr>
            <a:r>
              <a:rPr lang="en-US" sz="2800" dirty="0" smtClean="0"/>
              <a:t>We’ll take about 15 minutes to complete….</a:t>
            </a:r>
            <a:endParaRPr lang="en-US" sz="2800"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808337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Operating Statement Exercise – Step #2</a:t>
            </a:r>
            <a:endParaRPr lang="en-US" sz="3600" dirty="0">
              <a:solidFill>
                <a:schemeClr val="tx1"/>
              </a:solidFill>
            </a:endParaRP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19606">
            <a:off x="2575733" y="1540691"/>
            <a:ext cx="3563215" cy="414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0999" y="4876800"/>
            <a:ext cx="8506643" cy="1680865"/>
          </a:xfrm>
          <a:prstGeom prst="rect">
            <a:avLst/>
          </a:prstGeom>
          <a:noFill/>
        </p:spPr>
        <p:txBody>
          <a:bodyPr wrap="none" lIns="91440" tIns="45720" rIns="91440" bIns="45720">
            <a:prstTxWarp prst="textDeflateTop">
              <a:avLst>
                <a:gd name="adj" fmla="val 63207"/>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Is your head spinning yet?</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474540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5000" fill="hold" nodeType="withEffect">
                                  <p:stCondLst>
                                    <p:cond delay="0"/>
                                  </p:stCondLst>
                                  <p:childTnLst>
                                    <p:animRot by="21600000">
                                      <p:cBhvr>
                                        <p:cTn id="6" dur="200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#2 – Variances/Explanations</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819371560"/>
              </p:ext>
            </p:extLst>
          </p:nvPr>
        </p:nvGraphicFramePr>
        <p:xfrm>
          <a:off x="152400" y="838200"/>
          <a:ext cx="8763000" cy="108584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smtClean="0">
                          <a:solidFill>
                            <a:schemeClr val="tx1"/>
                          </a:solidFill>
                          <a:effectLst/>
                          <a:latin typeface="Calibri"/>
                        </a:rPr>
                        <a:t>Gross </a:t>
                      </a:r>
                      <a:r>
                        <a:rPr lang="en-US" sz="1400" b="1" i="0" u="none" strike="noStrike" dirty="0">
                          <a:solidFill>
                            <a:schemeClr val="tx1"/>
                          </a:solidFill>
                          <a:effectLst/>
                          <a:latin typeface="Calibri"/>
                        </a:rPr>
                        <a:t>Revenue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$965,000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($35,000)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smtClean="0">
                          <a:solidFill>
                            <a:srgbClr val="FFFF00"/>
                          </a:solidFill>
                          <a:effectLst/>
                          <a:latin typeface="Calibri"/>
                        </a:rPr>
                        <a:t>Volume variance</a:t>
                      </a:r>
                      <a:r>
                        <a:rPr lang="en-US" sz="1400" b="1" i="0" u="none" strike="noStrike" baseline="0" dirty="0" smtClean="0">
                          <a:solidFill>
                            <a:srgbClr val="FFFF00"/>
                          </a:solidFill>
                          <a:effectLst/>
                          <a:latin typeface="Calibri"/>
                        </a:rPr>
                        <a:t>  is favorable $25,000 (500 more CPT #2 than expected), offset by unfavorable rate variance of $60,0000 for CPT #1, where charge has been lowered </a:t>
                      </a:r>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92136756"/>
              </p:ext>
            </p:extLst>
          </p:nvPr>
        </p:nvGraphicFramePr>
        <p:xfrm>
          <a:off x="152400" y="838200"/>
          <a:ext cx="8763000" cy="65912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smtClean="0">
                          <a:solidFill>
                            <a:schemeClr val="tx1"/>
                          </a:solidFill>
                          <a:effectLst/>
                          <a:latin typeface="Calibri"/>
                        </a:rPr>
                        <a:t>Gross </a:t>
                      </a:r>
                      <a:r>
                        <a:rPr lang="en-US" sz="1400" b="1" i="0" u="none" strike="noStrike" dirty="0">
                          <a:solidFill>
                            <a:schemeClr val="tx1"/>
                          </a:solidFill>
                          <a:effectLst/>
                          <a:latin typeface="Calibri"/>
                        </a:rPr>
                        <a:t>Revenue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$965,000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chemeClr val="tx1"/>
                          </a:solidFill>
                          <a:effectLst/>
                          <a:latin typeface="Calibri"/>
                        </a:rPr>
                        <a:t>$1,000,000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4285807"/>
              </p:ext>
            </p:extLst>
          </p:nvPr>
        </p:nvGraphicFramePr>
        <p:xfrm>
          <a:off x="152399" y="2677529"/>
          <a:ext cx="4038601" cy="1132470"/>
        </p:xfrm>
        <a:graphic>
          <a:graphicData uri="http://schemas.openxmlformats.org/drawingml/2006/table">
            <a:tbl>
              <a:tblPr/>
              <a:tblGrid>
                <a:gridCol w="990601"/>
                <a:gridCol w="1066800"/>
                <a:gridCol w="1066800"/>
                <a:gridCol w="9144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Volumes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Charge</a:t>
                      </a:r>
                      <a:r>
                        <a:rPr lang="en-US" sz="1400" b="0" i="0" u="none" strike="noStrike" baseline="0" dirty="0" smtClean="0">
                          <a:solidFill>
                            <a:schemeClr val="bg1"/>
                          </a:solidFill>
                          <a:effectLst/>
                          <a:latin typeface="Calibri"/>
                        </a:rPr>
                        <a: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Total</a:t>
                      </a:r>
                      <a:r>
                        <a:rPr lang="en-US" sz="1400" b="0" i="0" u="none" strike="noStrike" baseline="0" dirty="0" smtClean="0">
                          <a:solidFill>
                            <a:schemeClr val="bg1"/>
                          </a:solidFill>
                          <a:effectLst/>
                          <a:latin typeface="Calibri"/>
                        </a:rPr>
                        <a:t> Charges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CPT #1</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10,000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$69</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$690,000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27962">
                <a:tc>
                  <a:txBody>
                    <a:bodyPr/>
                    <a:lstStyle/>
                    <a:p>
                      <a:pPr algn="l" fontAlgn="b"/>
                      <a:r>
                        <a:rPr lang="en-US" sz="1400" b="0" i="0" u="none" strike="noStrike" dirty="0" smtClean="0">
                          <a:solidFill>
                            <a:schemeClr val="tx1"/>
                          </a:solidFill>
                          <a:effectLst/>
                          <a:latin typeface="Calibri"/>
                        </a:rPr>
                        <a:t>CPT #2</a:t>
                      </a:r>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5,500</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$50</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$275,000</a:t>
                      </a:r>
                      <a:endParaRPr lang="en-US" sz="1400" b="0"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962">
                <a:tc>
                  <a:txBody>
                    <a:bodyPr/>
                    <a:lstStyle/>
                    <a:p>
                      <a:pPr algn="l" fontAlgn="b"/>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15,500</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$965,000</a:t>
                      </a:r>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57218633"/>
              </p:ext>
            </p:extLst>
          </p:nvPr>
        </p:nvGraphicFramePr>
        <p:xfrm>
          <a:off x="152400" y="4647061"/>
          <a:ext cx="4038601" cy="1345830"/>
        </p:xfrm>
        <a:graphic>
          <a:graphicData uri="http://schemas.openxmlformats.org/drawingml/2006/table">
            <a:tbl>
              <a:tblPr/>
              <a:tblGrid>
                <a:gridCol w="990601"/>
                <a:gridCol w="1066800"/>
                <a:gridCol w="1066800"/>
                <a:gridCol w="9144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Volumes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Charge</a:t>
                      </a:r>
                      <a:r>
                        <a:rPr lang="en-US" sz="1400" b="0" i="0" u="none" strike="noStrike" baseline="0" dirty="0" smtClean="0">
                          <a:solidFill>
                            <a:schemeClr val="bg1"/>
                          </a:solidFill>
                          <a:effectLst/>
                          <a:latin typeface="Calibri"/>
                        </a:rPr>
                        <a: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Total</a:t>
                      </a:r>
                      <a:r>
                        <a:rPr lang="en-US" sz="1400" b="0" i="0" u="none" strike="noStrike" baseline="0" dirty="0" smtClean="0">
                          <a:solidFill>
                            <a:schemeClr val="bg1"/>
                          </a:solidFill>
                          <a:effectLst/>
                          <a:latin typeface="Calibri"/>
                        </a:rPr>
                        <a:t> Charges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CPT #1</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10,000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$75</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$750,000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27962">
                <a:tc>
                  <a:txBody>
                    <a:bodyPr/>
                    <a:lstStyle/>
                    <a:p>
                      <a:pPr algn="l" fontAlgn="b"/>
                      <a:r>
                        <a:rPr lang="en-US" sz="1400" b="0" i="0" u="none" strike="noStrike" dirty="0" smtClean="0">
                          <a:solidFill>
                            <a:schemeClr val="tx1"/>
                          </a:solidFill>
                          <a:effectLst/>
                          <a:latin typeface="Calibri"/>
                        </a:rPr>
                        <a:t>CPT #2</a:t>
                      </a:r>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5,000</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$50</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$250,000</a:t>
                      </a:r>
                      <a:endParaRPr lang="en-US" sz="1400" b="0"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962">
                <a:tc>
                  <a:txBody>
                    <a:bodyPr/>
                    <a:lstStyle/>
                    <a:p>
                      <a:pPr algn="l" fontAlgn="b"/>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15,000</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$1,000,000</a:t>
                      </a:r>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914400" y="2286000"/>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Actual</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914400" y="4245003"/>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Budget</a:t>
            </a:r>
            <a:endParaRPr lang="en-US" dirty="0">
              <a:latin typeface="Arial" panose="020B0604020202020204" pitchFamily="34" charset="0"/>
              <a:cs typeface="Arial" panose="020B0604020202020204" pitchFamily="34" charset="0"/>
            </a:endParaRPr>
          </a:p>
        </p:txBody>
      </p:sp>
      <p:sp>
        <p:nvSpPr>
          <p:cNvPr id="9" name="Curved Left Arrow 8"/>
          <p:cNvSpPr/>
          <p:nvPr/>
        </p:nvSpPr>
        <p:spPr>
          <a:xfrm>
            <a:off x="4343400" y="3124200"/>
            <a:ext cx="9144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a:off x="4343400" y="3429000"/>
            <a:ext cx="9144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324600" y="2717423"/>
            <a:ext cx="2286000" cy="120032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17" name="TextBox 16"/>
          <p:cNvSpPr txBox="1"/>
          <p:nvPr/>
        </p:nvSpPr>
        <p:spPr>
          <a:xfrm>
            <a:off x="6324600" y="2739747"/>
            <a:ext cx="2209800" cy="1200329"/>
          </a:xfrm>
          <a:prstGeom prst="rect">
            <a:avLst/>
          </a:prstGeom>
          <a:noFill/>
        </p:spPr>
        <p:txBody>
          <a:bodyPr wrap="square" rtlCol="0">
            <a:spAutoFit/>
          </a:bodyPr>
          <a:lstStyle/>
          <a:p>
            <a:pPr algn="ctr"/>
            <a:r>
              <a:rPr lang="en-US" i="1" u="sng" dirty="0" smtClean="0">
                <a:solidFill>
                  <a:schemeClr val="bg1"/>
                </a:solidFill>
                <a:latin typeface="Arial" panose="020B0604020202020204" pitchFamily="34" charset="0"/>
                <a:cs typeface="Arial" panose="020B0604020202020204" pitchFamily="34" charset="0"/>
              </a:rPr>
              <a:t>CPT #1</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Rate Variance</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$6 per x 10,000</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($60,000) </a:t>
            </a:r>
          </a:p>
        </p:txBody>
      </p:sp>
      <p:sp>
        <p:nvSpPr>
          <p:cNvPr id="18" name="Rectangle 17"/>
          <p:cNvSpPr/>
          <p:nvPr/>
        </p:nvSpPr>
        <p:spPr>
          <a:xfrm>
            <a:off x="6324600" y="4111347"/>
            <a:ext cx="2286000" cy="120032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19" name="TextBox 18"/>
          <p:cNvSpPr txBox="1"/>
          <p:nvPr/>
        </p:nvSpPr>
        <p:spPr>
          <a:xfrm>
            <a:off x="6324600" y="4133671"/>
            <a:ext cx="2209800" cy="1200329"/>
          </a:xfrm>
          <a:prstGeom prst="rect">
            <a:avLst/>
          </a:prstGeom>
          <a:noFill/>
        </p:spPr>
        <p:txBody>
          <a:bodyPr wrap="square" rtlCol="0">
            <a:spAutoFit/>
          </a:bodyPr>
          <a:lstStyle/>
          <a:p>
            <a:pPr algn="ctr"/>
            <a:r>
              <a:rPr lang="en-US" i="1" u="sng" dirty="0" smtClean="0">
                <a:solidFill>
                  <a:schemeClr val="bg1"/>
                </a:solidFill>
                <a:latin typeface="Arial" panose="020B0604020202020204" pitchFamily="34" charset="0"/>
                <a:cs typeface="Arial" panose="020B0604020202020204" pitchFamily="34" charset="0"/>
              </a:rPr>
              <a:t>CPT #2</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Volume Variance</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500 x $50 per</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$25,000</a:t>
            </a:r>
            <a:r>
              <a:rPr lang="en-US" dirty="0">
                <a:solidFill>
                  <a:schemeClr val="bg1"/>
                </a:solidFill>
                <a:latin typeface="Arial" panose="020B0604020202020204" pitchFamily="34" charset="0"/>
                <a:cs typeface="Arial" panose="020B0604020202020204" pitchFamily="34" charset="0"/>
              </a:rPr>
              <a:t> </a:t>
            </a: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636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childTnLst>
                                </p:cTn>
                              </p:par>
                              <p:par>
                                <p:cTn id="50" presetID="10" presetClass="exit" presetSubtype="0" fill="hold" grpId="1" nodeType="withEffect">
                                  <p:stCondLst>
                                    <p:cond delay="0"/>
                                  </p:stCondLst>
                                  <p:childTnLst>
                                    <p:animEffect transition="out" filter="fade">
                                      <p:cBhvr>
                                        <p:cTn id="51" dur="1000"/>
                                        <p:tgtEl>
                                          <p:spTgt spid="9"/>
                                        </p:tgtEl>
                                      </p:cBhvr>
                                    </p:animEffect>
                                    <p:set>
                                      <p:cBhvr>
                                        <p:cTn id="5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animBg="1"/>
      <p:bldP spid="9" grpId="1" animBg="1"/>
      <p:bldP spid="15" grpId="0" animBg="1"/>
      <p:bldP spid="16" grpId="0" animBg="1"/>
      <p:bldP spid="17" grpId="0"/>
      <p:bldP spid="18" grpId="0" animBg="1"/>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638800" y="3962400"/>
            <a:ext cx="3352800" cy="150310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#2 – Variances/Explanations</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85830956"/>
              </p:ext>
            </p:extLst>
          </p:nvPr>
        </p:nvGraphicFramePr>
        <p:xfrm>
          <a:off x="152400" y="838200"/>
          <a:ext cx="8763000" cy="1954941"/>
        </p:xfrm>
        <a:graphic>
          <a:graphicData uri="http://schemas.openxmlformats.org/drawingml/2006/table">
            <a:tbl>
              <a:tblPr/>
              <a:tblGrid>
                <a:gridCol w="1600200"/>
                <a:gridCol w="838200"/>
                <a:gridCol w="838200"/>
                <a:gridCol w="990600"/>
                <a:gridCol w="4495800"/>
              </a:tblGrid>
              <a:tr h="278955">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13022">
                <a:tc>
                  <a:txBody>
                    <a:bodyPr/>
                    <a:lstStyle/>
                    <a:p>
                      <a:pPr algn="l" fontAlgn="b"/>
                      <a:r>
                        <a:rPr lang="en-US" sz="1400" b="1" i="0" u="none" strike="noStrike" dirty="0" smtClean="0">
                          <a:solidFill>
                            <a:schemeClr val="tx1"/>
                          </a:solidFill>
                          <a:effectLst/>
                          <a:latin typeface="Calibri"/>
                        </a:rPr>
                        <a:t>Uncompensated </a:t>
                      </a:r>
                      <a:r>
                        <a:rPr lang="en-US" sz="1400" b="1" i="0" u="none" strike="noStrike" dirty="0">
                          <a:solidFill>
                            <a:schemeClr val="tx1"/>
                          </a:solidFill>
                          <a:effectLst/>
                          <a:latin typeface="Calibri"/>
                        </a:rPr>
                        <a:t>Care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29,915</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85</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smtClean="0">
                          <a:solidFill>
                            <a:srgbClr val="FFFF00"/>
                          </a:solidFill>
                          <a:effectLst/>
                          <a:latin typeface="Calibri"/>
                        </a:rPr>
                        <a:t>Although variance is positive, we’re writing off 3.1% of gross as opposed to 3.0% in plan.  More charity care than anticipated</a:t>
                      </a:r>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813022">
                <a:tc>
                  <a:txBody>
                    <a:bodyPr/>
                    <a:lstStyle/>
                    <a:p>
                      <a:pPr algn="l" fontAlgn="b"/>
                      <a:r>
                        <a:rPr lang="en-US" sz="1400" b="1" i="0" u="none" strike="noStrike" smtClean="0">
                          <a:solidFill>
                            <a:schemeClr val="tx1"/>
                          </a:solidFill>
                          <a:effectLst/>
                          <a:latin typeface="Calibri"/>
                        </a:rPr>
                        <a:t>Bad Debt</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19,300</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700</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400" b="1" i="0" u="none" strike="noStrike" dirty="0" smtClean="0">
                          <a:solidFill>
                            <a:srgbClr val="FFFF00"/>
                          </a:solidFill>
                          <a:effectLst/>
                          <a:latin typeface="Calibri"/>
                        </a:rPr>
                        <a:t>Although variance is positive, we are consistent with</a:t>
                      </a:r>
                      <a:r>
                        <a:rPr lang="en-US" sz="1400" b="1" i="0" u="none" strike="noStrike" baseline="0" dirty="0" smtClean="0">
                          <a:solidFill>
                            <a:srgbClr val="FFFF00"/>
                          </a:solidFill>
                          <a:effectLst/>
                          <a:latin typeface="Calibri"/>
                        </a:rPr>
                        <a:t> budget at a bad debt write-off of 2% of gross revenue.  Positive variance is result of a smaller revenue base.</a:t>
                      </a:r>
                      <a:endParaRPr lang="en-US" sz="1400" b="1" i="0" u="none" strike="noStrike" dirty="0">
                        <a:solidFill>
                          <a:srgbClr val="FFFF00"/>
                        </a:solidFill>
                        <a:effectLst/>
                        <a:latin typeface="Calibri"/>
                      </a:endParaRPr>
                    </a:p>
                  </a:txBody>
                  <a:tcPr marL="9525" marR="9525" marT="9525" marB="0">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52273936"/>
              </p:ext>
            </p:extLst>
          </p:nvPr>
        </p:nvGraphicFramePr>
        <p:xfrm>
          <a:off x="152400" y="838200"/>
          <a:ext cx="8763000" cy="1904999"/>
        </p:xfrm>
        <a:graphic>
          <a:graphicData uri="http://schemas.openxmlformats.org/drawingml/2006/table">
            <a:tbl>
              <a:tblPr/>
              <a:tblGrid>
                <a:gridCol w="1600200"/>
                <a:gridCol w="838200"/>
                <a:gridCol w="838200"/>
                <a:gridCol w="990600"/>
                <a:gridCol w="4495800"/>
              </a:tblGrid>
              <a:tr h="278955">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13022">
                <a:tc>
                  <a:txBody>
                    <a:bodyPr/>
                    <a:lstStyle/>
                    <a:p>
                      <a:pPr algn="l" fontAlgn="b"/>
                      <a:r>
                        <a:rPr lang="en-US" sz="1400" b="1" i="0" u="none" strike="noStrike" dirty="0" smtClean="0">
                          <a:solidFill>
                            <a:schemeClr val="tx1"/>
                          </a:solidFill>
                          <a:effectLst/>
                          <a:latin typeface="Calibri"/>
                        </a:rPr>
                        <a:t>Uncompensated </a:t>
                      </a:r>
                      <a:r>
                        <a:rPr lang="en-US" sz="1400" b="1" i="0" u="none" strike="noStrike" dirty="0">
                          <a:solidFill>
                            <a:schemeClr val="tx1"/>
                          </a:solidFill>
                          <a:effectLst/>
                          <a:latin typeface="Calibri"/>
                        </a:rPr>
                        <a:t>Care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29,915</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813022">
                <a:tc>
                  <a:txBody>
                    <a:bodyPr/>
                    <a:lstStyle/>
                    <a:p>
                      <a:pPr algn="l" fontAlgn="b"/>
                      <a:r>
                        <a:rPr lang="en-US" sz="1400" b="1" i="0" u="none" strike="noStrike" smtClean="0">
                          <a:solidFill>
                            <a:schemeClr val="tx1"/>
                          </a:solidFill>
                          <a:effectLst/>
                          <a:latin typeface="Calibri"/>
                        </a:rPr>
                        <a:t>Bad Debt</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19,300</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20,000</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1400" b="1" i="0" u="none" strike="noStrike" dirty="0">
                        <a:solidFill>
                          <a:srgbClr val="FFFF00"/>
                        </a:solidFill>
                        <a:effectLst/>
                        <a:latin typeface="Calibri"/>
                      </a:endParaRPr>
                    </a:p>
                  </a:txBody>
                  <a:tcPr marL="9525" marR="9525" marT="9525" marB="0">
                    <a:lnL>
                      <a:noFill/>
                    </a:lnL>
                    <a:lnR>
                      <a:noFill/>
                    </a:lnR>
                    <a:lnT>
                      <a:noFill/>
                    </a:lnT>
                    <a:lnB>
                      <a:noFill/>
                    </a:lnB>
                  </a:tcPr>
                </a:tc>
              </a:tr>
            </a:tbl>
          </a:graphicData>
        </a:graphic>
      </p:graphicFrame>
      <p:sp>
        <p:nvSpPr>
          <p:cNvPr id="7" name="TextBox 6"/>
          <p:cNvSpPr txBox="1"/>
          <p:nvPr/>
        </p:nvSpPr>
        <p:spPr>
          <a:xfrm>
            <a:off x="1600200" y="3129188"/>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Actual</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676400" y="4702679"/>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Budget</a:t>
            </a:r>
            <a:endParaRPr lang="en-US" dirty="0">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006378392"/>
              </p:ext>
            </p:extLst>
          </p:nvPr>
        </p:nvGraphicFramePr>
        <p:xfrm>
          <a:off x="152400" y="5067403"/>
          <a:ext cx="4038600" cy="909585"/>
        </p:xfrm>
        <a:graphic>
          <a:graphicData uri="http://schemas.openxmlformats.org/drawingml/2006/table">
            <a:tbl>
              <a:tblPr/>
              <a:tblGrid>
                <a:gridCol w="1752600"/>
                <a:gridCol w="1066800"/>
                <a:gridCol w="12192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Write-Offs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Assumption</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Uncompensated Care</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$30,000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US" sz="1400" b="0" i="0" u="none" strike="noStrike" dirty="0" smtClean="0">
                          <a:solidFill>
                            <a:schemeClr val="tx1"/>
                          </a:solidFill>
                          <a:effectLst/>
                          <a:latin typeface="Calibri"/>
                        </a:rPr>
                        <a:t>3.0% of Gross</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27962">
                <a:tc>
                  <a:txBody>
                    <a:bodyPr/>
                    <a:lstStyle/>
                    <a:p>
                      <a:pPr algn="l" fontAlgn="b"/>
                      <a:r>
                        <a:rPr lang="en-US" sz="1400" b="0" i="0" u="none" strike="noStrike" dirty="0" smtClean="0">
                          <a:solidFill>
                            <a:schemeClr val="tx1"/>
                          </a:solidFill>
                          <a:effectLst/>
                          <a:latin typeface="Calibri"/>
                        </a:rPr>
                        <a:t>Bad Debt</a:t>
                      </a:r>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$20,000</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2.0% of Gross</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084754470"/>
              </p:ext>
            </p:extLst>
          </p:nvPr>
        </p:nvGraphicFramePr>
        <p:xfrm>
          <a:off x="152400" y="3505200"/>
          <a:ext cx="4038600" cy="909585"/>
        </p:xfrm>
        <a:graphic>
          <a:graphicData uri="http://schemas.openxmlformats.org/drawingml/2006/table">
            <a:tbl>
              <a:tblPr/>
              <a:tblGrid>
                <a:gridCol w="1752600"/>
                <a:gridCol w="1066800"/>
                <a:gridCol w="12192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Write-Offs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Result</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Uncompensated Care</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$29,915</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en-US" sz="1400" b="0" i="0" u="none" strike="noStrike" dirty="0" smtClean="0">
                          <a:solidFill>
                            <a:schemeClr val="tx1"/>
                          </a:solidFill>
                          <a:effectLst/>
                          <a:latin typeface="Calibri"/>
                        </a:rPr>
                        <a:t>3.1% of Gross</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27962">
                <a:tc>
                  <a:txBody>
                    <a:bodyPr/>
                    <a:lstStyle/>
                    <a:p>
                      <a:pPr algn="l" fontAlgn="b"/>
                      <a:r>
                        <a:rPr lang="en-US" sz="1400" b="0" i="0" u="none" strike="noStrike" dirty="0" smtClean="0">
                          <a:solidFill>
                            <a:schemeClr val="tx1"/>
                          </a:solidFill>
                          <a:effectLst/>
                          <a:latin typeface="Calibri"/>
                        </a:rPr>
                        <a:t>Bad Debt</a:t>
                      </a:r>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$19,300</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2.0% of Gross</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Curved Left Arrow 19"/>
          <p:cNvSpPr/>
          <p:nvPr/>
        </p:nvSpPr>
        <p:spPr>
          <a:xfrm>
            <a:off x="4343400" y="3858645"/>
            <a:ext cx="914400" cy="18563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410200" y="3988177"/>
            <a:ext cx="3657600" cy="1477328"/>
          </a:xfrm>
          <a:prstGeom prst="rect">
            <a:avLst/>
          </a:prstGeom>
          <a:noFill/>
        </p:spPr>
        <p:txBody>
          <a:bodyPr wrap="square" rtlCol="0">
            <a:spAutoFit/>
          </a:bodyPr>
          <a:lstStyle/>
          <a:p>
            <a:pPr algn="ctr"/>
            <a:r>
              <a:rPr lang="en-US" u="sng" dirty="0" smtClean="0">
                <a:solidFill>
                  <a:schemeClr val="bg1"/>
                </a:solidFill>
                <a:latin typeface="Arial" panose="020B0604020202020204" pitchFamily="34" charset="0"/>
                <a:cs typeface="Arial" panose="020B0604020202020204" pitchFamily="34" charset="0"/>
              </a:rPr>
              <a:t>Uncompensated Care</a:t>
            </a:r>
          </a:p>
          <a:p>
            <a:pPr algn="ctr"/>
            <a:r>
              <a:rPr lang="en-US" dirty="0" smtClean="0">
                <a:solidFill>
                  <a:schemeClr val="bg1"/>
                </a:solidFill>
                <a:latin typeface="Arial" panose="020B0604020202020204" pitchFamily="34" charset="0"/>
                <a:cs typeface="Arial" panose="020B0604020202020204" pitchFamily="34" charset="0"/>
              </a:rPr>
              <a:t>The favorable variance is misleading.  Write-offs are a higher percentage of gross revenue than anticipated</a:t>
            </a:r>
            <a:endParaRPr lang="en-US"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638800" y="3983295"/>
            <a:ext cx="3352800" cy="150310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25" name="TextBox 24"/>
          <p:cNvSpPr txBox="1"/>
          <p:nvPr/>
        </p:nvSpPr>
        <p:spPr>
          <a:xfrm>
            <a:off x="5638800" y="4057471"/>
            <a:ext cx="3352800" cy="1200329"/>
          </a:xfrm>
          <a:prstGeom prst="rect">
            <a:avLst/>
          </a:prstGeom>
          <a:noFill/>
        </p:spPr>
        <p:txBody>
          <a:bodyPr wrap="square" rtlCol="0">
            <a:spAutoFit/>
          </a:bodyPr>
          <a:lstStyle/>
          <a:p>
            <a:pPr algn="ctr"/>
            <a:r>
              <a:rPr lang="en-US" u="sng" dirty="0" smtClean="0">
                <a:solidFill>
                  <a:schemeClr val="bg1"/>
                </a:solidFill>
                <a:latin typeface="Arial" panose="020B0604020202020204" pitchFamily="34" charset="0"/>
                <a:cs typeface="Arial" panose="020B0604020202020204" pitchFamily="34" charset="0"/>
              </a:rPr>
              <a:t>Bad Debt</a:t>
            </a:r>
          </a:p>
          <a:p>
            <a:pPr algn="ctr"/>
            <a:r>
              <a:rPr lang="en-US" dirty="0" smtClean="0">
                <a:solidFill>
                  <a:schemeClr val="bg1"/>
                </a:solidFill>
                <a:latin typeface="Arial" panose="020B0604020202020204" pitchFamily="34" charset="0"/>
                <a:cs typeface="Arial" panose="020B0604020202020204" pitchFamily="34" charset="0"/>
              </a:rPr>
              <a:t>Working as planned.  Favorable variance is result of lower revenue</a:t>
            </a:r>
            <a:endParaRPr lang="en-US" dirty="0">
              <a:solidFill>
                <a:schemeClr val="bg1"/>
              </a:solidFill>
              <a:latin typeface="Arial" panose="020B0604020202020204" pitchFamily="34" charset="0"/>
              <a:cs typeface="Arial" panose="020B0604020202020204" pitchFamily="34" charset="0"/>
            </a:endParaRPr>
          </a:p>
        </p:txBody>
      </p:sp>
      <p:sp>
        <p:nvSpPr>
          <p:cNvPr id="26" name="Curved Left Arrow 25"/>
          <p:cNvSpPr/>
          <p:nvPr/>
        </p:nvSpPr>
        <p:spPr>
          <a:xfrm>
            <a:off x="4343400" y="4038600"/>
            <a:ext cx="914400" cy="18563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885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par>
                                <p:cTn id="50" presetID="10" presetClass="exit" presetSubtype="0" fill="hold" grpId="1" nodeType="withEffect">
                                  <p:stCondLst>
                                    <p:cond delay="0"/>
                                  </p:stCondLst>
                                  <p:childTnLst>
                                    <p:animEffect transition="out" filter="fade">
                                      <p:cBhvr>
                                        <p:cTn id="51" dur="1000"/>
                                        <p:tgtEl>
                                          <p:spTgt spid="20"/>
                                        </p:tgtEl>
                                      </p:cBhvr>
                                    </p:animEffect>
                                    <p:set>
                                      <p:cBhvr>
                                        <p:cTn id="52" dur="1" fill="hold">
                                          <p:stCondLst>
                                            <p:cond delay="999"/>
                                          </p:stCondLst>
                                        </p:cTn>
                                        <p:tgtEl>
                                          <p:spTgt spid="2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23"/>
                                        </p:tgtEl>
                                      </p:cBhvr>
                                    </p:animEffect>
                                    <p:set>
                                      <p:cBhvr>
                                        <p:cTn id="55" dur="1" fill="hold">
                                          <p:stCondLst>
                                            <p:cond delay="999"/>
                                          </p:stCondLst>
                                        </p:cTn>
                                        <p:tgtEl>
                                          <p:spTgt spid="2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22"/>
                                        </p:tgtEl>
                                      </p:cBhvr>
                                    </p:animEffect>
                                    <p:set>
                                      <p:cBhvr>
                                        <p:cTn id="58"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7" grpId="0"/>
      <p:bldP spid="7" grpId="1"/>
      <p:bldP spid="8" grpId="0"/>
      <p:bldP spid="8" grpId="1"/>
      <p:bldP spid="20" grpId="0" animBg="1"/>
      <p:bldP spid="20" grpId="1" animBg="1"/>
      <p:bldP spid="22" grpId="0"/>
      <p:bldP spid="22" grpId="1"/>
      <p:bldP spid="24" grpId="0" animBg="1"/>
      <p:bldP spid="25" grpId="0"/>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#2 – Variances/Explanations</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76287957"/>
              </p:ext>
            </p:extLst>
          </p:nvPr>
        </p:nvGraphicFramePr>
        <p:xfrm>
          <a:off x="152400" y="838200"/>
          <a:ext cx="8763000" cy="87248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err="1" smtClean="0">
                          <a:solidFill>
                            <a:schemeClr val="tx1"/>
                          </a:solidFill>
                          <a:effectLst/>
                          <a:latin typeface="Calibri"/>
                        </a:rPr>
                        <a:t>Contractuals</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586,720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smtClean="0">
                          <a:solidFill>
                            <a:schemeClr val="tx1"/>
                          </a:solidFill>
                          <a:effectLst/>
                          <a:latin typeface="Calibri"/>
                        </a:rPr>
                        <a:t>(13,720)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1" i="0" u="none" strike="noStrike" dirty="0" smtClean="0">
                          <a:solidFill>
                            <a:srgbClr val="FFFF00"/>
                          </a:solidFill>
                          <a:effectLst/>
                          <a:latin typeface="Calibri"/>
                        </a:rPr>
                        <a:t>Contractual</a:t>
                      </a:r>
                      <a:r>
                        <a:rPr lang="en-US" sz="1400" b="1" i="0" u="none" strike="noStrike" baseline="0" dirty="0" smtClean="0">
                          <a:solidFill>
                            <a:srgbClr val="FFFF00"/>
                          </a:solidFill>
                          <a:effectLst/>
                          <a:latin typeface="Calibri"/>
                        </a:rPr>
                        <a:t> write-offs are higher than expected despite lower revenues.  Shift in </a:t>
                      </a:r>
                      <a:r>
                        <a:rPr lang="en-US" sz="1400" b="1" i="0" u="none" strike="noStrike" baseline="0" dirty="0" err="1" smtClean="0">
                          <a:solidFill>
                            <a:srgbClr val="FFFF00"/>
                          </a:solidFill>
                          <a:effectLst/>
                          <a:latin typeface="Calibri"/>
                        </a:rPr>
                        <a:t>payor</a:t>
                      </a:r>
                      <a:r>
                        <a:rPr lang="en-US" sz="1400" b="1" i="0" u="none" strike="noStrike" baseline="0" dirty="0" smtClean="0">
                          <a:solidFill>
                            <a:srgbClr val="FFFF00"/>
                          </a:solidFill>
                          <a:effectLst/>
                          <a:latin typeface="Calibri"/>
                        </a:rPr>
                        <a:t> mix from commercial into government </a:t>
                      </a:r>
                      <a:r>
                        <a:rPr lang="en-US" sz="1400" b="1" i="0" u="none" strike="noStrike" baseline="0" dirty="0" err="1" smtClean="0">
                          <a:solidFill>
                            <a:srgbClr val="FFFF00"/>
                          </a:solidFill>
                          <a:effectLst/>
                          <a:latin typeface="Calibri"/>
                        </a:rPr>
                        <a:t>payors</a:t>
                      </a:r>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20165155"/>
              </p:ext>
            </p:extLst>
          </p:nvPr>
        </p:nvGraphicFramePr>
        <p:xfrm>
          <a:off x="152400" y="838200"/>
          <a:ext cx="8763000" cy="44576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err="1" smtClean="0">
                          <a:solidFill>
                            <a:schemeClr val="tx1"/>
                          </a:solidFill>
                          <a:effectLst/>
                          <a:latin typeface="Calibri"/>
                        </a:rPr>
                        <a:t>Contractuals</a:t>
                      </a:r>
                      <a:endParaRPr lang="en-US" sz="14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586,720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1" i="0" u="none" strike="noStrike" dirty="0" smtClean="0">
                          <a:solidFill>
                            <a:schemeClr val="tx1"/>
                          </a:solidFill>
                          <a:effectLst/>
                          <a:latin typeface="Calibri"/>
                        </a:rPr>
                        <a:t>573,000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Chart 8"/>
          <p:cNvGraphicFramePr/>
          <p:nvPr>
            <p:extLst>
              <p:ext uri="{D42A27DB-BD31-4B8C-83A1-F6EECF244321}">
                <p14:modId xmlns:p14="http://schemas.microsoft.com/office/powerpoint/2010/main" val="1537468823"/>
              </p:ext>
            </p:extLst>
          </p:nvPr>
        </p:nvGraphicFramePr>
        <p:xfrm>
          <a:off x="381000" y="19050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7" name="Left Arrow 16"/>
          <p:cNvSpPr/>
          <p:nvPr/>
        </p:nvSpPr>
        <p:spPr>
          <a:xfrm>
            <a:off x="4419600" y="4038600"/>
            <a:ext cx="1295400" cy="38100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2438400" y="3429000"/>
            <a:ext cx="3276600" cy="38100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117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2000"/>
                                        <p:tgtEl>
                                          <p:spTgt spid="1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7"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#2 – Variances/Explanations</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006732697"/>
              </p:ext>
            </p:extLst>
          </p:nvPr>
        </p:nvGraphicFramePr>
        <p:xfrm>
          <a:off x="152400" y="838200"/>
          <a:ext cx="8763000" cy="108584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smtClean="0">
                          <a:solidFill>
                            <a:schemeClr val="tx1"/>
                          </a:solidFill>
                          <a:effectLst/>
                          <a:latin typeface="Calibri"/>
                        </a:rPr>
                        <a:t>Salary </a:t>
                      </a:r>
                      <a:r>
                        <a:rPr lang="en-US" sz="1400" b="1" i="0" u="none" strike="noStrike" dirty="0">
                          <a:solidFill>
                            <a:schemeClr val="tx1"/>
                          </a:solidFill>
                          <a:effectLst/>
                          <a:latin typeface="Calibri"/>
                        </a:rPr>
                        <a:t>Expense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270,000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(30,000)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smtClean="0">
                          <a:solidFill>
                            <a:srgbClr val="FFFF00"/>
                          </a:solidFill>
                          <a:effectLst/>
                          <a:latin typeface="Calibri"/>
                        </a:rPr>
                        <a:t>Staff position hired at 47% higher rate than anticipated ($70,000 unfavorable) offset by savings attributable to non-staff resignation that was not filled ($40,000 favorable)</a:t>
                      </a:r>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71179662"/>
              </p:ext>
            </p:extLst>
          </p:nvPr>
        </p:nvGraphicFramePr>
        <p:xfrm>
          <a:off x="152400" y="838200"/>
          <a:ext cx="8763000" cy="44576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smtClean="0">
                          <a:solidFill>
                            <a:schemeClr val="tx1"/>
                          </a:solidFill>
                          <a:effectLst/>
                          <a:latin typeface="Calibri"/>
                        </a:rPr>
                        <a:t>Salary </a:t>
                      </a:r>
                      <a:r>
                        <a:rPr lang="en-US" sz="1400" b="1" i="0" u="none" strike="noStrike" dirty="0">
                          <a:solidFill>
                            <a:schemeClr val="tx1"/>
                          </a:solidFill>
                          <a:effectLst/>
                          <a:latin typeface="Calibri"/>
                        </a:rPr>
                        <a:t>Expense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300,000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270,000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87005086"/>
              </p:ext>
            </p:extLst>
          </p:nvPr>
        </p:nvGraphicFramePr>
        <p:xfrm>
          <a:off x="152399" y="2677529"/>
          <a:ext cx="4038601" cy="946681"/>
        </p:xfrm>
        <a:graphic>
          <a:graphicData uri="http://schemas.openxmlformats.org/drawingml/2006/table">
            <a:tbl>
              <a:tblPr/>
              <a:tblGrid>
                <a:gridCol w="990601"/>
                <a:gridCol w="1066800"/>
                <a:gridCol w="1066800"/>
                <a:gridCol w="9144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FTE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Cost</a:t>
                      </a:r>
                      <a:r>
                        <a:rPr lang="en-US" sz="1400" b="0" i="0" u="none" strike="noStrike" baseline="0" dirty="0" smtClean="0">
                          <a:solidFill>
                            <a:schemeClr val="bg1"/>
                          </a:solidFill>
                          <a:effectLst/>
                          <a:latin typeface="Calibri"/>
                        </a:rPr>
                        <a: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Expense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Staff</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1</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$220,000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$220,000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27962">
                <a:tc>
                  <a:txBody>
                    <a:bodyPr/>
                    <a:lstStyle/>
                    <a:p>
                      <a:pPr algn="l" fontAlgn="b"/>
                      <a:r>
                        <a:rPr lang="en-US" sz="1400" b="0" i="0" u="none" strike="noStrike" dirty="0" smtClean="0">
                          <a:solidFill>
                            <a:schemeClr val="tx1"/>
                          </a:solidFill>
                          <a:effectLst/>
                          <a:latin typeface="Calibri"/>
                        </a:rPr>
                        <a:t>Non-Staff</a:t>
                      </a:r>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2</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$40,000</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$80,000</a:t>
                      </a:r>
                      <a:endParaRPr lang="en-US" sz="1400" b="0"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962">
                <a:tc>
                  <a:txBody>
                    <a:bodyPr/>
                    <a:lstStyle/>
                    <a:p>
                      <a:pPr algn="l" fontAlgn="b"/>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3</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$300,000</a:t>
                      </a:r>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26015310"/>
              </p:ext>
            </p:extLst>
          </p:nvPr>
        </p:nvGraphicFramePr>
        <p:xfrm>
          <a:off x="152400" y="4647061"/>
          <a:ext cx="4038601" cy="946681"/>
        </p:xfrm>
        <a:graphic>
          <a:graphicData uri="http://schemas.openxmlformats.org/drawingml/2006/table">
            <a:tbl>
              <a:tblPr/>
              <a:tblGrid>
                <a:gridCol w="990601"/>
                <a:gridCol w="1066800"/>
                <a:gridCol w="1066800"/>
                <a:gridCol w="9144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FTE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Cost</a:t>
                      </a:r>
                      <a:r>
                        <a:rPr lang="en-US" sz="1400" b="0" i="0" u="none" strike="noStrike" baseline="0" dirty="0" smtClean="0">
                          <a:solidFill>
                            <a:schemeClr val="bg1"/>
                          </a:solidFill>
                          <a:effectLst/>
                          <a:latin typeface="Calibri"/>
                        </a:rPr>
                        <a: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Expense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Staff</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1</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$150,000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$150,000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27962">
                <a:tc>
                  <a:txBody>
                    <a:bodyPr/>
                    <a:lstStyle/>
                    <a:p>
                      <a:pPr algn="l" fontAlgn="b"/>
                      <a:r>
                        <a:rPr lang="en-US" sz="1400" b="0" i="0" u="none" strike="noStrike" dirty="0" smtClean="0">
                          <a:solidFill>
                            <a:schemeClr val="tx1"/>
                          </a:solidFill>
                          <a:effectLst/>
                          <a:latin typeface="Calibri"/>
                        </a:rPr>
                        <a:t>Non-Staff</a:t>
                      </a:r>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3</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$40,000</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$120,000</a:t>
                      </a:r>
                      <a:endParaRPr lang="en-US" sz="1400" b="0" i="0" u="none" strike="noStrike" dirty="0">
                        <a:solidFill>
                          <a:schemeClr val="tx1"/>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962">
                <a:tc>
                  <a:txBody>
                    <a:bodyPr/>
                    <a:lstStyle/>
                    <a:p>
                      <a:pPr algn="l" fontAlgn="b"/>
                      <a:endParaRPr lang="en-US" sz="1400" b="0" i="0" u="none" strike="noStrike" dirty="0">
                        <a:solidFill>
                          <a:schemeClr val="tx1"/>
                        </a:solidFill>
                        <a:effectLst/>
                        <a:latin typeface="Calibri"/>
                      </a:endParaRPr>
                    </a:p>
                  </a:txBody>
                  <a:tcPr marL="9525" marR="9525" marT="9525" marB="0" anchor="b">
                    <a:lnL>
                      <a:noFill/>
                    </a:lnL>
                    <a:lnR w="12700" cap="flat" cmpd="sng" algn="ctr">
                      <a:noFill/>
                      <a:prstDash val="solid"/>
                      <a:round/>
                      <a:headEnd type="none" w="med" len="med"/>
                      <a:tailEnd type="none" w="med" len="med"/>
                    </a:lnR>
                    <a:lnT>
                      <a:noFill/>
                    </a:lnT>
                    <a:lnB>
                      <a:noFill/>
                    </a:lnB>
                  </a:tcPr>
                </a:tc>
                <a:tc>
                  <a:txBody>
                    <a:bodyPr/>
                    <a:lstStyle/>
                    <a:p>
                      <a:pPr algn="r" fontAlgn="b"/>
                      <a:r>
                        <a:rPr lang="en-US" sz="1400" b="0" i="0" u="none" strike="noStrike" dirty="0" smtClean="0">
                          <a:solidFill>
                            <a:schemeClr val="tx1"/>
                          </a:solidFill>
                          <a:effectLst/>
                          <a:latin typeface="Calibri"/>
                        </a:rPr>
                        <a:t>4</a:t>
                      </a:r>
                      <a:endParaRPr lang="en-US" sz="1400" b="0"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400" b="0" i="0" u="none" strike="noStrike" dirty="0" smtClean="0">
                          <a:solidFill>
                            <a:schemeClr val="tx1"/>
                          </a:solidFill>
                          <a:effectLst/>
                          <a:latin typeface="Calibri"/>
                        </a:rPr>
                        <a:t>$270,000</a:t>
                      </a:r>
                      <a:endParaRPr lang="en-US" sz="1400" b="0" i="0" u="none" strike="noStrike" dirty="0">
                        <a:solidFill>
                          <a:schemeClr val="tx1"/>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914400" y="2384397"/>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Actual</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914400" y="4343400"/>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Budget</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6324600" y="2717423"/>
            <a:ext cx="2286000" cy="120032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11" name="TextBox 10"/>
          <p:cNvSpPr txBox="1"/>
          <p:nvPr/>
        </p:nvSpPr>
        <p:spPr>
          <a:xfrm>
            <a:off x="6324600" y="2739747"/>
            <a:ext cx="2209800" cy="1200329"/>
          </a:xfrm>
          <a:prstGeom prst="rect">
            <a:avLst/>
          </a:prstGeom>
          <a:noFill/>
        </p:spPr>
        <p:txBody>
          <a:bodyPr wrap="square" rtlCol="0">
            <a:spAutoFit/>
          </a:bodyPr>
          <a:lstStyle/>
          <a:p>
            <a:pPr algn="ctr"/>
            <a:r>
              <a:rPr lang="en-US" i="1" u="sng" dirty="0" smtClean="0">
                <a:solidFill>
                  <a:schemeClr val="bg1"/>
                </a:solidFill>
                <a:latin typeface="Arial" panose="020B0604020202020204" pitchFamily="34" charset="0"/>
                <a:cs typeface="Arial" panose="020B0604020202020204" pitchFamily="34" charset="0"/>
              </a:rPr>
              <a:t>Staff</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Rate Variance</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$70,000 x 1</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($70,000) </a:t>
            </a:r>
          </a:p>
        </p:txBody>
      </p:sp>
      <p:sp>
        <p:nvSpPr>
          <p:cNvPr id="12" name="Rectangle 11"/>
          <p:cNvSpPr/>
          <p:nvPr/>
        </p:nvSpPr>
        <p:spPr>
          <a:xfrm>
            <a:off x="6324600" y="4111347"/>
            <a:ext cx="2286000" cy="120032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13" name="TextBox 12"/>
          <p:cNvSpPr txBox="1"/>
          <p:nvPr/>
        </p:nvSpPr>
        <p:spPr>
          <a:xfrm>
            <a:off x="6324600" y="4133671"/>
            <a:ext cx="2209800" cy="1200329"/>
          </a:xfrm>
          <a:prstGeom prst="rect">
            <a:avLst/>
          </a:prstGeom>
          <a:noFill/>
        </p:spPr>
        <p:txBody>
          <a:bodyPr wrap="square" rtlCol="0">
            <a:spAutoFit/>
          </a:bodyPr>
          <a:lstStyle/>
          <a:p>
            <a:pPr algn="ctr"/>
            <a:r>
              <a:rPr lang="en-US" i="1" u="sng" dirty="0" smtClean="0">
                <a:solidFill>
                  <a:schemeClr val="bg1"/>
                </a:solidFill>
                <a:latin typeface="Arial" panose="020B0604020202020204" pitchFamily="34" charset="0"/>
                <a:cs typeface="Arial" panose="020B0604020202020204" pitchFamily="34" charset="0"/>
              </a:rPr>
              <a:t>Non-staff</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Volume Variance</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1 x $40,000</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$40,000 </a:t>
            </a:r>
          </a:p>
        </p:txBody>
      </p:sp>
      <p:sp>
        <p:nvSpPr>
          <p:cNvPr id="14" name="Curved Left Arrow 13"/>
          <p:cNvSpPr/>
          <p:nvPr/>
        </p:nvSpPr>
        <p:spPr>
          <a:xfrm>
            <a:off x="4343400" y="3124200"/>
            <a:ext cx="9144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a:off x="4343400" y="3429000"/>
            <a:ext cx="9144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2649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childTnLst>
                                </p:cTn>
                              </p:par>
                              <p:par>
                                <p:cTn id="50" presetID="10" presetClass="exit" presetSubtype="0" fill="hold" grpId="1" nodeType="withEffect">
                                  <p:stCondLst>
                                    <p:cond delay="0"/>
                                  </p:stCondLst>
                                  <p:childTnLst>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animBg="1"/>
      <p:bldP spid="11" grpId="0"/>
      <p:bldP spid="12" grpId="0" animBg="1"/>
      <p:bldP spid="13" grpId="0"/>
      <p:bldP spid="14" grpId="0" animBg="1"/>
      <p:bldP spid="14" grpId="1"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#2 – Variances/Explanations</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10050483"/>
              </p:ext>
            </p:extLst>
          </p:nvPr>
        </p:nvGraphicFramePr>
        <p:xfrm>
          <a:off x="152400" y="838200"/>
          <a:ext cx="8763000" cy="44576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smtClean="0">
                          <a:solidFill>
                            <a:schemeClr val="tx1"/>
                          </a:solidFill>
                          <a:effectLst/>
                          <a:latin typeface="Calibri"/>
                        </a:rPr>
                        <a:t>Supply </a:t>
                      </a:r>
                      <a:r>
                        <a:rPr lang="en-US" sz="1400" b="1" i="0" u="none" strike="noStrike" dirty="0">
                          <a:solidFill>
                            <a:schemeClr val="tx1"/>
                          </a:solidFill>
                          <a:effectLst/>
                          <a:latin typeface="Calibri"/>
                        </a:rPr>
                        <a:t>Expense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60,000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26422962"/>
              </p:ext>
            </p:extLst>
          </p:nvPr>
        </p:nvGraphicFramePr>
        <p:xfrm>
          <a:off x="152400" y="838200"/>
          <a:ext cx="8763000" cy="445769"/>
        </p:xfrm>
        <a:graphic>
          <a:graphicData uri="http://schemas.openxmlformats.org/drawingml/2006/table">
            <a:tbl>
              <a:tblPr/>
              <a:tblGrid>
                <a:gridCol w="1600200"/>
                <a:gridCol w="838200"/>
                <a:gridCol w="838200"/>
                <a:gridCol w="990600"/>
                <a:gridCol w="4495800"/>
              </a:tblGrid>
              <a:tr h="218661">
                <a:tc>
                  <a:txBody>
                    <a:bodyPr/>
                    <a:lstStyle/>
                    <a:p>
                      <a:pPr algn="l" fontAlgn="b"/>
                      <a:endParaRPr lang="en-US" sz="14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smtClean="0">
                          <a:solidFill>
                            <a:srgbClr val="000000"/>
                          </a:solidFill>
                          <a:effectLst/>
                          <a:latin typeface="Calibri"/>
                        </a:rPr>
                        <a:t>Actual</a:t>
                      </a:r>
                      <a:endParaRPr lang="en-US" sz="14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Budget</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Variance</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smtClean="0">
                          <a:solidFill>
                            <a:srgbClr val="000000"/>
                          </a:solidFill>
                          <a:effectLst/>
                          <a:latin typeface="Calibri"/>
                        </a:rPr>
                        <a:t>Explanation</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400" b="1" i="0" u="none" strike="noStrike" dirty="0" smtClean="0">
                          <a:solidFill>
                            <a:schemeClr val="tx1"/>
                          </a:solidFill>
                          <a:effectLst/>
                          <a:latin typeface="Calibri"/>
                        </a:rPr>
                        <a:t>Supply </a:t>
                      </a:r>
                      <a:r>
                        <a:rPr lang="en-US" sz="1400" b="1" i="0" u="none" strike="noStrike" dirty="0">
                          <a:solidFill>
                            <a:schemeClr val="tx1"/>
                          </a:solidFill>
                          <a:effectLst/>
                          <a:latin typeface="Calibri"/>
                        </a:rPr>
                        <a:t>Expense</a:t>
                      </a:r>
                    </a:p>
                  </a:txBody>
                  <a:tcPr marL="9525" marR="9525" marT="9525" marB="0">
                    <a:lnL>
                      <a:noFill/>
                    </a:lnL>
                    <a:lnR>
                      <a:noFill/>
                    </a:lnR>
                    <a:lnT>
                      <a:noFill/>
                    </a:lnT>
                    <a:lnB>
                      <a:noFill/>
                    </a:lnB>
                  </a:tcPr>
                </a:tc>
                <a:tc>
                  <a:txBody>
                    <a:bodyPr/>
                    <a:lstStyle/>
                    <a:p>
                      <a:pPr algn="r" fontAlgn="b"/>
                      <a:r>
                        <a:rPr lang="en-US" sz="1400" b="1" i="0" u="none" strike="noStrike" dirty="0" smtClean="0">
                          <a:solidFill>
                            <a:schemeClr val="tx1"/>
                          </a:solidFill>
                          <a:effectLst/>
                          <a:latin typeface="Calibri"/>
                        </a:rPr>
                        <a:t>62,000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60,000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smtClean="0">
                          <a:solidFill>
                            <a:schemeClr val="tx1"/>
                          </a:solidFill>
                          <a:effectLst/>
                          <a:latin typeface="Calibri"/>
                        </a:rPr>
                        <a:t>(2,000)</a:t>
                      </a:r>
                      <a:endParaRPr lang="en-US" sz="14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smtClean="0">
                          <a:solidFill>
                            <a:srgbClr val="FFFF00"/>
                          </a:solidFill>
                          <a:effectLst/>
                          <a:latin typeface="Calibri"/>
                        </a:rPr>
                        <a:t>Due to higher than expected volumes </a:t>
                      </a:r>
                      <a:endParaRPr lang="en-US" sz="1400" b="1" i="0" u="none" strike="noStrike" dirty="0">
                        <a:solidFill>
                          <a:srgbClr val="FFFF00"/>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55596185"/>
              </p:ext>
            </p:extLst>
          </p:nvPr>
        </p:nvGraphicFramePr>
        <p:xfrm>
          <a:off x="152399" y="2677529"/>
          <a:ext cx="4038601" cy="500912"/>
        </p:xfrm>
        <a:graphic>
          <a:graphicData uri="http://schemas.openxmlformats.org/drawingml/2006/table">
            <a:tbl>
              <a:tblPr/>
              <a:tblGrid>
                <a:gridCol w="990601"/>
                <a:gridCol w="1066800"/>
                <a:gridCol w="1066800"/>
                <a:gridCol w="9144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Procedures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Cost</a:t>
                      </a:r>
                      <a:r>
                        <a:rPr lang="en-US" sz="1400" b="0" i="0" u="none" strike="noStrike" baseline="0" dirty="0" smtClean="0">
                          <a:solidFill>
                            <a:schemeClr val="bg1"/>
                          </a:solidFill>
                          <a:effectLst/>
                          <a:latin typeface="Calibri"/>
                        </a:rPr>
                        <a: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Expense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Supplies</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15,500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$4</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$62,000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07577130"/>
              </p:ext>
            </p:extLst>
          </p:nvPr>
        </p:nvGraphicFramePr>
        <p:xfrm>
          <a:off x="152400" y="4647061"/>
          <a:ext cx="4038601" cy="500912"/>
        </p:xfrm>
        <a:graphic>
          <a:graphicData uri="http://schemas.openxmlformats.org/drawingml/2006/table">
            <a:tbl>
              <a:tblPr/>
              <a:tblGrid>
                <a:gridCol w="990601"/>
                <a:gridCol w="1066800"/>
                <a:gridCol w="1066800"/>
                <a:gridCol w="914400"/>
              </a:tblGrid>
              <a:tr h="250456">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chemeClr val="bg1"/>
                          </a:solidFill>
                          <a:effectLst/>
                          <a:latin typeface="Calibri"/>
                        </a:rPr>
                        <a:t>Procedures</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Cost</a:t>
                      </a:r>
                      <a:r>
                        <a:rPr lang="en-US" sz="1400" b="0" i="0" u="none" strike="noStrike" baseline="0" dirty="0" smtClean="0">
                          <a:solidFill>
                            <a:schemeClr val="bg1"/>
                          </a:solidFill>
                          <a:effectLst/>
                          <a:latin typeface="Calibri"/>
                        </a:rPr>
                        <a:t> Per</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0" i="0" u="none" strike="noStrike" dirty="0" smtClean="0">
                          <a:solidFill>
                            <a:schemeClr val="bg1"/>
                          </a:solidFill>
                          <a:effectLst/>
                          <a:latin typeface="Calibri"/>
                        </a:rPr>
                        <a:t>Expense</a:t>
                      </a:r>
                      <a:endParaRPr lang="en-US" sz="1400" b="0"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50456">
                <a:tc>
                  <a:txBody>
                    <a:bodyPr/>
                    <a:lstStyle/>
                    <a:p>
                      <a:pPr algn="l" fontAlgn="b"/>
                      <a:r>
                        <a:rPr lang="en-US" sz="1400" b="0" i="0" u="none" strike="noStrike" dirty="0" smtClean="0">
                          <a:solidFill>
                            <a:schemeClr val="tx1"/>
                          </a:solidFill>
                          <a:effectLst/>
                          <a:latin typeface="Calibri"/>
                        </a:rPr>
                        <a:t>Supplies</a:t>
                      </a:r>
                      <a:endParaRPr lang="en-US" sz="14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chemeClr val="tx1"/>
                          </a:solidFill>
                          <a:effectLst/>
                          <a:latin typeface="Calibri"/>
                        </a:rPr>
                        <a:t>15,000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$4</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chemeClr val="tx1"/>
                          </a:solidFill>
                          <a:effectLst/>
                          <a:latin typeface="Calibri"/>
                        </a:rPr>
                        <a:t>$60,000</a:t>
                      </a:r>
                      <a:endParaRPr lang="en-US" sz="1400" b="0" i="0" u="none" strike="noStrike" dirty="0">
                        <a:solidFill>
                          <a:schemeClr val="tx1"/>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6" name="TextBox 15"/>
          <p:cNvSpPr txBox="1"/>
          <p:nvPr/>
        </p:nvSpPr>
        <p:spPr>
          <a:xfrm>
            <a:off x="914400" y="2286000"/>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Actual</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914400" y="4245003"/>
            <a:ext cx="1219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Budget</a:t>
            </a:r>
            <a:endParaRPr lang="en-US" dirty="0">
              <a:latin typeface="Arial" panose="020B0604020202020204" pitchFamily="34" charset="0"/>
              <a:cs typeface="Arial" panose="020B0604020202020204" pitchFamily="34" charset="0"/>
            </a:endParaRPr>
          </a:p>
        </p:txBody>
      </p:sp>
      <p:sp>
        <p:nvSpPr>
          <p:cNvPr id="20" name="Rectangle 19"/>
          <p:cNvSpPr/>
          <p:nvPr/>
        </p:nvSpPr>
        <p:spPr>
          <a:xfrm>
            <a:off x="6324600" y="3196947"/>
            <a:ext cx="2286000" cy="120032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1"/>
              </a:solidFill>
            </a:endParaRPr>
          </a:p>
        </p:txBody>
      </p:sp>
      <p:sp>
        <p:nvSpPr>
          <p:cNvPr id="21" name="TextBox 20"/>
          <p:cNvSpPr txBox="1"/>
          <p:nvPr/>
        </p:nvSpPr>
        <p:spPr>
          <a:xfrm>
            <a:off x="6324600" y="3343870"/>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Volume Variance</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500 x $4</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($2,000) </a:t>
            </a:r>
          </a:p>
        </p:txBody>
      </p:sp>
      <p:sp>
        <p:nvSpPr>
          <p:cNvPr id="22" name="Curved Left Arrow 21"/>
          <p:cNvSpPr/>
          <p:nvPr/>
        </p:nvSpPr>
        <p:spPr>
          <a:xfrm>
            <a:off x="4343400" y="2971800"/>
            <a:ext cx="914400" cy="2209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2035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0" grpId="0" animBg="1"/>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Fiscal Literacy And Leadership</a:t>
            </a:r>
            <a:endParaRPr lang="en-US" sz="3600" dirty="0">
              <a:solidFill>
                <a:schemeClr val="tx1"/>
              </a:solidFill>
            </a:endParaRPr>
          </a:p>
        </p:txBody>
      </p:sp>
      <p:sp>
        <p:nvSpPr>
          <p:cNvPr id="4" name="TextBox 3"/>
          <p:cNvSpPr txBox="1"/>
          <p:nvPr/>
        </p:nvSpPr>
        <p:spPr>
          <a:xfrm>
            <a:off x="4267200" y="1676400"/>
            <a:ext cx="4495800" cy="4247317"/>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A good leader should be able to successfully tell the story of their department/entity by weaving together the clinical (provider, patient, quality) AND financial issues</a:t>
            </a:r>
          </a:p>
          <a:p>
            <a:endParaRPr lang="en-US" sz="2800" dirty="0" smtClean="0"/>
          </a:p>
          <a:p>
            <a:pPr marL="285750" indent="-285750">
              <a:buFont typeface="Wingdings" panose="05000000000000000000" pitchFamily="2" charset="2"/>
              <a:buChar char="q"/>
            </a:pPr>
            <a:endParaRPr lang="en-US" dirty="0"/>
          </a:p>
        </p:txBody>
      </p:sp>
      <p:pic>
        <p:nvPicPr>
          <p:cNvPr id="5" name="Picture 2" descr="C:\Documents and Settings\youngj5\Local Settings\Temporary Internet Files\Content.IE5\K5FKV7P6\MP9004091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470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Step #2 – Variances/Explanations</a:t>
            </a:r>
            <a:endParaRPr lang="en-US" sz="3600"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85077523"/>
              </p:ext>
            </p:extLst>
          </p:nvPr>
        </p:nvGraphicFramePr>
        <p:xfrm>
          <a:off x="152400" y="838200"/>
          <a:ext cx="8534400" cy="5831289"/>
        </p:xfrm>
        <a:graphic>
          <a:graphicData uri="http://schemas.openxmlformats.org/drawingml/2006/table">
            <a:tbl>
              <a:tblPr/>
              <a:tblGrid>
                <a:gridCol w="685800"/>
                <a:gridCol w="1371600"/>
                <a:gridCol w="685800"/>
                <a:gridCol w="685800"/>
                <a:gridCol w="762000"/>
                <a:gridCol w="4343400"/>
              </a:tblGrid>
              <a:tr h="218661">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100" b="1" i="0" u="none" strike="noStrike" dirty="0" smtClean="0">
                          <a:solidFill>
                            <a:srgbClr val="000000"/>
                          </a:solidFill>
                          <a:effectLst/>
                          <a:latin typeface="Calibri"/>
                        </a:rPr>
                        <a:t>Actual</a:t>
                      </a:r>
                      <a:endParaRPr lang="en-US" sz="1100" b="1" i="0" u="none" strike="noStrike" dirty="0">
                        <a:solidFill>
                          <a:srgbClr val="000000"/>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smtClean="0">
                          <a:solidFill>
                            <a:srgbClr val="000000"/>
                          </a:solidFill>
                          <a:effectLst/>
                          <a:latin typeface="Calibri"/>
                        </a:rPr>
                        <a:t>Budget</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smtClean="0">
                          <a:solidFill>
                            <a:srgbClr val="000000"/>
                          </a:solidFill>
                          <a:effectLst/>
                          <a:latin typeface="Calibri"/>
                        </a:rPr>
                        <a:t>Variance</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smtClean="0">
                          <a:solidFill>
                            <a:srgbClr val="000000"/>
                          </a:solidFill>
                          <a:effectLst/>
                          <a:latin typeface="Calibri"/>
                        </a:rPr>
                        <a:t>Explanation</a:t>
                      </a:r>
                      <a:endParaRPr lang="en-US"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18661">
                <a:tc>
                  <a:txBody>
                    <a:bodyPr/>
                    <a:lstStyle/>
                    <a:p>
                      <a:pPr algn="l" fontAlgn="b"/>
                      <a:r>
                        <a:rPr lang="en-US" sz="1100" b="1" i="0" u="none" strike="noStrike" dirty="0" smtClean="0">
                          <a:solidFill>
                            <a:schemeClr val="tx1"/>
                          </a:solidFill>
                          <a:effectLst/>
                          <a:latin typeface="Calibri"/>
                        </a:rPr>
                        <a:t>REVENUES</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Gross </a:t>
                      </a:r>
                      <a:r>
                        <a:rPr lang="en-US" sz="1100" b="1" i="0" u="none" strike="noStrike" dirty="0">
                          <a:solidFill>
                            <a:schemeClr val="tx1"/>
                          </a:solidFill>
                          <a:effectLst/>
                          <a:latin typeface="Calibri"/>
                        </a:rPr>
                        <a:t>Revenue</a:t>
                      </a: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$965,000</a:t>
                      </a:r>
                      <a:endParaRPr lang="en-US" sz="11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chemeClr val="tx1"/>
                          </a:solidFill>
                          <a:effectLst/>
                          <a:latin typeface="Calibri"/>
                        </a:rPr>
                        <a:t>$1,000,000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($35,000)</a:t>
                      </a:r>
                      <a:endParaRPr lang="en-US" sz="11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smtClean="0">
                          <a:solidFill>
                            <a:schemeClr val="tx1"/>
                          </a:solidFill>
                          <a:effectLst/>
                          <a:latin typeface="Calibri"/>
                        </a:rPr>
                        <a:t>Volume variance</a:t>
                      </a:r>
                      <a:r>
                        <a:rPr lang="en-US" sz="1100" b="1" i="0" u="none" strike="noStrike" baseline="0" dirty="0" smtClean="0">
                          <a:solidFill>
                            <a:schemeClr val="tx1"/>
                          </a:solidFill>
                          <a:effectLst/>
                          <a:latin typeface="Calibri"/>
                        </a:rPr>
                        <a:t>  is favorable $25,000 (500 more CPT #2 than expected), offset by unfavorable rate variance of $60,000 for CPT #1, where charge has been lowered </a:t>
                      </a:r>
                      <a:endParaRPr lang="en-US" sz="1100" b="1" i="0" u="none" strike="noStrike" dirty="0">
                        <a:solidFill>
                          <a:schemeClr val="tx1"/>
                        </a:solidFill>
                        <a:effectLst/>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107094">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Less </a:t>
                      </a:r>
                      <a:r>
                        <a:rPr lang="en-US" sz="1100" b="1" i="0" u="none" strike="noStrike" dirty="0">
                          <a:solidFill>
                            <a:schemeClr val="tx1"/>
                          </a:solidFill>
                          <a:effectLst/>
                          <a:latin typeface="Calibri"/>
                        </a:rPr>
                        <a:t>Deductions:</a:t>
                      </a:r>
                    </a:p>
                  </a:txBody>
                  <a:tcPr marL="9525" marR="9525" marT="9525" marB="0">
                    <a:lnL>
                      <a:noFill/>
                    </a:lnL>
                    <a:lnR>
                      <a:noFill/>
                    </a:lnR>
                    <a:lnT>
                      <a:noFill/>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rgbClr val="FFFF00"/>
                          </a:solidFill>
                          <a:effectLst/>
                          <a:latin typeface="Calibri"/>
                        </a:rPr>
                        <a:t>Uncompensated </a:t>
                      </a:r>
                      <a:r>
                        <a:rPr lang="en-US" sz="1100" b="1" i="0" u="none" strike="noStrike" dirty="0">
                          <a:solidFill>
                            <a:srgbClr val="FFFF00"/>
                          </a:solidFill>
                          <a:effectLst/>
                          <a:latin typeface="Calibri"/>
                        </a:rPr>
                        <a:t>Care</a:t>
                      </a: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29,915</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30,000</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85</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rgbClr val="FFFF00"/>
                          </a:solidFill>
                          <a:effectLst/>
                          <a:latin typeface="Calibri"/>
                        </a:rPr>
                        <a:t>Although variance is positive, we’re writing off 3.1% of gross as opposed to 3.0% in plan.  More charity care than anticipated</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Bad </a:t>
                      </a:r>
                      <a:r>
                        <a:rPr lang="en-US" sz="1100" b="1" i="0" u="none" strike="noStrike" dirty="0">
                          <a:solidFill>
                            <a:schemeClr val="tx1"/>
                          </a:solidFill>
                          <a:effectLst/>
                          <a:latin typeface="Calibri"/>
                        </a:rPr>
                        <a:t>Debt</a:t>
                      </a: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19,300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20,000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700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Although variance is positive, we are consistent with</a:t>
                      </a:r>
                      <a:r>
                        <a:rPr lang="en-US" sz="1100" b="1" i="0" u="none" strike="noStrike" baseline="0" dirty="0" smtClean="0">
                          <a:solidFill>
                            <a:schemeClr val="tx1"/>
                          </a:solidFill>
                          <a:effectLst/>
                          <a:latin typeface="Calibri"/>
                        </a:rPr>
                        <a:t> budget at a bad debt write-off of 2% of gross revenue.  Positive variance is result of a smaller revenue base.</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err="1" smtClean="0">
                          <a:solidFill>
                            <a:srgbClr val="FFFF00"/>
                          </a:solidFill>
                          <a:effectLst/>
                          <a:latin typeface="Calibri"/>
                        </a:rPr>
                        <a:t>Contractuals</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586,720</a:t>
                      </a:r>
                      <a:endParaRPr lang="en-US" sz="1100" b="1" i="0" u="none" strike="noStrike" dirty="0">
                        <a:solidFill>
                          <a:srgbClr val="FFFF00"/>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1" i="0" u="none" strike="noStrike" dirty="0" smtClean="0">
                          <a:solidFill>
                            <a:srgbClr val="FFFF00"/>
                          </a:solidFill>
                          <a:effectLst/>
                          <a:latin typeface="Calibri"/>
                        </a:rPr>
                        <a:t>573,000</a:t>
                      </a:r>
                      <a:endParaRPr lang="en-US" sz="1100" b="1" i="0" u="none" strike="noStrike" dirty="0">
                        <a:solidFill>
                          <a:srgbClr val="FFFF00"/>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1" i="0" u="none" strike="noStrike" dirty="0" smtClean="0">
                          <a:solidFill>
                            <a:srgbClr val="FFFF00"/>
                          </a:solidFill>
                          <a:effectLst/>
                          <a:latin typeface="Calibri"/>
                        </a:rPr>
                        <a:t>(13,720)</a:t>
                      </a:r>
                      <a:endParaRPr lang="en-US" sz="1100" b="1" i="0" u="none" strike="noStrike" dirty="0">
                        <a:solidFill>
                          <a:srgbClr val="FFFF00"/>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FFFF00"/>
                          </a:solidFill>
                          <a:effectLst/>
                          <a:latin typeface="Calibri"/>
                        </a:rPr>
                        <a:t>Contractual</a:t>
                      </a:r>
                      <a:r>
                        <a:rPr lang="en-US" sz="1100" b="1" i="0" u="none" strike="noStrike" baseline="0" dirty="0" smtClean="0">
                          <a:solidFill>
                            <a:srgbClr val="FFFF00"/>
                          </a:solidFill>
                          <a:effectLst/>
                          <a:latin typeface="Calibri"/>
                        </a:rPr>
                        <a:t> write-offs are higher than expected despite lower revenues.  Shift in </a:t>
                      </a:r>
                      <a:r>
                        <a:rPr lang="en-US" sz="1100" b="1" i="0" u="none" strike="noStrike" baseline="0" dirty="0" err="1" smtClean="0">
                          <a:solidFill>
                            <a:srgbClr val="FFFF00"/>
                          </a:solidFill>
                          <a:effectLst/>
                          <a:latin typeface="Calibri"/>
                        </a:rPr>
                        <a:t>payor</a:t>
                      </a:r>
                      <a:r>
                        <a:rPr lang="en-US" sz="1100" b="1" i="0" u="none" strike="noStrike" baseline="0" dirty="0" smtClean="0">
                          <a:solidFill>
                            <a:srgbClr val="FFFF00"/>
                          </a:solidFill>
                          <a:effectLst/>
                          <a:latin typeface="Calibri"/>
                        </a:rPr>
                        <a:t> mix from commercial into government </a:t>
                      </a:r>
                      <a:r>
                        <a:rPr lang="en-US" sz="1100" b="1" i="0" u="none" strike="noStrike" baseline="0" dirty="0" err="1" smtClean="0">
                          <a:solidFill>
                            <a:srgbClr val="FFFF00"/>
                          </a:solidFill>
                          <a:effectLst/>
                          <a:latin typeface="Calibri"/>
                        </a:rPr>
                        <a:t>payors</a:t>
                      </a:r>
                      <a:endParaRPr lang="en-US" sz="1100" b="1" i="0" u="none" strike="noStrike" dirty="0">
                        <a:solidFill>
                          <a:srgbClr val="FFFF00"/>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Total </a:t>
                      </a:r>
                      <a:r>
                        <a:rPr lang="en-US" sz="1100" b="1" i="0" u="none" strike="noStrike" dirty="0">
                          <a:solidFill>
                            <a:schemeClr val="tx1"/>
                          </a:solidFill>
                          <a:effectLst/>
                          <a:latin typeface="Calibri"/>
                        </a:rPr>
                        <a:t>Deductions</a:t>
                      </a: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635,935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623,000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(12,935)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r>
              <a:tr h="88872">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Net </a:t>
                      </a:r>
                      <a:r>
                        <a:rPr lang="en-US" sz="1100" b="1" i="0" u="none" strike="noStrike" dirty="0">
                          <a:solidFill>
                            <a:schemeClr val="tx1"/>
                          </a:solidFill>
                          <a:effectLst/>
                          <a:latin typeface="Calibri"/>
                        </a:rPr>
                        <a:t>Revenue</a:t>
                      </a: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329,065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100" b="1" i="0" u="none" strike="noStrike" dirty="0" smtClean="0">
                          <a:solidFill>
                            <a:schemeClr val="tx1"/>
                          </a:solidFill>
                          <a:effectLst/>
                          <a:latin typeface="Calibri"/>
                        </a:rPr>
                        <a:t>377,000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100" b="1" i="0" u="none" strike="noStrike" dirty="0" smtClean="0">
                          <a:solidFill>
                            <a:schemeClr val="tx1"/>
                          </a:solidFill>
                          <a:effectLst/>
                          <a:latin typeface="Calibri"/>
                        </a:rPr>
                        <a:t>(47,935)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119766">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r>
              <a:tr h="218661">
                <a:tc>
                  <a:txBody>
                    <a:bodyPr/>
                    <a:lstStyle/>
                    <a:p>
                      <a:pPr algn="l" fontAlgn="b"/>
                      <a:r>
                        <a:rPr lang="en-US" sz="1100" b="1" i="0" u="none" strike="noStrike" dirty="0" smtClean="0">
                          <a:solidFill>
                            <a:schemeClr val="tx1"/>
                          </a:solidFill>
                          <a:effectLst/>
                          <a:latin typeface="Calibri"/>
                        </a:rPr>
                        <a:t>EXPENSES</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Salary </a:t>
                      </a:r>
                      <a:r>
                        <a:rPr lang="en-US" sz="1100" b="1" i="0" u="none" strike="noStrike" dirty="0">
                          <a:solidFill>
                            <a:schemeClr val="tx1"/>
                          </a:solidFill>
                          <a:effectLst/>
                          <a:latin typeface="Calibri"/>
                        </a:rPr>
                        <a:t>Expense</a:t>
                      </a: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300,000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270,000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(30,000)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Staff position hired at 47% higher rate than anticipated ($70,000 unfavorable) offset by savings attributable to non-staff resignation that was not filled ($40,000 favorable)</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rgbClr val="FFFF00"/>
                          </a:solidFill>
                          <a:effectLst/>
                          <a:latin typeface="Calibri"/>
                        </a:rPr>
                        <a:t>Supply </a:t>
                      </a:r>
                      <a:r>
                        <a:rPr lang="en-US" sz="1100" b="1" i="0" u="none" strike="noStrike" dirty="0">
                          <a:solidFill>
                            <a:srgbClr val="FFFF00"/>
                          </a:solidFill>
                          <a:effectLst/>
                          <a:latin typeface="Calibri"/>
                        </a:rPr>
                        <a:t>Expense</a:t>
                      </a: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62,000</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60,000</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rgbClr val="FFFF00"/>
                          </a:solidFill>
                          <a:effectLst/>
                          <a:latin typeface="Calibri"/>
                        </a:rPr>
                        <a:t>(2,000)</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rgbClr val="FFFF00"/>
                          </a:solidFill>
                          <a:effectLst/>
                          <a:latin typeface="Calibri"/>
                        </a:rPr>
                        <a:t>Due to higher than expected volumes </a:t>
                      </a:r>
                      <a:endParaRPr lang="en-US" sz="1100" b="1" i="0" u="none" strike="noStrike" dirty="0">
                        <a:solidFill>
                          <a:srgbClr val="FFFF00"/>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Other Expense</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10,000</a:t>
                      </a:r>
                      <a:endParaRPr lang="en-US" sz="11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effectLst/>
                          <a:latin typeface="Calibri"/>
                        </a:rPr>
                        <a:t>10,000</a:t>
                      </a:r>
                      <a:endParaRPr lang="en-US" sz="11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effectLst/>
                          <a:latin typeface="Calibri"/>
                        </a:rPr>
                        <a:t>0</a:t>
                      </a:r>
                      <a:endParaRPr lang="en-US" sz="11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r>
              <a:tr h="218661">
                <a:tc>
                  <a:txBody>
                    <a:bodyPr/>
                    <a:lstStyle/>
                    <a:p>
                      <a:pPr algn="l" fontAlgn="b"/>
                      <a:endParaRPr lang="en-US" sz="1100" b="1" i="0" u="none" strike="noStrike" dirty="0" smtClean="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Total Expenses</a:t>
                      </a: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372,000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340,000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(32,000)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r>
              <a:tr h="82245">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EBIDA</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(42,935)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37,000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100" b="1" i="0" u="none" strike="noStrike" dirty="0" smtClean="0">
                          <a:solidFill>
                            <a:schemeClr val="tx1"/>
                          </a:solidFill>
                          <a:effectLst/>
                          <a:latin typeface="Calibri"/>
                        </a:rPr>
                        <a:t>(79,935)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a:noFill/>
                    </a:lnB>
                  </a:tcPr>
                </a:tc>
              </a:tr>
              <a:tr h="102123">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Less: Depreciation</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5,000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5,000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0</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r>
              <a:tr h="122001">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dirty="0">
                        <a:solidFill>
                          <a:schemeClr val="tx1"/>
                        </a:solidFill>
                        <a:effectLst/>
                        <a:latin typeface="Calibri"/>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tcPr>
                </a:tc>
              </a:tr>
              <a:tr h="218661">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l" fontAlgn="b"/>
                      <a:r>
                        <a:rPr lang="en-US" sz="1100" b="1" i="0" u="none" strike="noStrike" dirty="0" smtClean="0">
                          <a:solidFill>
                            <a:schemeClr val="tx1"/>
                          </a:solidFill>
                          <a:effectLst/>
                          <a:latin typeface="Calibri"/>
                        </a:rPr>
                        <a:t>Operating Income</a:t>
                      </a:r>
                      <a:endParaRPr lang="en-US" sz="1100" b="1" i="0" u="none" strike="noStrike" dirty="0">
                        <a:solidFill>
                          <a:schemeClr val="tx1"/>
                        </a:solidFill>
                        <a:effectLst/>
                        <a:latin typeface="Calibri"/>
                      </a:endParaRPr>
                    </a:p>
                  </a:txBody>
                  <a:tcPr marL="9525" marR="9525" marT="9525" marB="0">
                    <a:lnL>
                      <a:noFill/>
                    </a:lnL>
                    <a:lnR>
                      <a:noFill/>
                    </a:lnR>
                    <a:lnT>
                      <a:noFill/>
                    </a:lnT>
                    <a:lnB>
                      <a:noFill/>
                    </a:lnB>
                  </a:tcPr>
                </a:tc>
                <a:tc>
                  <a:txBody>
                    <a:bodyPr/>
                    <a:lstStyle/>
                    <a:p>
                      <a:pPr algn="r" fontAlgn="b"/>
                      <a:r>
                        <a:rPr lang="en-US" sz="1100" b="1" i="0" u="none" strike="noStrike" dirty="0" smtClean="0">
                          <a:solidFill>
                            <a:schemeClr val="tx1"/>
                          </a:solidFill>
                          <a:effectLst/>
                          <a:latin typeface="Calibri"/>
                        </a:rPr>
                        <a:t>($47,935)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effectLst/>
                          <a:latin typeface="Calibri"/>
                        </a:rPr>
                        <a:t>$32,000</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effectLst/>
                          <a:latin typeface="Calibri"/>
                        </a:rPr>
                        <a:t>($79,935)</a:t>
                      </a:r>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1" i="0" u="none" strike="noStrike" dirty="0">
                        <a:solidFill>
                          <a:schemeClr val="tx1"/>
                        </a:solidFill>
                        <a:effectLst/>
                        <a:latin typeface="Calibri"/>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40328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467600" cy="3877985"/>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A good leader understands daily operations and the impact of decisions on financial performance – “Fiscal Literacy”</a:t>
            </a:r>
          </a:p>
          <a:p>
            <a:pPr marL="285750" indent="-285750">
              <a:buFont typeface="Wingdings" panose="05000000000000000000" pitchFamily="2" charset="2"/>
              <a:buChar char="q"/>
            </a:pPr>
            <a:r>
              <a:rPr lang="en-US" sz="2800" dirty="0" smtClean="0"/>
              <a:t>You don’t need to do it alone</a:t>
            </a:r>
          </a:p>
          <a:p>
            <a:pPr marL="742950" lvl="1" indent="-285750">
              <a:buFont typeface="Wingdings" panose="05000000000000000000" pitchFamily="2" charset="2"/>
              <a:buChar char="q"/>
            </a:pPr>
            <a:r>
              <a:rPr lang="en-US" sz="2000" dirty="0" smtClean="0"/>
              <a:t>Create the right team</a:t>
            </a:r>
          </a:p>
          <a:p>
            <a:pPr marL="742950" lvl="1" indent="-285750">
              <a:buFont typeface="Wingdings" panose="05000000000000000000" pitchFamily="2" charset="2"/>
              <a:buChar char="q"/>
            </a:pPr>
            <a:r>
              <a:rPr lang="en-US" sz="2000" dirty="0" smtClean="0"/>
              <a:t>Know what to ask</a:t>
            </a:r>
          </a:p>
          <a:p>
            <a:pPr marL="742950" lvl="1" indent="-285750">
              <a:buFont typeface="Wingdings" panose="05000000000000000000" pitchFamily="2" charset="2"/>
              <a:buChar char="q"/>
            </a:pPr>
            <a:r>
              <a:rPr lang="en-US" sz="2000" dirty="0" smtClean="0"/>
              <a:t>Leverage the different skill sets</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endParaRPr lang="en-US" dirty="0"/>
          </a:p>
        </p:txBody>
      </p:sp>
      <p:sp>
        <p:nvSpPr>
          <p:cNvPr id="3"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Key Points</a:t>
            </a:r>
            <a:endParaRPr lang="en-US" sz="3600" dirty="0">
              <a:solidFill>
                <a:schemeClr val="tx1"/>
              </a:solidFill>
            </a:endParaRPr>
          </a:p>
        </p:txBody>
      </p:sp>
    </p:spTree>
    <p:extLst>
      <p:ext uri="{BB962C8B-B14F-4D97-AF65-F5344CB8AC3E}">
        <p14:creationId xmlns:p14="http://schemas.microsoft.com/office/powerpoint/2010/main" val="6871861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990600" y="2362200"/>
            <a:ext cx="11486248" cy="936625"/>
          </a:xfrm>
        </p:spPr>
        <p:txBody>
          <a:bodyPr>
            <a:noAutofit/>
          </a:bodyPr>
          <a:lstStyle/>
          <a:p>
            <a:pPr algn="ctr"/>
            <a:r>
              <a:rPr lang="en-US" sz="8800" dirty="0" smtClean="0">
                <a:solidFill>
                  <a:schemeClr val="tx1"/>
                </a:solidFill>
              </a:rPr>
              <a:t>Questions?</a:t>
            </a:r>
            <a:endParaRPr lang="en-US" sz="8800" dirty="0">
              <a:solidFill>
                <a:schemeClr val="tx1"/>
              </a:solidFill>
            </a:endParaRPr>
          </a:p>
        </p:txBody>
      </p:sp>
    </p:spTree>
    <p:extLst>
      <p:ext uri="{BB962C8B-B14F-4D97-AF65-F5344CB8AC3E}">
        <p14:creationId xmlns:p14="http://schemas.microsoft.com/office/powerpoint/2010/main" val="2579700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How Do I Improve My Fiscal Literacy?</a:t>
            </a:r>
            <a:endParaRPr lang="en-US" sz="3600" dirty="0">
              <a:solidFill>
                <a:schemeClr val="tx1"/>
              </a:solidFill>
            </a:endParaRPr>
          </a:p>
        </p:txBody>
      </p:sp>
      <p:pic>
        <p:nvPicPr>
          <p:cNvPr id="5" name="Picture 2" descr="http://www.safepayltd.co.uk/wp-content/uploads/image/accountant(1).jpg"/>
          <p:cNvPicPr>
            <a:picLocks noChangeAspect="1" noChangeArrowheads="1"/>
          </p:cNvPicPr>
          <p:nvPr/>
        </p:nvPicPr>
        <p:blipFill>
          <a:blip r:embed="rId2">
            <a:extLst>
              <a:ext uri="{28A0092B-C50C-407E-A947-70E740481C1C}">
                <a14:useLocalDpi xmlns:a14="http://schemas.microsoft.com/office/drawing/2010/main" val="0"/>
              </a:ext>
            </a:extLst>
          </a:blip>
          <a:srcRect t="13171"/>
          <a:stretch>
            <a:fillRect/>
          </a:stretch>
        </p:blipFill>
        <p:spPr bwMode="auto">
          <a:xfrm>
            <a:off x="1295400" y="2395746"/>
            <a:ext cx="6324600" cy="423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Callout 9"/>
          <p:cNvSpPr/>
          <p:nvPr/>
        </p:nvSpPr>
        <p:spPr>
          <a:xfrm rot="19938971" flipH="1">
            <a:off x="1084218" y="1968709"/>
            <a:ext cx="1969455" cy="1544349"/>
          </a:xfrm>
          <a:prstGeom prst="cloudCallout">
            <a:avLst/>
          </a:prstGeom>
          <a:solidFill>
            <a:srgbClr val="FFFF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Maybe I should become a CPA?</a:t>
            </a:r>
            <a:endParaRPr lang="en-US" dirty="0">
              <a:solidFill>
                <a:schemeClr val="bg1"/>
              </a:solidFill>
            </a:endParaRPr>
          </a:p>
        </p:txBody>
      </p:sp>
      <p:sp>
        <p:nvSpPr>
          <p:cNvPr id="13" name="Cloud Callout 12"/>
          <p:cNvSpPr/>
          <p:nvPr/>
        </p:nvSpPr>
        <p:spPr>
          <a:xfrm rot="1574357">
            <a:off x="5878826" y="1794575"/>
            <a:ext cx="2288677" cy="1848429"/>
          </a:xfrm>
          <a:prstGeom prst="cloudCallout">
            <a:avLst/>
          </a:prstGeom>
          <a:solidFill>
            <a:srgbClr val="FFFF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What if I get a part-time job at a bank? Will that help?</a:t>
            </a:r>
            <a:endParaRPr lang="en-US" dirty="0">
              <a:solidFill>
                <a:schemeClr val="bg1"/>
              </a:solidFill>
            </a:endParaRPr>
          </a:p>
        </p:txBody>
      </p:sp>
      <p:sp>
        <p:nvSpPr>
          <p:cNvPr id="14" name="Cloud Callout 13"/>
          <p:cNvSpPr/>
          <p:nvPr/>
        </p:nvSpPr>
        <p:spPr>
          <a:xfrm flipH="1">
            <a:off x="2332906" y="1057173"/>
            <a:ext cx="1933575" cy="1457427"/>
          </a:xfrm>
          <a:prstGeom prst="cloudCallout">
            <a:avLst/>
          </a:prstGeom>
          <a:solidFill>
            <a:srgbClr val="FFFF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Should I go back to college?</a:t>
            </a:r>
            <a:endParaRPr lang="en-US" dirty="0">
              <a:solidFill>
                <a:schemeClr val="bg1"/>
              </a:solidFill>
            </a:endParaRPr>
          </a:p>
        </p:txBody>
      </p:sp>
      <p:sp>
        <p:nvSpPr>
          <p:cNvPr id="15" name="Cloud Callout 14"/>
          <p:cNvSpPr/>
          <p:nvPr/>
        </p:nvSpPr>
        <p:spPr>
          <a:xfrm>
            <a:off x="4648201" y="1057173"/>
            <a:ext cx="1905000" cy="1566733"/>
          </a:xfrm>
          <a:prstGeom prst="cloudCallout">
            <a:avLst/>
          </a:prstGeom>
          <a:solidFill>
            <a:srgbClr val="FFFF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Is there an APP on my IPhone?</a:t>
            </a:r>
            <a:endParaRPr lang="en-US" dirty="0">
              <a:solidFill>
                <a:schemeClr val="bg1"/>
              </a:solidFill>
            </a:endParaRPr>
          </a:p>
        </p:txBody>
      </p:sp>
    </p:spTree>
    <p:extLst>
      <p:ext uri="{BB962C8B-B14F-4D97-AF65-F5344CB8AC3E}">
        <p14:creationId xmlns:p14="http://schemas.microsoft.com/office/powerpoint/2010/main" val="2965232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xit" presetSubtype="0" fill="hold" grpId="1"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How Do I Improve My Fiscal Literacy?</a:t>
            </a:r>
            <a:endParaRPr lang="en-US" sz="3600" dirty="0">
              <a:solidFill>
                <a:schemeClr val="tx1"/>
              </a:solidFill>
            </a:endParaRPr>
          </a:p>
        </p:txBody>
      </p:sp>
      <p:sp>
        <p:nvSpPr>
          <p:cNvPr id="4" name="TextBox 3"/>
          <p:cNvSpPr txBox="1"/>
          <p:nvPr/>
        </p:nvSpPr>
        <p:spPr>
          <a:xfrm>
            <a:off x="914400" y="1219200"/>
            <a:ext cx="7467600" cy="4370427"/>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Develop a good working knowledge of key financial terms, reports &amp; processes</a:t>
            </a:r>
          </a:p>
          <a:p>
            <a:pPr marL="285750" indent="-285750">
              <a:buFont typeface="Wingdings" panose="05000000000000000000" pitchFamily="2" charset="2"/>
              <a:buChar char="q"/>
            </a:pPr>
            <a:r>
              <a:rPr lang="en-US" sz="2800" dirty="0" smtClean="0"/>
              <a:t>Put together the right team </a:t>
            </a:r>
          </a:p>
          <a:p>
            <a:pPr marL="742950" lvl="1" indent="-285750">
              <a:buFont typeface="Wingdings" panose="05000000000000000000" pitchFamily="2" charset="2"/>
              <a:buChar char="q"/>
            </a:pPr>
            <a:r>
              <a:rPr lang="en-US" sz="2000" dirty="0" smtClean="0"/>
              <a:t>You don’t need to be a subject matter expert</a:t>
            </a:r>
          </a:p>
          <a:p>
            <a:pPr marL="742950" lvl="1" indent="-285750">
              <a:buFont typeface="Wingdings" panose="05000000000000000000" pitchFamily="2" charset="2"/>
              <a:buChar char="q"/>
            </a:pPr>
            <a:r>
              <a:rPr lang="en-US" sz="2000" dirty="0" smtClean="0"/>
              <a:t>You should, however, know what to look for</a:t>
            </a:r>
          </a:p>
          <a:p>
            <a:pPr marL="742950" lvl="1" indent="-285750">
              <a:buFont typeface="Wingdings" panose="05000000000000000000" pitchFamily="2" charset="2"/>
              <a:buChar char="q"/>
            </a:pPr>
            <a:r>
              <a:rPr lang="en-US" sz="2000" dirty="0" smtClean="0"/>
              <a:t>It’s important to know what type of questions to ask</a:t>
            </a:r>
          </a:p>
          <a:p>
            <a:pPr marL="742950" lvl="1" indent="-285750">
              <a:buFont typeface="Wingdings" panose="05000000000000000000" pitchFamily="2" charset="2"/>
              <a:buChar char="q"/>
            </a:pPr>
            <a:r>
              <a:rPr lang="en-US" sz="2000" dirty="0" smtClean="0"/>
              <a:t>Go to subject matter experts for help!</a:t>
            </a:r>
          </a:p>
          <a:p>
            <a:pPr marL="285750" indent="-285750">
              <a:buFont typeface="Wingdings" panose="05000000000000000000" pitchFamily="2" charset="2"/>
              <a:buChar char="q"/>
            </a:pPr>
            <a:r>
              <a:rPr lang="en-US" sz="2800" dirty="0" smtClean="0"/>
              <a:t>Collaborate &amp; communicate within the department</a:t>
            </a:r>
          </a:p>
          <a:p>
            <a:pPr marL="742950" lvl="1" indent="-285750">
              <a:buFont typeface="Wingdings" panose="05000000000000000000" pitchFamily="2" charset="2"/>
              <a:buChar char="q"/>
            </a:pPr>
            <a:r>
              <a:rPr lang="en-US" sz="2000" dirty="0" smtClean="0"/>
              <a:t>Physician lead, Administrative &amp; Finance Leads all working together, leveraging the different skill sets</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600060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0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10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848600" cy="936625"/>
          </a:xfrm>
        </p:spPr>
        <p:txBody>
          <a:bodyPr>
            <a:noAutofit/>
          </a:bodyPr>
          <a:lstStyle/>
          <a:p>
            <a:pPr algn="ctr"/>
            <a:r>
              <a:rPr lang="en-US" sz="3600" dirty="0" smtClean="0">
                <a:solidFill>
                  <a:schemeClr val="tx1"/>
                </a:solidFill>
              </a:rPr>
              <a:t>A Good Place to Start: </a:t>
            </a:r>
            <a:br>
              <a:rPr lang="en-US" sz="3600" dirty="0" smtClean="0">
                <a:solidFill>
                  <a:schemeClr val="tx1"/>
                </a:solidFill>
              </a:rPr>
            </a:br>
            <a:r>
              <a:rPr lang="en-US" sz="3600" dirty="0" smtClean="0">
                <a:solidFill>
                  <a:schemeClr val="tx1"/>
                </a:solidFill>
              </a:rPr>
              <a:t>The Operating Statement</a:t>
            </a:r>
            <a:endParaRPr lang="en-US" sz="3600" dirty="0">
              <a:solidFill>
                <a:schemeClr val="tx1"/>
              </a:solidFill>
            </a:endParaRPr>
          </a:p>
        </p:txBody>
      </p:sp>
      <p:pic>
        <p:nvPicPr>
          <p:cNvPr id="2050" name="Picture 2" descr="Biz_Starting_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391400" cy="463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341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848" y="-228600"/>
            <a:ext cx="11486248" cy="936625"/>
          </a:xfrm>
        </p:spPr>
        <p:txBody>
          <a:bodyPr>
            <a:noAutofit/>
          </a:bodyPr>
          <a:lstStyle/>
          <a:p>
            <a:pPr algn="ctr"/>
            <a:r>
              <a:rPr lang="en-US" sz="3600" dirty="0" smtClean="0">
                <a:solidFill>
                  <a:schemeClr val="tx1"/>
                </a:solidFill>
              </a:rPr>
              <a:t>What Is An Operating Statement?</a:t>
            </a:r>
            <a:endParaRPr lang="en-US" sz="3600" dirty="0">
              <a:solidFill>
                <a:schemeClr val="tx1"/>
              </a:solidFill>
            </a:endParaRPr>
          </a:p>
        </p:txBody>
      </p:sp>
      <p:sp>
        <p:nvSpPr>
          <p:cNvPr id="4" name="TextBox 3"/>
          <p:cNvSpPr txBox="1"/>
          <p:nvPr/>
        </p:nvSpPr>
        <p:spPr>
          <a:xfrm>
            <a:off x="914400" y="1219200"/>
            <a:ext cx="7467600" cy="3816429"/>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Core financial statement</a:t>
            </a:r>
          </a:p>
          <a:p>
            <a:pPr marL="285750" indent="-285750">
              <a:buFont typeface="Wingdings" panose="05000000000000000000" pitchFamily="2" charset="2"/>
              <a:buChar char="q"/>
            </a:pPr>
            <a:r>
              <a:rPr lang="en-US" sz="2800" dirty="0" smtClean="0"/>
              <a:t>Presents a company’s operating results over a specific period of time</a:t>
            </a:r>
          </a:p>
          <a:p>
            <a:pPr marL="285750" indent="-285750">
              <a:buFont typeface="Wingdings" panose="05000000000000000000" pitchFamily="2" charset="2"/>
              <a:buChar char="q"/>
            </a:pPr>
            <a:r>
              <a:rPr lang="en-US" sz="2800" dirty="0" smtClean="0"/>
              <a:t>Starts with revenue and then subtracts expenses to calculate net income</a:t>
            </a:r>
          </a:p>
          <a:p>
            <a:pPr marL="285750" indent="-285750">
              <a:buFont typeface="Wingdings" panose="05000000000000000000" pitchFamily="2" charset="2"/>
              <a:buChar char="q"/>
            </a:pPr>
            <a:r>
              <a:rPr lang="en-US" sz="2800" dirty="0" smtClean="0"/>
              <a:t>Sometimes referred to as an income statement, a P&amp;L (profit &amp; loss), statement of operations, earnings report</a:t>
            </a:r>
          </a:p>
          <a:p>
            <a:pPr marL="285750" indent="-285750">
              <a:buFont typeface="Wingdings" panose="05000000000000000000" pitchFamily="2" charset="2"/>
              <a:buChar char="q"/>
            </a:pPr>
            <a:endParaRPr lang="en-US" dirty="0"/>
          </a:p>
        </p:txBody>
      </p:sp>
      <p:pic>
        <p:nvPicPr>
          <p:cNvPr id="5" name="Picture 2" descr="C:\Documents and Settings\youngj5\Local Settings\Temporary Internet Files\Content.IE5\45EUUAWG\MC9004415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343400"/>
            <a:ext cx="2819400" cy="240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833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1431</TotalTime>
  <Words>3365</Words>
  <Application>Microsoft Macintosh PowerPoint</Application>
  <PresentationFormat>On-screen Show (4:3)</PresentationFormat>
  <Paragraphs>920</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FISCAL LITERACY</vt:lpstr>
      <vt:lpstr>Learning Objectives</vt:lpstr>
      <vt:lpstr>Fiscal Literacy</vt:lpstr>
      <vt:lpstr>Fiscal Literacy And Leadership</vt:lpstr>
      <vt:lpstr>Fiscal Literacy And Leadership</vt:lpstr>
      <vt:lpstr>How Do I Improve My Fiscal Literacy?</vt:lpstr>
      <vt:lpstr>How Do I Improve My Fiscal Literacy?</vt:lpstr>
      <vt:lpstr>A Good Place to Start:  The Operating Statement</vt:lpstr>
      <vt:lpstr>What Is An Operating Statement?</vt:lpstr>
      <vt:lpstr>Why Do We Need An Operating Statement?</vt:lpstr>
      <vt:lpstr>Components Of An Operating Statement</vt:lpstr>
      <vt:lpstr>Components Of An Operating Statement</vt:lpstr>
      <vt:lpstr>Components Of An Operating Statement</vt:lpstr>
      <vt:lpstr>Components Of An Operating Statement Payor Mix</vt:lpstr>
      <vt:lpstr>Components Of An Operating Statement Payor Mix/Realization Rate</vt:lpstr>
      <vt:lpstr>Components Of An Operating Statement</vt:lpstr>
      <vt:lpstr>Components Of An Operating Statement</vt:lpstr>
      <vt:lpstr>Types of Expenses</vt:lpstr>
      <vt:lpstr>Step Variable- Lab/Blood Gas Example</vt:lpstr>
      <vt:lpstr>Step Variable- Lab/Blood Gas Example</vt:lpstr>
      <vt:lpstr>Components Of An Operating Statement</vt:lpstr>
      <vt:lpstr>Components Of An Operating Statement</vt:lpstr>
      <vt:lpstr>Components Of An Operating Statement</vt:lpstr>
      <vt:lpstr>Components Of An Operating Statement</vt:lpstr>
      <vt:lpstr>What Is A Budget?</vt:lpstr>
      <vt:lpstr>Why Do We Need A Budget?</vt:lpstr>
      <vt:lpstr>Building Blocks Of A Budget</vt:lpstr>
      <vt:lpstr>Operating Statement Exercise – Step #1</vt:lpstr>
      <vt:lpstr>Step #1 – Build A Budget</vt:lpstr>
      <vt:lpstr>Step #1 – Build A Budget</vt:lpstr>
      <vt:lpstr>Step #1 – Build A Budget</vt:lpstr>
      <vt:lpstr>Step #1 – Build A Budget</vt:lpstr>
      <vt:lpstr>Step #1 – Build A Budget</vt:lpstr>
      <vt:lpstr>Step #1 – Build A Budget</vt:lpstr>
      <vt:lpstr>Step #1 – Build A Budget</vt:lpstr>
      <vt:lpstr>Step #1 – Build A Budget</vt:lpstr>
      <vt:lpstr>Step #1 – Build A Budget</vt:lpstr>
      <vt:lpstr>Step #1 – Build A Budget</vt:lpstr>
      <vt:lpstr>Step #1 – Build A Budget</vt:lpstr>
      <vt:lpstr>Variances To Budget</vt:lpstr>
      <vt:lpstr>Variances To Budget</vt:lpstr>
      <vt:lpstr>Variances To Budget</vt:lpstr>
      <vt:lpstr>Operating Statement Exercise – Step #2</vt:lpstr>
      <vt:lpstr>Operating Statement Exercise – Step #2</vt:lpstr>
      <vt:lpstr>Step #2 – Variances/Explanations</vt:lpstr>
      <vt:lpstr>Step #2 – Variances/Explanations</vt:lpstr>
      <vt:lpstr>Step #2 – Variances/Explanations</vt:lpstr>
      <vt:lpstr>Step #2 – Variances/Explanations</vt:lpstr>
      <vt:lpstr>Step #2 – Variances/Explanations</vt:lpstr>
      <vt:lpstr>Step #2 – Variances/Explanations</vt:lpstr>
      <vt:lpstr>Key Points</vt:lpstr>
      <vt:lpstr>Questions?</vt:lpstr>
    </vt:vector>
  </TitlesOfParts>
  <Company>Cleveland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Jeff</dc:creator>
  <cp:lastModifiedBy>Paris</cp:lastModifiedBy>
  <cp:revision>144</cp:revision>
  <cp:lastPrinted>2015-01-12T14:53:56Z</cp:lastPrinted>
  <dcterms:created xsi:type="dcterms:W3CDTF">2015-01-12T14:17:22Z</dcterms:created>
  <dcterms:modified xsi:type="dcterms:W3CDTF">2015-03-06T15:30:14Z</dcterms:modified>
</cp:coreProperties>
</file>