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 id="2147483681"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7010400" cy="9296400"/>
  <p:embeddedFontLst>
    <p:embeddedFont>
      <p:font typeface="Arial Black" panose="020B0A04020102020204" pitchFamily="34" charset="0"/>
      <p:regular r:id="rId22"/>
      <p:bold r:id="rId23"/>
    </p:embeddedFont>
    <p:embeddedFont>
      <p:font typeface="Calibri" panose="020F0502020204030204" pitchFamily="34"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D9769C-9EF3-4066-A019-3D6607749238}">
  <a:tblStyle styleId="{6FD9769C-9EF3-4066-A019-3D66077492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451BA34-7247-4573-970B-0C4E4D1C16B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EF8F24-0EB0-49C0-A30E-371C72997240}"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5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64d88f742_1_8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9" name="Google Shape;209;g1364d88f742_1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10</a:t>
            </a:fld>
            <a:endParaRPr>
              <a:latin typeface="Times"/>
              <a:ea typeface="Times"/>
              <a:cs typeface="Times"/>
              <a:sym typeface="Times"/>
            </a:endParaRPr>
          </a:p>
        </p:txBody>
      </p:sp>
      <p:sp>
        <p:nvSpPr>
          <p:cNvPr id="381" name="Google Shape;38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2" name="Google Shape;382;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CE not checked yet</a:t>
            </a:r>
            <a:endParaRPr/>
          </a:p>
        </p:txBody>
      </p:sp>
      <p:sp>
        <p:nvSpPr>
          <p:cNvPr id="413" name="Google Shape;413;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295e1678c0_0_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12</a:t>
            </a:fld>
            <a:endParaRPr>
              <a:latin typeface="Times"/>
              <a:ea typeface="Times"/>
              <a:cs typeface="Times"/>
              <a:sym typeface="Times"/>
            </a:endParaRPr>
          </a:p>
        </p:txBody>
      </p:sp>
      <p:sp>
        <p:nvSpPr>
          <p:cNvPr id="422" name="Google Shape;422;g2295e1678c0_0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g2295e1678c0_0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highlight>
                <a:srgbClr val="FFFF00"/>
              </a:highlight>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13</a:t>
            </a:fld>
            <a:endParaRPr>
              <a:latin typeface="Times"/>
              <a:ea typeface="Times"/>
              <a:cs typeface="Times"/>
              <a:sym typeface="Times"/>
            </a:endParaRPr>
          </a:p>
        </p:txBody>
      </p:sp>
      <p:sp>
        <p:nvSpPr>
          <p:cNvPr id="452" name="Google Shape;45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Times"/>
                <a:ea typeface="Times"/>
                <a:cs typeface="Times"/>
                <a:sym typeface="Times"/>
              </a:rPr>
              <a:t>Need National Averages for 2023</a:t>
            </a:r>
            <a:endParaRPr>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14</a:t>
            </a:fld>
            <a:endParaRPr>
              <a:latin typeface="Times"/>
              <a:ea typeface="Times"/>
              <a:cs typeface="Times"/>
              <a:sym typeface="Times"/>
            </a:endParaRPr>
          </a:p>
        </p:txBody>
      </p:sp>
      <p:sp>
        <p:nvSpPr>
          <p:cNvPr id="470" name="Google Shape;470;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1" name="Google Shape;47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15</a:t>
            </a:fld>
            <a:endParaRPr>
              <a:latin typeface="Times"/>
              <a:ea typeface="Times"/>
              <a:cs typeface="Times"/>
              <a:sym typeface="Times"/>
            </a:endParaRPr>
          </a:p>
        </p:txBody>
      </p:sp>
      <p:sp>
        <p:nvSpPr>
          <p:cNvPr id="483" name="Google Shape;48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16</a:t>
            </a:fld>
            <a:endParaRPr>
              <a:latin typeface="Times"/>
              <a:ea typeface="Times"/>
              <a:cs typeface="Times"/>
              <a:sym typeface="Times"/>
            </a:endParaRPr>
          </a:p>
        </p:txBody>
      </p:sp>
      <p:sp>
        <p:nvSpPr>
          <p:cNvPr id="511" name="Google Shape;51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1">
              <a:highlight>
                <a:srgbClr val="FFFF00"/>
              </a:highlight>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2</a:t>
            </a:fld>
            <a:endParaRPr>
              <a:latin typeface="Times"/>
              <a:ea typeface="Times"/>
              <a:cs typeface="Times"/>
              <a:sym typeface="Times"/>
            </a:endParaRPr>
          </a:p>
        </p:txBody>
      </p:sp>
      <p:sp>
        <p:nvSpPr>
          <p:cNvPr id="220" name="Google Shape;22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Times"/>
                <a:ea typeface="Times"/>
                <a:cs typeface="Times"/>
                <a:sym typeface="Times"/>
              </a:rPr>
              <a:t>3</a:t>
            </a:fld>
            <a:endParaRPr>
              <a:latin typeface="Times"/>
              <a:ea typeface="Times"/>
              <a:cs typeface="Times"/>
              <a:sym typeface="Times"/>
            </a:endParaRPr>
          </a:p>
        </p:txBody>
      </p:sp>
      <p:sp>
        <p:nvSpPr>
          <p:cNvPr id="233" name="Google Shape;23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Times"/>
              <a:ea typeface="Times"/>
              <a:cs typeface="Times"/>
              <a:sym typeface="Times"/>
            </a:endParaRPr>
          </a:p>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541afdf62_0_1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3541afdf62_0_1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0" name="Google Shape;250;g13541afdf62_0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541afdf62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3541afdf62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Needs Updated TM</a:t>
            </a:r>
            <a:endParaRPr/>
          </a:p>
        </p:txBody>
      </p:sp>
      <p:sp>
        <p:nvSpPr>
          <p:cNvPr id="260" name="Google Shape;260;g13541afdf62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541afdf62_0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541afdf62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Needs updated TM</a:t>
            </a:r>
            <a:endParaRPr/>
          </a:p>
        </p:txBody>
      </p:sp>
      <p:sp>
        <p:nvSpPr>
          <p:cNvPr id="272" name="Google Shape;272;g13541afdf62_0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dad6cf087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dad6cf087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Needs updated TM</a:t>
            </a:r>
            <a:endParaRPr/>
          </a:p>
        </p:txBody>
      </p:sp>
      <p:sp>
        <p:nvSpPr>
          <p:cNvPr id="280" name="Google Shape;280;gddad6cf087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44a5c0e73_1_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400">
                <a:latin typeface="Times"/>
                <a:ea typeface="Times"/>
                <a:cs typeface="Times"/>
                <a:sym typeface="Times"/>
              </a:rPr>
              <a:t>8</a:t>
            </a:fld>
            <a:endParaRPr sz="1400">
              <a:latin typeface="Times"/>
              <a:ea typeface="Times"/>
              <a:cs typeface="Times"/>
              <a:sym typeface="Times"/>
            </a:endParaRPr>
          </a:p>
        </p:txBody>
      </p:sp>
      <p:sp>
        <p:nvSpPr>
          <p:cNvPr id="288" name="Google Shape;288;gf44a5c0e73_1_20:notes"/>
          <p:cNvSpPr>
            <a:spLocks noGrp="1" noRot="1" noChangeAspect="1"/>
          </p:cNvSpPr>
          <p:nvPr>
            <p:ph type="sldImg" idx="2"/>
          </p:nvPr>
        </p:nvSpPr>
        <p:spPr>
          <a:xfrm>
            <a:off x="1181100" y="696913"/>
            <a:ext cx="464814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f44a5c0e73_1_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1400">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9" name="Google Shape;29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0" name="Google Shape;100;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3" name="Google Shape;12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98813" y="476250"/>
            <a:ext cx="5535612" cy="825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8" name="Google Shape;12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98813" y="476250"/>
            <a:ext cx="5535612" cy="825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22"/>
          <p:cNvSpPr txBox="1">
            <a:spLocks noGrp="1"/>
          </p:cNvSpPr>
          <p:nvPr>
            <p:ph type="body" idx="1"/>
          </p:nvPr>
        </p:nvSpPr>
        <p:spPr>
          <a:xfrm>
            <a:off x="8509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2"/>
          <p:cNvSpPr txBox="1">
            <a:spLocks noGrp="1"/>
          </p:cNvSpPr>
          <p:nvPr>
            <p:ph type="body" idx="2"/>
          </p:nvPr>
        </p:nvSpPr>
        <p:spPr>
          <a:xfrm>
            <a:off x="46990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7" name="Google Shape;1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2" name="Google Shape;142;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4" name="Google Shape;14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9" name="Google Shape;14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0" name="Google Shape;150;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1" name="Google Shape;15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2" name="Google Shape;152;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3" name="Google Shape;15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8" name="Google Shape;1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3" name="Google Shape;163;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4" name="Google Shape;164;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5" name="Google Shape;1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2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1" name="Google Shape;171;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2" name="Google Shape;17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3" name="Google Shape;183;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5" name="Google Shape;19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7" name="Google Shape;19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8" name="Google Shape;19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98813" y="476250"/>
            <a:ext cx="5535600" cy="825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1" name="Google Shape;201;p33"/>
          <p:cNvSpPr txBox="1">
            <a:spLocks noGrp="1"/>
          </p:cNvSpPr>
          <p:nvPr>
            <p:ph type="body" idx="1"/>
          </p:nvPr>
        </p:nvSpPr>
        <p:spPr>
          <a:xfrm>
            <a:off x="8509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33"/>
          <p:cNvSpPr txBox="1">
            <a:spLocks noGrp="1"/>
          </p:cNvSpPr>
          <p:nvPr>
            <p:ph type="body" idx="2"/>
          </p:nvPr>
        </p:nvSpPr>
        <p:spPr>
          <a:xfrm>
            <a:off x="46990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3" name="Google Shape;203;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98813" y="476250"/>
            <a:ext cx="5535600" cy="825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6" name="Google Shape;206;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198813" y="476250"/>
            <a:ext cx="5535612" cy="825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98813" y="476250"/>
            <a:ext cx="5535612" cy="825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509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4699000" y="1638300"/>
            <a:ext cx="36957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9" name="Google Shape;18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Google Shape;19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35"/>
          <p:cNvPicPr preferRelativeResize="0"/>
          <p:nvPr/>
        </p:nvPicPr>
        <p:blipFill>
          <a:blip r:embed="rId3">
            <a:alphaModFix/>
          </a:blip>
          <a:stretch>
            <a:fillRect/>
          </a:stretch>
        </p:blipFill>
        <p:spPr>
          <a:xfrm>
            <a:off x="0" y="0"/>
            <a:ext cx="9144000" cy="5695948"/>
          </a:xfrm>
          <a:prstGeom prst="rect">
            <a:avLst/>
          </a:prstGeom>
          <a:noFill/>
          <a:ln>
            <a:noFill/>
          </a:ln>
        </p:spPr>
      </p:pic>
      <p:pic>
        <p:nvPicPr>
          <p:cNvPr id="212" name="Google Shape;212;p35"/>
          <p:cNvPicPr preferRelativeResize="0"/>
          <p:nvPr/>
        </p:nvPicPr>
        <p:blipFill rotWithShape="1">
          <a:blip r:embed="rId4">
            <a:alphaModFix/>
          </a:blip>
          <a:srcRect/>
          <a:stretch/>
        </p:blipFill>
        <p:spPr>
          <a:xfrm>
            <a:off x="4448375" y="113040"/>
            <a:ext cx="4025899" cy="5029200"/>
          </a:xfrm>
          <a:prstGeom prst="rect">
            <a:avLst/>
          </a:prstGeom>
          <a:noFill/>
          <a:ln>
            <a:noFill/>
          </a:ln>
        </p:spPr>
      </p:pic>
      <p:sp>
        <p:nvSpPr>
          <p:cNvPr id="213" name="Google Shape;213;p35"/>
          <p:cNvSpPr/>
          <p:nvPr/>
        </p:nvSpPr>
        <p:spPr>
          <a:xfrm>
            <a:off x="0" y="5695950"/>
            <a:ext cx="9144000" cy="1162050"/>
          </a:xfrm>
          <a:prstGeom prst="rect">
            <a:avLst/>
          </a:prstGeom>
          <a:solidFill>
            <a:srgbClr val="00355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4" name="Google Shape;214;p35"/>
          <p:cNvSpPr txBox="1"/>
          <p:nvPr/>
        </p:nvSpPr>
        <p:spPr>
          <a:xfrm>
            <a:off x="2815199" y="407408"/>
            <a:ext cx="35136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FFFFFF"/>
                </a:solidFill>
              </a:rPr>
              <a:t>Presenting</a:t>
            </a:r>
            <a:endParaRPr b="1">
              <a:solidFill>
                <a:srgbClr val="FFFFFF"/>
              </a:solidFill>
            </a:endParaRPr>
          </a:p>
          <a:p>
            <a:pPr marL="0" marR="0" lvl="0" indent="0" algn="ctr" rtl="0">
              <a:spcBef>
                <a:spcPts val="0"/>
              </a:spcBef>
              <a:spcAft>
                <a:spcPts val="0"/>
              </a:spcAft>
              <a:buNone/>
            </a:pPr>
            <a:r>
              <a:rPr lang="en-US" sz="2800" b="1">
                <a:solidFill>
                  <a:srgbClr val="FFFFFF"/>
                </a:solidFill>
              </a:rPr>
              <a:t>The Entering Class of </a:t>
            </a:r>
            <a:endParaRPr b="1">
              <a:solidFill>
                <a:srgbClr val="FFFFFF"/>
              </a:solidFill>
            </a:endParaRPr>
          </a:p>
        </p:txBody>
      </p:sp>
      <p:sp>
        <p:nvSpPr>
          <p:cNvPr id="215" name="Google Shape;215;p35"/>
          <p:cNvSpPr/>
          <p:nvPr/>
        </p:nvSpPr>
        <p:spPr>
          <a:xfrm>
            <a:off x="3404047" y="1261372"/>
            <a:ext cx="2335800" cy="240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0" b="1" cap="none">
                <a:solidFill>
                  <a:schemeClr val="lt1"/>
                </a:solidFill>
                <a:latin typeface="Arial"/>
                <a:ea typeface="Arial"/>
                <a:cs typeface="Arial"/>
                <a:sym typeface="Arial"/>
              </a:rPr>
              <a:t>2</a:t>
            </a:r>
            <a:r>
              <a:rPr lang="en-US" sz="15000" b="1" cap="none">
                <a:solidFill>
                  <a:srgbClr val="073763"/>
                </a:solidFill>
                <a:latin typeface="Arial"/>
                <a:ea typeface="Arial"/>
                <a:cs typeface="Arial"/>
                <a:sym typeface="Arial"/>
              </a:rPr>
              <a:t>0</a:t>
            </a:r>
            <a:endParaRPr sz="15000" b="1" cap="none">
              <a:solidFill>
                <a:srgbClr val="073763"/>
              </a:solidFill>
              <a:latin typeface="Arial"/>
              <a:ea typeface="Arial"/>
              <a:cs typeface="Arial"/>
              <a:sym typeface="Arial"/>
            </a:endParaRPr>
          </a:p>
        </p:txBody>
      </p:sp>
      <p:sp>
        <p:nvSpPr>
          <p:cNvPr id="216" name="Google Shape;216;p35"/>
          <p:cNvSpPr/>
          <p:nvPr/>
        </p:nvSpPr>
        <p:spPr>
          <a:xfrm>
            <a:off x="3404003" y="2944783"/>
            <a:ext cx="2335800" cy="240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0" b="1">
                <a:solidFill>
                  <a:srgbClr val="073763"/>
                </a:solidFill>
              </a:rPr>
              <a:t>2</a:t>
            </a:r>
            <a:r>
              <a:rPr lang="en-US" sz="15000" b="1">
                <a:solidFill>
                  <a:schemeClr val="lt1"/>
                </a:solidFill>
              </a:rPr>
              <a:t>3</a:t>
            </a:r>
            <a:endParaRPr sz="15000" b="1" cap="none">
              <a:solidFill>
                <a:schemeClr val="lt1"/>
              </a:solidFill>
              <a:latin typeface="Arial"/>
              <a:ea typeface="Arial"/>
              <a:cs typeface="Arial"/>
              <a:sym typeface="Arial"/>
            </a:endParaRPr>
          </a:p>
        </p:txBody>
      </p:sp>
      <p:sp>
        <p:nvSpPr>
          <p:cNvPr id="217" name="Google Shape;217;p35"/>
          <p:cNvSpPr txBox="1"/>
          <p:nvPr/>
        </p:nvSpPr>
        <p:spPr>
          <a:xfrm>
            <a:off x="4689475" y="5908349"/>
            <a:ext cx="3717900" cy="65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00">
                <a:solidFill>
                  <a:schemeClr val="lt1"/>
                </a:solidFill>
              </a:rPr>
              <a:t>Dr. Lina Mehta</a:t>
            </a:r>
            <a:endParaRPr sz="1900">
              <a:solidFill>
                <a:schemeClr val="lt1"/>
              </a:solidFill>
            </a:endParaRPr>
          </a:p>
          <a:p>
            <a:pPr marL="0" marR="0" lvl="0" indent="0" algn="ctr" rtl="0">
              <a:spcBef>
                <a:spcPts val="0"/>
              </a:spcBef>
              <a:spcAft>
                <a:spcPts val="0"/>
              </a:spcAft>
              <a:buNone/>
            </a:pPr>
            <a:r>
              <a:rPr lang="en-US" sz="1900" i="1">
                <a:solidFill>
                  <a:schemeClr val="lt1"/>
                </a:solidFill>
              </a:rPr>
              <a:t>Associate Dean for Admissions</a:t>
            </a:r>
            <a:endParaRPr sz="1900" i="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279958" y="205065"/>
            <a:ext cx="8584200" cy="599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2060"/>
                </a:solidFill>
                <a:latin typeface="Arial"/>
                <a:ea typeface="Arial"/>
                <a:cs typeface="Arial"/>
                <a:sym typeface="Arial"/>
              </a:rPr>
              <a:t>86 Different Colleges &amp; Universities </a:t>
            </a:r>
            <a:endParaRPr sz="2400" b="1">
              <a:latin typeface="Arial"/>
              <a:ea typeface="Arial"/>
              <a:cs typeface="Arial"/>
              <a:sym typeface="Arial"/>
            </a:endParaRPr>
          </a:p>
        </p:txBody>
      </p:sp>
      <p:sp>
        <p:nvSpPr>
          <p:cNvPr id="385" name="Google Shape;385;p44"/>
          <p:cNvSpPr txBox="1"/>
          <p:nvPr/>
        </p:nvSpPr>
        <p:spPr>
          <a:xfrm>
            <a:off x="7808210" y="1088956"/>
            <a:ext cx="1517715" cy="80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600">
              <a:solidFill>
                <a:schemeClr val="dk1"/>
              </a:solidFill>
              <a:latin typeface="Arial Black"/>
              <a:ea typeface="Arial Black"/>
              <a:cs typeface="Arial Black"/>
              <a:sym typeface="Arial Black"/>
            </a:endParaRPr>
          </a:p>
        </p:txBody>
      </p:sp>
      <p:sp>
        <p:nvSpPr>
          <p:cNvPr id="386" name="Google Shape;386;p44"/>
          <p:cNvSpPr txBox="1"/>
          <p:nvPr/>
        </p:nvSpPr>
        <p:spPr>
          <a:xfrm>
            <a:off x="1576359" y="2390365"/>
            <a:ext cx="15177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Arial Black"/>
                <a:ea typeface="Arial Black"/>
                <a:cs typeface="Arial Black"/>
                <a:sym typeface="Arial Black"/>
              </a:rPr>
              <a:t>27</a:t>
            </a:r>
            <a:endParaRPr sz="3600">
              <a:solidFill>
                <a:schemeClr val="dk1"/>
              </a:solidFill>
              <a:latin typeface="Arial Black"/>
              <a:ea typeface="Arial Black"/>
              <a:cs typeface="Arial Black"/>
              <a:sym typeface="Arial Black"/>
            </a:endParaRPr>
          </a:p>
        </p:txBody>
      </p:sp>
      <p:sp>
        <p:nvSpPr>
          <p:cNvPr id="387" name="Google Shape;387;p44"/>
          <p:cNvSpPr txBox="1"/>
          <p:nvPr/>
        </p:nvSpPr>
        <p:spPr>
          <a:xfrm>
            <a:off x="2909900" y="6165625"/>
            <a:ext cx="909000" cy="46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100">
                <a:solidFill>
                  <a:schemeClr val="dk1"/>
                </a:solidFill>
                <a:latin typeface="Arial Black"/>
                <a:ea typeface="Arial Black"/>
                <a:cs typeface="Arial Black"/>
                <a:sym typeface="Arial Black"/>
              </a:rPr>
              <a:t>5</a:t>
            </a:r>
            <a:endParaRPr sz="1700"/>
          </a:p>
        </p:txBody>
      </p:sp>
      <p:pic>
        <p:nvPicPr>
          <p:cNvPr id="388" name="Google Shape;388;p44"/>
          <p:cNvPicPr preferRelativeResize="0"/>
          <p:nvPr/>
        </p:nvPicPr>
        <p:blipFill rotWithShape="1">
          <a:blip r:embed="rId3">
            <a:alphaModFix/>
          </a:blip>
          <a:srcRect/>
          <a:stretch/>
        </p:blipFill>
        <p:spPr>
          <a:xfrm>
            <a:off x="7231813" y="3112525"/>
            <a:ext cx="1688625" cy="1509646"/>
          </a:xfrm>
          <a:prstGeom prst="rect">
            <a:avLst/>
          </a:prstGeom>
          <a:noFill/>
          <a:ln>
            <a:noFill/>
          </a:ln>
        </p:spPr>
      </p:pic>
      <p:sp>
        <p:nvSpPr>
          <p:cNvPr id="389" name="Google Shape;389;p44"/>
          <p:cNvSpPr txBox="1"/>
          <p:nvPr/>
        </p:nvSpPr>
        <p:spPr>
          <a:xfrm>
            <a:off x="3450206" y="3195929"/>
            <a:ext cx="151771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Arial Black"/>
                <a:ea typeface="Arial Black"/>
                <a:cs typeface="Arial Black"/>
                <a:sym typeface="Arial Black"/>
              </a:rPr>
              <a:t> </a:t>
            </a:r>
            <a:endParaRPr sz="2800">
              <a:solidFill>
                <a:schemeClr val="dk1"/>
              </a:solidFill>
              <a:latin typeface="Arial Black"/>
              <a:ea typeface="Arial Black"/>
              <a:cs typeface="Arial Black"/>
              <a:sym typeface="Arial Black"/>
            </a:endParaRPr>
          </a:p>
        </p:txBody>
      </p:sp>
      <p:sp>
        <p:nvSpPr>
          <p:cNvPr id="390" name="Google Shape;390;p44"/>
          <p:cNvSpPr txBox="1"/>
          <p:nvPr/>
        </p:nvSpPr>
        <p:spPr>
          <a:xfrm>
            <a:off x="7362238" y="2390363"/>
            <a:ext cx="1133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Arial Black"/>
                <a:ea typeface="Arial Black"/>
                <a:cs typeface="Arial Black"/>
                <a:sym typeface="Arial Black"/>
              </a:rPr>
              <a:t> </a:t>
            </a:r>
            <a:r>
              <a:rPr lang="en-US" sz="3000">
                <a:solidFill>
                  <a:schemeClr val="dk1"/>
                </a:solidFill>
                <a:latin typeface="Arial Black"/>
                <a:ea typeface="Arial Black"/>
                <a:cs typeface="Arial Black"/>
                <a:sym typeface="Arial Black"/>
              </a:rPr>
              <a:t>13</a:t>
            </a:r>
            <a:endParaRPr sz="1600"/>
          </a:p>
        </p:txBody>
      </p:sp>
      <p:pic>
        <p:nvPicPr>
          <p:cNvPr id="391" name="Google Shape;391;p44" descr="Image result for johns hopkins logo"/>
          <p:cNvPicPr preferRelativeResize="0"/>
          <p:nvPr/>
        </p:nvPicPr>
        <p:blipFill rotWithShape="1">
          <a:blip r:embed="rId4">
            <a:alphaModFix/>
          </a:blip>
          <a:srcRect/>
          <a:stretch/>
        </p:blipFill>
        <p:spPr>
          <a:xfrm>
            <a:off x="3966575" y="1074900"/>
            <a:ext cx="2111250" cy="1732700"/>
          </a:xfrm>
          <a:prstGeom prst="rect">
            <a:avLst/>
          </a:prstGeom>
          <a:noFill/>
          <a:ln>
            <a:noFill/>
          </a:ln>
        </p:spPr>
      </p:pic>
      <p:sp>
        <p:nvSpPr>
          <p:cNvPr id="392" name="Google Shape;392;p44"/>
          <p:cNvSpPr txBox="1"/>
          <p:nvPr/>
        </p:nvSpPr>
        <p:spPr>
          <a:xfrm>
            <a:off x="7685996" y="4622164"/>
            <a:ext cx="7803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Arial Black"/>
                <a:ea typeface="Arial Black"/>
                <a:cs typeface="Arial Black"/>
                <a:sym typeface="Arial Black"/>
              </a:rPr>
              <a:t> 7</a:t>
            </a:r>
            <a:endParaRPr sz="3000"/>
          </a:p>
        </p:txBody>
      </p:sp>
      <p:sp>
        <p:nvSpPr>
          <p:cNvPr id="393" name="Google Shape;393;p44"/>
          <p:cNvSpPr txBox="1"/>
          <p:nvPr/>
        </p:nvSpPr>
        <p:spPr>
          <a:xfrm>
            <a:off x="5677320" y="5335025"/>
            <a:ext cx="862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94" name="Google Shape;394;p44"/>
          <p:cNvSpPr/>
          <p:nvPr/>
        </p:nvSpPr>
        <p:spPr>
          <a:xfrm>
            <a:off x="7876254" y="6137427"/>
            <a:ext cx="503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Arial Black"/>
                <a:ea typeface="Arial Black"/>
                <a:cs typeface="Arial Black"/>
                <a:sym typeface="Arial Black"/>
              </a:rPr>
              <a:t>5</a:t>
            </a:r>
            <a:endParaRPr sz="1600"/>
          </a:p>
        </p:txBody>
      </p:sp>
      <p:sp>
        <p:nvSpPr>
          <p:cNvPr id="395" name="Google Shape;395;p44"/>
          <p:cNvSpPr txBox="1"/>
          <p:nvPr/>
        </p:nvSpPr>
        <p:spPr>
          <a:xfrm>
            <a:off x="4494350" y="2390385"/>
            <a:ext cx="10557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dk1"/>
                </a:solidFill>
                <a:latin typeface="Arial Black"/>
                <a:ea typeface="Arial Black"/>
                <a:cs typeface="Arial Black"/>
                <a:sym typeface="Arial Black"/>
              </a:rPr>
              <a:t>17</a:t>
            </a:r>
            <a:endParaRPr/>
          </a:p>
        </p:txBody>
      </p:sp>
      <p:sp>
        <p:nvSpPr>
          <p:cNvPr id="396" name="Google Shape;396;p44"/>
          <p:cNvSpPr txBox="1"/>
          <p:nvPr/>
        </p:nvSpPr>
        <p:spPr>
          <a:xfrm>
            <a:off x="3625775" y="4619138"/>
            <a:ext cx="780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chemeClr val="dk1"/>
                </a:solidFill>
                <a:latin typeface="Arial Black"/>
                <a:ea typeface="Arial Black"/>
                <a:cs typeface="Arial Black"/>
                <a:sym typeface="Arial Black"/>
              </a:rPr>
              <a:t>8</a:t>
            </a:r>
            <a:endParaRPr sz="3000"/>
          </a:p>
        </p:txBody>
      </p:sp>
      <p:sp>
        <p:nvSpPr>
          <p:cNvPr id="397" name="Google Shape;397;p44"/>
          <p:cNvSpPr txBox="1"/>
          <p:nvPr/>
        </p:nvSpPr>
        <p:spPr>
          <a:xfrm>
            <a:off x="5404846" y="6261289"/>
            <a:ext cx="7803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Arial Black"/>
                <a:ea typeface="Arial Black"/>
                <a:cs typeface="Arial Black"/>
                <a:sym typeface="Arial Black"/>
              </a:rPr>
              <a:t> 5</a:t>
            </a:r>
            <a:endParaRPr sz="3000"/>
          </a:p>
        </p:txBody>
      </p:sp>
      <p:pic>
        <p:nvPicPr>
          <p:cNvPr id="398" name="Google Shape;398;p44"/>
          <p:cNvPicPr preferRelativeResize="0"/>
          <p:nvPr/>
        </p:nvPicPr>
        <p:blipFill>
          <a:blip r:embed="rId5">
            <a:alphaModFix/>
          </a:blip>
          <a:stretch>
            <a:fillRect/>
          </a:stretch>
        </p:blipFill>
        <p:spPr>
          <a:xfrm>
            <a:off x="3346507" y="3265325"/>
            <a:ext cx="1338838" cy="1356850"/>
          </a:xfrm>
          <a:prstGeom prst="rect">
            <a:avLst/>
          </a:prstGeom>
          <a:noFill/>
          <a:ln>
            <a:noFill/>
          </a:ln>
        </p:spPr>
      </p:pic>
      <p:sp>
        <p:nvSpPr>
          <p:cNvPr id="399" name="Google Shape;399;p44"/>
          <p:cNvSpPr txBox="1"/>
          <p:nvPr/>
        </p:nvSpPr>
        <p:spPr>
          <a:xfrm>
            <a:off x="5718563" y="4465038"/>
            <a:ext cx="780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chemeClr val="dk1"/>
                </a:solidFill>
                <a:latin typeface="Arial Black"/>
                <a:ea typeface="Arial Black"/>
                <a:cs typeface="Arial Black"/>
                <a:sym typeface="Arial Black"/>
              </a:rPr>
              <a:t>8</a:t>
            </a:r>
            <a:endParaRPr sz="3000">
              <a:solidFill>
                <a:schemeClr val="dk1"/>
              </a:solidFill>
            </a:endParaRPr>
          </a:p>
        </p:txBody>
      </p:sp>
      <p:pic>
        <p:nvPicPr>
          <p:cNvPr id="400" name="Google Shape;400;p44"/>
          <p:cNvPicPr preferRelativeResize="0"/>
          <p:nvPr/>
        </p:nvPicPr>
        <p:blipFill>
          <a:blip r:embed="rId6">
            <a:alphaModFix/>
          </a:blip>
          <a:stretch>
            <a:fillRect/>
          </a:stretch>
        </p:blipFill>
        <p:spPr>
          <a:xfrm>
            <a:off x="553338" y="3366063"/>
            <a:ext cx="1930875" cy="1002570"/>
          </a:xfrm>
          <a:prstGeom prst="rect">
            <a:avLst/>
          </a:prstGeom>
          <a:noFill/>
          <a:ln>
            <a:noFill/>
          </a:ln>
        </p:spPr>
      </p:pic>
      <p:sp>
        <p:nvSpPr>
          <p:cNvPr id="401" name="Google Shape;401;p44"/>
          <p:cNvSpPr txBox="1"/>
          <p:nvPr/>
        </p:nvSpPr>
        <p:spPr>
          <a:xfrm>
            <a:off x="866325" y="6165613"/>
            <a:ext cx="780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chemeClr val="dk1"/>
                </a:solidFill>
                <a:latin typeface="Arial Black"/>
                <a:ea typeface="Arial Black"/>
                <a:cs typeface="Arial Black"/>
                <a:sym typeface="Arial Black"/>
              </a:rPr>
              <a:t>6</a:t>
            </a:r>
            <a:endParaRPr/>
          </a:p>
        </p:txBody>
      </p:sp>
      <p:pic>
        <p:nvPicPr>
          <p:cNvPr id="402" name="Google Shape;402;p44"/>
          <p:cNvPicPr preferRelativeResize="0"/>
          <p:nvPr/>
        </p:nvPicPr>
        <p:blipFill>
          <a:blip r:embed="rId7">
            <a:alphaModFix/>
          </a:blip>
          <a:stretch>
            <a:fillRect/>
          </a:stretch>
        </p:blipFill>
        <p:spPr>
          <a:xfrm>
            <a:off x="7114400" y="1355450"/>
            <a:ext cx="1628775" cy="1171575"/>
          </a:xfrm>
          <a:prstGeom prst="rect">
            <a:avLst/>
          </a:prstGeom>
          <a:noFill/>
          <a:ln>
            <a:noFill/>
          </a:ln>
        </p:spPr>
      </p:pic>
      <p:pic>
        <p:nvPicPr>
          <p:cNvPr id="403" name="Google Shape;403;p44"/>
          <p:cNvPicPr preferRelativeResize="0"/>
          <p:nvPr/>
        </p:nvPicPr>
        <p:blipFill>
          <a:blip r:embed="rId8">
            <a:alphaModFix/>
          </a:blip>
          <a:stretch>
            <a:fillRect/>
          </a:stretch>
        </p:blipFill>
        <p:spPr>
          <a:xfrm>
            <a:off x="5324253" y="3077688"/>
            <a:ext cx="1790150" cy="1462550"/>
          </a:xfrm>
          <a:prstGeom prst="rect">
            <a:avLst/>
          </a:prstGeom>
          <a:noFill/>
          <a:ln>
            <a:noFill/>
          </a:ln>
        </p:spPr>
      </p:pic>
      <p:pic>
        <p:nvPicPr>
          <p:cNvPr id="404" name="Google Shape;404;p44"/>
          <p:cNvPicPr preferRelativeResize="0"/>
          <p:nvPr/>
        </p:nvPicPr>
        <p:blipFill>
          <a:blip r:embed="rId9">
            <a:alphaModFix/>
          </a:blip>
          <a:stretch>
            <a:fillRect/>
          </a:stretch>
        </p:blipFill>
        <p:spPr>
          <a:xfrm>
            <a:off x="616745" y="5177088"/>
            <a:ext cx="1279466" cy="1018683"/>
          </a:xfrm>
          <a:prstGeom prst="rect">
            <a:avLst/>
          </a:prstGeom>
          <a:noFill/>
          <a:ln>
            <a:noFill/>
          </a:ln>
        </p:spPr>
      </p:pic>
      <p:sp>
        <p:nvSpPr>
          <p:cNvPr id="405" name="Google Shape;405;p44"/>
          <p:cNvSpPr txBox="1"/>
          <p:nvPr/>
        </p:nvSpPr>
        <p:spPr>
          <a:xfrm>
            <a:off x="879038" y="4368625"/>
            <a:ext cx="1279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chemeClr val="dk1"/>
                </a:solidFill>
                <a:latin typeface="Arial Black"/>
                <a:ea typeface="Arial Black"/>
                <a:cs typeface="Arial Black"/>
                <a:sym typeface="Arial Black"/>
              </a:rPr>
              <a:t>10</a:t>
            </a:r>
            <a:endParaRPr/>
          </a:p>
        </p:txBody>
      </p:sp>
      <p:pic>
        <p:nvPicPr>
          <p:cNvPr id="406" name="Google Shape;406;p44"/>
          <p:cNvPicPr preferRelativeResize="0"/>
          <p:nvPr/>
        </p:nvPicPr>
        <p:blipFill>
          <a:blip r:embed="rId10">
            <a:alphaModFix/>
          </a:blip>
          <a:stretch>
            <a:fillRect/>
          </a:stretch>
        </p:blipFill>
        <p:spPr>
          <a:xfrm>
            <a:off x="2384552" y="5210266"/>
            <a:ext cx="2027400" cy="1135334"/>
          </a:xfrm>
          <a:prstGeom prst="rect">
            <a:avLst/>
          </a:prstGeom>
          <a:noFill/>
          <a:ln>
            <a:noFill/>
          </a:ln>
        </p:spPr>
      </p:pic>
      <p:pic>
        <p:nvPicPr>
          <p:cNvPr id="407" name="Google Shape;407;p44"/>
          <p:cNvPicPr preferRelativeResize="0"/>
          <p:nvPr/>
        </p:nvPicPr>
        <p:blipFill>
          <a:blip r:embed="rId11">
            <a:alphaModFix/>
          </a:blip>
          <a:stretch>
            <a:fillRect/>
          </a:stretch>
        </p:blipFill>
        <p:spPr>
          <a:xfrm>
            <a:off x="4829538" y="5266176"/>
            <a:ext cx="1930875" cy="840499"/>
          </a:xfrm>
          <a:prstGeom prst="rect">
            <a:avLst/>
          </a:prstGeom>
          <a:noFill/>
          <a:ln>
            <a:noFill/>
          </a:ln>
        </p:spPr>
      </p:pic>
      <p:pic>
        <p:nvPicPr>
          <p:cNvPr id="408" name="Google Shape;408;p44"/>
          <p:cNvPicPr preferRelativeResize="0"/>
          <p:nvPr/>
        </p:nvPicPr>
        <p:blipFill rotWithShape="1">
          <a:blip r:embed="rId12">
            <a:alphaModFix/>
          </a:blip>
          <a:srcRect b="20172"/>
          <a:stretch/>
        </p:blipFill>
        <p:spPr>
          <a:xfrm>
            <a:off x="7114400" y="5190249"/>
            <a:ext cx="2027400" cy="906313"/>
          </a:xfrm>
          <a:prstGeom prst="rect">
            <a:avLst/>
          </a:prstGeom>
          <a:noFill/>
          <a:ln>
            <a:noFill/>
          </a:ln>
        </p:spPr>
      </p:pic>
      <p:pic>
        <p:nvPicPr>
          <p:cNvPr id="409" name="Google Shape;409;p44"/>
          <p:cNvPicPr preferRelativeResize="0"/>
          <p:nvPr/>
        </p:nvPicPr>
        <p:blipFill>
          <a:blip r:embed="rId13">
            <a:alphaModFix/>
          </a:blip>
          <a:stretch>
            <a:fillRect/>
          </a:stretch>
        </p:blipFill>
        <p:spPr>
          <a:xfrm>
            <a:off x="873077" y="1228099"/>
            <a:ext cx="2428544" cy="117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title"/>
          </p:nvPr>
        </p:nvSpPr>
        <p:spPr>
          <a:xfrm>
            <a:off x="743600" y="-3"/>
            <a:ext cx="7937400" cy="60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002060"/>
                </a:solidFill>
                <a:latin typeface="Arial"/>
                <a:ea typeface="Arial"/>
                <a:cs typeface="Arial"/>
                <a:sym typeface="Arial"/>
              </a:rPr>
              <a:t>Complete List of Schools </a:t>
            </a:r>
            <a:endParaRPr sz="3600" b="1">
              <a:solidFill>
                <a:srgbClr val="002060"/>
              </a:solidFill>
              <a:latin typeface="Arial"/>
              <a:ea typeface="Arial"/>
              <a:cs typeface="Arial"/>
              <a:sym typeface="Arial"/>
            </a:endParaRPr>
          </a:p>
        </p:txBody>
      </p:sp>
      <p:pic>
        <p:nvPicPr>
          <p:cNvPr id="416" name="Google Shape;416;p45" descr="CWRU SOM white-rev logo.wmf"/>
          <p:cNvPicPr preferRelativeResize="0"/>
          <p:nvPr/>
        </p:nvPicPr>
        <p:blipFill rotWithShape="1">
          <a:blip r:embed="rId3">
            <a:alphaModFix/>
          </a:blip>
          <a:srcRect/>
          <a:stretch/>
        </p:blipFill>
        <p:spPr>
          <a:xfrm>
            <a:off x="6986427" y="6232951"/>
            <a:ext cx="1852563" cy="466579"/>
          </a:xfrm>
          <a:prstGeom prst="rect">
            <a:avLst/>
          </a:prstGeom>
          <a:noFill/>
          <a:ln>
            <a:noFill/>
          </a:ln>
        </p:spPr>
      </p:pic>
      <p:graphicFrame>
        <p:nvGraphicFramePr>
          <p:cNvPr id="417" name="Google Shape;417;p45"/>
          <p:cNvGraphicFramePr/>
          <p:nvPr/>
        </p:nvGraphicFramePr>
        <p:xfrm>
          <a:off x="283307" y="506893"/>
          <a:ext cx="3000000" cy="3000000"/>
        </p:xfrm>
        <a:graphic>
          <a:graphicData uri="http://schemas.openxmlformats.org/drawingml/2006/table">
            <a:tbl>
              <a:tblPr>
                <a:noFill/>
                <a:tableStyleId>{8451BA34-7247-4573-970B-0C4E4D1C16B7}</a:tableStyleId>
              </a:tblPr>
              <a:tblGrid>
                <a:gridCol w="2996525">
                  <a:extLst>
                    <a:ext uri="{9D8B030D-6E8A-4147-A177-3AD203B41FA5}">
                      <a16:colId xmlns:a16="http://schemas.microsoft.com/office/drawing/2014/main" val="20000"/>
                    </a:ext>
                  </a:extLst>
                </a:gridCol>
              </a:tblGrid>
              <a:tr h="167125">
                <a:tc>
                  <a:txBody>
                    <a:bodyPr/>
                    <a:lstStyle/>
                    <a:p>
                      <a:pPr marL="0" marR="0" lvl="0" indent="0" algn="l" rtl="0">
                        <a:spcBef>
                          <a:spcPts val="0"/>
                        </a:spcBef>
                        <a:spcAft>
                          <a:spcPts val="0"/>
                        </a:spcAft>
                        <a:buNone/>
                      </a:pPr>
                      <a:r>
                        <a:rPr lang="en-US" sz="1200" b="1">
                          <a:latin typeface="Calibri"/>
                          <a:ea typeface="Calibri"/>
                          <a:cs typeface="Calibri"/>
                          <a:sym typeface="Calibri"/>
                        </a:rPr>
                        <a:t>American University- 1    </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Auburn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Barnard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7125">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Brigham Young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28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Brown University- 1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7125">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California State Universi</a:t>
                      </a:r>
                      <a:r>
                        <a:rPr lang="en-US" sz="1200" b="1">
                          <a:solidFill>
                            <a:schemeClr val="dk1"/>
                          </a:solidFill>
                          <a:highlight>
                            <a:schemeClr val="lt1"/>
                          </a:highlight>
                          <a:latin typeface="Calibri"/>
                          <a:ea typeface="Calibri"/>
                          <a:cs typeface="Calibri"/>
                          <a:sym typeface="Calibri"/>
                        </a:rPr>
                        <a:t>ty San Bernardino-</a:t>
                      </a:r>
                      <a:r>
                        <a:rPr lang="en-US" sz="1200" b="1">
                          <a:solidFill>
                            <a:schemeClr val="dk1"/>
                          </a:solidFill>
                          <a:latin typeface="Calibri"/>
                          <a:ea typeface="Calibri"/>
                          <a:cs typeface="Calibri"/>
                          <a:sym typeface="Calibri"/>
                        </a:rPr>
                        <a:t>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Carleton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38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Carnegie Mellon University- 1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67125">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Case Western Reserve University- 27</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Central Michigan</a:t>
                      </a:r>
                      <a:r>
                        <a:rPr lang="en-US" sz="1200" b="1">
                          <a:highlight>
                            <a:schemeClr val="lt1"/>
                          </a:highlight>
                          <a:latin typeface="Calibri"/>
                          <a:ea typeface="Calibri"/>
                          <a:cs typeface="Calibri"/>
                          <a:sym typeface="Calibri"/>
                        </a:rPr>
                        <a:t> University- 1</a:t>
                      </a:r>
                      <a:endParaRPr sz="1200" b="1" i="0" strike="noStrike" cap="none">
                        <a:solidFill>
                          <a:srgbClr val="000000"/>
                        </a:solidFill>
                        <a:highlight>
                          <a:schemeClr val="lt1"/>
                        </a:highlight>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Chapman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Clemson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Colby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Colgate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Colorado State University- 2</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67125">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Columbia University- 3</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Cornell University- 8</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Dartmouth College- 3</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67125">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Davidson College- 1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Duke University- 5</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Earlham College- 1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67125">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Emory University- 5</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Florida Institute of Technolog</a:t>
                      </a:r>
                      <a:r>
                        <a:rPr lang="en-US" sz="1200" b="1">
                          <a:highlight>
                            <a:schemeClr val="lt1"/>
                          </a:highlight>
                          <a:latin typeface="Calibri"/>
                          <a:ea typeface="Calibri"/>
                          <a:cs typeface="Calibri"/>
                          <a:sym typeface="Calibri"/>
                        </a:rPr>
                        <a:t>y Melbourne-1</a:t>
                      </a:r>
                      <a:endParaRPr sz="1200" b="1">
                        <a:highlight>
                          <a:schemeClr val="lt1"/>
                        </a:highlight>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George Washington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90500">
                <a:tc>
                  <a:txBody>
                    <a:bodyPr/>
                    <a:lstStyle/>
                    <a:p>
                      <a:pPr marL="0" marR="0" lvl="0" indent="0" algn="l" rtl="0">
                        <a:spcBef>
                          <a:spcPts val="0"/>
                        </a:spcBef>
                        <a:spcAft>
                          <a:spcPts val="0"/>
                        </a:spcAft>
                        <a:buNone/>
                      </a:pPr>
                      <a:r>
                        <a:rPr lang="en-US" sz="1200" b="1">
                          <a:latin typeface="Calibri"/>
                          <a:ea typeface="Calibri"/>
                          <a:cs typeface="Calibri"/>
                          <a:sym typeface="Calibri"/>
                        </a:rPr>
                        <a:t>Georgetown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Georgia Institute of Technology- 2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Hamilton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John Carroll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27"/>
                  </a:ext>
                </a:extLst>
              </a:tr>
              <a:tr h="167125">
                <a:tc>
                  <a:txBody>
                    <a:bodyPr/>
                    <a:lstStyle/>
                    <a:p>
                      <a:pPr marL="0" marR="0" lvl="0" indent="0" algn="l" rtl="0">
                        <a:spcBef>
                          <a:spcPts val="0"/>
                        </a:spcBef>
                        <a:spcAft>
                          <a:spcPts val="0"/>
                        </a:spcAft>
                        <a:buNone/>
                      </a:pPr>
                      <a:r>
                        <a:rPr lang="en-US" sz="1200" b="1">
                          <a:solidFill>
                            <a:srgbClr val="1F1F1F"/>
                          </a:solidFill>
                          <a:latin typeface="Calibri"/>
                          <a:ea typeface="Calibri"/>
                          <a:cs typeface="Calibri"/>
                          <a:sym typeface="Calibri"/>
                        </a:rPr>
                        <a:t>Johns Hopkins University- 17 </a:t>
                      </a:r>
                      <a:r>
                        <a:rPr lang="en-US" sz="1200">
                          <a:solidFill>
                            <a:srgbClr val="1F1F1F"/>
                          </a:solidFill>
                          <a:highlight>
                            <a:srgbClr val="FFFF00"/>
                          </a:highlight>
                          <a:latin typeface="Calibri"/>
                          <a:ea typeface="Calibri"/>
                          <a:cs typeface="Calibri"/>
                          <a:sym typeface="Calibri"/>
                        </a:rPr>
                        <a:t>               </a:t>
                      </a:r>
                      <a:r>
                        <a:rPr lang="en-US" sz="1200" b="1">
                          <a:solidFill>
                            <a:srgbClr val="1F1F1F"/>
                          </a:solidFill>
                          <a:highlight>
                            <a:srgbClr val="FFFF00"/>
                          </a:highlight>
                          <a:latin typeface="Calibri"/>
                          <a:ea typeface="Calibri"/>
                          <a:cs typeface="Calibri"/>
                          <a:sym typeface="Calibri"/>
                        </a:rPr>
                        <a:t>             </a:t>
                      </a:r>
                      <a:endParaRPr sz="1200" b="1">
                        <a:solidFill>
                          <a:srgbClr val="1F1F1F"/>
                        </a:solidFill>
                        <a:highlight>
                          <a:schemeClr val="lt1"/>
                        </a:highlight>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r h="167125">
                <a:tc>
                  <a:txBody>
                    <a:bodyPr/>
                    <a:lstStyle/>
                    <a:p>
                      <a:pPr marL="0" lvl="0" indent="0" algn="l" rtl="0">
                        <a:spcBef>
                          <a:spcPts val="0"/>
                        </a:spcBef>
                        <a:spcAft>
                          <a:spcPts val="0"/>
                        </a:spcAft>
                        <a:buClr>
                          <a:schemeClr val="dk1"/>
                        </a:buClr>
                        <a:buFont typeface="Arial"/>
                        <a:buNone/>
                      </a:pPr>
                      <a:r>
                        <a:rPr lang="en-US" sz="1200" b="1">
                          <a:solidFill>
                            <a:srgbClr val="1F1F1F"/>
                          </a:solidFill>
                          <a:latin typeface="Calibri"/>
                          <a:ea typeface="Calibri"/>
                          <a:cs typeface="Calibri"/>
                          <a:sym typeface="Calibri"/>
                        </a:rPr>
                        <a:t>Loyola Universit</a:t>
                      </a:r>
                      <a:r>
                        <a:rPr lang="en-US" sz="1200" b="1">
                          <a:solidFill>
                            <a:srgbClr val="1F1F1F"/>
                          </a:solidFill>
                          <a:highlight>
                            <a:schemeClr val="lt1"/>
                          </a:highlight>
                          <a:latin typeface="Calibri"/>
                          <a:ea typeface="Calibri"/>
                          <a:cs typeface="Calibri"/>
                          <a:sym typeface="Calibri"/>
                        </a:rPr>
                        <a:t>y Chicago- 1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9"/>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Massachusetts Institute of Technology- 1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30"/>
                  </a:ext>
                </a:extLst>
              </a:tr>
              <a:tr h="167125">
                <a:tc>
                  <a:txBody>
                    <a:bodyPr/>
                    <a:lstStyle/>
                    <a:p>
                      <a:pPr marL="0" marR="0" lvl="0" indent="0" algn="l" rtl="0">
                        <a:spcBef>
                          <a:spcPts val="0"/>
                        </a:spcBef>
                        <a:spcAft>
                          <a:spcPts val="0"/>
                        </a:spcAft>
                        <a:buNone/>
                      </a:pPr>
                      <a:r>
                        <a:rPr lang="en-US" sz="1200" b="1">
                          <a:latin typeface="Calibri"/>
                          <a:ea typeface="Calibri"/>
                          <a:cs typeface="Calibri"/>
                          <a:sym typeface="Calibri"/>
                        </a:rPr>
                        <a:t>McGill University- 1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31"/>
                  </a:ext>
                </a:extLst>
              </a:tr>
            </a:tbl>
          </a:graphicData>
        </a:graphic>
      </p:graphicFrame>
      <p:graphicFrame>
        <p:nvGraphicFramePr>
          <p:cNvPr id="418" name="Google Shape;418;p45"/>
          <p:cNvGraphicFramePr/>
          <p:nvPr/>
        </p:nvGraphicFramePr>
        <p:xfrm>
          <a:off x="3483579" y="506896"/>
          <a:ext cx="3000000" cy="3000000"/>
        </p:xfrm>
        <a:graphic>
          <a:graphicData uri="http://schemas.openxmlformats.org/drawingml/2006/table">
            <a:tbl>
              <a:tblPr>
                <a:noFill/>
                <a:tableStyleId>{8451BA34-7247-4573-970B-0C4E4D1C16B7}</a:tableStyleId>
              </a:tblPr>
              <a:tblGrid>
                <a:gridCol w="2401050">
                  <a:extLst>
                    <a:ext uri="{9D8B030D-6E8A-4147-A177-3AD203B41FA5}">
                      <a16:colId xmlns:a16="http://schemas.microsoft.com/office/drawing/2014/main" val="20000"/>
                    </a:ext>
                  </a:extLst>
                </a:gridCol>
              </a:tblGrid>
              <a:tr h="175450">
                <a:tc>
                  <a:txBody>
                    <a:bodyPr/>
                    <a:lstStyle/>
                    <a:p>
                      <a:pPr marL="0" marR="0" lvl="0" indent="0" algn="l" rtl="0">
                        <a:spcBef>
                          <a:spcPts val="0"/>
                        </a:spcBef>
                        <a:spcAft>
                          <a:spcPts val="0"/>
                        </a:spcAft>
                        <a:buNone/>
                      </a:pPr>
                      <a:r>
                        <a:rPr lang="en-US" sz="1200" b="1">
                          <a:latin typeface="Calibri"/>
                          <a:ea typeface="Calibri"/>
                          <a:cs typeface="Calibri"/>
                          <a:sym typeface="Calibri"/>
                        </a:rPr>
                        <a:t>Miami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Northeastern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Northwestern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Occidental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Penn State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Pepperdine University- 1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Princeton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Rice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Rockhurst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Rutgers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Southern Methodist University- 1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75450">
                <a:tc>
                  <a:txBody>
                    <a:bodyPr/>
                    <a:lstStyle/>
                    <a:p>
                      <a:pPr marL="0" marR="0" lvl="0" indent="0" algn="l" rtl="0">
                        <a:spcBef>
                          <a:spcPts val="0"/>
                        </a:spcBef>
                        <a:spcAft>
                          <a:spcPts val="0"/>
                        </a:spcAft>
                        <a:buNone/>
                      </a:pPr>
                      <a:r>
                        <a:rPr lang="en-US" sz="1200" b="1">
                          <a:highlight>
                            <a:schemeClr val="lt1"/>
                          </a:highlight>
                          <a:latin typeface="Calibri"/>
                          <a:ea typeface="Calibri"/>
                          <a:cs typeface="Calibri"/>
                          <a:sym typeface="Calibri"/>
                        </a:rPr>
                        <a:t>St. Olaf College- 1</a:t>
                      </a:r>
                      <a:endParaRPr sz="1200">
                        <a:highlight>
                          <a:schemeClr val="lt1"/>
                        </a:highlight>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Stanford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Tennessee</a:t>
                      </a:r>
                      <a:r>
                        <a:rPr lang="en-US" sz="1200" b="1">
                          <a:highlight>
                            <a:schemeClr val="lt1"/>
                          </a:highlight>
                          <a:latin typeface="Calibri"/>
                          <a:ea typeface="Calibri"/>
                          <a:cs typeface="Calibri"/>
                          <a:sym typeface="Calibri"/>
                        </a:rPr>
                        <a:t> Technological </a:t>
                      </a:r>
                      <a:r>
                        <a:rPr lang="en-US" sz="1200" b="1">
                          <a:latin typeface="Calibri"/>
                          <a:ea typeface="Calibri"/>
                          <a:cs typeface="Calibri"/>
                          <a:sym typeface="Calibri"/>
                        </a:rPr>
                        <a:t>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The Ohio State University- 7</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The University of Alabama- 1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75450">
                <a:tc>
                  <a:txBody>
                    <a:bodyPr/>
                    <a:lstStyle/>
                    <a:p>
                      <a:pPr marL="0" marR="0" lvl="0" indent="0" algn="l" rtl="0">
                        <a:spcBef>
                          <a:spcPts val="0"/>
                        </a:spcBef>
                        <a:spcAft>
                          <a:spcPts val="0"/>
                        </a:spcAft>
                        <a:buNone/>
                      </a:pPr>
                      <a:r>
                        <a:rPr lang="en-US" sz="1200" b="1">
                          <a:latin typeface="Calibri"/>
                          <a:ea typeface="Calibri"/>
                          <a:cs typeface="Calibri"/>
                          <a:sym typeface="Calibri"/>
                        </a:rPr>
                        <a:t>The University of Alberta- 1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California- Berkeley- 6</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7545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University of California- Irvine- 1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UCLA- 10</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Cal., San Diego-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7545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University of Charleston- 1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Cincinnati- 1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Colorado-Boulder- 1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Connecticut- 1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1754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Florida- 5</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17545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University of Idaho- 1</a:t>
                      </a:r>
                      <a:endParaRPr sz="12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0695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University of Illinois at Chicago- 4</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0695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University of IL-Urbana Champaign- 1 </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r h="2069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Maryland- 1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9"/>
                  </a:ext>
                </a:extLst>
              </a:tr>
              <a:tr h="20695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University of Miami- 1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30"/>
                  </a:ext>
                </a:extLst>
              </a:tr>
              <a:tr h="20695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University of Michigan- 13   </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31"/>
                  </a:ext>
                </a:extLst>
              </a:tr>
            </a:tbl>
          </a:graphicData>
        </a:graphic>
      </p:graphicFrame>
      <p:graphicFrame>
        <p:nvGraphicFramePr>
          <p:cNvPr id="419" name="Google Shape;419;p45"/>
          <p:cNvGraphicFramePr/>
          <p:nvPr/>
        </p:nvGraphicFramePr>
        <p:xfrm>
          <a:off x="6088369" y="506898"/>
          <a:ext cx="3000000" cy="3000000"/>
        </p:xfrm>
        <a:graphic>
          <a:graphicData uri="http://schemas.openxmlformats.org/drawingml/2006/table">
            <a:tbl>
              <a:tblPr>
                <a:noFill/>
                <a:tableStyleId>{8451BA34-7247-4573-970B-0C4E4D1C16B7}</a:tableStyleId>
              </a:tblPr>
              <a:tblGrid>
                <a:gridCol w="2964375">
                  <a:extLst>
                    <a:ext uri="{9D8B030D-6E8A-4147-A177-3AD203B41FA5}">
                      <a16:colId xmlns:a16="http://schemas.microsoft.com/office/drawing/2014/main" val="20000"/>
                    </a:ext>
                  </a:extLst>
                </a:gridCol>
              </a:tblGrid>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Minneso</a:t>
                      </a:r>
                      <a:r>
                        <a:rPr lang="en-US" sz="1200" b="1">
                          <a:solidFill>
                            <a:schemeClr val="dk1"/>
                          </a:solidFill>
                          <a:highlight>
                            <a:schemeClr val="lt1"/>
                          </a:highlight>
                          <a:latin typeface="Calibri"/>
                          <a:ea typeface="Calibri"/>
                          <a:cs typeface="Calibri"/>
                          <a:sym typeface="Calibri"/>
                        </a:rPr>
                        <a:t>ta Tw</a:t>
                      </a:r>
                      <a:r>
                        <a:rPr lang="en-US" sz="1200" b="1">
                          <a:solidFill>
                            <a:schemeClr val="dk1"/>
                          </a:solidFill>
                          <a:latin typeface="Calibri"/>
                          <a:ea typeface="Calibri"/>
                          <a:cs typeface="Calibri"/>
                          <a:sym typeface="Calibri"/>
                        </a:rPr>
                        <a:t>in Cities- 1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North Caro</a:t>
                      </a:r>
                      <a:r>
                        <a:rPr lang="en-US" sz="1200" b="1">
                          <a:solidFill>
                            <a:schemeClr val="dk1"/>
                          </a:solidFill>
                          <a:highlight>
                            <a:schemeClr val="lt1"/>
                          </a:highlight>
                          <a:latin typeface="Calibri"/>
                          <a:ea typeface="Calibri"/>
                          <a:cs typeface="Calibri"/>
                          <a:sym typeface="Calibri"/>
                        </a:rPr>
                        <a:t>lina C</a:t>
                      </a:r>
                      <a:r>
                        <a:rPr lang="en-US" sz="1200" b="1">
                          <a:solidFill>
                            <a:schemeClr val="dk1"/>
                          </a:solidFill>
                          <a:latin typeface="Calibri"/>
                          <a:ea typeface="Calibri"/>
                          <a:cs typeface="Calibri"/>
                          <a:sym typeface="Calibri"/>
                        </a:rPr>
                        <a:t>hapel Hill- 1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Notre Dame- 5</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Oregon- 1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Pennsylvania- 4</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Pittsburgh- 3</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Southern California- 2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875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Toledo- 1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7570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University of Virginia- 1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Washington- 1</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Wisconsin- Madison- 4</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University of Vanderbilt University- 3</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Villanova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75700">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Virginia Military Institute- 1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Wake Forest</a:t>
                      </a:r>
                      <a:r>
                        <a:rPr lang="en-US" sz="1200" b="1">
                          <a:solidFill>
                            <a:schemeClr val="dk1"/>
                          </a:solidFill>
                          <a:highlight>
                            <a:schemeClr val="lt1"/>
                          </a:highlight>
                          <a:latin typeface="Calibri"/>
                          <a:ea typeface="Calibri"/>
                          <a:cs typeface="Calibri"/>
                          <a:sym typeface="Calibri"/>
                        </a:rPr>
                        <a:t> University- </a:t>
                      </a:r>
                      <a:r>
                        <a:rPr lang="en-US" sz="1200" b="1">
                          <a:solidFill>
                            <a:schemeClr val="dk1"/>
                          </a:solidFill>
                          <a:latin typeface="Calibri"/>
                          <a:ea typeface="Calibri"/>
                          <a:cs typeface="Calibri"/>
                          <a:sym typeface="Calibri"/>
                        </a:rPr>
                        <a:t>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Washington and Lee University- 1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Washington University in St. Louis- 8</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7570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Wellesley College- 1</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75700">
                <a:tc>
                  <a:txBody>
                    <a:bodyPr/>
                    <a:lstStyle/>
                    <a:p>
                      <a:pPr marL="0" lvl="0" indent="0" algn="l" rtl="0">
                        <a:spcBef>
                          <a:spcPts val="0"/>
                        </a:spcBef>
                        <a:spcAft>
                          <a:spcPts val="0"/>
                        </a:spcAft>
                        <a:buClr>
                          <a:schemeClr val="dk1"/>
                        </a:buClr>
                        <a:buFont typeface="Arial"/>
                        <a:buNone/>
                      </a:pPr>
                      <a:r>
                        <a:rPr lang="en-US" sz="1200" b="1">
                          <a:solidFill>
                            <a:schemeClr val="dk1"/>
                          </a:solidFill>
                          <a:latin typeface="Calibri"/>
                          <a:ea typeface="Calibri"/>
                          <a:cs typeface="Calibri"/>
                          <a:sym typeface="Calibri"/>
                        </a:rPr>
                        <a:t>Wesleyan University- 2</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8875">
                <a:tc>
                  <a: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West Virginia University- 1</a:t>
                      </a:r>
                      <a:endParaRPr sz="1200" b="1">
                        <a:solidFill>
                          <a:schemeClr val="dk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7570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Williams College- 2</a:t>
                      </a:r>
                      <a:endParaRPr sz="1200" b="1">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75700">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Yale University- 1   </a:t>
                      </a:r>
                      <a:endParaRPr sz="1200"/>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46"/>
          <p:cNvPicPr preferRelativeResize="0"/>
          <p:nvPr/>
        </p:nvPicPr>
        <p:blipFill rotWithShape="1">
          <a:blip r:embed="rId3">
            <a:alphaModFix/>
          </a:blip>
          <a:srcRect/>
          <a:stretch/>
        </p:blipFill>
        <p:spPr>
          <a:xfrm>
            <a:off x="6170276" y="2405966"/>
            <a:ext cx="825575" cy="825596"/>
          </a:xfrm>
          <a:prstGeom prst="rect">
            <a:avLst/>
          </a:prstGeom>
          <a:noFill/>
          <a:ln>
            <a:noFill/>
          </a:ln>
        </p:spPr>
      </p:pic>
      <p:pic>
        <p:nvPicPr>
          <p:cNvPr id="426" name="Google Shape;426;p46"/>
          <p:cNvPicPr preferRelativeResize="0"/>
          <p:nvPr/>
        </p:nvPicPr>
        <p:blipFill rotWithShape="1">
          <a:blip r:embed="rId3">
            <a:alphaModFix/>
          </a:blip>
          <a:srcRect/>
          <a:stretch/>
        </p:blipFill>
        <p:spPr>
          <a:xfrm>
            <a:off x="7067026" y="2344404"/>
            <a:ext cx="825575" cy="825596"/>
          </a:xfrm>
          <a:prstGeom prst="rect">
            <a:avLst/>
          </a:prstGeom>
          <a:noFill/>
          <a:ln>
            <a:noFill/>
          </a:ln>
        </p:spPr>
      </p:pic>
      <p:pic>
        <p:nvPicPr>
          <p:cNvPr id="427" name="Google Shape;427;p46"/>
          <p:cNvPicPr preferRelativeResize="0"/>
          <p:nvPr/>
        </p:nvPicPr>
        <p:blipFill rotWithShape="1">
          <a:blip r:embed="rId3">
            <a:alphaModFix/>
          </a:blip>
          <a:srcRect/>
          <a:stretch/>
        </p:blipFill>
        <p:spPr>
          <a:xfrm>
            <a:off x="7151936" y="522450"/>
            <a:ext cx="1590975" cy="1590975"/>
          </a:xfrm>
          <a:prstGeom prst="rect">
            <a:avLst/>
          </a:prstGeom>
          <a:noFill/>
          <a:ln>
            <a:noFill/>
          </a:ln>
        </p:spPr>
      </p:pic>
      <p:pic>
        <p:nvPicPr>
          <p:cNvPr id="428" name="Google Shape;428;p46"/>
          <p:cNvPicPr preferRelativeResize="0"/>
          <p:nvPr/>
        </p:nvPicPr>
        <p:blipFill rotWithShape="1">
          <a:blip r:embed="rId3">
            <a:alphaModFix/>
          </a:blip>
          <a:srcRect/>
          <a:stretch/>
        </p:blipFill>
        <p:spPr>
          <a:xfrm>
            <a:off x="7963771" y="2344412"/>
            <a:ext cx="825580" cy="825600"/>
          </a:xfrm>
          <a:prstGeom prst="rect">
            <a:avLst/>
          </a:prstGeom>
          <a:noFill/>
          <a:ln>
            <a:noFill/>
          </a:ln>
        </p:spPr>
      </p:pic>
      <p:pic>
        <p:nvPicPr>
          <p:cNvPr id="429" name="Google Shape;429;p46"/>
          <p:cNvPicPr preferRelativeResize="0"/>
          <p:nvPr/>
        </p:nvPicPr>
        <p:blipFill rotWithShape="1">
          <a:blip r:embed="rId4">
            <a:alphaModFix/>
          </a:blip>
          <a:srcRect l="4369" t="14697" r="7361"/>
          <a:stretch/>
        </p:blipFill>
        <p:spPr>
          <a:xfrm>
            <a:off x="7107750" y="5532049"/>
            <a:ext cx="2062526" cy="1328750"/>
          </a:xfrm>
          <a:prstGeom prst="rect">
            <a:avLst/>
          </a:prstGeom>
          <a:noFill/>
          <a:ln>
            <a:noFill/>
          </a:ln>
        </p:spPr>
      </p:pic>
      <p:sp>
        <p:nvSpPr>
          <p:cNvPr id="430" name="Google Shape;430;p46"/>
          <p:cNvSpPr txBox="1">
            <a:spLocks noGrp="1"/>
          </p:cNvSpPr>
          <p:nvPr>
            <p:ph type="title"/>
          </p:nvPr>
        </p:nvSpPr>
        <p:spPr>
          <a:xfrm>
            <a:off x="564275" y="-197550"/>
            <a:ext cx="84090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2060"/>
                </a:solidFill>
                <a:latin typeface="Arial"/>
                <a:ea typeface="Arial"/>
                <a:cs typeface="Arial"/>
                <a:sym typeface="Arial"/>
              </a:rPr>
              <a:t>Majors and Graduate Degrees</a:t>
            </a:r>
            <a:endParaRPr sz="3200">
              <a:solidFill>
                <a:srgbClr val="002060"/>
              </a:solidFill>
              <a:latin typeface="Arial"/>
              <a:ea typeface="Arial"/>
              <a:cs typeface="Arial"/>
              <a:sym typeface="Arial"/>
            </a:endParaRPr>
          </a:p>
        </p:txBody>
      </p:sp>
      <p:graphicFrame>
        <p:nvGraphicFramePr>
          <p:cNvPr id="431" name="Google Shape;431;p46"/>
          <p:cNvGraphicFramePr/>
          <p:nvPr/>
        </p:nvGraphicFramePr>
        <p:xfrm>
          <a:off x="267125" y="480008"/>
          <a:ext cx="3000000" cy="3000000"/>
        </p:xfrm>
        <a:graphic>
          <a:graphicData uri="http://schemas.openxmlformats.org/drawingml/2006/table">
            <a:tbl>
              <a:tblPr>
                <a:noFill/>
                <a:tableStyleId>{80EF8F24-0EB0-49C0-A30E-371C72997240}</a:tableStyleId>
              </a:tblPr>
              <a:tblGrid>
                <a:gridCol w="2674375">
                  <a:extLst>
                    <a:ext uri="{9D8B030D-6E8A-4147-A177-3AD203B41FA5}">
                      <a16:colId xmlns:a16="http://schemas.microsoft.com/office/drawing/2014/main" val="20000"/>
                    </a:ext>
                  </a:extLst>
                </a:gridCol>
              </a:tblGrid>
              <a:tr h="5828175">
                <a:tc>
                  <a:txBody>
                    <a:bodyPr/>
                    <a:lstStyle/>
                    <a:p>
                      <a:pPr marL="0" marR="0" lvl="0" indent="0" algn="l" rtl="0">
                        <a:spcBef>
                          <a:spcPts val="0"/>
                        </a:spcBef>
                        <a:spcAft>
                          <a:spcPts val="0"/>
                        </a:spcAft>
                        <a:buNone/>
                      </a:pPr>
                      <a:endParaRPr sz="1300" b="1"/>
                    </a:p>
                  </a:txBody>
                  <a:tcPr marL="7625" marR="7625" marT="7625" marB="0" anchor="b"/>
                </a:tc>
                <a:extLst>
                  <a:ext uri="{0D108BD9-81ED-4DB2-BD59-A6C34878D82A}">
                    <a16:rowId xmlns:a16="http://schemas.microsoft.com/office/drawing/2014/main" val="10000"/>
                  </a:ext>
                </a:extLst>
              </a:tr>
            </a:tbl>
          </a:graphicData>
        </a:graphic>
      </p:graphicFrame>
      <p:pic>
        <p:nvPicPr>
          <p:cNvPr id="432" name="Google Shape;432;p46" descr="CWRU SOM white-rev logo.wmf"/>
          <p:cNvPicPr preferRelativeResize="0"/>
          <p:nvPr/>
        </p:nvPicPr>
        <p:blipFill rotWithShape="1">
          <a:blip r:embed="rId5">
            <a:alphaModFix/>
          </a:blip>
          <a:srcRect/>
          <a:stretch/>
        </p:blipFill>
        <p:spPr>
          <a:xfrm>
            <a:off x="7151913" y="6193170"/>
            <a:ext cx="1811113" cy="456868"/>
          </a:xfrm>
          <a:prstGeom prst="rect">
            <a:avLst/>
          </a:prstGeom>
          <a:noFill/>
          <a:ln>
            <a:noFill/>
          </a:ln>
        </p:spPr>
      </p:pic>
      <p:graphicFrame>
        <p:nvGraphicFramePr>
          <p:cNvPr id="433" name="Google Shape;433;p46"/>
          <p:cNvGraphicFramePr/>
          <p:nvPr/>
        </p:nvGraphicFramePr>
        <p:xfrm>
          <a:off x="3052555" y="522448"/>
          <a:ext cx="3000000" cy="3000000"/>
        </p:xfrm>
        <a:graphic>
          <a:graphicData uri="http://schemas.openxmlformats.org/drawingml/2006/table">
            <a:tbl>
              <a:tblPr>
                <a:noFill/>
                <a:tableStyleId>{80EF8F24-0EB0-49C0-A30E-371C72997240}</a:tableStyleId>
              </a:tblPr>
              <a:tblGrid>
                <a:gridCol w="2627700">
                  <a:extLst>
                    <a:ext uri="{9D8B030D-6E8A-4147-A177-3AD203B41FA5}">
                      <a16:colId xmlns:a16="http://schemas.microsoft.com/office/drawing/2014/main" val="20000"/>
                    </a:ext>
                  </a:extLst>
                </a:gridCol>
              </a:tblGrid>
              <a:tr h="3004525">
                <a:tc>
                  <a:txBody>
                    <a:bodyPr/>
                    <a:lstStyle/>
                    <a:p>
                      <a:pPr marL="0" marR="0" lvl="0" indent="0" algn="ctr" rtl="0">
                        <a:spcBef>
                          <a:spcPts val="0"/>
                        </a:spcBef>
                        <a:spcAft>
                          <a:spcPts val="0"/>
                        </a:spcAft>
                        <a:buNone/>
                      </a:pPr>
                      <a:r>
                        <a:rPr lang="en-US" sz="1500" b="1" u="none" strike="noStrike" cap="none"/>
                        <a:t>Graduate Degrees</a:t>
                      </a:r>
                      <a:r>
                        <a:rPr lang="en-US" sz="1700" b="1" u="none" strike="noStrike" cap="none"/>
                        <a:t> -</a:t>
                      </a:r>
                      <a:r>
                        <a:rPr lang="en-US" sz="1500" b="1" u="none" strike="noStrike" cap="none"/>
                        <a:t> </a:t>
                      </a:r>
                      <a:r>
                        <a:rPr lang="en-US" sz="1500" b="1"/>
                        <a:t>30</a:t>
                      </a:r>
                      <a:r>
                        <a:rPr lang="en-US" sz="1500" b="1" u="none" strike="noStrike" cap="none"/>
                        <a:t> </a:t>
                      </a:r>
                      <a:endParaRPr sz="1500" b="1"/>
                    </a:p>
                    <a:p>
                      <a:pPr marL="0" marR="0" lvl="0" indent="0" algn="ctr" rtl="0">
                        <a:spcBef>
                          <a:spcPts val="0"/>
                        </a:spcBef>
                        <a:spcAft>
                          <a:spcPts val="0"/>
                        </a:spcAft>
                        <a:buNone/>
                      </a:pPr>
                      <a:r>
                        <a:rPr lang="en-US" sz="1300"/>
                        <a:t>Engineering</a:t>
                      </a:r>
                      <a:endParaRPr sz="1300"/>
                    </a:p>
                    <a:p>
                      <a:pPr marL="0" marR="0" lvl="0" indent="0" algn="ctr" rtl="0">
                        <a:spcBef>
                          <a:spcPts val="0"/>
                        </a:spcBef>
                        <a:spcAft>
                          <a:spcPts val="0"/>
                        </a:spcAft>
                        <a:buNone/>
                      </a:pPr>
                      <a:r>
                        <a:rPr lang="en-US" sz="1300"/>
                        <a:t>Chemical Engineering</a:t>
                      </a:r>
                      <a:endParaRPr sz="1300"/>
                    </a:p>
                    <a:p>
                      <a:pPr marL="0" marR="0" lvl="0" indent="0" algn="ctr" rtl="0">
                        <a:spcBef>
                          <a:spcPts val="0"/>
                        </a:spcBef>
                        <a:spcAft>
                          <a:spcPts val="0"/>
                        </a:spcAft>
                        <a:buNone/>
                      </a:pPr>
                      <a:r>
                        <a:rPr lang="en-US" sz="1300"/>
                        <a:t>Biomedical Engineering</a:t>
                      </a:r>
                      <a:endParaRPr sz="1300"/>
                    </a:p>
                    <a:p>
                      <a:pPr marL="0" marR="0" lvl="0" indent="0" algn="ctr" rtl="0">
                        <a:spcBef>
                          <a:spcPts val="0"/>
                        </a:spcBef>
                        <a:spcAft>
                          <a:spcPts val="0"/>
                        </a:spcAft>
                        <a:buNone/>
                      </a:pPr>
                      <a:r>
                        <a:rPr lang="en-US" sz="1300"/>
                        <a:t>Medical Physiology</a:t>
                      </a:r>
                      <a:endParaRPr sz="1300"/>
                    </a:p>
                    <a:p>
                      <a:pPr marL="0" marR="0" lvl="0" indent="0" algn="ctr" rtl="0">
                        <a:spcBef>
                          <a:spcPts val="0"/>
                        </a:spcBef>
                        <a:spcAft>
                          <a:spcPts val="0"/>
                        </a:spcAft>
                        <a:buNone/>
                      </a:pPr>
                      <a:r>
                        <a:rPr lang="en-US" sz="1300"/>
                        <a:t>Healthcare Management</a:t>
                      </a:r>
                      <a:endParaRPr sz="1300"/>
                    </a:p>
                    <a:p>
                      <a:pPr marL="0" marR="0" lvl="0" indent="0" algn="ctr" rtl="0">
                        <a:spcBef>
                          <a:spcPts val="0"/>
                        </a:spcBef>
                        <a:spcAft>
                          <a:spcPts val="0"/>
                        </a:spcAft>
                        <a:buNone/>
                      </a:pPr>
                      <a:r>
                        <a:rPr lang="en-US" sz="1300"/>
                        <a:t>Chemistry</a:t>
                      </a:r>
                      <a:endParaRPr sz="1300"/>
                    </a:p>
                    <a:p>
                      <a:pPr marL="0" marR="0" lvl="0" indent="0" algn="ctr" rtl="0">
                        <a:spcBef>
                          <a:spcPts val="0"/>
                        </a:spcBef>
                        <a:spcAft>
                          <a:spcPts val="0"/>
                        </a:spcAft>
                        <a:buNone/>
                      </a:pPr>
                      <a:r>
                        <a:rPr lang="en-US" sz="1300"/>
                        <a:t>Accounting</a:t>
                      </a:r>
                      <a:endParaRPr sz="1300"/>
                    </a:p>
                    <a:p>
                      <a:pPr marL="0" marR="0" lvl="0" indent="0" algn="ctr" rtl="0">
                        <a:spcBef>
                          <a:spcPts val="0"/>
                        </a:spcBef>
                        <a:spcAft>
                          <a:spcPts val="0"/>
                        </a:spcAft>
                        <a:buNone/>
                      </a:pPr>
                      <a:r>
                        <a:rPr lang="en-US" sz="1300"/>
                        <a:t>MBA</a:t>
                      </a:r>
                      <a:endParaRPr sz="1300"/>
                    </a:p>
                    <a:p>
                      <a:pPr marL="0" marR="0" lvl="0" indent="0" algn="ctr" rtl="0">
                        <a:spcBef>
                          <a:spcPts val="0"/>
                        </a:spcBef>
                        <a:spcAft>
                          <a:spcPts val="0"/>
                        </a:spcAft>
                        <a:buNone/>
                      </a:pPr>
                      <a:r>
                        <a:rPr lang="en-US" sz="1300"/>
                        <a:t>MPH in Epidemiology</a:t>
                      </a:r>
                      <a:endParaRPr sz="1300"/>
                    </a:p>
                    <a:p>
                      <a:pPr marL="0" marR="0" lvl="0" indent="0" algn="ctr" rtl="0">
                        <a:spcBef>
                          <a:spcPts val="0"/>
                        </a:spcBef>
                        <a:spcAft>
                          <a:spcPts val="0"/>
                        </a:spcAft>
                        <a:buNone/>
                      </a:pPr>
                      <a:r>
                        <a:rPr lang="en-US" sz="1300"/>
                        <a:t>Bioethics</a:t>
                      </a:r>
                      <a:endParaRPr sz="1300"/>
                    </a:p>
                    <a:p>
                      <a:pPr marL="0" marR="0" lvl="0" indent="0" algn="ctr" rtl="0">
                        <a:spcBef>
                          <a:spcPts val="0"/>
                        </a:spcBef>
                        <a:spcAft>
                          <a:spcPts val="0"/>
                        </a:spcAft>
                        <a:buNone/>
                      </a:pPr>
                      <a:r>
                        <a:rPr lang="en-US" sz="1300"/>
                        <a:t>MPH</a:t>
                      </a:r>
                      <a:endParaRPr sz="1300"/>
                    </a:p>
                    <a:p>
                      <a:pPr marL="0" marR="0" lvl="0" indent="0" algn="ctr" rtl="0">
                        <a:spcBef>
                          <a:spcPts val="0"/>
                        </a:spcBef>
                        <a:spcAft>
                          <a:spcPts val="0"/>
                        </a:spcAft>
                        <a:buNone/>
                      </a:pPr>
                      <a:r>
                        <a:rPr lang="en-US" sz="1300"/>
                        <a:t>Nursing (Nurse Practitioner)</a:t>
                      </a:r>
                      <a:endParaRPr sz="1300"/>
                    </a:p>
                    <a:p>
                      <a:pPr marL="0" marR="0" lvl="0" indent="0" algn="ctr" rtl="0">
                        <a:spcBef>
                          <a:spcPts val="0"/>
                        </a:spcBef>
                        <a:spcAft>
                          <a:spcPts val="0"/>
                        </a:spcAft>
                        <a:buNone/>
                      </a:pPr>
                      <a:r>
                        <a:rPr lang="en-US" sz="1300"/>
                        <a:t>Liberal Studies</a:t>
                      </a:r>
                      <a:endParaRPr sz="1300"/>
                    </a:p>
                    <a:p>
                      <a:pPr marL="0" marR="0" lvl="0" indent="0" algn="ctr" rtl="0">
                        <a:spcBef>
                          <a:spcPts val="0"/>
                        </a:spcBef>
                        <a:spcAft>
                          <a:spcPts val="0"/>
                        </a:spcAft>
                        <a:buNone/>
                      </a:pPr>
                      <a:r>
                        <a:rPr lang="en-US" sz="1300"/>
                        <a:t>Biostatistics</a:t>
                      </a:r>
                      <a:endParaRPr sz="1300"/>
                    </a:p>
                    <a:p>
                      <a:pPr marL="0" marR="0" lvl="0" indent="0" algn="ctr" rtl="0">
                        <a:spcBef>
                          <a:spcPts val="0"/>
                        </a:spcBef>
                        <a:spcAft>
                          <a:spcPts val="0"/>
                        </a:spcAft>
                        <a:buNone/>
                      </a:pPr>
                      <a:r>
                        <a:rPr lang="en-US" sz="1300"/>
                        <a:t>Physiology</a:t>
                      </a:r>
                      <a:endParaRPr sz="1300"/>
                    </a:p>
                    <a:p>
                      <a:pPr marL="0" marR="0" lvl="0" indent="0" algn="ctr" rtl="0">
                        <a:spcBef>
                          <a:spcPts val="0"/>
                        </a:spcBef>
                        <a:spcAft>
                          <a:spcPts val="0"/>
                        </a:spcAft>
                        <a:buNone/>
                      </a:pPr>
                      <a:r>
                        <a:rPr lang="en-US" sz="1300"/>
                        <a:t>Population and Family Health</a:t>
                      </a:r>
                      <a:endParaRPr sz="1300"/>
                    </a:p>
                    <a:p>
                      <a:pPr marL="0" marR="0" lvl="0" indent="0" algn="ctr" rtl="0">
                        <a:spcBef>
                          <a:spcPts val="0"/>
                        </a:spcBef>
                        <a:spcAft>
                          <a:spcPts val="0"/>
                        </a:spcAft>
                        <a:buNone/>
                      </a:pPr>
                      <a:r>
                        <a:rPr lang="en-US" sz="1300"/>
                        <a:t>Molecular Microbiology &amp; Immunology</a:t>
                      </a:r>
                      <a:endParaRPr sz="1300"/>
                    </a:p>
                    <a:p>
                      <a:pPr marL="0" marR="0" lvl="0" indent="0" algn="ctr" rtl="0">
                        <a:spcBef>
                          <a:spcPts val="0"/>
                        </a:spcBef>
                        <a:spcAft>
                          <a:spcPts val="0"/>
                        </a:spcAft>
                        <a:buNone/>
                      </a:pPr>
                      <a:r>
                        <a:rPr lang="en-US" sz="1300"/>
                        <a:t>Population Health Sciences</a:t>
                      </a:r>
                      <a:endParaRPr sz="1300"/>
                    </a:p>
                    <a:p>
                      <a:pPr marL="0" marR="0" lvl="0" indent="0" algn="ctr" rtl="0">
                        <a:spcBef>
                          <a:spcPts val="0"/>
                        </a:spcBef>
                        <a:spcAft>
                          <a:spcPts val="0"/>
                        </a:spcAft>
                        <a:buNone/>
                      </a:pPr>
                      <a:r>
                        <a:rPr lang="en-US" sz="1300"/>
                        <a:t>Law</a:t>
                      </a:r>
                      <a:endParaRPr sz="1300"/>
                    </a:p>
                    <a:p>
                      <a:pPr marL="0" marR="0" lvl="0" indent="0" algn="ctr" rtl="0">
                        <a:spcBef>
                          <a:spcPts val="0"/>
                        </a:spcBef>
                        <a:spcAft>
                          <a:spcPts val="0"/>
                        </a:spcAft>
                        <a:buNone/>
                      </a:pPr>
                      <a:r>
                        <a:rPr lang="en-US" sz="1300"/>
                        <a:t>Education</a:t>
                      </a:r>
                      <a:endParaRPr sz="1300"/>
                    </a:p>
                    <a:p>
                      <a:pPr marL="0" marR="0" lvl="0" indent="0" algn="ctr" rtl="0">
                        <a:spcBef>
                          <a:spcPts val="0"/>
                        </a:spcBef>
                        <a:spcAft>
                          <a:spcPts val="0"/>
                        </a:spcAft>
                        <a:buNone/>
                      </a:pPr>
                      <a:r>
                        <a:rPr lang="en-US" sz="1300"/>
                        <a:t>Anatomy</a:t>
                      </a:r>
                      <a:endParaRPr sz="1300"/>
                    </a:p>
                    <a:p>
                      <a:pPr marL="0" marR="0" lvl="0" indent="0" algn="ctr" rtl="0">
                        <a:spcBef>
                          <a:spcPts val="0"/>
                        </a:spcBef>
                        <a:spcAft>
                          <a:spcPts val="0"/>
                        </a:spcAft>
                        <a:buNone/>
                      </a:pPr>
                      <a:r>
                        <a:rPr lang="en-US" sz="1300"/>
                        <a:t>Materials Science</a:t>
                      </a:r>
                      <a:endParaRPr sz="1300"/>
                    </a:p>
                  </a:txBody>
                  <a:tcPr marL="7625" marR="7625" marT="7625" marB="0" anchor="b"/>
                </a:tc>
                <a:extLst>
                  <a:ext uri="{0D108BD9-81ED-4DB2-BD59-A6C34878D82A}">
                    <a16:rowId xmlns:a16="http://schemas.microsoft.com/office/drawing/2014/main" val="10000"/>
                  </a:ext>
                </a:extLst>
              </a:tr>
            </a:tbl>
          </a:graphicData>
        </a:graphic>
      </p:graphicFrame>
      <p:sp>
        <p:nvSpPr>
          <p:cNvPr id="434" name="Google Shape;434;p46" descr="Image result for two diploma icon"/>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35" name="Google Shape;435;p46"/>
          <p:cNvPicPr preferRelativeResize="0"/>
          <p:nvPr/>
        </p:nvPicPr>
        <p:blipFill rotWithShape="1">
          <a:blip r:embed="rId6">
            <a:alphaModFix/>
          </a:blip>
          <a:srcRect/>
          <a:stretch/>
        </p:blipFill>
        <p:spPr>
          <a:xfrm>
            <a:off x="6146576" y="522452"/>
            <a:ext cx="1590975" cy="1590975"/>
          </a:xfrm>
          <a:prstGeom prst="rect">
            <a:avLst/>
          </a:prstGeom>
          <a:noFill/>
          <a:ln>
            <a:noFill/>
          </a:ln>
        </p:spPr>
      </p:pic>
      <p:sp>
        <p:nvSpPr>
          <p:cNvPr id="436" name="Google Shape;436;p46"/>
          <p:cNvSpPr txBox="1"/>
          <p:nvPr/>
        </p:nvSpPr>
        <p:spPr>
          <a:xfrm>
            <a:off x="6669774" y="628050"/>
            <a:ext cx="1743900" cy="10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a:solidFill>
                  <a:srgbClr val="002060"/>
                </a:solidFill>
                <a:latin typeface="Arial Black"/>
                <a:ea typeface="Arial Black"/>
                <a:cs typeface="Arial Black"/>
                <a:sym typeface="Arial Black"/>
              </a:rPr>
              <a:t>45</a:t>
            </a:r>
            <a:endParaRPr sz="6500">
              <a:solidFill>
                <a:srgbClr val="002060"/>
              </a:solidFill>
              <a:latin typeface="Arial Black"/>
              <a:ea typeface="Arial Black"/>
              <a:cs typeface="Arial Black"/>
              <a:sym typeface="Arial Black"/>
            </a:endParaRPr>
          </a:p>
        </p:txBody>
      </p:sp>
      <p:sp>
        <p:nvSpPr>
          <p:cNvPr id="437" name="Google Shape;437;p46"/>
          <p:cNvSpPr txBox="1"/>
          <p:nvPr/>
        </p:nvSpPr>
        <p:spPr>
          <a:xfrm>
            <a:off x="6146582" y="1878631"/>
            <a:ext cx="27903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002060"/>
                </a:solidFill>
                <a:latin typeface="Arial"/>
                <a:ea typeface="Arial"/>
                <a:cs typeface="Arial"/>
                <a:sym typeface="Arial"/>
              </a:rPr>
              <a:t>Double Majors</a:t>
            </a:r>
            <a:endParaRPr sz="2000" b="1">
              <a:solidFill>
                <a:srgbClr val="002060"/>
              </a:solidFill>
              <a:latin typeface="Arial"/>
              <a:ea typeface="Arial"/>
              <a:cs typeface="Arial"/>
              <a:sym typeface="Arial"/>
            </a:endParaRPr>
          </a:p>
        </p:txBody>
      </p:sp>
      <p:sp>
        <p:nvSpPr>
          <p:cNvPr id="438" name="Google Shape;438;p46"/>
          <p:cNvSpPr txBox="1"/>
          <p:nvPr/>
        </p:nvSpPr>
        <p:spPr>
          <a:xfrm>
            <a:off x="6526484" y="3664942"/>
            <a:ext cx="18936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600" b="1">
              <a:solidFill>
                <a:srgbClr val="002060"/>
              </a:solidFill>
              <a:latin typeface="Arial Black"/>
              <a:ea typeface="Arial Black"/>
              <a:cs typeface="Arial Black"/>
              <a:sym typeface="Arial Black"/>
            </a:endParaRPr>
          </a:p>
        </p:txBody>
      </p:sp>
      <p:sp>
        <p:nvSpPr>
          <p:cNvPr id="439" name="Google Shape;439;p46"/>
          <p:cNvSpPr txBox="1"/>
          <p:nvPr/>
        </p:nvSpPr>
        <p:spPr>
          <a:xfrm>
            <a:off x="5973275" y="34290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0" name="Google Shape;440;p46"/>
          <p:cNvSpPr txBox="1"/>
          <p:nvPr/>
        </p:nvSpPr>
        <p:spPr>
          <a:xfrm>
            <a:off x="5791325" y="4523700"/>
            <a:ext cx="3458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000">
              <a:latin typeface="Calibri"/>
              <a:ea typeface="Calibri"/>
              <a:cs typeface="Calibri"/>
              <a:sym typeface="Calibri"/>
            </a:endParaRPr>
          </a:p>
        </p:txBody>
      </p:sp>
      <p:sp>
        <p:nvSpPr>
          <p:cNvPr id="441" name="Google Shape;441;p46"/>
          <p:cNvSpPr txBox="1"/>
          <p:nvPr/>
        </p:nvSpPr>
        <p:spPr>
          <a:xfrm>
            <a:off x="6348625" y="2951250"/>
            <a:ext cx="2386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073763"/>
                </a:solidFill>
                <a:latin typeface="Calibri"/>
                <a:ea typeface="Calibri"/>
                <a:cs typeface="Calibri"/>
                <a:sym typeface="Calibri"/>
              </a:rPr>
              <a:t> Triple Majors</a:t>
            </a:r>
            <a:endParaRPr sz="2200" b="1">
              <a:solidFill>
                <a:srgbClr val="073763"/>
              </a:solidFill>
              <a:latin typeface="Calibri"/>
              <a:ea typeface="Calibri"/>
              <a:cs typeface="Calibri"/>
              <a:sym typeface="Calibri"/>
            </a:endParaRPr>
          </a:p>
        </p:txBody>
      </p:sp>
      <p:sp>
        <p:nvSpPr>
          <p:cNvPr id="442" name="Google Shape;442;p46"/>
          <p:cNvSpPr txBox="1"/>
          <p:nvPr/>
        </p:nvSpPr>
        <p:spPr>
          <a:xfrm>
            <a:off x="4469767" y="5532038"/>
            <a:ext cx="997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solidFill>
                  <a:srgbClr val="002060"/>
                </a:solidFill>
                <a:latin typeface="Arial Black"/>
                <a:ea typeface="Arial Black"/>
                <a:cs typeface="Arial Black"/>
                <a:sym typeface="Arial Black"/>
              </a:rPr>
              <a:t>2</a:t>
            </a:r>
            <a:endParaRPr sz="100">
              <a:solidFill>
                <a:schemeClr val="dk1"/>
              </a:solidFill>
            </a:endParaRPr>
          </a:p>
        </p:txBody>
      </p:sp>
      <p:sp>
        <p:nvSpPr>
          <p:cNvPr id="443" name="Google Shape;443;p46"/>
          <p:cNvSpPr txBox="1"/>
          <p:nvPr/>
        </p:nvSpPr>
        <p:spPr>
          <a:xfrm>
            <a:off x="3749125" y="6119088"/>
            <a:ext cx="1460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chemeClr val="dk1"/>
                </a:solidFill>
              </a:rPr>
              <a:t>Chemistry, Biomedical Engineering</a:t>
            </a:r>
            <a:endParaRPr sz="1200" b="1">
              <a:solidFill>
                <a:schemeClr val="dk1"/>
              </a:solidFill>
            </a:endParaRPr>
          </a:p>
        </p:txBody>
      </p:sp>
      <p:sp>
        <p:nvSpPr>
          <p:cNvPr id="444" name="Google Shape;444;p46"/>
          <p:cNvSpPr txBox="1"/>
          <p:nvPr/>
        </p:nvSpPr>
        <p:spPr>
          <a:xfrm>
            <a:off x="6811363" y="2178638"/>
            <a:ext cx="14607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700">
                <a:solidFill>
                  <a:srgbClr val="002060"/>
                </a:solidFill>
                <a:latin typeface="Arial Black"/>
                <a:ea typeface="Arial Black"/>
                <a:cs typeface="Arial Black"/>
                <a:sym typeface="Arial Black"/>
              </a:rPr>
              <a:t>2</a:t>
            </a:r>
            <a:endParaRPr sz="600"/>
          </a:p>
        </p:txBody>
      </p:sp>
      <p:sp>
        <p:nvSpPr>
          <p:cNvPr id="445" name="Google Shape;445;p46"/>
          <p:cNvSpPr txBox="1"/>
          <p:nvPr/>
        </p:nvSpPr>
        <p:spPr>
          <a:xfrm>
            <a:off x="324000" y="411200"/>
            <a:ext cx="2617500" cy="649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latin typeface="Calibri"/>
                <a:ea typeface="Calibri"/>
                <a:cs typeface="Calibri"/>
                <a:sym typeface="Calibri"/>
              </a:rPr>
              <a:t>Undergraduate Degrees</a:t>
            </a:r>
            <a:endParaRPr sz="1200" b="1">
              <a:latin typeface="Calibri"/>
              <a:ea typeface="Calibri"/>
              <a:cs typeface="Calibri"/>
              <a:sym typeface="Calibri"/>
            </a:endParaRPr>
          </a:p>
          <a:p>
            <a:pPr marL="0" lvl="0" indent="0" algn="l" rtl="0">
              <a:spcBef>
                <a:spcPts val="0"/>
              </a:spcBef>
              <a:spcAft>
                <a:spcPts val="0"/>
              </a:spcAft>
              <a:buNone/>
            </a:pPr>
            <a:r>
              <a:rPr lang="en-US" sz="1050">
                <a:latin typeface="Calibri"/>
                <a:ea typeface="Calibri"/>
                <a:cs typeface="Calibri"/>
                <a:sym typeface="Calibri"/>
              </a:rPr>
              <a:t>Animal Science, Anthropology, Biochemistry, Bioengineering, Biological Engineering, Biology, Biomedical Engineering, Biomedical Science, Biomolecular Science Biophysics, Business Administration, Cell and Molecular Biology, Cellular Biology, Chemical Biology, Chemical Engineering, Chemistry, Classics, Cognitive Science, Cognitive Studies, Comparative Literature, Computational and Systems Biology, Computer Science, Dance, Economics, Engineering, English, Environmental Biology, Environmental Science, Environmental Studies, Evolutionary Anthropology, Evolutionary Biology, Film Studies; Finance, Food Science, Genetics and Genomics, Exercise Science, Health and Society; Health Sciences, Health Systems and Population Health, Healthcare Management and Policy, Hispanic Literatures and Cultures, Human Health, Human Physiology, Integrated Health Studies, Interdisciplinary Studies, Literature, Materials Science, Mathematics, Medical Sciences</a:t>
            </a:r>
            <a:endParaRPr sz="1050">
              <a:latin typeface="Calibri"/>
              <a:ea typeface="Calibri"/>
              <a:cs typeface="Calibri"/>
              <a:sym typeface="Calibri"/>
            </a:endParaRPr>
          </a:p>
          <a:p>
            <a:pPr marL="0" lvl="0" indent="0" algn="l" rtl="0">
              <a:spcBef>
                <a:spcPts val="0"/>
              </a:spcBef>
              <a:spcAft>
                <a:spcPts val="0"/>
              </a:spcAft>
              <a:buNone/>
            </a:pPr>
            <a:r>
              <a:rPr lang="en-US" sz="1050">
                <a:latin typeface="Calibri"/>
                <a:ea typeface="Calibri"/>
                <a:cs typeface="Calibri"/>
                <a:sym typeface="Calibri"/>
              </a:rPr>
              <a:t>Medicine, Science, and the Humanities, Molecular and Cellular Biology, Molecular Environmental Biology, Molecular, Cell, and Developmental Biology, Movement Science, Music, Psychobiology, Natural Sciences, Neurobiology, Neuroscience, Neuroscience and Behavior, Petroleum Engineering, Philosophy, Psychological and Brain Sciences,</a:t>
            </a:r>
            <a:endParaRPr sz="1050">
              <a:latin typeface="Calibri"/>
              <a:ea typeface="Calibri"/>
              <a:cs typeface="Calibri"/>
              <a:sym typeface="Calibri"/>
            </a:endParaRPr>
          </a:p>
          <a:p>
            <a:pPr marL="0" lvl="0" indent="0" algn="l" rtl="0">
              <a:spcBef>
                <a:spcPts val="0"/>
              </a:spcBef>
              <a:spcAft>
                <a:spcPts val="0"/>
              </a:spcAft>
              <a:buNone/>
            </a:pPr>
            <a:r>
              <a:rPr lang="en-US" sz="1050">
                <a:latin typeface="Calibri"/>
                <a:ea typeface="Calibri"/>
                <a:cs typeface="Calibri"/>
                <a:sym typeface="Calibri"/>
              </a:rPr>
              <a:t> Physics, Psychology, Public Health, Sociology, Spanish, Statistics, Toxicology, Science, Technology and Society, Social Policy Analysis, Sports Medicine, Behavioral Biology</a:t>
            </a:r>
            <a:endParaRPr sz="105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pic>
        <p:nvPicPr>
          <p:cNvPr id="446" name="Google Shape;446;p46"/>
          <p:cNvPicPr preferRelativeResize="0"/>
          <p:nvPr/>
        </p:nvPicPr>
        <p:blipFill>
          <a:blip r:embed="rId7">
            <a:alphaModFix/>
          </a:blip>
          <a:stretch>
            <a:fillRect/>
          </a:stretch>
        </p:blipFill>
        <p:spPr>
          <a:xfrm>
            <a:off x="3490188" y="5468871"/>
            <a:ext cx="825574" cy="569190"/>
          </a:xfrm>
          <a:prstGeom prst="rect">
            <a:avLst/>
          </a:prstGeom>
          <a:noFill/>
          <a:ln>
            <a:noFill/>
          </a:ln>
        </p:spPr>
      </p:pic>
      <p:pic>
        <p:nvPicPr>
          <p:cNvPr id="447" name="Google Shape;447;p46"/>
          <p:cNvPicPr preferRelativeResize="0"/>
          <p:nvPr/>
        </p:nvPicPr>
        <p:blipFill>
          <a:blip r:embed="rId8">
            <a:alphaModFix/>
          </a:blip>
          <a:stretch>
            <a:fillRect/>
          </a:stretch>
        </p:blipFill>
        <p:spPr>
          <a:xfrm>
            <a:off x="6348625" y="4862400"/>
            <a:ext cx="722148" cy="677100"/>
          </a:xfrm>
          <a:prstGeom prst="rect">
            <a:avLst/>
          </a:prstGeom>
          <a:noFill/>
          <a:ln>
            <a:noFill/>
          </a:ln>
        </p:spPr>
      </p:pic>
      <p:sp>
        <p:nvSpPr>
          <p:cNvPr id="448" name="Google Shape;448;p46"/>
          <p:cNvSpPr txBox="1"/>
          <p:nvPr/>
        </p:nvSpPr>
        <p:spPr>
          <a:xfrm>
            <a:off x="7112213" y="4831488"/>
            <a:ext cx="722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3600" b="1">
                <a:solidFill>
                  <a:srgbClr val="002060"/>
                </a:solidFill>
                <a:latin typeface="Arial Black"/>
                <a:ea typeface="Arial Black"/>
                <a:cs typeface="Arial Black"/>
                <a:sym typeface="Arial Black"/>
              </a:rPr>
              <a:t>1</a:t>
            </a:r>
            <a:endParaRPr>
              <a:latin typeface="Calibri"/>
              <a:ea typeface="Calibri"/>
              <a:cs typeface="Calibri"/>
              <a:sym typeface="Calibri"/>
            </a:endParaRPr>
          </a:p>
        </p:txBody>
      </p:sp>
      <p:sp>
        <p:nvSpPr>
          <p:cNvPr id="449" name="Google Shape;449;p46"/>
          <p:cNvSpPr txBox="1"/>
          <p:nvPr/>
        </p:nvSpPr>
        <p:spPr>
          <a:xfrm>
            <a:off x="5680250" y="5144763"/>
            <a:ext cx="722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t>JD</a:t>
            </a:r>
            <a:endParaRPr sz="1800" b="1"/>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47"/>
          <p:cNvPicPr preferRelativeResize="0"/>
          <p:nvPr/>
        </p:nvPicPr>
        <p:blipFill rotWithShape="1">
          <a:blip r:embed="rId3">
            <a:alphaModFix/>
          </a:blip>
          <a:srcRect/>
          <a:stretch/>
        </p:blipFill>
        <p:spPr>
          <a:xfrm>
            <a:off x="5828140" y="3464822"/>
            <a:ext cx="1990680" cy="1990680"/>
          </a:xfrm>
          <a:prstGeom prst="rect">
            <a:avLst/>
          </a:prstGeom>
          <a:noFill/>
          <a:ln>
            <a:noFill/>
          </a:ln>
        </p:spPr>
      </p:pic>
      <p:sp>
        <p:nvSpPr>
          <p:cNvPr id="456" name="Google Shape;456;p47"/>
          <p:cNvSpPr txBox="1">
            <a:spLocks noGrp="1"/>
          </p:cNvSpPr>
          <p:nvPr>
            <p:ph type="title"/>
          </p:nvPr>
        </p:nvSpPr>
        <p:spPr>
          <a:xfrm>
            <a:off x="254000" y="76200"/>
            <a:ext cx="85851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2060"/>
                </a:solidFill>
                <a:latin typeface="Arial"/>
                <a:ea typeface="Arial"/>
                <a:cs typeface="Arial"/>
                <a:sym typeface="Arial"/>
              </a:rPr>
              <a:t>Academic Credentials</a:t>
            </a:r>
            <a:endParaRPr sz="4000">
              <a:latin typeface="Arial"/>
              <a:ea typeface="Arial"/>
              <a:cs typeface="Arial"/>
              <a:sym typeface="Arial"/>
            </a:endParaRPr>
          </a:p>
        </p:txBody>
      </p:sp>
      <p:sp>
        <p:nvSpPr>
          <p:cNvPr id="457" name="Google Shape;457;p47"/>
          <p:cNvSpPr txBox="1"/>
          <p:nvPr/>
        </p:nvSpPr>
        <p:spPr>
          <a:xfrm>
            <a:off x="3625925" y="1132575"/>
            <a:ext cx="5337000" cy="212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chemeClr val="dk1"/>
                </a:solidFill>
                <a:latin typeface="Arial"/>
                <a:ea typeface="Arial"/>
                <a:cs typeface="Arial"/>
                <a:sym typeface="Arial"/>
              </a:rPr>
              <a:t>Cumulative GPA</a:t>
            </a:r>
            <a:endParaRPr/>
          </a:p>
          <a:p>
            <a:pPr marL="0" marR="0" lvl="0" indent="0" algn="ctr" rtl="0">
              <a:spcBef>
                <a:spcPts val="0"/>
              </a:spcBef>
              <a:spcAft>
                <a:spcPts val="0"/>
              </a:spcAft>
              <a:buNone/>
            </a:pPr>
            <a:endParaRPr sz="1800" b="1" i="1">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Range: </a:t>
            </a:r>
            <a:r>
              <a:rPr lang="en-US" sz="1800" b="1">
                <a:solidFill>
                  <a:schemeClr val="dk1"/>
                </a:solidFill>
              </a:rPr>
              <a:t>2.87</a:t>
            </a:r>
            <a:r>
              <a:rPr lang="en-US" sz="1800" b="1">
                <a:solidFill>
                  <a:schemeClr val="dk1"/>
                </a:solidFill>
                <a:latin typeface="Arial"/>
                <a:ea typeface="Arial"/>
                <a:cs typeface="Arial"/>
                <a:sym typeface="Arial"/>
              </a:rPr>
              <a:t>-4.0 		       Median:	3.</a:t>
            </a:r>
            <a:r>
              <a:rPr lang="en-US" sz="1800" b="1">
                <a:solidFill>
                  <a:schemeClr val="dk1"/>
                </a:solidFill>
              </a:rPr>
              <a:t>88</a:t>
            </a:r>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						Mode: 4.0	</a:t>
            </a:r>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	</a:t>
            </a:r>
            <a:endParaRPr/>
          </a:p>
          <a:p>
            <a:pPr marL="0" lvl="0" indent="0" algn="l" rtl="0">
              <a:spcBef>
                <a:spcPts val="0"/>
              </a:spcBef>
              <a:spcAft>
                <a:spcPts val="0"/>
              </a:spcAft>
              <a:buClr>
                <a:schemeClr val="dk1"/>
              </a:buClr>
              <a:buFont typeface="Arial"/>
              <a:buNone/>
            </a:pPr>
            <a:r>
              <a:rPr lang="en-US" i="1">
                <a:solidFill>
                  <a:schemeClr val="dk1"/>
                </a:solidFill>
              </a:rPr>
              <a:t>National Avg. Matriculating Student Cumulative GPA (2022): 3.74                  (SD = .25)</a:t>
            </a:r>
            <a:r>
              <a:rPr lang="en-US" sz="1800" i="1">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r>
              <a:rPr lang="en-US" i="1">
                <a:solidFill>
                  <a:schemeClr val="dk1"/>
                </a:solidFill>
              </a:rPr>
              <a:t>             </a:t>
            </a:r>
            <a:endParaRPr/>
          </a:p>
        </p:txBody>
      </p:sp>
      <p:pic>
        <p:nvPicPr>
          <p:cNvPr id="458" name="Google Shape;458;p47" descr="CWRU SOM white-rev logo.wmf"/>
          <p:cNvPicPr preferRelativeResize="0"/>
          <p:nvPr/>
        </p:nvPicPr>
        <p:blipFill rotWithShape="1">
          <a:blip r:embed="rId4">
            <a:alphaModFix/>
          </a:blip>
          <a:srcRect/>
          <a:stretch/>
        </p:blipFill>
        <p:spPr>
          <a:xfrm>
            <a:off x="7075714" y="6255480"/>
            <a:ext cx="1763486" cy="443770"/>
          </a:xfrm>
          <a:prstGeom prst="rect">
            <a:avLst/>
          </a:prstGeom>
          <a:noFill/>
          <a:ln>
            <a:noFill/>
          </a:ln>
        </p:spPr>
      </p:pic>
      <p:pic>
        <p:nvPicPr>
          <p:cNvPr id="459" name="Google Shape;459;p47"/>
          <p:cNvPicPr preferRelativeResize="0"/>
          <p:nvPr/>
        </p:nvPicPr>
        <p:blipFill rotWithShape="1">
          <a:blip r:embed="rId5">
            <a:alphaModFix/>
          </a:blip>
          <a:srcRect/>
          <a:stretch/>
        </p:blipFill>
        <p:spPr>
          <a:xfrm>
            <a:off x="-73025" y="5701247"/>
            <a:ext cx="9291638" cy="1262063"/>
          </a:xfrm>
          <a:prstGeom prst="rect">
            <a:avLst/>
          </a:prstGeom>
          <a:noFill/>
          <a:ln>
            <a:noFill/>
          </a:ln>
        </p:spPr>
      </p:pic>
      <p:pic>
        <p:nvPicPr>
          <p:cNvPr id="460" name="Google Shape;460;p47" descr="CWRU-SOM-white-rev-logo.eps"/>
          <p:cNvPicPr preferRelativeResize="0"/>
          <p:nvPr/>
        </p:nvPicPr>
        <p:blipFill rotWithShape="1">
          <a:blip r:embed="rId6">
            <a:alphaModFix/>
          </a:blip>
          <a:srcRect/>
          <a:stretch/>
        </p:blipFill>
        <p:spPr>
          <a:xfrm>
            <a:off x="546100" y="5961063"/>
            <a:ext cx="2567226" cy="651620"/>
          </a:xfrm>
          <a:prstGeom prst="rect">
            <a:avLst/>
          </a:prstGeom>
          <a:noFill/>
          <a:ln>
            <a:noFill/>
          </a:ln>
        </p:spPr>
      </p:pic>
      <p:pic>
        <p:nvPicPr>
          <p:cNvPr id="461" name="Google Shape;461;p47"/>
          <p:cNvPicPr preferRelativeResize="0"/>
          <p:nvPr/>
        </p:nvPicPr>
        <p:blipFill rotWithShape="1">
          <a:blip r:embed="rId7">
            <a:alphaModFix/>
          </a:blip>
          <a:srcRect/>
          <a:stretch/>
        </p:blipFill>
        <p:spPr>
          <a:xfrm>
            <a:off x="254000" y="923292"/>
            <a:ext cx="3223423" cy="1983645"/>
          </a:xfrm>
          <a:prstGeom prst="rect">
            <a:avLst/>
          </a:prstGeom>
          <a:noFill/>
          <a:ln>
            <a:noFill/>
          </a:ln>
        </p:spPr>
      </p:pic>
      <p:sp>
        <p:nvSpPr>
          <p:cNvPr id="462" name="Google Shape;462;p47"/>
          <p:cNvSpPr txBox="1"/>
          <p:nvPr/>
        </p:nvSpPr>
        <p:spPr>
          <a:xfrm>
            <a:off x="610810" y="2624512"/>
            <a:ext cx="2790334"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rgbClr val="002060"/>
                </a:solidFill>
                <a:latin typeface="Arial"/>
                <a:ea typeface="Arial"/>
                <a:cs typeface="Arial"/>
                <a:sym typeface="Arial"/>
              </a:rPr>
              <a:t>Average Cumulative GPA</a:t>
            </a:r>
            <a:endParaRPr sz="1400" b="1">
              <a:solidFill>
                <a:srgbClr val="002060"/>
              </a:solidFill>
              <a:latin typeface="Arial"/>
              <a:ea typeface="Arial"/>
              <a:cs typeface="Arial"/>
              <a:sym typeface="Arial"/>
            </a:endParaRPr>
          </a:p>
        </p:txBody>
      </p:sp>
      <p:sp>
        <p:nvSpPr>
          <p:cNvPr id="463" name="Google Shape;463;p47"/>
          <p:cNvSpPr txBox="1"/>
          <p:nvPr/>
        </p:nvSpPr>
        <p:spPr>
          <a:xfrm>
            <a:off x="254000" y="3609100"/>
            <a:ext cx="5409000" cy="19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a:solidFill>
                  <a:schemeClr val="dk1"/>
                </a:solidFill>
                <a:latin typeface="Arial"/>
                <a:ea typeface="Arial"/>
                <a:cs typeface="Arial"/>
                <a:sym typeface="Arial"/>
              </a:rPr>
              <a:t>Science GPA</a:t>
            </a:r>
            <a:endParaRPr/>
          </a:p>
          <a:p>
            <a:pPr marL="0" marR="0" lvl="0" indent="0" algn="ctr" rtl="0">
              <a:spcBef>
                <a:spcPts val="0"/>
              </a:spcBef>
              <a:spcAft>
                <a:spcPts val="0"/>
              </a:spcAft>
              <a:buNone/>
            </a:pPr>
            <a:endParaRPr sz="1800" b="1" i="1">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Range:  </a:t>
            </a:r>
            <a:r>
              <a:rPr lang="en-US" sz="1800" b="1">
                <a:solidFill>
                  <a:schemeClr val="dk1"/>
                </a:solidFill>
              </a:rPr>
              <a:t>2</a:t>
            </a:r>
            <a:r>
              <a:rPr lang="en-US" sz="1800" b="1">
                <a:solidFill>
                  <a:schemeClr val="dk1"/>
                </a:solidFill>
                <a:latin typeface="Arial"/>
                <a:ea typeface="Arial"/>
                <a:cs typeface="Arial"/>
                <a:sym typeface="Arial"/>
              </a:rPr>
              <a:t>.</a:t>
            </a:r>
            <a:r>
              <a:rPr lang="en-US" sz="1800" b="1">
                <a:solidFill>
                  <a:schemeClr val="dk1"/>
                </a:solidFill>
              </a:rPr>
              <a:t>43</a:t>
            </a:r>
            <a:r>
              <a:rPr lang="en-US" sz="1800" b="1">
                <a:solidFill>
                  <a:schemeClr val="dk1"/>
                </a:solidFill>
                <a:latin typeface="Arial"/>
                <a:ea typeface="Arial"/>
                <a:cs typeface="Arial"/>
                <a:sym typeface="Arial"/>
              </a:rPr>
              <a:t>-4.00		Median:	3.</a:t>
            </a:r>
            <a:r>
              <a:rPr lang="en-US" sz="1800" b="1">
                <a:solidFill>
                  <a:schemeClr val="dk1"/>
                </a:solidFill>
              </a:rPr>
              <a:t>86</a:t>
            </a:r>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						Mode: 4.0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sz="1500" i="1">
                <a:solidFill>
                  <a:schemeClr val="dk1"/>
                </a:solidFill>
              </a:rPr>
              <a:t>National Avg. Matriculating Student Science GPA (2022): 3.67</a:t>
            </a:r>
            <a:endParaRPr sz="1500" i="1">
              <a:solidFill>
                <a:schemeClr val="dk1"/>
              </a:solidFill>
            </a:endParaRPr>
          </a:p>
          <a:p>
            <a:pPr marL="0" lvl="0" indent="0" algn="l" rtl="0">
              <a:spcBef>
                <a:spcPts val="0"/>
              </a:spcBef>
              <a:spcAft>
                <a:spcPts val="0"/>
              </a:spcAft>
              <a:buClr>
                <a:schemeClr val="dk1"/>
              </a:buClr>
              <a:buFont typeface="Arial"/>
              <a:buNone/>
            </a:pPr>
            <a:r>
              <a:rPr lang="en-US" sz="1500" i="1">
                <a:solidFill>
                  <a:schemeClr val="dk1"/>
                </a:solidFill>
              </a:rPr>
              <a:t>(SD = .31)</a:t>
            </a:r>
            <a:endParaRPr sz="1500" i="1">
              <a:solidFill>
                <a:schemeClr val="dk1"/>
              </a:solidFill>
            </a:endParaRPr>
          </a:p>
          <a:p>
            <a:pPr marL="0" lvl="0" indent="0" algn="l" rtl="0">
              <a:spcBef>
                <a:spcPts val="0"/>
              </a:spcBef>
              <a:spcAft>
                <a:spcPts val="0"/>
              </a:spcAft>
              <a:buClr>
                <a:schemeClr val="dk1"/>
              </a:buClr>
              <a:buFont typeface="Arial"/>
              <a:buNone/>
            </a:pPr>
            <a:endParaRPr sz="1500" i="1">
              <a:solidFill>
                <a:schemeClr val="dk1"/>
              </a:solidFill>
            </a:endParaRPr>
          </a:p>
          <a:p>
            <a:pPr marL="0" lvl="0" indent="0" algn="l" rtl="0">
              <a:spcBef>
                <a:spcPts val="0"/>
              </a:spcBef>
              <a:spcAft>
                <a:spcPts val="0"/>
              </a:spcAft>
              <a:buClr>
                <a:schemeClr val="dk1"/>
              </a:buClr>
              <a:buFont typeface="Arial"/>
              <a:buNone/>
            </a:pPr>
            <a:endParaRPr sz="1500" i="1">
              <a:solidFill>
                <a:schemeClr val="dk1"/>
              </a:solidFill>
            </a:endParaRPr>
          </a:p>
        </p:txBody>
      </p:sp>
      <p:sp>
        <p:nvSpPr>
          <p:cNvPr id="464" name="Google Shape;464;p47"/>
          <p:cNvSpPr txBox="1"/>
          <p:nvPr/>
        </p:nvSpPr>
        <p:spPr>
          <a:xfrm>
            <a:off x="5428325" y="5374743"/>
            <a:ext cx="27903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rgbClr val="002060"/>
                </a:solidFill>
                <a:latin typeface="Arial"/>
                <a:ea typeface="Arial"/>
                <a:cs typeface="Arial"/>
                <a:sym typeface="Arial"/>
              </a:rPr>
              <a:t>Average Science GPA</a:t>
            </a:r>
            <a:endParaRPr sz="1400" b="1">
              <a:solidFill>
                <a:srgbClr val="002060"/>
              </a:solidFill>
              <a:latin typeface="Arial"/>
              <a:ea typeface="Arial"/>
              <a:cs typeface="Arial"/>
              <a:sym typeface="Arial"/>
            </a:endParaRPr>
          </a:p>
        </p:txBody>
      </p:sp>
      <p:cxnSp>
        <p:nvCxnSpPr>
          <p:cNvPr id="465" name="Google Shape;465;p47"/>
          <p:cNvCxnSpPr/>
          <p:nvPr/>
        </p:nvCxnSpPr>
        <p:spPr>
          <a:xfrm>
            <a:off x="890867" y="3335463"/>
            <a:ext cx="7557797" cy="28281"/>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466" name="Google Shape;466;p47"/>
          <p:cNvSpPr/>
          <p:nvPr/>
        </p:nvSpPr>
        <p:spPr>
          <a:xfrm>
            <a:off x="610810" y="1180917"/>
            <a:ext cx="2427073"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rgbClr val="002060"/>
                </a:solidFill>
                <a:latin typeface="Arial Black"/>
                <a:ea typeface="Arial Black"/>
                <a:cs typeface="Arial Black"/>
                <a:sym typeface="Arial Black"/>
              </a:rPr>
              <a:t>3.83</a:t>
            </a:r>
            <a:endParaRPr sz="7200" b="1">
              <a:solidFill>
                <a:srgbClr val="002060"/>
              </a:solidFill>
              <a:latin typeface="Arial Black"/>
              <a:ea typeface="Arial Black"/>
              <a:cs typeface="Arial Black"/>
              <a:sym typeface="Arial Black"/>
            </a:endParaRPr>
          </a:p>
        </p:txBody>
      </p:sp>
      <p:sp>
        <p:nvSpPr>
          <p:cNvPr id="467" name="Google Shape;467;p47"/>
          <p:cNvSpPr/>
          <p:nvPr/>
        </p:nvSpPr>
        <p:spPr>
          <a:xfrm>
            <a:off x="5513399" y="4155718"/>
            <a:ext cx="26202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rgbClr val="002060"/>
                </a:solidFill>
                <a:latin typeface="Arial Black"/>
                <a:ea typeface="Arial Black"/>
                <a:cs typeface="Arial Black"/>
                <a:sym typeface="Arial Black"/>
              </a:rPr>
              <a:t>3.79</a:t>
            </a:r>
            <a:endParaRPr sz="7200" b="1">
              <a:solidFill>
                <a:srgbClr val="002060"/>
              </a:solidFill>
              <a:latin typeface="Arial Black"/>
              <a:ea typeface="Arial Black"/>
              <a:cs typeface="Arial Black"/>
              <a:sym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8"/>
          <p:cNvSpPr txBox="1"/>
          <p:nvPr/>
        </p:nvSpPr>
        <p:spPr>
          <a:xfrm>
            <a:off x="1350400" y="993725"/>
            <a:ext cx="5789700" cy="2807400"/>
          </a:xfrm>
          <a:prstGeom prst="rect">
            <a:avLst/>
          </a:prstGeom>
          <a:solidFill>
            <a:srgbClr val="C00000"/>
          </a:solidFill>
          <a:ln w="88900" cap="flat" cmpd="dbl">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en-US" sz="1600">
                <a:solidFill>
                  <a:schemeClr val="lt1"/>
                </a:solidFill>
                <a:latin typeface="Arial"/>
                <a:ea typeface="Arial"/>
                <a:cs typeface="Arial"/>
                <a:sym typeface="Arial"/>
              </a:rPr>
              <a:t>n= </a:t>
            </a:r>
            <a:r>
              <a:rPr lang="en-US" sz="1600">
                <a:solidFill>
                  <a:schemeClr val="lt1"/>
                </a:solidFill>
              </a:rPr>
              <a:t>198</a:t>
            </a:r>
            <a:endParaRPr sz="1600">
              <a:solidFill>
                <a:schemeClr val="lt1"/>
              </a:solidFill>
              <a:latin typeface="Arial"/>
              <a:ea typeface="Arial"/>
              <a:cs typeface="Arial"/>
              <a:sym typeface="Arial"/>
            </a:endParaRPr>
          </a:p>
          <a:p>
            <a:pPr marL="0" marR="0" lvl="0" indent="0" algn="l" rtl="0">
              <a:spcBef>
                <a:spcPts val="0"/>
              </a:spcBef>
              <a:spcAft>
                <a:spcPts val="0"/>
              </a:spcAft>
              <a:buNone/>
            </a:pPr>
            <a:r>
              <a:rPr lang="en-US" sz="1800">
                <a:solidFill>
                  <a:schemeClr val="lt1"/>
                </a:solidFill>
                <a:latin typeface="Arial"/>
                <a:ea typeface="Arial"/>
                <a:cs typeface="Arial"/>
                <a:sym typeface="Arial"/>
              </a:rPr>
              <a:t>Average: 518 (9</a:t>
            </a:r>
            <a:r>
              <a:rPr lang="en-US" sz="1800">
                <a:solidFill>
                  <a:schemeClr val="lt1"/>
                </a:solidFill>
              </a:rPr>
              <a:t>5</a:t>
            </a:r>
            <a:r>
              <a:rPr lang="en-US" sz="1800">
                <a:solidFill>
                  <a:schemeClr val="lt1"/>
                </a:solidFill>
                <a:latin typeface="Arial"/>
                <a:ea typeface="Arial"/>
                <a:cs typeface="Arial"/>
                <a:sym typeface="Arial"/>
              </a:rPr>
              <a:t>%) </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Median: 	518  (9</a:t>
            </a:r>
            <a:r>
              <a:rPr lang="en-US" sz="1800">
                <a:solidFill>
                  <a:schemeClr val="lt1"/>
                </a:solidFill>
              </a:rPr>
              <a:t>5</a:t>
            </a:r>
            <a:r>
              <a:rPr lang="en-US" sz="1800">
                <a:solidFill>
                  <a:schemeClr val="lt1"/>
                </a:solidFill>
                <a:latin typeface="Arial"/>
                <a:ea typeface="Arial"/>
                <a:cs typeface="Arial"/>
                <a:sym typeface="Arial"/>
              </a:rPr>
              <a:t>%)</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Mode:</a:t>
            </a:r>
            <a:r>
              <a:rPr lang="en-US" sz="1800">
                <a:solidFill>
                  <a:schemeClr val="lt1"/>
                </a:solidFill>
              </a:rPr>
              <a:t> 517 </a:t>
            </a:r>
            <a:r>
              <a:rPr lang="en-US" sz="1800">
                <a:solidFill>
                  <a:schemeClr val="lt1"/>
                </a:solidFill>
                <a:latin typeface="Arial"/>
                <a:ea typeface="Arial"/>
                <a:cs typeface="Arial"/>
                <a:sym typeface="Arial"/>
              </a:rPr>
              <a:t>Range</a:t>
            </a:r>
            <a:r>
              <a:rPr lang="en-US" sz="1800">
                <a:solidFill>
                  <a:schemeClr val="lt1"/>
                </a:solidFill>
              </a:rPr>
              <a:t>:</a:t>
            </a:r>
            <a:r>
              <a:rPr lang="en-US" sz="1800">
                <a:solidFill>
                  <a:schemeClr val="lt1"/>
                </a:solidFill>
                <a:latin typeface="Arial"/>
                <a:ea typeface="Arial"/>
                <a:cs typeface="Arial"/>
                <a:sym typeface="Arial"/>
              </a:rPr>
              <a:t>  50</a:t>
            </a:r>
            <a:r>
              <a:rPr lang="en-US" sz="1800">
                <a:solidFill>
                  <a:schemeClr val="lt1"/>
                </a:solidFill>
              </a:rPr>
              <a:t>5</a:t>
            </a:r>
            <a:r>
              <a:rPr lang="en-US" sz="1800">
                <a:solidFill>
                  <a:schemeClr val="lt1"/>
                </a:solidFill>
                <a:latin typeface="Arial"/>
                <a:ea typeface="Arial"/>
                <a:cs typeface="Arial"/>
                <a:sym typeface="Arial"/>
              </a:rPr>
              <a:t>-52</a:t>
            </a:r>
            <a:r>
              <a:rPr lang="en-US" sz="1800">
                <a:solidFill>
                  <a:schemeClr val="lt1"/>
                </a:solidFill>
              </a:rPr>
              <a:t>7</a:t>
            </a:r>
            <a:endParaRPr/>
          </a:p>
          <a:p>
            <a:pPr marL="0" marR="0" lvl="0" indent="0" algn="l" rtl="0">
              <a:spcBef>
                <a:spcPts val="0"/>
              </a:spcBef>
              <a:spcAft>
                <a:spcPts val="0"/>
              </a:spcAft>
              <a:buNone/>
            </a:pPr>
            <a:r>
              <a:rPr lang="en-US" sz="1800">
                <a:solidFill>
                  <a:schemeClr val="lt1"/>
                </a:solidFill>
              </a:rPr>
              <a:t>National Matric. Student Avg. 2022</a:t>
            </a:r>
            <a:r>
              <a:rPr lang="en-US" sz="1800">
                <a:solidFill>
                  <a:schemeClr val="lt1"/>
                </a:solidFill>
                <a:latin typeface="Arial"/>
                <a:ea typeface="Arial"/>
                <a:cs typeface="Arial"/>
                <a:sym typeface="Arial"/>
              </a:rPr>
              <a:t> = </a:t>
            </a:r>
            <a:r>
              <a:rPr lang="en-US" sz="1800">
                <a:solidFill>
                  <a:schemeClr val="lt1"/>
                </a:solidFill>
              </a:rPr>
              <a:t>511.9 (80-83%)</a:t>
            </a:r>
            <a:endParaRPr sz="1800">
              <a:solidFill>
                <a:schemeClr val="lt1"/>
              </a:solidFill>
            </a:endParaRPr>
          </a:p>
          <a:p>
            <a:pPr marL="0" lvl="0" indent="0" algn="l" rtl="0">
              <a:spcBef>
                <a:spcPts val="0"/>
              </a:spcBef>
              <a:spcAft>
                <a:spcPts val="0"/>
              </a:spcAft>
              <a:buClr>
                <a:schemeClr val="dk1"/>
              </a:buClr>
              <a:buFont typeface="Arial"/>
              <a:buNone/>
            </a:pPr>
            <a:r>
              <a:rPr lang="en-US" sz="1800">
                <a:solidFill>
                  <a:schemeClr val="lt1"/>
                </a:solidFill>
              </a:rPr>
              <a:t>(SD = 6.6)</a:t>
            </a:r>
            <a:endParaRPr sz="1800">
              <a:solidFill>
                <a:schemeClr val="lt1"/>
              </a:solidFill>
            </a:endParaRPr>
          </a:p>
          <a:p>
            <a:pPr marL="0" marR="0" lvl="0" indent="0" algn="l" rtl="0">
              <a:spcBef>
                <a:spcPts val="0"/>
              </a:spcBef>
              <a:spcAft>
                <a:spcPts val="0"/>
              </a:spcAft>
              <a:buNone/>
            </a:pPr>
            <a:endParaRPr sz="1800">
              <a:solidFill>
                <a:schemeClr val="lt1"/>
              </a:solidFill>
            </a:endParaRPr>
          </a:p>
          <a:p>
            <a:pPr marL="0" marR="0" lvl="0" indent="0" algn="l" rtl="0">
              <a:spcBef>
                <a:spcPts val="0"/>
              </a:spcBef>
              <a:spcAft>
                <a:spcPts val="0"/>
              </a:spcAft>
              <a:buNone/>
            </a:pPr>
            <a:endParaRPr sz="1800">
              <a:solidFill>
                <a:schemeClr val="lt1"/>
              </a:solidFill>
            </a:endParaRPr>
          </a:p>
          <a:p>
            <a:pPr marL="0" marR="0" lvl="0" indent="0" algn="l" rtl="0">
              <a:spcBef>
                <a:spcPts val="0"/>
              </a:spcBef>
              <a:spcAft>
                <a:spcPts val="0"/>
              </a:spcAft>
              <a:buNone/>
            </a:pPr>
            <a:endParaRPr sz="1800">
              <a:solidFill>
                <a:schemeClr val="lt1"/>
              </a:solidFill>
            </a:endParaRPr>
          </a:p>
        </p:txBody>
      </p:sp>
      <p:sp>
        <p:nvSpPr>
          <p:cNvPr id="474" name="Google Shape;474;p48"/>
          <p:cNvSpPr txBox="1">
            <a:spLocks noGrp="1"/>
          </p:cNvSpPr>
          <p:nvPr>
            <p:ph type="title"/>
          </p:nvPr>
        </p:nvSpPr>
        <p:spPr>
          <a:xfrm>
            <a:off x="280244" y="168128"/>
            <a:ext cx="85851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2060"/>
                </a:solidFill>
                <a:latin typeface="Arial"/>
                <a:ea typeface="Arial"/>
                <a:cs typeface="Arial"/>
                <a:sym typeface="Arial"/>
              </a:rPr>
              <a:t>Academic Credentials</a:t>
            </a:r>
            <a:endParaRPr sz="4000">
              <a:latin typeface="Arial"/>
              <a:ea typeface="Arial"/>
              <a:cs typeface="Arial"/>
              <a:sym typeface="Arial"/>
            </a:endParaRPr>
          </a:p>
        </p:txBody>
      </p:sp>
      <p:pic>
        <p:nvPicPr>
          <p:cNvPr id="475" name="Google Shape;475;p48" descr="CWRU SOM white-rev logo.wmf"/>
          <p:cNvPicPr preferRelativeResize="0"/>
          <p:nvPr/>
        </p:nvPicPr>
        <p:blipFill rotWithShape="1">
          <a:blip r:embed="rId3">
            <a:alphaModFix/>
          </a:blip>
          <a:srcRect/>
          <a:stretch/>
        </p:blipFill>
        <p:spPr>
          <a:xfrm>
            <a:off x="7075714" y="6255480"/>
            <a:ext cx="1763486" cy="443770"/>
          </a:xfrm>
          <a:prstGeom prst="rect">
            <a:avLst/>
          </a:prstGeom>
          <a:noFill/>
          <a:ln>
            <a:noFill/>
          </a:ln>
        </p:spPr>
      </p:pic>
      <p:pic>
        <p:nvPicPr>
          <p:cNvPr id="476" name="Google Shape;476;p48"/>
          <p:cNvPicPr preferRelativeResize="0"/>
          <p:nvPr/>
        </p:nvPicPr>
        <p:blipFill rotWithShape="1">
          <a:blip r:embed="rId4">
            <a:alphaModFix/>
          </a:blip>
          <a:srcRect/>
          <a:stretch/>
        </p:blipFill>
        <p:spPr>
          <a:xfrm>
            <a:off x="-73025" y="5680963"/>
            <a:ext cx="9291638" cy="1262063"/>
          </a:xfrm>
          <a:prstGeom prst="rect">
            <a:avLst/>
          </a:prstGeom>
          <a:noFill/>
          <a:ln>
            <a:noFill/>
          </a:ln>
        </p:spPr>
      </p:pic>
      <p:pic>
        <p:nvPicPr>
          <p:cNvPr id="477" name="Google Shape;477;p48" descr="CWRU-SOM-white-rev-logo.eps"/>
          <p:cNvPicPr preferRelativeResize="0"/>
          <p:nvPr/>
        </p:nvPicPr>
        <p:blipFill rotWithShape="1">
          <a:blip r:embed="rId5">
            <a:alphaModFix/>
          </a:blip>
          <a:srcRect/>
          <a:stretch/>
        </p:blipFill>
        <p:spPr>
          <a:xfrm>
            <a:off x="546100" y="5961063"/>
            <a:ext cx="2567226" cy="651620"/>
          </a:xfrm>
          <a:prstGeom prst="rect">
            <a:avLst/>
          </a:prstGeom>
          <a:noFill/>
          <a:ln>
            <a:noFill/>
          </a:ln>
        </p:spPr>
      </p:pic>
      <p:pic>
        <p:nvPicPr>
          <p:cNvPr id="478" name="Google Shape;478;p48"/>
          <p:cNvPicPr preferRelativeResize="0"/>
          <p:nvPr/>
        </p:nvPicPr>
        <p:blipFill rotWithShape="1">
          <a:blip r:embed="rId6">
            <a:alphaModFix/>
          </a:blip>
          <a:srcRect t="17828" b="19262"/>
          <a:stretch/>
        </p:blipFill>
        <p:spPr>
          <a:xfrm>
            <a:off x="3467277" y="4139173"/>
            <a:ext cx="1879275" cy="1375250"/>
          </a:xfrm>
          <a:prstGeom prst="rect">
            <a:avLst/>
          </a:prstGeom>
          <a:noFill/>
          <a:ln>
            <a:noFill/>
          </a:ln>
        </p:spPr>
      </p:pic>
      <p:cxnSp>
        <p:nvCxnSpPr>
          <p:cNvPr id="479" name="Google Shape;479;p48"/>
          <p:cNvCxnSpPr/>
          <p:nvPr/>
        </p:nvCxnSpPr>
        <p:spPr>
          <a:xfrm>
            <a:off x="879592" y="3898800"/>
            <a:ext cx="7557900" cy="2820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480" name="Google Shape;480;p48"/>
          <p:cNvSpPr txBox="1"/>
          <p:nvPr/>
        </p:nvSpPr>
        <p:spPr>
          <a:xfrm>
            <a:off x="3594386" y="1030236"/>
            <a:ext cx="195681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MCAT</a:t>
            </a:r>
            <a:endParaRPr sz="3600" b="1" baseline="300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9"/>
          <p:cNvSpPr txBox="1">
            <a:spLocks noGrp="1"/>
          </p:cNvSpPr>
          <p:nvPr>
            <p:ph type="title"/>
          </p:nvPr>
        </p:nvSpPr>
        <p:spPr>
          <a:xfrm>
            <a:off x="460500" y="106475"/>
            <a:ext cx="82644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2060"/>
                </a:solidFill>
                <a:latin typeface="Arial"/>
                <a:ea typeface="Arial"/>
                <a:cs typeface="Arial"/>
                <a:sym typeface="Arial"/>
              </a:rPr>
              <a:t>Work/Extracurricular/Academic Activities</a:t>
            </a:r>
            <a:endParaRPr/>
          </a:p>
        </p:txBody>
      </p:sp>
      <p:pic>
        <p:nvPicPr>
          <p:cNvPr id="487" name="Google Shape;487;p49"/>
          <p:cNvPicPr preferRelativeResize="0"/>
          <p:nvPr/>
        </p:nvPicPr>
        <p:blipFill rotWithShape="1">
          <a:blip r:embed="rId3">
            <a:alphaModFix/>
          </a:blip>
          <a:srcRect/>
          <a:stretch/>
        </p:blipFill>
        <p:spPr>
          <a:xfrm>
            <a:off x="-36902" y="5936734"/>
            <a:ext cx="9217819" cy="953716"/>
          </a:xfrm>
          <a:prstGeom prst="rect">
            <a:avLst/>
          </a:prstGeom>
          <a:noFill/>
          <a:ln>
            <a:noFill/>
          </a:ln>
        </p:spPr>
      </p:pic>
      <p:pic>
        <p:nvPicPr>
          <p:cNvPr id="488" name="Google Shape;488;p49" descr="CWRU-SOM-white-rev-logo.eps"/>
          <p:cNvPicPr preferRelativeResize="0"/>
          <p:nvPr/>
        </p:nvPicPr>
        <p:blipFill rotWithShape="1">
          <a:blip r:embed="rId4">
            <a:alphaModFix/>
          </a:blip>
          <a:srcRect/>
          <a:stretch/>
        </p:blipFill>
        <p:spPr>
          <a:xfrm>
            <a:off x="169028" y="6072798"/>
            <a:ext cx="2329075" cy="591172"/>
          </a:xfrm>
          <a:prstGeom prst="rect">
            <a:avLst/>
          </a:prstGeom>
          <a:noFill/>
          <a:ln>
            <a:noFill/>
          </a:ln>
        </p:spPr>
      </p:pic>
      <p:pic>
        <p:nvPicPr>
          <p:cNvPr id="489" name="Google Shape;489;p49" descr="Image result for paintbrush"/>
          <p:cNvPicPr preferRelativeResize="0"/>
          <p:nvPr/>
        </p:nvPicPr>
        <p:blipFill rotWithShape="1">
          <a:blip r:embed="rId5">
            <a:alphaModFix/>
          </a:blip>
          <a:srcRect/>
          <a:stretch/>
        </p:blipFill>
        <p:spPr>
          <a:xfrm>
            <a:off x="2081176" y="913952"/>
            <a:ext cx="1477050" cy="1477050"/>
          </a:xfrm>
          <a:prstGeom prst="rect">
            <a:avLst/>
          </a:prstGeom>
          <a:noFill/>
          <a:ln>
            <a:noFill/>
          </a:ln>
        </p:spPr>
      </p:pic>
      <p:sp>
        <p:nvSpPr>
          <p:cNvPr id="490" name="Google Shape;490;p49"/>
          <p:cNvSpPr txBox="1"/>
          <p:nvPr/>
        </p:nvSpPr>
        <p:spPr>
          <a:xfrm>
            <a:off x="1993671" y="2380070"/>
            <a:ext cx="1838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21</a:t>
            </a:r>
            <a:r>
              <a:rPr lang="en-US" sz="1800" b="1">
                <a:solidFill>
                  <a:schemeClr val="dk1"/>
                </a:solidFill>
                <a:latin typeface="Arial"/>
                <a:ea typeface="Arial"/>
                <a:cs typeface="Arial"/>
                <a:sym typeface="Arial"/>
              </a:rPr>
              <a:t> </a:t>
            </a:r>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Artistic Endeavors</a:t>
            </a:r>
            <a:endParaRPr sz="1200" b="1">
              <a:solidFill>
                <a:schemeClr val="dk1"/>
              </a:solidFill>
              <a:latin typeface="Arial"/>
              <a:ea typeface="Arial"/>
              <a:cs typeface="Arial"/>
              <a:sym typeface="Arial"/>
            </a:endParaRPr>
          </a:p>
        </p:txBody>
      </p:sp>
      <p:pic>
        <p:nvPicPr>
          <p:cNvPr id="491" name="Google Shape;491;p49" descr="Image result for medical graphic"/>
          <p:cNvPicPr preferRelativeResize="0"/>
          <p:nvPr/>
        </p:nvPicPr>
        <p:blipFill rotWithShape="1">
          <a:blip r:embed="rId6">
            <a:alphaModFix/>
          </a:blip>
          <a:srcRect l="26379" t="31739" r="55836" b="49832"/>
          <a:stretch/>
        </p:blipFill>
        <p:spPr>
          <a:xfrm rot="-1645921">
            <a:off x="4633120" y="1113296"/>
            <a:ext cx="1152237" cy="1175182"/>
          </a:xfrm>
          <a:prstGeom prst="rect">
            <a:avLst/>
          </a:prstGeom>
          <a:noFill/>
          <a:ln>
            <a:noFill/>
          </a:ln>
        </p:spPr>
      </p:pic>
      <p:sp>
        <p:nvSpPr>
          <p:cNvPr id="492" name="Google Shape;492;p49"/>
          <p:cNvSpPr/>
          <p:nvPr/>
        </p:nvSpPr>
        <p:spPr>
          <a:xfrm>
            <a:off x="3990469" y="1961985"/>
            <a:ext cx="277281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137</a:t>
            </a:r>
            <a:endParaRPr sz="2400" b="1">
              <a:solidFill>
                <a:schemeClr val="dk1"/>
              </a:solidFill>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Volunteer Medical Experiences</a:t>
            </a:r>
            <a:endParaRPr sz="2400" b="1">
              <a:solidFill>
                <a:schemeClr val="dk1"/>
              </a:solidFill>
            </a:endParaRPr>
          </a:p>
          <a:p>
            <a:pPr marL="0" marR="0" lvl="0" indent="0" algn="ctr" rtl="0">
              <a:spcBef>
                <a:spcPts val="0"/>
              </a:spcBef>
              <a:spcAft>
                <a:spcPts val="0"/>
              </a:spcAft>
              <a:buNone/>
            </a:pPr>
            <a:r>
              <a:rPr lang="en-US" sz="2400" b="1">
                <a:solidFill>
                  <a:schemeClr val="dk1"/>
                </a:solidFill>
              </a:rPr>
              <a:t>120</a:t>
            </a:r>
            <a:endParaRPr sz="1800" b="1">
              <a:solidFill>
                <a:schemeClr val="dk1"/>
              </a:solidFill>
              <a:latin typeface="Arial"/>
              <a:ea typeface="Arial"/>
              <a:cs typeface="Arial"/>
              <a:sym typeface="Arial"/>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Paid Medical Experiences</a:t>
            </a:r>
            <a:endParaRPr sz="1200" b="1">
              <a:solidFill>
                <a:schemeClr val="dk1"/>
              </a:solidFill>
              <a:latin typeface="Arial"/>
              <a:ea typeface="Arial"/>
              <a:cs typeface="Arial"/>
              <a:sym typeface="Arial"/>
            </a:endParaRPr>
          </a:p>
        </p:txBody>
      </p:sp>
      <p:pic>
        <p:nvPicPr>
          <p:cNvPr id="493" name="Google Shape;493;p49" descr="Image result for medical graphic"/>
          <p:cNvPicPr preferRelativeResize="0"/>
          <p:nvPr/>
        </p:nvPicPr>
        <p:blipFill rotWithShape="1">
          <a:blip r:embed="rId6">
            <a:alphaModFix/>
          </a:blip>
          <a:srcRect l="49755" t="8836" r="30982" b="68909"/>
          <a:stretch/>
        </p:blipFill>
        <p:spPr>
          <a:xfrm>
            <a:off x="500350" y="1691155"/>
            <a:ext cx="1148575" cy="1326996"/>
          </a:xfrm>
          <a:prstGeom prst="rect">
            <a:avLst/>
          </a:prstGeom>
          <a:noFill/>
          <a:ln>
            <a:noFill/>
          </a:ln>
        </p:spPr>
      </p:pic>
      <p:sp>
        <p:nvSpPr>
          <p:cNvPr id="494" name="Google Shape;494;p49" descr="Image result for volunteer graphic"/>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95" name="Google Shape;495;p49"/>
          <p:cNvPicPr preferRelativeResize="0"/>
          <p:nvPr/>
        </p:nvPicPr>
        <p:blipFill rotWithShape="1">
          <a:blip r:embed="rId7">
            <a:alphaModFix/>
          </a:blip>
          <a:srcRect/>
          <a:stretch/>
        </p:blipFill>
        <p:spPr>
          <a:xfrm>
            <a:off x="7284123" y="4977554"/>
            <a:ext cx="1777055" cy="957635"/>
          </a:xfrm>
          <a:prstGeom prst="rect">
            <a:avLst/>
          </a:prstGeom>
          <a:noFill/>
          <a:ln>
            <a:noFill/>
          </a:ln>
        </p:spPr>
      </p:pic>
      <p:sp>
        <p:nvSpPr>
          <p:cNvPr id="496" name="Google Shape;496;p49"/>
          <p:cNvSpPr/>
          <p:nvPr/>
        </p:nvSpPr>
        <p:spPr>
          <a:xfrm>
            <a:off x="7284150" y="4095975"/>
            <a:ext cx="17379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145</a:t>
            </a: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en-US" sz="1200" b="1">
                <a:solidFill>
                  <a:schemeClr val="dk1"/>
                </a:solidFill>
              </a:rPr>
              <a:t>Other </a:t>
            </a:r>
            <a:r>
              <a:rPr lang="en-US" sz="1200" b="1">
                <a:solidFill>
                  <a:schemeClr val="dk1"/>
                </a:solidFill>
                <a:latin typeface="Arial"/>
                <a:ea typeface="Arial"/>
                <a:cs typeface="Arial"/>
                <a:sym typeface="Arial"/>
              </a:rPr>
              <a:t>Volunteer Experiences</a:t>
            </a:r>
            <a:endParaRPr/>
          </a:p>
        </p:txBody>
      </p:sp>
      <p:sp>
        <p:nvSpPr>
          <p:cNvPr id="497" name="Google Shape;497;p49"/>
          <p:cNvSpPr txBox="1"/>
          <p:nvPr/>
        </p:nvSpPr>
        <p:spPr>
          <a:xfrm>
            <a:off x="155591" y="2849046"/>
            <a:ext cx="1838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198</a:t>
            </a:r>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Research Experiences</a:t>
            </a:r>
            <a:endParaRPr sz="1200" b="1">
              <a:solidFill>
                <a:schemeClr val="dk1"/>
              </a:solidFill>
              <a:latin typeface="Arial"/>
              <a:ea typeface="Arial"/>
              <a:cs typeface="Arial"/>
              <a:sym typeface="Arial"/>
            </a:endParaRPr>
          </a:p>
        </p:txBody>
      </p:sp>
      <p:pic>
        <p:nvPicPr>
          <p:cNvPr id="498" name="Google Shape;498;p49"/>
          <p:cNvPicPr preferRelativeResize="0"/>
          <p:nvPr/>
        </p:nvPicPr>
        <p:blipFill rotWithShape="1">
          <a:blip r:embed="rId8">
            <a:alphaModFix/>
          </a:blip>
          <a:srcRect t="8371" b="8724"/>
          <a:stretch/>
        </p:blipFill>
        <p:spPr>
          <a:xfrm flipH="1">
            <a:off x="7042426" y="1410533"/>
            <a:ext cx="1735137" cy="1438507"/>
          </a:xfrm>
          <a:prstGeom prst="rect">
            <a:avLst/>
          </a:prstGeom>
          <a:noFill/>
          <a:ln>
            <a:noFill/>
          </a:ln>
        </p:spPr>
      </p:pic>
      <p:sp>
        <p:nvSpPr>
          <p:cNvPr id="499" name="Google Shape;499;p49"/>
          <p:cNvSpPr/>
          <p:nvPr/>
        </p:nvSpPr>
        <p:spPr>
          <a:xfrm>
            <a:off x="6523559" y="2898262"/>
            <a:ext cx="27729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rPr>
              <a:t>148</a:t>
            </a:r>
            <a:endParaRPr sz="2000" b="1">
              <a:solidFill>
                <a:schemeClr val="dk1"/>
              </a:solidFill>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Physician Shadowing</a:t>
            </a:r>
            <a:r>
              <a:rPr lang="en-US" sz="1200" b="1">
                <a:solidFill>
                  <a:schemeClr val="dk1"/>
                </a:solidFill>
              </a:rPr>
              <a:t>,</a:t>
            </a:r>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Clinical Observation</a:t>
            </a:r>
            <a:endParaRPr sz="1200" b="1">
              <a:solidFill>
                <a:schemeClr val="dk1"/>
              </a:solidFill>
              <a:latin typeface="Arial"/>
              <a:ea typeface="Arial"/>
              <a:cs typeface="Arial"/>
              <a:sym typeface="Arial"/>
            </a:endParaRPr>
          </a:p>
        </p:txBody>
      </p:sp>
      <p:pic>
        <p:nvPicPr>
          <p:cNvPr id="500" name="Google Shape;500;p49"/>
          <p:cNvPicPr preferRelativeResize="0"/>
          <p:nvPr/>
        </p:nvPicPr>
        <p:blipFill rotWithShape="1">
          <a:blip r:embed="rId9">
            <a:alphaModFix/>
          </a:blip>
          <a:srcRect/>
          <a:stretch/>
        </p:blipFill>
        <p:spPr>
          <a:xfrm>
            <a:off x="2222604" y="4304225"/>
            <a:ext cx="1194196" cy="986299"/>
          </a:xfrm>
          <a:prstGeom prst="rect">
            <a:avLst/>
          </a:prstGeom>
          <a:noFill/>
          <a:ln>
            <a:noFill/>
          </a:ln>
        </p:spPr>
      </p:pic>
      <p:sp>
        <p:nvSpPr>
          <p:cNvPr id="501" name="Google Shape;501;p49"/>
          <p:cNvSpPr/>
          <p:nvPr/>
        </p:nvSpPr>
        <p:spPr>
          <a:xfrm>
            <a:off x="1949002" y="5133275"/>
            <a:ext cx="23043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11</a:t>
            </a:r>
            <a:endParaRPr sz="2400" b="1">
              <a:solidFill>
                <a:schemeClr val="dk1"/>
              </a:solidFill>
            </a:endParaRPr>
          </a:p>
          <a:p>
            <a:pPr marL="0" marR="0" lvl="0" indent="0" algn="ctr" rtl="0">
              <a:spcBef>
                <a:spcPts val="0"/>
              </a:spcBef>
              <a:spcAft>
                <a:spcPts val="0"/>
              </a:spcAft>
              <a:buNone/>
            </a:pPr>
            <a:r>
              <a:rPr lang="en-US" sz="1200" b="1">
                <a:solidFill>
                  <a:schemeClr val="dk1"/>
                </a:solidFill>
                <a:latin typeface="Arial"/>
                <a:ea typeface="Arial"/>
                <a:cs typeface="Arial"/>
                <a:sym typeface="Arial"/>
              </a:rPr>
              <a:t>Intercollegiate Athletics</a:t>
            </a:r>
            <a:endParaRPr/>
          </a:p>
        </p:txBody>
      </p:sp>
      <p:sp>
        <p:nvSpPr>
          <p:cNvPr id="502" name="Google Shape;502;p49"/>
          <p:cNvSpPr/>
          <p:nvPr/>
        </p:nvSpPr>
        <p:spPr>
          <a:xfrm>
            <a:off x="4572012" y="4143237"/>
            <a:ext cx="2772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503" name="Google Shape;503;p49"/>
          <p:cNvPicPr preferRelativeResize="0"/>
          <p:nvPr/>
        </p:nvPicPr>
        <p:blipFill rotWithShape="1">
          <a:blip r:embed="rId10">
            <a:alphaModFix/>
          </a:blip>
          <a:srcRect/>
          <a:stretch/>
        </p:blipFill>
        <p:spPr>
          <a:xfrm>
            <a:off x="169035" y="3629477"/>
            <a:ext cx="1609546" cy="1434595"/>
          </a:xfrm>
          <a:prstGeom prst="rect">
            <a:avLst/>
          </a:prstGeom>
          <a:noFill/>
          <a:ln>
            <a:noFill/>
          </a:ln>
        </p:spPr>
      </p:pic>
      <p:sp>
        <p:nvSpPr>
          <p:cNvPr id="504" name="Google Shape;504;p49"/>
          <p:cNvSpPr txBox="1"/>
          <p:nvPr/>
        </p:nvSpPr>
        <p:spPr>
          <a:xfrm>
            <a:off x="36535" y="4977543"/>
            <a:ext cx="1838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t>54</a:t>
            </a:r>
            <a:endParaRPr sz="2400" b="1"/>
          </a:p>
          <a:p>
            <a:pPr marL="0" marR="0" lvl="0" indent="0" algn="ctr" rtl="0">
              <a:spcBef>
                <a:spcPts val="0"/>
              </a:spcBef>
              <a:spcAft>
                <a:spcPts val="0"/>
              </a:spcAft>
              <a:buNone/>
            </a:pPr>
            <a:r>
              <a:rPr lang="en-US" sz="1200" b="1">
                <a:solidFill>
                  <a:schemeClr val="dk1"/>
                </a:solidFill>
                <a:latin typeface="Arial"/>
                <a:ea typeface="Arial"/>
                <a:cs typeface="Arial"/>
                <a:sym typeface="Arial"/>
              </a:rPr>
              <a:t>Publications</a:t>
            </a:r>
            <a:endParaRPr sz="1200" b="1">
              <a:solidFill>
                <a:schemeClr val="dk1"/>
              </a:solidFill>
              <a:latin typeface="Arial"/>
              <a:ea typeface="Arial"/>
              <a:cs typeface="Arial"/>
              <a:sym typeface="Arial"/>
            </a:endParaRPr>
          </a:p>
        </p:txBody>
      </p:sp>
      <p:pic>
        <p:nvPicPr>
          <p:cNvPr id="505" name="Google Shape;505;p49"/>
          <p:cNvPicPr preferRelativeResize="0"/>
          <p:nvPr/>
        </p:nvPicPr>
        <p:blipFill rotWithShape="1">
          <a:blip r:embed="rId11">
            <a:alphaModFix/>
          </a:blip>
          <a:srcRect l="6929" t="8472" r="11643" b="11597"/>
          <a:stretch/>
        </p:blipFill>
        <p:spPr>
          <a:xfrm>
            <a:off x="4764350" y="4058838"/>
            <a:ext cx="2008725" cy="1477050"/>
          </a:xfrm>
          <a:prstGeom prst="rect">
            <a:avLst/>
          </a:prstGeom>
          <a:noFill/>
          <a:ln>
            <a:noFill/>
          </a:ln>
        </p:spPr>
      </p:pic>
      <p:sp>
        <p:nvSpPr>
          <p:cNvPr id="506" name="Google Shape;506;p49"/>
          <p:cNvSpPr/>
          <p:nvPr/>
        </p:nvSpPr>
        <p:spPr>
          <a:xfrm>
            <a:off x="4327685" y="5290529"/>
            <a:ext cx="2772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rPr>
              <a:t>94</a:t>
            </a:r>
            <a:endParaRPr sz="2400" b="1">
              <a:solidFill>
                <a:schemeClr val="dk1"/>
              </a:solidFill>
            </a:endParaRPr>
          </a:p>
          <a:p>
            <a:pPr marL="0" marR="0" lvl="0" indent="0" algn="ctr" rtl="0">
              <a:spcBef>
                <a:spcPts val="0"/>
              </a:spcBef>
              <a:spcAft>
                <a:spcPts val="0"/>
              </a:spcAft>
              <a:buNone/>
            </a:pPr>
            <a:r>
              <a:rPr lang="en-US" sz="1200" b="1">
                <a:solidFill>
                  <a:schemeClr val="dk1"/>
                </a:solidFill>
              </a:rPr>
              <a:t>Leadership Experiences</a:t>
            </a:r>
            <a:endParaRPr/>
          </a:p>
        </p:txBody>
      </p:sp>
      <p:pic>
        <p:nvPicPr>
          <p:cNvPr id="507" name="Google Shape;507;p49"/>
          <p:cNvPicPr preferRelativeResize="0"/>
          <p:nvPr/>
        </p:nvPicPr>
        <p:blipFill>
          <a:blip r:embed="rId12">
            <a:alphaModFix/>
          </a:blip>
          <a:stretch>
            <a:fillRect/>
          </a:stretch>
        </p:blipFill>
        <p:spPr>
          <a:xfrm>
            <a:off x="3516288" y="3236262"/>
            <a:ext cx="1148575" cy="1148575"/>
          </a:xfrm>
          <a:prstGeom prst="rect">
            <a:avLst/>
          </a:prstGeom>
          <a:noFill/>
          <a:ln>
            <a:noFill/>
          </a:ln>
        </p:spPr>
      </p:pic>
      <p:sp>
        <p:nvSpPr>
          <p:cNvPr id="508" name="Google Shape;508;p49"/>
          <p:cNvSpPr txBox="1"/>
          <p:nvPr/>
        </p:nvSpPr>
        <p:spPr>
          <a:xfrm>
            <a:off x="4664875" y="3441100"/>
            <a:ext cx="1735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dk1"/>
                </a:solidFill>
              </a:rPr>
              <a:t>96</a:t>
            </a:r>
            <a:endParaRPr>
              <a:solidFill>
                <a:schemeClr val="dk1"/>
              </a:solidFill>
            </a:endParaRPr>
          </a:p>
          <a:p>
            <a:pPr marL="0" lvl="0" indent="0" algn="ctr" rtl="0">
              <a:spcBef>
                <a:spcPts val="0"/>
              </a:spcBef>
              <a:spcAft>
                <a:spcPts val="0"/>
              </a:spcAft>
              <a:buNone/>
            </a:pPr>
            <a:r>
              <a:rPr lang="en-US" sz="1200" b="1">
                <a:solidFill>
                  <a:schemeClr val="dk1"/>
                </a:solidFill>
              </a:rPr>
              <a:t>Teaching/Tutoring/TA</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513"/>
        <p:cNvGrpSpPr/>
        <p:nvPr/>
      </p:nvGrpSpPr>
      <p:grpSpPr>
        <a:xfrm>
          <a:off x="0" y="0"/>
          <a:ext cx="0" cy="0"/>
          <a:chOff x="0" y="0"/>
          <a:chExt cx="0" cy="0"/>
        </a:xfrm>
      </p:grpSpPr>
      <p:sp>
        <p:nvSpPr>
          <p:cNvPr id="514" name="Google Shape;514;p50"/>
          <p:cNvSpPr txBox="1">
            <a:spLocks noGrp="1"/>
          </p:cNvSpPr>
          <p:nvPr>
            <p:ph type="title"/>
          </p:nvPr>
        </p:nvSpPr>
        <p:spPr>
          <a:xfrm>
            <a:off x="169028" y="-213139"/>
            <a:ext cx="82644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2060"/>
                </a:solidFill>
                <a:latin typeface="Arial"/>
                <a:ea typeface="Arial"/>
                <a:cs typeface="Arial"/>
                <a:sym typeface="Arial"/>
              </a:rPr>
              <a:t>Just For Fun </a:t>
            </a:r>
            <a:endParaRPr/>
          </a:p>
        </p:txBody>
      </p:sp>
      <p:sp>
        <p:nvSpPr>
          <p:cNvPr id="515" name="Google Shape;515;p50"/>
          <p:cNvSpPr txBox="1">
            <a:spLocks noGrp="1"/>
          </p:cNvSpPr>
          <p:nvPr>
            <p:ph type="body" idx="1"/>
          </p:nvPr>
        </p:nvSpPr>
        <p:spPr>
          <a:xfrm>
            <a:off x="36275" y="55325"/>
            <a:ext cx="3066600" cy="6414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280"/>
              </a:spcBef>
              <a:spcAft>
                <a:spcPts val="0"/>
              </a:spcAft>
              <a:buClr>
                <a:schemeClr val="dk1"/>
              </a:buClr>
              <a:buSzPts val="1400"/>
              <a:buFont typeface="Arial"/>
              <a:buNone/>
            </a:pPr>
            <a:r>
              <a:rPr lang="en-US" sz="1400">
                <a:solidFill>
                  <a:srgbClr val="222222"/>
                </a:solidFill>
              </a:rPr>
              <a:t>Campus Tour Guide</a:t>
            </a:r>
            <a:endParaRPr sz="1500"/>
          </a:p>
          <a:p>
            <a:pPr marL="0" lvl="0" indent="0" algn="l" rtl="0">
              <a:lnSpc>
                <a:spcPct val="80000"/>
              </a:lnSpc>
              <a:spcBef>
                <a:spcPts val="280"/>
              </a:spcBef>
              <a:spcAft>
                <a:spcPts val="0"/>
              </a:spcAft>
              <a:buClr>
                <a:schemeClr val="dk1"/>
              </a:buClr>
              <a:buSzPts val="1400"/>
              <a:buFont typeface="Arial"/>
              <a:buNone/>
            </a:pPr>
            <a:r>
              <a:rPr lang="en-US" sz="1400"/>
              <a:t>Medical Scribes</a:t>
            </a:r>
            <a:endParaRPr sz="1400"/>
          </a:p>
          <a:p>
            <a:pPr marL="0" lvl="0" indent="0" algn="l" rtl="0">
              <a:lnSpc>
                <a:spcPct val="80000"/>
              </a:lnSpc>
              <a:spcBef>
                <a:spcPts val="280"/>
              </a:spcBef>
              <a:spcAft>
                <a:spcPts val="0"/>
              </a:spcAft>
              <a:buClr>
                <a:schemeClr val="dk1"/>
              </a:buClr>
              <a:buSzPts val="1400"/>
              <a:buFont typeface="Arial"/>
              <a:buNone/>
            </a:pPr>
            <a:r>
              <a:rPr lang="en-US" sz="1400"/>
              <a:t>Crisis Text Line Volunteers</a:t>
            </a:r>
            <a:endParaRPr sz="1400"/>
          </a:p>
          <a:p>
            <a:pPr marL="0" lvl="0" indent="0" algn="l" rtl="0">
              <a:lnSpc>
                <a:spcPct val="80000"/>
              </a:lnSpc>
              <a:spcBef>
                <a:spcPts val="280"/>
              </a:spcBef>
              <a:spcAft>
                <a:spcPts val="0"/>
              </a:spcAft>
              <a:buClr>
                <a:schemeClr val="dk1"/>
              </a:buClr>
              <a:buSzPts val="1400"/>
              <a:buFont typeface="Arial"/>
              <a:buNone/>
            </a:pPr>
            <a:r>
              <a:rPr lang="en-US" sz="1400"/>
              <a:t>Target Beauty Team Member</a:t>
            </a:r>
            <a:endParaRPr sz="1400"/>
          </a:p>
          <a:p>
            <a:pPr marL="0" lvl="0" indent="0" algn="l" rtl="0">
              <a:lnSpc>
                <a:spcPct val="80000"/>
              </a:lnSpc>
              <a:spcBef>
                <a:spcPts val="280"/>
              </a:spcBef>
              <a:spcAft>
                <a:spcPts val="0"/>
              </a:spcAft>
              <a:buClr>
                <a:schemeClr val="dk1"/>
              </a:buClr>
              <a:buSzPts val="1400"/>
              <a:buFont typeface="Arial"/>
              <a:buNone/>
            </a:pPr>
            <a:r>
              <a:rPr lang="en-US" sz="1400"/>
              <a:t>Yoga Instructor</a:t>
            </a:r>
            <a:endParaRPr sz="1400"/>
          </a:p>
          <a:p>
            <a:pPr marL="0" lvl="0" indent="0" algn="l" rtl="0">
              <a:lnSpc>
                <a:spcPct val="80000"/>
              </a:lnSpc>
              <a:spcBef>
                <a:spcPts val="280"/>
              </a:spcBef>
              <a:spcAft>
                <a:spcPts val="0"/>
              </a:spcAft>
              <a:buClr>
                <a:schemeClr val="dk1"/>
              </a:buClr>
              <a:buSzPts val="1400"/>
              <a:buFont typeface="Arial"/>
              <a:buNone/>
            </a:pPr>
            <a:r>
              <a:rPr lang="en-US" sz="1400"/>
              <a:t>Resident Directors</a:t>
            </a:r>
            <a:endParaRPr sz="1400"/>
          </a:p>
          <a:p>
            <a:pPr marL="0" lvl="0" indent="0" algn="l" rtl="0">
              <a:lnSpc>
                <a:spcPct val="80000"/>
              </a:lnSpc>
              <a:spcBef>
                <a:spcPts val="280"/>
              </a:spcBef>
              <a:spcAft>
                <a:spcPts val="0"/>
              </a:spcAft>
              <a:buClr>
                <a:schemeClr val="dk1"/>
              </a:buClr>
              <a:buSzPts val="1400"/>
              <a:buFont typeface="Arial"/>
              <a:buNone/>
            </a:pPr>
            <a:r>
              <a:rPr lang="en-US" sz="1400"/>
              <a:t>Youth Baseball Umpire</a:t>
            </a:r>
            <a:endParaRPr sz="1400"/>
          </a:p>
          <a:p>
            <a:pPr marL="0" lvl="0" indent="0" algn="l" rtl="0">
              <a:lnSpc>
                <a:spcPct val="80000"/>
              </a:lnSpc>
              <a:spcBef>
                <a:spcPts val="280"/>
              </a:spcBef>
              <a:spcAft>
                <a:spcPts val="0"/>
              </a:spcAft>
              <a:buClr>
                <a:schemeClr val="dk1"/>
              </a:buClr>
              <a:buSzPts val="1400"/>
              <a:buFont typeface="Arial"/>
              <a:buNone/>
            </a:pPr>
            <a:r>
              <a:rPr lang="en-US" sz="1400"/>
              <a:t>EMT</a:t>
            </a:r>
            <a:endParaRPr sz="1400"/>
          </a:p>
          <a:p>
            <a:pPr marL="0" lvl="0" indent="0" algn="l" rtl="0">
              <a:lnSpc>
                <a:spcPct val="80000"/>
              </a:lnSpc>
              <a:spcBef>
                <a:spcPts val="280"/>
              </a:spcBef>
              <a:spcAft>
                <a:spcPts val="0"/>
              </a:spcAft>
              <a:buClr>
                <a:schemeClr val="dk1"/>
              </a:buClr>
              <a:buSzPts val="1400"/>
              <a:buFont typeface="Arial"/>
              <a:buNone/>
            </a:pPr>
            <a:r>
              <a:rPr lang="en-US" sz="1400"/>
              <a:t>Unicyclist</a:t>
            </a:r>
            <a:endParaRPr sz="1400"/>
          </a:p>
          <a:p>
            <a:pPr marL="0" lvl="0" indent="0" algn="l" rtl="0">
              <a:lnSpc>
                <a:spcPct val="80000"/>
              </a:lnSpc>
              <a:spcBef>
                <a:spcPts val="280"/>
              </a:spcBef>
              <a:spcAft>
                <a:spcPts val="0"/>
              </a:spcAft>
              <a:buClr>
                <a:schemeClr val="dk1"/>
              </a:buClr>
              <a:buSzPts val="1400"/>
              <a:buFont typeface="Arial"/>
              <a:buNone/>
            </a:pPr>
            <a:r>
              <a:rPr lang="en-US" sz="1400"/>
              <a:t>Newspaper Reporter</a:t>
            </a:r>
            <a:endParaRPr sz="1400"/>
          </a:p>
          <a:p>
            <a:pPr marL="0" lvl="0" indent="0" algn="l" rtl="0">
              <a:lnSpc>
                <a:spcPct val="80000"/>
              </a:lnSpc>
              <a:spcBef>
                <a:spcPts val="280"/>
              </a:spcBef>
              <a:spcAft>
                <a:spcPts val="0"/>
              </a:spcAft>
              <a:buClr>
                <a:schemeClr val="dk1"/>
              </a:buClr>
              <a:buSzPts val="1400"/>
              <a:buFont typeface="Arial"/>
              <a:buNone/>
            </a:pPr>
            <a:r>
              <a:rPr lang="en-US" sz="1400"/>
              <a:t>MCAT Tutors</a:t>
            </a:r>
            <a:endParaRPr sz="1400"/>
          </a:p>
          <a:p>
            <a:pPr marL="0" lvl="0" indent="0" algn="l" rtl="0">
              <a:lnSpc>
                <a:spcPct val="80000"/>
              </a:lnSpc>
              <a:spcBef>
                <a:spcPts val="280"/>
              </a:spcBef>
              <a:spcAft>
                <a:spcPts val="0"/>
              </a:spcAft>
              <a:buClr>
                <a:schemeClr val="dk1"/>
              </a:buClr>
              <a:buSzPts val="1400"/>
              <a:buFont typeface="Arial"/>
              <a:buNone/>
            </a:pPr>
            <a:r>
              <a:rPr lang="en-US" sz="1400"/>
              <a:t>Health Policy Committee President</a:t>
            </a:r>
            <a:endParaRPr sz="1400"/>
          </a:p>
          <a:p>
            <a:pPr marL="0" lvl="0" indent="0" algn="l" rtl="0">
              <a:lnSpc>
                <a:spcPct val="80000"/>
              </a:lnSpc>
              <a:spcBef>
                <a:spcPts val="280"/>
              </a:spcBef>
              <a:spcAft>
                <a:spcPts val="0"/>
              </a:spcAft>
              <a:buClr>
                <a:schemeClr val="dk1"/>
              </a:buClr>
              <a:buSzPts val="1400"/>
              <a:buFont typeface="Arial"/>
              <a:buNone/>
            </a:pPr>
            <a:r>
              <a:rPr lang="en-US" sz="1400"/>
              <a:t>Weightlifting Club President</a:t>
            </a:r>
            <a:endParaRPr sz="1400"/>
          </a:p>
          <a:p>
            <a:pPr marL="0" lvl="0" indent="0" algn="l" rtl="0">
              <a:lnSpc>
                <a:spcPct val="80000"/>
              </a:lnSpc>
              <a:spcBef>
                <a:spcPts val="280"/>
              </a:spcBef>
              <a:spcAft>
                <a:spcPts val="0"/>
              </a:spcAft>
              <a:buClr>
                <a:schemeClr val="dk1"/>
              </a:buClr>
              <a:buSzPts val="1400"/>
              <a:buFont typeface="Arial"/>
              <a:buNone/>
            </a:pPr>
            <a:r>
              <a:rPr lang="en-US" sz="1400"/>
              <a:t>Elementary and Middle School Tutors</a:t>
            </a:r>
            <a:endParaRPr sz="1400"/>
          </a:p>
          <a:p>
            <a:pPr marL="0" lvl="0" indent="0" algn="l" rtl="0">
              <a:lnSpc>
                <a:spcPct val="80000"/>
              </a:lnSpc>
              <a:spcBef>
                <a:spcPts val="280"/>
              </a:spcBef>
              <a:spcAft>
                <a:spcPts val="0"/>
              </a:spcAft>
              <a:buClr>
                <a:schemeClr val="dk1"/>
              </a:buClr>
              <a:buSzPts val="1400"/>
              <a:buFont typeface="Arial"/>
              <a:buNone/>
            </a:pPr>
            <a:r>
              <a:rPr lang="en-US" sz="1400"/>
              <a:t>Healthcare Consultants</a:t>
            </a:r>
            <a:endParaRPr sz="1400"/>
          </a:p>
          <a:p>
            <a:pPr marL="0" lvl="0" indent="0" algn="l" rtl="0">
              <a:lnSpc>
                <a:spcPct val="80000"/>
              </a:lnSpc>
              <a:spcBef>
                <a:spcPts val="280"/>
              </a:spcBef>
              <a:spcAft>
                <a:spcPts val="0"/>
              </a:spcAft>
              <a:buClr>
                <a:schemeClr val="dk1"/>
              </a:buClr>
              <a:buSzPts val="1400"/>
              <a:buFont typeface="Arial"/>
              <a:buNone/>
            </a:pPr>
            <a:r>
              <a:rPr lang="en-US" sz="1400"/>
              <a:t>Bartender &amp; Barista</a:t>
            </a:r>
            <a:endParaRPr sz="1400"/>
          </a:p>
          <a:p>
            <a:pPr marL="0" lvl="0" indent="0" algn="l" rtl="0">
              <a:lnSpc>
                <a:spcPct val="80000"/>
              </a:lnSpc>
              <a:spcBef>
                <a:spcPts val="280"/>
              </a:spcBef>
              <a:spcAft>
                <a:spcPts val="0"/>
              </a:spcAft>
              <a:buClr>
                <a:schemeClr val="dk1"/>
              </a:buClr>
              <a:buSzPts val="1400"/>
              <a:buFont typeface="Arial"/>
              <a:buNone/>
            </a:pPr>
            <a:r>
              <a:rPr lang="en-US" sz="1400"/>
              <a:t>Dog Rescuers</a:t>
            </a:r>
            <a:endParaRPr sz="1400"/>
          </a:p>
          <a:p>
            <a:pPr marL="0" lvl="0" indent="0" algn="l" rtl="0">
              <a:lnSpc>
                <a:spcPct val="80000"/>
              </a:lnSpc>
              <a:spcBef>
                <a:spcPts val="280"/>
              </a:spcBef>
              <a:spcAft>
                <a:spcPts val="0"/>
              </a:spcAft>
              <a:buClr>
                <a:schemeClr val="dk1"/>
              </a:buClr>
              <a:buSzPts val="1400"/>
              <a:buFont typeface="Arial"/>
              <a:buNone/>
            </a:pPr>
            <a:r>
              <a:rPr lang="en-US" sz="1400"/>
              <a:t>Film Director</a:t>
            </a:r>
            <a:endParaRPr sz="1400"/>
          </a:p>
          <a:p>
            <a:pPr marL="0" lvl="0" indent="0" algn="l" rtl="0">
              <a:lnSpc>
                <a:spcPct val="80000"/>
              </a:lnSpc>
              <a:spcBef>
                <a:spcPts val="280"/>
              </a:spcBef>
              <a:spcAft>
                <a:spcPts val="0"/>
              </a:spcAft>
              <a:buClr>
                <a:schemeClr val="dk1"/>
              </a:buClr>
              <a:buSzPts val="1400"/>
              <a:buFont typeface="Arial"/>
              <a:buNone/>
            </a:pPr>
            <a:r>
              <a:rPr lang="en-US" sz="1400"/>
              <a:t>Rowing World Record Holder</a:t>
            </a:r>
            <a:endParaRPr sz="1400"/>
          </a:p>
          <a:p>
            <a:pPr marL="0" lvl="0" indent="0" algn="l" rtl="0">
              <a:lnSpc>
                <a:spcPct val="80000"/>
              </a:lnSpc>
              <a:spcBef>
                <a:spcPts val="280"/>
              </a:spcBef>
              <a:spcAft>
                <a:spcPts val="0"/>
              </a:spcAft>
              <a:buClr>
                <a:schemeClr val="dk1"/>
              </a:buClr>
              <a:buSzPts val="1400"/>
              <a:buFont typeface="Arial"/>
              <a:buNone/>
            </a:pPr>
            <a:r>
              <a:rPr lang="en-US" sz="1400"/>
              <a:t>Hospice Caretakers</a:t>
            </a:r>
            <a:endParaRPr sz="1400"/>
          </a:p>
          <a:p>
            <a:pPr marL="0" lvl="0" indent="0" algn="l" rtl="0">
              <a:lnSpc>
                <a:spcPct val="80000"/>
              </a:lnSpc>
              <a:spcBef>
                <a:spcPts val="280"/>
              </a:spcBef>
              <a:spcAft>
                <a:spcPts val="0"/>
              </a:spcAft>
              <a:buClr>
                <a:schemeClr val="dk1"/>
              </a:buClr>
              <a:buSzPts val="1400"/>
              <a:buFont typeface="Arial"/>
              <a:buNone/>
            </a:pPr>
            <a:r>
              <a:rPr lang="en-US" sz="1400"/>
              <a:t>Ballet Dancers</a:t>
            </a:r>
            <a:endParaRPr sz="1400"/>
          </a:p>
          <a:p>
            <a:pPr marL="0" lvl="0" indent="0" algn="l" rtl="0">
              <a:lnSpc>
                <a:spcPct val="80000"/>
              </a:lnSpc>
              <a:spcBef>
                <a:spcPts val="280"/>
              </a:spcBef>
              <a:spcAft>
                <a:spcPts val="0"/>
              </a:spcAft>
              <a:buClr>
                <a:schemeClr val="dk1"/>
              </a:buClr>
              <a:buSzPts val="1400"/>
              <a:buFont typeface="Arial"/>
              <a:buNone/>
            </a:pPr>
            <a:r>
              <a:rPr lang="en-US" sz="1400"/>
              <a:t>Tax Associate/Financial Advisor</a:t>
            </a:r>
            <a:endParaRPr sz="1400"/>
          </a:p>
          <a:p>
            <a:pPr marL="0" lvl="0" indent="0" algn="l" rtl="0">
              <a:lnSpc>
                <a:spcPct val="80000"/>
              </a:lnSpc>
              <a:spcBef>
                <a:spcPts val="280"/>
              </a:spcBef>
              <a:spcAft>
                <a:spcPts val="0"/>
              </a:spcAft>
              <a:buClr>
                <a:schemeClr val="dk1"/>
              </a:buClr>
              <a:buSzPts val="1400"/>
              <a:buFont typeface="Arial"/>
              <a:buNone/>
            </a:pPr>
            <a:r>
              <a:rPr lang="en-US" sz="1400"/>
              <a:t>Medical Scribes</a:t>
            </a:r>
            <a:endParaRPr sz="1400"/>
          </a:p>
          <a:p>
            <a:pPr marL="0" lvl="0" indent="0" algn="l" rtl="0">
              <a:lnSpc>
                <a:spcPct val="80000"/>
              </a:lnSpc>
              <a:spcBef>
                <a:spcPts val="280"/>
              </a:spcBef>
              <a:spcAft>
                <a:spcPts val="0"/>
              </a:spcAft>
              <a:buClr>
                <a:schemeClr val="dk1"/>
              </a:buClr>
              <a:buSzPts val="1400"/>
              <a:buFont typeface="Arial"/>
              <a:buNone/>
            </a:pPr>
            <a:r>
              <a:rPr lang="en-US" sz="1400"/>
              <a:t>Shoe Designer</a:t>
            </a:r>
            <a:endParaRPr sz="1400"/>
          </a:p>
          <a:p>
            <a:pPr marL="0" lvl="0" indent="0" algn="l" rtl="0">
              <a:lnSpc>
                <a:spcPct val="80000"/>
              </a:lnSpc>
              <a:spcBef>
                <a:spcPts val="280"/>
              </a:spcBef>
              <a:spcAft>
                <a:spcPts val="0"/>
              </a:spcAft>
              <a:buClr>
                <a:schemeClr val="dk1"/>
              </a:buClr>
              <a:buSzPts val="1400"/>
              <a:buFont typeface="Arial"/>
              <a:buNone/>
            </a:pPr>
            <a:r>
              <a:rPr lang="en-US" sz="1400"/>
              <a:t>Habitat for Humanity Volunteers</a:t>
            </a:r>
            <a:endParaRPr sz="1400"/>
          </a:p>
          <a:p>
            <a:pPr marL="0" lvl="0" indent="0" algn="l" rtl="0">
              <a:lnSpc>
                <a:spcPct val="80000"/>
              </a:lnSpc>
              <a:spcBef>
                <a:spcPts val="280"/>
              </a:spcBef>
              <a:spcAft>
                <a:spcPts val="0"/>
              </a:spcAft>
              <a:buClr>
                <a:schemeClr val="dk1"/>
              </a:buClr>
              <a:buSzPts val="1400"/>
              <a:buFont typeface="Arial"/>
              <a:buNone/>
            </a:pPr>
            <a:r>
              <a:rPr lang="en-US" sz="1400"/>
              <a:t>Navy SEAL</a:t>
            </a:r>
            <a:endParaRPr sz="1400"/>
          </a:p>
          <a:p>
            <a:pPr marL="0" lvl="0" indent="0" algn="l" rtl="0">
              <a:lnSpc>
                <a:spcPct val="80000"/>
              </a:lnSpc>
              <a:spcBef>
                <a:spcPts val="280"/>
              </a:spcBef>
              <a:spcAft>
                <a:spcPts val="0"/>
              </a:spcAft>
              <a:buClr>
                <a:schemeClr val="dk1"/>
              </a:buClr>
              <a:buSzPts val="1400"/>
              <a:buFont typeface="Arial"/>
              <a:buNone/>
            </a:pPr>
            <a:r>
              <a:rPr lang="en-US" sz="1400"/>
              <a:t>Physical Therapy Aid</a:t>
            </a:r>
            <a:endParaRPr sz="1400"/>
          </a:p>
          <a:p>
            <a:pPr marL="0" lvl="0" indent="0" algn="l" rtl="0">
              <a:lnSpc>
                <a:spcPct val="80000"/>
              </a:lnSpc>
              <a:spcBef>
                <a:spcPts val="280"/>
              </a:spcBef>
              <a:spcAft>
                <a:spcPts val="0"/>
              </a:spcAft>
              <a:buClr>
                <a:schemeClr val="dk1"/>
              </a:buClr>
              <a:buSzPts val="1400"/>
              <a:buFont typeface="Arial"/>
              <a:buNone/>
            </a:pPr>
            <a:r>
              <a:rPr lang="en-US" sz="1400"/>
              <a:t>Phlebotomy Tech</a:t>
            </a:r>
            <a:endParaRPr sz="1400"/>
          </a:p>
          <a:p>
            <a:pPr marL="0" lvl="0" indent="0" algn="l" rtl="0">
              <a:lnSpc>
                <a:spcPct val="80000"/>
              </a:lnSpc>
              <a:spcBef>
                <a:spcPts val="280"/>
              </a:spcBef>
              <a:spcAft>
                <a:spcPts val="0"/>
              </a:spcAft>
              <a:buClr>
                <a:schemeClr val="dk1"/>
              </a:buClr>
              <a:buSzPts val="1400"/>
              <a:buFont typeface="Arial"/>
              <a:buNone/>
            </a:pPr>
            <a:r>
              <a:rPr lang="en-US" sz="1400"/>
              <a:t>Lifeguards</a:t>
            </a:r>
            <a:endParaRPr sz="1400"/>
          </a:p>
          <a:p>
            <a:pPr marL="0" lvl="0" indent="0" algn="l" rtl="0">
              <a:lnSpc>
                <a:spcPct val="80000"/>
              </a:lnSpc>
              <a:spcBef>
                <a:spcPts val="280"/>
              </a:spcBef>
              <a:spcAft>
                <a:spcPts val="0"/>
              </a:spcAft>
              <a:buClr>
                <a:schemeClr val="dk1"/>
              </a:buClr>
              <a:buSzPts val="1400"/>
              <a:buFont typeface="Arial"/>
              <a:buNone/>
            </a:pPr>
            <a:r>
              <a:rPr lang="en-US" sz="1400"/>
              <a:t>Online Academic Coach</a:t>
            </a:r>
            <a:endParaRPr sz="1400"/>
          </a:p>
          <a:p>
            <a:pPr marL="0" lvl="0" indent="0" algn="l" rtl="0">
              <a:lnSpc>
                <a:spcPct val="80000"/>
              </a:lnSpc>
              <a:spcBef>
                <a:spcPts val="280"/>
              </a:spcBef>
              <a:spcAft>
                <a:spcPts val="0"/>
              </a:spcAft>
              <a:buClr>
                <a:schemeClr val="dk1"/>
              </a:buClr>
              <a:buSzPts val="1400"/>
              <a:buFont typeface="Arial"/>
              <a:buNone/>
            </a:pPr>
            <a:r>
              <a:rPr lang="en-US" sz="1400"/>
              <a:t>Vaccine Distributor</a:t>
            </a: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a:p>
            <a:pPr marL="0" lvl="0" indent="0" algn="l" rtl="0">
              <a:lnSpc>
                <a:spcPct val="80000"/>
              </a:lnSpc>
              <a:spcBef>
                <a:spcPts val="280"/>
              </a:spcBef>
              <a:spcAft>
                <a:spcPts val="0"/>
              </a:spcAft>
              <a:buClr>
                <a:schemeClr val="dk1"/>
              </a:buClr>
              <a:buSzPts val="1400"/>
              <a:buFont typeface="Arial"/>
              <a:buNone/>
            </a:pPr>
            <a:endParaRPr sz="1400"/>
          </a:p>
        </p:txBody>
      </p:sp>
      <p:sp>
        <p:nvSpPr>
          <p:cNvPr id="516" name="Google Shape;516;p50"/>
          <p:cNvSpPr/>
          <p:nvPr/>
        </p:nvSpPr>
        <p:spPr>
          <a:xfrm>
            <a:off x="3102875" y="5014325"/>
            <a:ext cx="5723100" cy="169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Most Common</a:t>
            </a:r>
            <a:r>
              <a:rPr lang="en-US" sz="1600" b="1">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400"/>
              <a:buFont typeface="Arial"/>
              <a:buChar char="•"/>
            </a:pPr>
            <a:r>
              <a:rPr lang="en-US" b="1">
                <a:solidFill>
                  <a:schemeClr val="dk1"/>
                </a:solidFill>
                <a:latin typeface="Calibri"/>
                <a:ea typeface="Calibri"/>
                <a:cs typeface="Calibri"/>
                <a:sym typeface="Calibri"/>
              </a:rPr>
              <a:t>Most Popular Names: </a:t>
            </a:r>
            <a:r>
              <a:rPr lang="en-US" sz="1400">
                <a:solidFill>
                  <a:schemeClr val="dk1"/>
                </a:solidFill>
                <a:latin typeface="Calibri"/>
                <a:ea typeface="Calibri"/>
                <a:cs typeface="Calibri"/>
                <a:sym typeface="Calibri"/>
              </a:rPr>
              <a:t>  Victoria (4</a:t>
            </a:r>
            <a:r>
              <a:rPr lang="en-US">
                <a:solidFill>
                  <a:schemeClr val="dk1"/>
                </a:solidFill>
                <a:latin typeface="Calibri"/>
                <a:ea typeface="Calibri"/>
                <a:cs typeface="Calibri"/>
                <a:sym typeface="Calibri"/>
              </a:rPr>
              <a:t>) Jessica (3), David (3), Kevin (3), Michael (3), William (3)</a:t>
            </a:r>
            <a:endParaRPr/>
          </a:p>
          <a:p>
            <a:pPr marL="285750" marR="0" lvl="0" indent="-285750" algn="l" rtl="0">
              <a:spcBef>
                <a:spcPts val="0"/>
              </a:spcBef>
              <a:spcAft>
                <a:spcPts val="0"/>
              </a:spcAft>
              <a:buClr>
                <a:schemeClr val="dk1"/>
              </a:buClr>
              <a:buSzPts val="1400"/>
              <a:buFont typeface="Arial"/>
              <a:buChar char="•"/>
            </a:pPr>
            <a:r>
              <a:rPr lang="en-US" b="1">
                <a:solidFill>
                  <a:schemeClr val="dk1"/>
                </a:solidFill>
                <a:latin typeface="Calibri"/>
                <a:ea typeface="Calibri"/>
                <a:cs typeface="Calibri"/>
                <a:sym typeface="Calibri"/>
              </a:rPr>
              <a:t>Most Popular Birthdays:</a:t>
            </a:r>
            <a:r>
              <a:rPr lang="en-US">
                <a:solidFill>
                  <a:schemeClr val="dk1"/>
                </a:solidFill>
                <a:latin typeface="Calibri"/>
                <a:ea typeface="Calibri"/>
                <a:cs typeface="Calibri"/>
                <a:sym typeface="Calibri"/>
              </a:rPr>
              <a:t> September 2 (4), January 12 (3), February 11 (3), March 10 (3), May 21 (3), July 14 (3), July 19 (3), August 30 (3), September 22 (3), October 21 (3), November 7 (3) </a:t>
            </a:r>
            <a:endParaRPr>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b="1" u="sng">
                <a:solidFill>
                  <a:schemeClr val="dk1"/>
                </a:solidFill>
                <a:latin typeface="Calibri"/>
                <a:ea typeface="Calibri"/>
                <a:cs typeface="Calibri"/>
                <a:sym typeface="Calibri"/>
              </a:rPr>
              <a:t>7/10</a:t>
            </a:r>
            <a:r>
              <a:rPr lang="en-US" u="sng">
                <a:solidFill>
                  <a:schemeClr val="dk1"/>
                </a:solidFill>
                <a:latin typeface="Calibri"/>
                <a:ea typeface="Calibri"/>
                <a:cs typeface="Calibri"/>
                <a:sym typeface="Calibri"/>
              </a:rPr>
              <a:t>- </a:t>
            </a:r>
            <a:r>
              <a:rPr lang="en-US" b="1" u="sng">
                <a:solidFill>
                  <a:schemeClr val="dk1"/>
                </a:solidFill>
                <a:latin typeface="Calibri"/>
                <a:ea typeface="Calibri"/>
                <a:cs typeface="Calibri"/>
                <a:sym typeface="Calibri"/>
              </a:rPr>
              <a:t>Jessica Cauley</a:t>
            </a:r>
            <a:r>
              <a:rPr lang="en-US">
                <a:solidFill>
                  <a:schemeClr val="dk1"/>
                </a:solidFill>
                <a:latin typeface="Calibri"/>
                <a:ea typeface="Calibri"/>
                <a:cs typeface="Calibri"/>
                <a:sym typeface="Calibri"/>
              </a:rPr>
              <a:t>, 7/12- Rebecca Schur 7/14- Andres Hernandez, Haitong Tu, &amp; Cammy Tang</a:t>
            </a:r>
            <a:endParaRPr>
              <a:solidFill>
                <a:schemeClr val="dk1"/>
              </a:solidFill>
              <a:latin typeface="Calibri"/>
              <a:ea typeface="Calibri"/>
              <a:cs typeface="Calibri"/>
              <a:sym typeface="Calibri"/>
            </a:endParaRPr>
          </a:p>
        </p:txBody>
      </p:sp>
      <p:sp>
        <p:nvSpPr>
          <p:cNvPr id="517" name="Google Shape;517;p50"/>
          <p:cNvSpPr txBox="1"/>
          <p:nvPr/>
        </p:nvSpPr>
        <p:spPr>
          <a:xfrm>
            <a:off x="3381250" y="229875"/>
            <a:ext cx="2750700" cy="4937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Teach for America Educators</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Americorps Volunteers</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rgbClr val="1F1F1F"/>
                </a:solidFill>
                <a:highlight>
                  <a:srgbClr val="FFFFFF"/>
                </a:highlight>
                <a:latin typeface="Calibri"/>
                <a:ea typeface="Calibri"/>
                <a:cs typeface="Calibri"/>
                <a:sym typeface="Calibri"/>
              </a:rPr>
              <a:t>Corrections Volunteer</a:t>
            </a:r>
            <a:endParaRPr sz="1900">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Hiking Teaching Assistant</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Licensed Private Pilot</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Youtuber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Rock Climbers</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Latin Dancer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Graphic Designer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Musical Theatre Performer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Firefighter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Figure Skater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Red Cross Volunteer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Nurse Practitioner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Spanish/English Translators</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Manager for Youth Justice</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Cartoonist</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solidFill>
                  <a:schemeClr val="dk1"/>
                </a:solidFill>
                <a:latin typeface="Calibri"/>
                <a:ea typeface="Calibri"/>
                <a:cs typeface="Calibri"/>
                <a:sym typeface="Calibri"/>
              </a:rPr>
              <a:t>Ballroom Dancer</a:t>
            </a:r>
            <a:endParaRPr>
              <a:solidFill>
                <a:schemeClr val="dk1"/>
              </a:solidFill>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b="1">
                <a:latin typeface="Calibri"/>
                <a:ea typeface="Calibri"/>
                <a:cs typeface="Calibri"/>
                <a:sym typeface="Calibri"/>
              </a:rPr>
              <a:t>Instruments Played</a:t>
            </a:r>
            <a:r>
              <a:rPr lang="en-US">
                <a:latin typeface="Calibri"/>
                <a:ea typeface="Calibri"/>
                <a:cs typeface="Calibri"/>
                <a:sym typeface="Calibri"/>
              </a:rPr>
              <a:t>:		          Piano                Guitar</a:t>
            </a: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latin typeface="Calibri"/>
                <a:ea typeface="Calibri"/>
                <a:cs typeface="Calibri"/>
                <a:sym typeface="Calibri"/>
              </a:rPr>
              <a:t>Violin                French Horn</a:t>
            </a: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latin typeface="Calibri"/>
                <a:ea typeface="Calibri"/>
                <a:cs typeface="Calibri"/>
                <a:sym typeface="Calibri"/>
              </a:rPr>
              <a:t>Flute                 Piccolo</a:t>
            </a: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latin typeface="Calibri"/>
                <a:ea typeface="Calibri"/>
                <a:cs typeface="Calibri"/>
                <a:sym typeface="Calibri"/>
              </a:rPr>
              <a:t>Saxophone      Drums</a:t>
            </a: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endParaRPr>
              <a:latin typeface="Calibri"/>
              <a:ea typeface="Calibri"/>
              <a:cs typeface="Calibri"/>
              <a:sym typeface="Calibri"/>
            </a:endParaRPr>
          </a:p>
          <a:p>
            <a:pPr marL="0" lvl="0" indent="0" algn="l" rtl="0">
              <a:lnSpc>
                <a:spcPct val="80000"/>
              </a:lnSpc>
              <a:spcBef>
                <a:spcPts val="280"/>
              </a:spcBef>
              <a:spcAft>
                <a:spcPts val="0"/>
              </a:spcAft>
              <a:buClr>
                <a:schemeClr val="dk1"/>
              </a:buClr>
              <a:buSzPts val="1400"/>
              <a:buFont typeface="Arial"/>
              <a:buNone/>
            </a:pPr>
            <a:endParaRPr>
              <a:latin typeface="Calibri"/>
              <a:ea typeface="Calibri"/>
              <a:cs typeface="Calibri"/>
              <a:sym typeface="Calibri"/>
            </a:endParaRPr>
          </a:p>
        </p:txBody>
      </p:sp>
      <p:sp>
        <p:nvSpPr>
          <p:cNvPr id="518" name="Google Shape;518;p50"/>
          <p:cNvSpPr txBox="1"/>
          <p:nvPr/>
        </p:nvSpPr>
        <p:spPr>
          <a:xfrm>
            <a:off x="5900125" y="55325"/>
            <a:ext cx="3066600" cy="30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Certified Scuba Divers and Instructor</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Event Planner</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Bollywood Fusion &amp; Bhangra Dancers</a:t>
            </a:r>
            <a:endParaRPr>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First Degree Black Belt in Taekwondo</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Seeing Eye Dog Trainer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Podcaster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Fraternity President</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Magician</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Marathon Runner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Expert Fly Fisher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Beer Brewer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Ice Cream Store Manager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Food Bank Volunteers</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Latin Teacher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President of Student Government</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Athletic Trainer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Nurse Practitioner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COVID 19 Mask Maker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Citizenship Test Study Assistant</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Foreign Military Adviser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r>
              <a:rPr lang="en-US">
                <a:solidFill>
                  <a:srgbClr val="1F1F1F"/>
                </a:solidFill>
                <a:highlight>
                  <a:srgbClr val="FFFFFF"/>
                </a:highlight>
                <a:latin typeface="Calibri"/>
                <a:ea typeface="Calibri"/>
                <a:cs typeface="Calibri"/>
                <a:sym typeface="Calibri"/>
              </a:rPr>
              <a:t>Saxophone Teacher</a:t>
            </a: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rgbClr val="1F1F1F"/>
              </a:solidFill>
              <a:highlight>
                <a:srgbClr val="FFFFFF"/>
              </a:highlight>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519" name="Google Shape;519;p50"/>
          <p:cNvPicPr preferRelativeResize="0"/>
          <p:nvPr/>
        </p:nvPicPr>
        <p:blipFill>
          <a:blip r:embed="rId3">
            <a:alphaModFix/>
          </a:blip>
          <a:stretch>
            <a:fillRect/>
          </a:stretch>
        </p:blipFill>
        <p:spPr>
          <a:xfrm rot="-615066">
            <a:off x="7883635" y="4105243"/>
            <a:ext cx="985980" cy="11797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457200" y="1058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02060"/>
                </a:solidFill>
                <a:latin typeface="Arial"/>
                <a:ea typeface="Arial"/>
                <a:cs typeface="Arial"/>
                <a:sym typeface="Arial"/>
              </a:rPr>
              <a:t>Application Statistics</a:t>
            </a:r>
            <a:endParaRPr/>
          </a:p>
        </p:txBody>
      </p:sp>
      <p:sp>
        <p:nvSpPr>
          <p:cNvPr id="224" name="Google Shape;224;p36"/>
          <p:cNvSpPr txBox="1">
            <a:spLocks noGrp="1"/>
          </p:cNvSpPr>
          <p:nvPr>
            <p:ph type="body" idx="1"/>
          </p:nvPr>
        </p:nvSpPr>
        <p:spPr>
          <a:xfrm>
            <a:off x="880225" y="1153575"/>
            <a:ext cx="7501800" cy="216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Arial"/>
              <a:buNone/>
            </a:pPr>
            <a:r>
              <a:rPr lang="en-US" sz="2800" b="1" i="1"/>
              <a:t>Total Applications Nationally: 50,061 (-5%)</a:t>
            </a:r>
            <a:endParaRPr/>
          </a:p>
          <a:p>
            <a:pPr marL="0" lvl="0" indent="0" algn="ctr" rtl="0">
              <a:lnSpc>
                <a:spcPct val="90000"/>
              </a:lnSpc>
              <a:spcBef>
                <a:spcPts val="560"/>
              </a:spcBef>
              <a:spcAft>
                <a:spcPts val="0"/>
              </a:spcAft>
              <a:buClr>
                <a:schemeClr val="dk1"/>
              </a:buClr>
              <a:buSzPts val="2800"/>
              <a:buFont typeface="Arial"/>
              <a:buNone/>
            </a:pPr>
            <a:r>
              <a:rPr lang="en-US" sz="2800" b="1" i="1"/>
              <a:t>Total Applications to CWRU: 8,615</a:t>
            </a:r>
            <a:r>
              <a:rPr lang="en-US" sz="1900" b="1" i="1"/>
              <a:t>(+6%, 15% of US apps)</a:t>
            </a:r>
            <a:endParaRPr sz="1600" b="1" i="1"/>
          </a:p>
          <a:p>
            <a:pPr marL="0" lvl="0" indent="0" algn="ctr" rtl="0">
              <a:lnSpc>
                <a:spcPct val="90000"/>
              </a:lnSpc>
              <a:spcBef>
                <a:spcPts val="320"/>
              </a:spcBef>
              <a:spcAft>
                <a:spcPts val="0"/>
              </a:spcAft>
              <a:buClr>
                <a:schemeClr val="dk1"/>
              </a:buClr>
              <a:buSzPts val="1600"/>
              <a:buFont typeface="Arial"/>
              <a:buNone/>
            </a:pPr>
            <a:r>
              <a:rPr lang="en-US" sz="1600" b="1" i="1"/>
              <a:t>									</a:t>
            </a:r>
            <a:endParaRPr sz="2800" b="1" i="1"/>
          </a:p>
          <a:p>
            <a:pPr marL="0" lvl="0" indent="0" algn="ctr" rtl="0">
              <a:lnSpc>
                <a:spcPct val="90000"/>
              </a:lnSpc>
              <a:spcBef>
                <a:spcPts val="560"/>
              </a:spcBef>
              <a:spcAft>
                <a:spcPts val="0"/>
              </a:spcAft>
              <a:buClr>
                <a:schemeClr val="dk1"/>
              </a:buClr>
              <a:buSzPts val="2800"/>
              <a:buFont typeface="Arial"/>
              <a:buNone/>
            </a:pPr>
            <a:r>
              <a:rPr lang="en-US" sz="2800" b="1" i="1"/>
              <a:t>2023 Entering Class Size: 216</a:t>
            </a:r>
            <a:endParaRPr/>
          </a:p>
        </p:txBody>
      </p:sp>
      <p:pic>
        <p:nvPicPr>
          <p:cNvPr id="225" name="Google Shape;225;p36" descr="CWRU SOM white-rev logo.wmf"/>
          <p:cNvPicPr preferRelativeResize="0"/>
          <p:nvPr/>
        </p:nvPicPr>
        <p:blipFill rotWithShape="1">
          <a:blip r:embed="rId3">
            <a:alphaModFix/>
          </a:blip>
          <a:srcRect/>
          <a:stretch/>
        </p:blipFill>
        <p:spPr>
          <a:xfrm>
            <a:off x="6986588" y="6232525"/>
            <a:ext cx="1852612" cy="466725"/>
          </a:xfrm>
          <a:prstGeom prst="rect">
            <a:avLst/>
          </a:prstGeom>
          <a:noFill/>
          <a:ln>
            <a:noFill/>
          </a:ln>
        </p:spPr>
      </p:pic>
      <p:sp>
        <p:nvSpPr>
          <p:cNvPr id="226" name="Google Shape;226;p36"/>
          <p:cNvSpPr txBox="1"/>
          <p:nvPr/>
        </p:nvSpPr>
        <p:spPr>
          <a:xfrm>
            <a:off x="220663" y="3628406"/>
            <a:ext cx="3076575" cy="13111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200" b="1" i="1">
                <a:solidFill>
                  <a:schemeClr val="dk1"/>
                </a:solidFill>
                <a:latin typeface="Calibri"/>
                <a:ea typeface="Calibri"/>
                <a:cs typeface="Calibri"/>
                <a:sym typeface="Calibri"/>
              </a:rPr>
              <a:t>   University Program</a:t>
            </a:r>
            <a:endParaRPr sz="2200" b="1" i="1">
              <a:solidFill>
                <a:schemeClr val="dk1"/>
              </a:solidFill>
              <a:latin typeface="Calibri"/>
              <a:ea typeface="Calibri"/>
              <a:cs typeface="Calibri"/>
              <a:sym typeface="Calibri"/>
            </a:endParaRPr>
          </a:p>
          <a:p>
            <a:pPr marL="0" lvl="0" indent="-139700" algn="l" rtl="0">
              <a:lnSpc>
                <a:spcPct val="9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  Applications:	7,345</a:t>
            </a:r>
            <a:endParaRPr sz="2200">
              <a:solidFill>
                <a:schemeClr val="dk1"/>
              </a:solidFill>
              <a:latin typeface="Calibri"/>
              <a:ea typeface="Calibri"/>
              <a:cs typeface="Calibri"/>
              <a:sym typeface="Calibri"/>
            </a:endParaRPr>
          </a:p>
          <a:p>
            <a:pPr marL="0" lvl="0" indent="-139700" algn="l" rtl="0">
              <a:lnSpc>
                <a:spcPct val="9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  Interviews:  	797</a:t>
            </a:r>
            <a:endParaRPr sz="2200">
              <a:solidFill>
                <a:schemeClr val="dk1"/>
              </a:solidFill>
              <a:latin typeface="Calibri"/>
              <a:ea typeface="Calibri"/>
              <a:cs typeface="Calibri"/>
              <a:sym typeface="Calibri"/>
            </a:endParaRPr>
          </a:p>
          <a:p>
            <a:pPr marL="0" lvl="0" indent="-139700" algn="l" rtl="0">
              <a:lnSpc>
                <a:spcPct val="9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  Matriculants:	172</a:t>
            </a:r>
            <a:endParaRPr sz="2200">
              <a:solidFill>
                <a:schemeClr val="dk1"/>
              </a:solidFill>
              <a:latin typeface="Calibri"/>
              <a:ea typeface="Calibri"/>
              <a:cs typeface="Calibri"/>
              <a:sym typeface="Calibri"/>
            </a:endParaRPr>
          </a:p>
        </p:txBody>
      </p:sp>
      <p:sp>
        <p:nvSpPr>
          <p:cNvPr id="227" name="Google Shape;227;p36"/>
          <p:cNvSpPr txBox="1"/>
          <p:nvPr/>
        </p:nvSpPr>
        <p:spPr>
          <a:xfrm>
            <a:off x="3207927" y="3628406"/>
            <a:ext cx="2846387" cy="13112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200" b="1" i="1">
                <a:solidFill>
                  <a:schemeClr val="dk1"/>
                </a:solidFill>
                <a:latin typeface="Calibri"/>
                <a:ea typeface="Calibri"/>
                <a:cs typeface="Calibri"/>
                <a:sym typeface="Calibri"/>
              </a:rPr>
              <a:t>           CCLCM</a:t>
            </a:r>
            <a:endParaRPr sz="2200" b="1" i="1">
              <a:solidFill>
                <a:schemeClr val="dk1"/>
              </a:solidFill>
              <a:latin typeface="Calibri"/>
              <a:ea typeface="Calibri"/>
              <a:cs typeface="Calibri"/>
              <a:sym typeface="Calibri"/>
            </a:endParaRPr>
          </a:p>
          <a:p>
            <a:pPr marL="0" lvl="0" indent="-139700" algn="l" rtl="0">
              <a:lnSpc>
                <a:spcPct val="90000"/>
              </a:lnSpc>
              <a:spcBef>
                <a:spcPts val="0"/>
              </a:spcBef>
              <a:spcAft>
                <a:spcPts val="0"/>
              </a:spcAft>
              <a:buClr>
                <a:schemeClr val="dk1"/>
              </a:buClr>
              <a:buSzPts val="2200"/>
              <a:buChar char="•"/>
            </a:pPr>
            <a:r>
              <a:rPr lang="en-US" sz="2200" i="1">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Applications:	1,690</a:t>
            </a:r>
            <a:endParaRPr>
              <a:solidFill>
                <a:schemeClr val="dk1"/>
              </a:solidFill>
            </a:endParaRPr>
          </a:p>
          <a:p>
            <a:pPr marL="0" lvl="0" indent="-139700" algn="l" rtl="0">
              <a:lnSpc>
                <a:spcPct val="9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  Interviews:  	205</a:t>
            </a:r>
            <a:endParaRPr>
              <a:solidFill>
                <a:schemeClr val="dk1"/>
              </a:solidFill>
            </a:endParaRPr>
          </a:p>
          <a:p>
            <a:pPr marL="0" lvl="0" indent="-139700" algn="l" rtl="0">
              <a:lnSpc>
                <a:spcPct val="9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  Matriculants:	32</a:t>
            </a:r>
            <a:endParaRPr sz="2200">
              <a:solidFill>
                <a:schemeClr val="dk1"/>
              </a:solidFill>
              <a:latin typeface="Calibri"/>
              <a:ea typeface="Calibri"/>
              <a:cs typeface="Calibri"/>
              <a:sym typeface="Calibri"/>
            </a:endParaRPr>
          </a:p>
        </p:txBody>
      </p:sp>
      <p:sp>
        <p:nvSpPr>
          <p:cNvPr id="228" name="Google Shape;228;p36"/>
          <p:cNvSpPr txBox="1"/>
          <p:nvPr/>
        </p:nvSpPr>
        <p:spPr>
          <a:xfrm>
            <a:off x="6337830" y="3611562"/>
            <a:ext cx="2657475" cy="13112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200" b="1" i="1">
                <a:solidFill>
                  <a:schemeClr val="dk1"/>
                </a:solidFill>
                <a:latin typeface="Calibri"/>
                <a:ea typeface="Calibri"/>
                <a:cs typeface="Calibri"/>
                <a:sym typeface="Calibri"/>
              </a:rPr>
              <a:t>            MSTP</a:t>
            </a:r>
            <a:endParaRPr/>
          </a:p>
          <a:p>
            <a:pPr marL="0" marR="0" lvl="0" indent="-1397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  Applications:	440</a:t>
            </a:r>
            <a:endParaRPr sz="2200">
              <a:solidFill>
                <a:schemeClr val="dk1"/>
              </a:solidFill>
              <a:latin typeface="Calibri"/>
              <a:ea typeface="Calibri"/>
              <a:cs typeface="Calibri"/>
              <a:sym typeface="Calibri"/>
            </a:endParaRPr>
          </a:p>
          <a:p>
            <a:pPr marL="0" marR="0" lvl="0" indent="-1397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  Interviews:       103	</a:t>
            </a:r>
            <a:endParaRPr sz="2200">
              <a:solidFill>
                <a:schemeClr val="dk1"/>
              </a:solidFill>
              <a:latin typeface="Calibri"/>
              <a:ea typeface="Calibri"/>
              <a:cs typeface="Calibri"/>
              <a:sym typeface="Calibri"/>
            </a:endParaRPr>
          </a:p>
          <a:p>
            <a:pPr marL="0" marR="0" lvl="0" indent="-1397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  Matriculants:	12</a:t>
            </a:r>
            <a:endParaRPr sz="2200">
              <a:solidFill>
                <a:schemeClr val="dk1"/>
              </a:solidFill>
              <a:latin typeface="Calibri"/>
              <a:ea typeface="Calibri"/>
              <a:cs typeface="Calibri"/>
              <a:sym typeface="Calibri"/>
            </a:endParaRPr>
          </a:p>
        </p:txBody>
      </p:sp>
      <p:pic>
        <p:nvPicPr>
          <p:cNvPr id="229" name="Google Shape;229;p36"/>
          <p:cNvPicPr preferRelativeResize="0"/>
          <p:nvPr/>
        </p:nvPicPr>
        <p:blipFill rotWithShape="1">
          <a:blip r:embed="rId4">
            <a:alphaModFix/>
          </a:blip>
          <a:srcRect/>
          <a:stretch/>
        </p:blipFill>
        <p:spPr>
          <a:xfrm>
            <a:off x="-42863" y="5699125"/>
            <a:ext cx="9229726" cy="1249363"/>
          </a:xfrm>
          <a:prstGeom prst="rect">
            <a:avLst/>
          </a:prstGeom>
          <a:noFill/>
          <a:ln>
            <a:noFill/>
          </a:ln>
        </p:spPr>
      </p:pic>
      <p:pic>
        <p:nvPicPr>
          <p:cNvPr id="230" name="Google Shape;230;p36" descr="CWRU-SOM-white-rev-logo.eps"/>
          <p:cNvPicPr preferRelativeResize="0"/>
          <p:nvPr/>
        </p:nvPicPr>
        <p:blipFill rotWithShape="1">
          <a:blip r:embed="rId5">
            <a:alphaModFix/>
          </a:blip>
          <a:srcRect/>
          <a:stretch/>
        </p:blipFill>
        <p:spPr>
          <a:xfrm>
            <a:off x="546100" y="5961063"/>
            <a:ext cx="2567226" cy="651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7" descr="Image result for male female infographic"/>
          <p:cNvPicPr preferRelativeResize="0"/>
          <p:nvPr/>
        </p:nvPicPr>
        <p:blipFill rotWithShape="1">
          <a:blip r:embed="rId3">
            <a:alphaModFix/>
          </a:blip>
          <a:srcRect l="31949" t="23853" r="32275" b="11880"/>
          <a:stretch/>
        </p:blipFill>
        <p:spPr>
          <a:xfrm>
            <a:off x="1048589" y="1058863"/>
            <a:ext cx="3450259" cy="3486424"/>
          </a:xfrm>
          <a:prstGeom prst="rect">
            <a:avLst/>
          </a:prstGeom>
          <a:noFill/>
          <a:ln>
            <a:noFill/>
          </a:ln>
        </p:spPr>
      </p:pic>
      <p:sp>
        <p:nvSpPr>
          <p:cNvPr id="237" name="Google Shape;237;p37"/>
          <p:cNvSpPr txBox="1">
            <a:spLocks noGrp="1"/>
          </p:cNvSpPr>
          <p:nvPr>
            <p:ph type="title"/>
          </p:nvPr>
        </p:nvSpPr>
        <p:spPr>
          <a:xfrm>
            <a:off x="273075" y="151088"/>
            <a:ext cx="82899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02060"/>
                </a:solidFill>
                <a:latin typeface="Arial"/>
                <a:ea typeface="Arial"/>
                <a:cs typeface="Arial"/>
                <a:sym typeface="Arial"/>
              </a:rPr>
              <a:t>Demographics</a:t>
            </a:r>
            <a:endParaRPr sz="2800" b="1">
              <a:solidFill>
                <a:srgbClr val="002060"/>
              </a:solidFill>
              <a:latin typeface="Arial"/>
              <a:ea typeface="Arial"/>
              <a:cs typeface="Arial"/>
              <a:sym typeface="Arial"/>
            </a:endParaRPr>
          </a:p>
        </p:txBody>
      </p:sp>
      <p:sp>
        <p:nvSpPr>
          <p:cNvPr id="238" name="Google Shape;238;p37"/>
          <p:cNvSpPr txBox="1">
            <a:spLocks noGrp="1"/>
          </p:cNvSpPr>
          <p:nvPr>
            <p:ph type="body" idx="1"/>
          </p:nvPr>
        </p:nvSpPr>
        <p:spPr>
          <a:xfrm>
            <a:off x="255502" y="795528"/>
            <a:ext cx="4151906" cy="33291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b="1">
              <a:latin typeface="Calibri"/>
              <a:ea typeface="Calibri"/>
              <a:cs typeface="Calibri"/>
              <a:sym typeface="Calibri"/>
            </a:endParaRPr>
          </a:p>
          <a:p>
            <a:pPr marL="0" lvl="0" indent="0" algn="l" rtl="0">
              <a:spcBef>
                <a:spcPts val="400"/>
              </a:spcBef>
              <a:spcAft>
                <a:spcPts val="0"/>
              </a:spcAft>
              <a:buClr>
                <a:schemeClr val="dk1"/>
              </a:buClr>
              <a:buSzPts val="2000"/>
              <a:buFont typeface="Arial"/>
              <a:buNone/>
            </a:pPr>
            <a:endParaRPr sz="2000" b="1">
              <a:latin typeface="Calibri"/>
              <a:ea typeface="Calibri"/>
              <a:cs typeface="Calibri"/>
              <a:sym typeface="Calibri"/>
            </a:endParaRPr>
          </a:p>
          <a:p>
            <a:pPr marL="0" lvl="0" indent="0" algn="l" rtl="0">
              <a:spcBef>
                <a:spcPts val="400"/>
              </a:spcBef>
              <a:spcAft>
                <a:spcPts val="0"/>
              </a:spcAft>
              <a:buClr>
                <a:schemeClr val="dk1"/>
              </a:buClr>
              <a:buSzPts val="2000"/>
              <a:buFont typeface="Arial"/>
              <a:buNone/>
            </a:pPr>
            <a:endParaRPr sz="2000" b="1">
              <a:latin typeface="Calibri"/>
              <a:ea typeface="Calibri"/>
              <a:cs typeface="Calibri"/>
              <a:sym typeface="Calibri"/>
            </a:endParaRPr>
          </a:p>
          <a:p>
            <a:pPr marL="457200" lvl="1" indent="0" algn="l" rtl="0">
              <a:spcBef>
                <a:spcPts val="400"/>
              </a:spcBef>
              <a:spcAft>
                <a:spcPts val="0"/>
              </a:spcAft>
              <a:buClr>
                <a:schemeClr val="dk1"/>
              </a:buClr>
              <a:buSzPts val="2000"/>
              <a:buNone/>
            </a:pPr>
            <a:endParaRPr sz="2000">
              <a:latin typeface="Calibri"/>
              <a:ea typeface="Calibri"/>
              <a:cs typeface="Calibri"/>
              <a:sym typeface="Calibri"/>
            </a:endParaRPr>
          </a:p>
          <a:p>
            <a:pPr marL="457200" lvl="1" indent="0" algn="l" rtl="0">
              <a:spcBef>
                <a:spcPts val="400"/>
              </a:spcBef>
              <a:spcAft>
                <a:spcPts val="0"/>
              </a:spcAft>
              <a:buClr>
                <a:schemeClr val="dk1"/>
              </a:buClr>
              <a:buSzPts val="2000"/>
              <a:buNone/>
            </a:pPr>
            <a:endParaRPr sz="2000">
              <a:latin typeface="Calibri"/>
              <a:ea typeface="Calibri"/>
              <a:cs typeface="Calibri"/>
              <a:sym typeface="Calibri"/>
            </a:endParaRPr>
          </a:p>
          <a:p>
            <a:pPr marL="457200" lvl="1" indent="0" algn="l" rtl="0">
              <a:spcBef>
                <a:spcPts val="400"/>
              </a:spcBef>
              <a:spcAft>
                <a:spcPts val="0"/>
              </a:spcAft>
              <a:buClr>
                <a:schemeClr val="dk1"/>
              </a:buClr>
              <a:buSzPts val="2000"/>
              <a:buNone/>
            </a:pPr>
            <a:endParaRPr sz="2000">
              <a:latin typeface="Calibri"/>
              <a:ea typeface="Calibri"/>
              <a:cs typeface="Calibri"/>
              <a:sym typeface="Calibri"/>
            </a:endParaRPr>
          </a:p>
          <a:p>
            <a:pPr marL="457200" lvl="1" indent="0" algn="l" rtl="0">
              <a:spcBef>
                <a:spcPts val="400"/>
              </a:spcBef>
              <a:spcAft>
                <a:spcPts val="0"/>
              </a:spcAft>
              <a:buClr>
                <a:schemeClr val="dk1"/>
              </a:buClr>
              <a:buSzPts val="2000"/>
              <a:buNone/>
            </a:pPr>
            <a:endParaRPr sz="2000">
              <a:latin typeface="Calibri"/>
              <a:ea typeface="Calibri"/>
              <a:cs typeface="Calibri"/>
              <a:sym typeface="Calibri"/>
            </a:endParaRPr>
          </a:p>
          <a:p>
            <a:pPr marL="457200" lvl="1" indent="0" algn="l" rtl="0">
              <a:spcBef>
                <a:spcPts val="400"/>
              </a:spcBef>
              <a:spcAft>
                <a:spcPts val="0"/>
              </a:spcAft>
              <a:buClr>
                <a:schemeClr val="dk1"/>
              </a:buClr>
              <a:buSzPts val="2000"/>
              <a:buNone/>
            </a:pPr>
            <a:endParaRPr sz="2000">
              <a:latin typeface="Calibri"/>
              <a:ea typeface="Calibri"/>
              <a:cs typeface="Calibri"/>
              <a:sym typeface="Calibri"/>
            </a:endParaRPr>
          </a:p>
          <a:p>
            <a:pPr marL="742950" lvl="1" indent="-285750" algn="l" rtl="0">
              <a:spcBef>
                <a:spcPts val="400"/>
              </a:spcBef>
              <a:spcAft>
                <a:spcPts val="0"/>
              </a:spcAft>
              <a:buClr>
                <a:schemeClr val="dk1"/>
              </a:buClr>
              <a:buSzPts val="2000"/>
              <a:buFont typeface="Arial"/>
              <a:buNone/>
            </a:pPr>
            <a:endParaRPr sz="2000">
              <a:latin typeface="Calibri"/>
              <a:ea typeface="Calibri"/>
              <a:cs typeface="Calibri"/>
              <a:sym typeface="Calibri"/>
            </a:endParaRPr>
          </a:p>
          <a:p>
            <a:pPr marL="0" lvl="0" indent="0" algn="l" rtl="0">
              <a:spcBef>
                <a:spcPts val="400"/>
              </a:spcBef>
              <a:spcAft>
                <a:spcPts val="0"/>
              </a:spcAft>
              <a:buClr>
                <a:schemeClr val="dk1"/>
              </a:buClr>
              <a:buSzPts val="2000"/>
              <a:buNone/>
            </a:pPr>
            <a:endParaRPr sz="2000">
              <a:latin typeface="Calibri"/>
              <a:ea typeface="Calibri"/>
              <a:cs typeface="Calibri"/>
              <a:sym typeface="Calibri"/>
            </a:endParaRPr>
          </a:p>
        </p:txBody>
      </p:sp>
      <p:pic>
        <p:nvPicPr>
          <p:cNvPr id="239" name="Google Shape;239;p37" descr="CWRU SOM white-rev logo.wmf"/>
          <p:cNvPicPr preferRelativeResize="0"/>
          <p:nvPr/>
        </p:nvPicPr>
        <p:blipFill rotWithShape="1">
          <a:blip r:embed="rId4">
            <a:alphaModFix/>
          </a:blip>
          <a:srcRect/>
          <a:stretch/>
        </p:blipFill>
        <p:spPr>
          <a:xfrm>
            <a:off x="6986588" y="6232525"/>
            <a:ext cx="1852612" cy="466725"/>
          </a:xfrm>
          <a:prstGeom prst="rect">
            <a:avLst/>
          </a:prstGeom>
          <a:noFill/>
          <a:ln>
            <a:noFill/>
          </a:ln>
        </p:spPr>
      </p:pic>
      <p:pic>
        <p:nvPicPr>
          <p:cNvPr id="240" name="Google Shape;240;p37"/>
          <p:cNvPicPr preferRelativeResize="0"/>
          <p:nvPr/>
        </p:nvPicPr>
        <p:blipFill rotWithShape="1">
          <a:blip r:embed="rId5">
            <a:alphaModFix/>
          </a:blip>
          <a:srcRect/>
          <a:stretch/>
        </p:blipFill>
        <p:spPr>
          <a:xfrm>
            <a:off x="-42863" y="5699125"/>
            <a:ext cx="9229726" cy="1249363"/>
          </a:xfrm>
          <a:prstGeom prst="rect">
            <a:avLst/>
          </a:prstGeom>
          <a:noFill/>
          <a:ln>
            <a:noFill/>
          </a:ln>
        </p:spPr>
      </p:pic>
      <p:pic>
        <p:nvPicPr>
          <p:cNvPr id="241" name="Google Shape;241;p37" descr="CWRU-SOM-white-rev-logo.eps"/>
          <p:cNvPicPr preferRelativeResize="0"/>
          <p:nvPr/>
        </p:nvPicPr>
        <p:blipFill rotWithShape="1">
          <a:blip r:embed="rId6">
            <a:alphaModFix/>
          </a:blip>
          <a:srcRect/>
          <a:stretch/>
        </p:blipFill>
        <p:spPr>
          <a:xfrm>
            <a:off x="546100" y="5961063"/>
            <a:ext cx="2567226" cy="651620"/>
          </a:xfrm>
          <a:prstGeom prst="rect">
            <a:avLst/>
          </a:prstGeom>
          <a:noFill/>
          <a:ln>
            <a:noFill/>
          </a:ln>
        </p:spPr>
      </p:pic>
      <p:sp>
        <p:nvSpPr>
          <p:cNvPr id="242" name="Google Shape;242;p37"/>
          <p:cNvSpPr txBox="1"/>
          <p:nvPr/>
        </p:nvSpPr>
        <p:spPr>
          <a:xfrm>
            <a:off x="1620600" y="2393257"/>
            <a:ext cx="242901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a:solidFill>
                  <a:srgbClr val="002060"/>
                </a:solidFill>
                <a:latin typeface="Arial Black"/>
                <a:ea typeface="Arial Black"/>
                <a:cs typeface="Arial Black"/>
                <a:sym typeface="Arial Black"/>
              </a:rPr>
              <a:t>51</a:t>
            </a:r>
            <a:r>
              <a:rPr lang="en-US" sz="3200" b="1">
                <a:solidFill>
                  <a:srgbClr val="002060"/>
                </a:solidFill>
                <a:latin typeface="Arial Black"/>
                <a:ea typeface="Arial Black"/>
                <a:cs typeface="Arial Black"/>
                <a:sym typeface="Arial Black"/>
              </a:rPr>
              <a:t>%</a:t>
            </a:r>
            <a:endParaRPr/>
          </a:p>
          <a:p>
            <a:pPr marL="0" marR="0" lvl="0" indent="0" algn="ctr" rtl="0">
              <a:spcBef>
                <a:spcPts val="0"/>
              </a:spcBef>
              <a:spcAft>
                <a:spcPts val="0"/>
              </a:spcAft>
              <a:buNone/>
            </a:pPr>
            <a:endParaRPr sz="1800">
              <a:solidFill>
                <a:srgbClr val="002060"/>
              </a:solidFill>
              <a:latin typeface="Arial"/>
              <a:ea typeface="Arial"/>
              <a:cs typeface="Arial"/>
              <a:sym typeface="Arial"/>
            </a:endParaRPr>
          </a:p>
          <a:p>
            <a:pPr marL="0" marR="0" lvl="0" indent="0" algn="ctr" rtl="0">
              <a:spcBef>
                <a:spcPts val="0"/>
              </a:spcBef>
              <a:spcAft>
                <a:spcPts val="0"/>
              </a:spcAft>
              <a:buNone/>
            </a:pPr>
            <a:endParaRPr sz="1800">
              <a:solidFill>
                <a:srgbClr val="002060"/>
              </a:solidFill>
              <a:latin typeface="Arial"/>
              <a:ea typeface="Arial"/>
              <a:cs typeface="Arial"/>
              <a:sym typeface="Arial"/>
            </a:endParaRPr>
          </a:p>
          <a:p>
            <a:pPr marL="0" marR="0" lvl="0" indent="0" algn="ctr" rtl="0">
              <a:spcBef>
                <a:spcPts val="0"/>
              </a:spcBef>
              <a:spcAft>
                <a:spcPts val="0"/>
              </a:spcAft>
              <a:buNone/>
            </a:pPr>
            <a:r>
              <a:rPr lang="en-US" sz="2800" b="1">
                <a:solidFill>
                  <a:srgbClr val="002060"/>
                </a:solidFill>
                <a:latin typeface="Arial Black"/>
                <a:ea typeface="Arial Black"/>
                <a:cs typeface="Arial Black"/>
                <a:sym typeface="Arial Black"/>
              </a:rPr>
              <a:t>Female</a:t>
            </a:r>
            <a:endParaRPr sz="2800" b="1">
              <a:solidFill>
                <a:srgbClr val="002060"/>
              </a:solidFill>
              <a:latin typeface="Arial Black"/>
              <a:ea typeface="Arial Black"/>
              <a:cs typeface="Arial Black"/>
              <a:sym typeface="Arial Black"/>
            </a:endParaRPr>
          </a:p>
        </p:txBody>
      </p:sp>
      <p:sp>
        <p:nvSpPr>
          <p:cNvPr id="243" name="Google Shape;243;p37"/>
          <p:cNvSpPr/>
          <p:nvPr/>
        </p:nvSpPr>
        <p:spPr>
          <a:xfrm>
            <a:off x="5043348" y="5067264"/>
            <a:ext cx="4028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Age Range:  </a:t>
            </a:r>
            <a:r>
              <a:rPr lang="en-US" sz="3200" b="1">
                <a:solidFill>
                  <a:schemeClr val="dk1"/>
                </a:solidFill>
              </a:rPr>
              <a:t>21-44</a:t>
            </a:r>
            <a:endParaRPr sz="2400">
              <a:solidFill>
                <a:schemeClr val="dk1"/>
              </a:solidFill>
              <a:latin typeface="Arial"/>
              <a:ea typeface="Arial"/>
              <a:cs typeface="Arial"/>
              <a:sym typeface="Arial"/>
            </a:endParaRPr>
          </a:p>
        </p:txBody>
      </p:sp>
      <p:pic>
        <p:nvPicPr>
          <p:cNvPr id="244" name="Google Shape;244;p37"/>
          <p:cNvPicPr preferRelativeResize="0"/>
          <p:nvPr/>
        </p:nvPicPr>
        <p:blipFill rotWithShape="1">
          <a:blip r:embed="rId7">
            <a:alphaModFix/>
          </a:blip>
          <a:srcRect/>
          <a:stretch/>
        </p:blipFill>
        <p:spPr>
          <a:xfrm>
            <a:off x="5744064" y="2393251"/>
            <a:ext cx="2626937" cy="2626937"/>
          </a:xfrm>
          <a:prstGeom prst="rect">
            <a:avLst/>
          </a:prstGeom>
          <a:noFill/>
          <a:ln>
            <a:noFill/>
          </a:ln>
        </p:spPr>
      </p:pic>
      <p:sp>
        <p:nvSpPr>
          <p:cNvPr id="245" name="Google Shape;245;p37"/>
          <p:cNvSpPr txBox="1"/>
          <p:nvPr/>
        </p:nvSpPr>
        <p:spPr>
          <a:xfrm>
            <a:off x="5895598" y="3359434"/>
            <a:ext cx="2187000" cy="110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a:solidFill>
                  <a:srgbClr val="002060"/>
                </a:solidFill>
                <a:latin typeface="Arial Black"/>
                <a:ea typeface="Arial Black"/>
                <a:cs typeface="Arial Black"/>
                <a:sym typeface="Arial Black"/>
              </a:rPr>
              <a:t>23.8</a:t>
            </a:r>
            <a:endParaRPr sz="6600" b="1">
              <a:solidFill>
                <a:srgbClr val="002060"/>
              </a:solidFill>
              <a:latin typeface="Arial Black"/>
              <a:ea typeface="Arial Black"/>
              <a:cs typeface="Arial Black"/>
              <a:sym typeface="Arial Black"/>
            </a:endParaRPr>
          </a:p>
        </p:txBody>
      </p:sp>
      <p:sp>
        <p:nvSpPr>
          <p:cNvPr id="246" name="Google Shape;246;p37"/>
          <p:cNvSpPr txBox="1"/>
          <p:nvPr/>
        </p:nvSpPr>
        <p:spPr>
          <a:xfrm>
            <a:off x="6270170" y="4424680"/>
            <a:ext cx="16686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2060"/>
                </a:solidFill>
                <a:latin typeface="Arial"/>
                <a:ea typeface="Arial"/>
                <a:cs typeface="Arial"/>
                <a:sym typeface="Arial"/>
              </a:rPr>
              <a:t>Average Age</a:t>
            </a:r>
            <a:endParaRPr sz="1800" b="1">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pic>
        <p:nvPicPr>
          <p:cNvPr id="252" name="Google Shape;252;p38"/>
          <p:cNvPicPr preferRelativeResize="0"/>
          <p:nvPr/>
        </p:nvPicPr>
        <p:blipFill>
          <a:blip r:embed="rId3">
            <a:alphaModFix/>
          </a:blip>
          <a:stretch>
            <a:fillRect/>
          </a:stretch>
        </p:blipFill>
        <p:spPr>
          <a:xfrm>
            <a:off x="3663750" y="2551675"/>
            <a:ext cx="5480250" cy="3147450"/>
          </a:xfrm>
          <a:prstGeom prst="rect">
            <a:avLst/>
          </a:prstGeom>
          <a:noFill/>
          <a:ln>
            <a:noFill/>
          </a:ln>
        </p:spPr>
      </p:pic>
      <p:sp>
        <p:nvSpPr>
          <p:cNvPr id="253" name="Google Shape;253;p38"/>
          <p:cNvSpPr txBox="1">
            <a:spLocks noGrp="1"/>
          </p:cNvSpPr>
          <p:nvPr>
            <p:ph type="title" idx="4294967295"/>
          </p:nvPr>
        </p:nvSpPr>
        <p:spPr>
          <a:xfrm>
            <a:off x="427050" y="509738"/>
            <a:ext cx="8289900" cy="82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02060"/>
                </a:solidFill>
                <a:latin typeface="Arial"/>
                <a:ea typeface="Arial"/>
                <a:cs typeface="Arial"/>
                <a:sym typeface="Arial"/>
              </a:rPr>
              <a:t>Demographics</a:t>
            </a:r>
            <a:endParaRPr sz="2800" b="1">
              <a:solidFill>
                <a:srgbClr val="002060"/>
              </a:solidFill>
              <a:latin typeface="Arial"/>
              <a:ea typeface="Arial"/>
              <a:cs typeface="Arial"/>
              <a:sym typeface="Arial"/>
            </a:endParaRPr>
          </a:p>
        </p:txBody>
      </p:sp>
      <p:pic>
        <p:nvPicPr>
          <p:cNvPr id="254" name="Google Shape;254;p38"/>
          <p:cNvPicPr preferRelativeResize="0"/>
          <p:nvPr/>
        </p:nvPicPr>
        <p:blipFill rotWithShape="1">
          <a:blip r:embed="rId4">
            <a:alphaModFix/>
          </a:blip>
          <a:srcRect/>
          <a:stretch/>
        </p:blipFill>
        <p:spPr>
          <a:xfrm>
            <a:off x="-42863" y="5699125"/>
            <a:ext cx="9229726" cy="1249363"/>
          </a:xfrm>
          <a:prstGeom prst="rect">
            <a:avLst/>
          </a:prstGeom>
          <a:noFill/>
          <a:ln>
            <a:noFill/>
          </a:ln>
        </p:spPr>
      </p:pic>
      <p:pic>
        <p:nvPicPr>
          <p:cNvPr id="255" name="Google Shape;255;p38" descr="CWRU-SOM-white-rev-logo.eps"/>
          <p:cNvPicPr preferRelativeResize="0"/>
          <p:nvPr/>
        </p:nvPicPr>
        <p:blipFill rotWithShape="1">
          <a:blip r:embed="rId5">
            <a:alphaModFix/>
          </a:blip>
          <a:srcRect/>
          <a:stretch/>
        </p:blipFill>
        <p:spPr>
          <a:xfrm>
            <a:off x="546100" y="5961063"/>
            <a:ext cx="2567227" cy="651620"/>
          </a:xfrm>
          <a:prstGeom prst="rect">
            <a:avLst/>
          </a:prstGeom>
          <a:noFill/>
          <a:ln>
            <a:noFill/>
          </a:ln>
        </p:spPr>
      </p:pic>
      <p:sp>
        <p:nvSpPr>
          <p:cNvPr id="256" name="Google Shape;256;p38"/>
          <p:cNvSpPr txBox="1"/>
          <p:nvPr/>
        </p:nvSpPr>
        <p:spPr>
          <a:xfrm>
            <a:off x="962825" y="1622675"/>
            <a:ext cx="7642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a:t>
            </a:r>
            <a:r>
              <a:rPr lang="en-US" sz="2000" b="1" u="sng">
                <a:latin typeface="Calibri"/>
                <a:ea typeface="Calibri"/>
                <a:cs typeface="Calibri"/>
                <a:sym typeface="Calibri"/>
              </a:rPr>
              <a:t>Alone</a:t>
            </a:r>
            <a:r>
              <a:rPr lang="en-US" sz="2000" b="1">
                <a:latin typeface="Calibri"/>
                <a:ea typeface="Calibri"/>
                <a:cs typeface="Calibri"/>
                <a:sym typeface="Calibri"/>
              </a:rPr>
              <a:t>” indicates those who selected only one race/ethnicity. </a:t>
            </a:r>
            <a:endParaRPr sz="2000" b="1">
              <a:latin typeface="Calibri"/>
              <a:ea typeface="Calibri"/>
              <a:cs typeface="Calibri"/>
              <a:sym typeface="Calibri"/>
            </a:endParaRPr>
          </a:p>
          <a:p>
            <a:pPr marL="0" lvl="0" indent="0" algn="l" rtl="0">
              <a:spcBef>
                <a:spcPts val="0"/>
              </a:spcBef>
              <a:spcAft>
                <a:spcPts val="0"/>
              </a:spcAft>
              <a:buNone/>
            </a:pPr>
            <a:endParaRPr sz="2000" b="1">
              <a:latin typeface="Calibri"/>
              <a:ea typeface="Calibri"/>
              <a:cs typeface="Calibri"/>
              <a:sym typeface="Calibri"/>
            </a:endParaRPr>
          </a:p>
          <a:p>
            <a:pPr marL="0" lvl="0" indent="0" algn="l" rtl="0">
              <a:spcBef>
                <a:spcPts val="0"/>
              </a:spcBef>
              <a:spcAft>
                <a:spcPts val="0"/>
              </a:spcAft>
              <a:buNone/>
            </a:pPr>
            <a:r>
              <a:rPr lang="en-US" sz="2000" b="1">
                <a:latin typeface="Calibri"/>
                <a:ea typeface="Calibri"/>
                <a:cs typeface="Calibri"/>
                <a:sym typeface="Calibri"/>
              </a:rPr>
              <a:t>“</a:t>
            </a:r>
            <a:r>
              <a:rPr lang="en-US" sz="2000" b="1" u="sng">
                <a:latin typeface="Calibri"/>
                <a:ea typeface="Calibri"/>
                <a:cs typeface="Calibri"/>
                <a:sym typeface="Calibri"/>
              </a:rPr>
              <a:t>In Combination</a:t>
            </a:r>
            <a:r>
              <a:rPr lang="en-US" sz="2000" b="1">
                <a:latin typeface="Calibri"/>
                <a:ea typeface="Calibri"/>
                <a:cs typeface="Calibri"/>
                <a:sym typeface="Calibri"/>
              </a:rPr>
              <a:t>” indicates those who selected more than one race/ethnicity response. </a:t>
            </a:r>
            <a:endParaRPr sz="20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p:nvPr/>
        </p:nvSpPr>
        <p:spPr>
          <a:xfrm>
            <a:off x="319382" y="6"/>
            <a:ext cx="8289900" cy="82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a:solidFill>
                  <a:srgbClr val="002060"/>
                </a:solidFill>
                <a:latin typeface="Arial"/>
                <a:ea typeface="Arial"/>
                <a:cs typeface="Arial"/>
                <a:sym typeface="Arial"/>
              </a:rPr>
              <a:t> </a:t>
            </a:r>
            <a:endParaRPr sz="4000">
              <a:solidFill>
                <a:srgbClr val="002060"/>
              </a:solidFill>
              <a:latin typeface="Arial"/>
              <a:ea typeface="Arial"/>
              <a:cs typeface="Arial"/>
              <a:sym typeface="Arial"/>
            </a:endParaRPr>
          </a:p>
        </p:txBody>
      </p:sp>
      <p:graphicFrame>
        <p:nvGraphicFramePr>
          <p:cNvPr id="263" name="Google Shape;263;p39"/>
          <p:cNvGraphicFramePr/>
          <p:nvPr/>
        </p:nvGraphicFramePr>
        <p:xfrm>
          <a:off x="-12" y="5"/>
          <a:ext cx="3000000" cy="3000000"/>
        </p:xfrm>
        <a:graphic>
          <a:graphicData uri="http://schemas.openxmlformats.org/drawingml/2006/table">
            <a:tbl>
              <a:tblPr>
                <a:noFill/>
                <a:tableStyleId>{6FD9769C-9EF3-4066-A019-3D6607749238}</a:tableStyleId>
              </a:tblPr>
              <a:tblGrid>
                <a:gridCol w="2155800">
                  <a:extLst>
                    <a:ext uri="{9D8B030D-6E8A-4147-A177-3AD203B41FA5}">
                      <a16:colId xmlns:a16="http://schemas.microsoft.com/office/drawing/2014/main" val="20000"/>
                    </a:ext>
                  </a:extLst>
                </a:gridCol>
                <a:gridCol w="2092350">
                  <a:extLst>
                    <a:ext uri="{9D8B030D-6E8A-4147-A177-3AD203B41FA5}">
                      <a16:colId xmlns:a16="http://schemas.microsoft.com/office/drawing/2014/main" val="20001"/>
                    </a:ext>
                  </a:extLst>
                </a:gridCol>
                <a:gridCol w="1192900">
                  <a:extLst>
                    <a:ext uri="{9D8B030D-6E8A-4147-A177-3AD203B41FA5}">
                      <a16:colId xmlns:a16="http://schemas.microsoft.com/office/drawing/2014/main" val="20002"/>
                    </a:ext>
                  </a:extLst>
                </a:gridCol>
              </a:tblGrid>
              <a:tr h="374975">
                <a:tc>
                  <a:txBody>
                    <a:bodyPr/>
                    <a:lstStyle/>
                    <a:p>
                      <a:pPr marL="0" lvl="0" indent="0" algn="l" rtl="0">
                        <a:spcBef>
                          <a:spcPts val="0"/>
                        </a:spcBef>
                        <a:spcAft>
                          <a:spcPts val="0"/>
                        </a:spcAft>
                        <a:buNone/>
                      </a:pPr>
                      <a:r>
                        <a:rPr lang="en-US" b="1"/>
                        <a:t>Asian</a:t>
                      </a:r>
                      <a:endParaRPr b="1"/>
                    </a:p>
                  </a:txBody>
                  <a:tcPr marL="91425" marR="91425" marT="91425" marB="91425"/>
                </a:tc>
                <a:tc>
                  <a:txBody>
                    <a:bodyPr/>
                    <a:lstStyle/>
                    <a:p>
                      <a:pPr marL="0" lvl="0" indent="0" algn="l" rtl="0">
                        <a:spcBef>
                          <a:spcPts val="0"/>
                        </a:spcBef>
                        <a:spcAft>
                          <a:spcPts val="0"/>
                        </a:spcAft>
                        <a:buNone/>
                      </a:pPr>
                      <a:r>
                        <a:rPr lang="en-US"/>
                        <a:t>Alone</a:t>
                      </a:r>
                      <a:endParaRPr/>
                    </a:p>
                  </a:txBody>
                  <a:tcPr marL="91425" marR="91425" marT="91425" marB="91425"/>
                </a:tc>
                <a:tc>
                  <a:txBody>
                    <a:bodyPr/>
                    <a:lstStyle/>
                    <a:p>
                      <a:pPr marL="0" lvl="0" indent="0" algn="ctr" rtl="0">
                        <a:spcBef>
                          <a:spcPts val="0"/>
                        </a:spcBef>
                        <a:spcAft>
                          <a:spcPts val="0"/>
                        </a:spcAft>
                        <a:buNone/>
                      </a:pPr>
                      <a:r>
                        <a:rPr lang="en-US" b="1"/>
                        <a:t>77</a:t>
                      </a:r>
                      <a:endParaRPr b="1"/>
                    </a:p>
                  </a:txBody>
                  <a:tcPr marL="91425" marR="91425" marT="91425" marB="91425"/>
                </a:tc>
                <a:extLst>
                  <a:ext uri="{0D108BD9-81ED-4DB2-BD59-A6C34878D82A}">
                    <a16:rowId xmlns:a16="http://schemas.microsoft.com/office/drawing/2014/main" val="10000"/>
                  </a:ext>
                </a:extLst>
              </a:tr>
              <a:tr h="374975">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In Combination </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         10</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74975">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87</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0000">
                <a:tc>
                  <a:txBody>
                    <a:bodyPr/>
                    <a:lstStyle/>
                    <a:p>
                      <a:pPr marL="0" lvl="0" indent="0" algn="l" rtl="0">
                        <a:spcBef>
                          <a:spcPts val="0"/>
                        </a:spcBef>
                        <a:spcAft>
                          <a:spcPts val="0"/>
                        </a:spcAft>
                        <a:buNone/>
                      </a:pPr>
                      <a:r>
                        <a:rPr lang="en-US" b="1"/>
                        <a:t>Black or African American</a:t>
                      </a:r>
                      <a:endParaRPr b="1"/>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Alone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11</a:t>
                      </a:r>
                      <a:endParaRPr b="1"/>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374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In Combination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6</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74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17</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570000">
                <a:tc>
                  <a:txBody>
                    <a:bodyPr/>
                    <a:lstStyle/>
                    <a:p>
                      <a:pPr marL="0" lvl="0" indent="0" algn="l" rtl="0">
                        <a:spcBef>
                          <a:spcPts val="0"/>
                        </a:spcBef>
                        <a:spcAft>
                          <a:spcPts val="0"/>
                        </a:spcAft>
                        <a:buNone/>
                      </a:pPr>
                      <a:r>
                        <a:rPr lang="en-US" b="1"/>
                        <a:t>Hispanic, Latino, or of Spanish Origin</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13</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374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In Combination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7</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374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20</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570000">
                <a:tc>
                  <a:txBody>
                    <a:bodyPr/>
                    <a:lstStyle/>
                    <a:p>
                      <a:pPr marL="0" lvl="0" indent="0" algn="l" rtl="0">
                        <a:spcBef>
                          <a:spcPts val="0"/>
                        </a:spcBef>
                        <a:spcAft>
                          <a:spcPts val="0"/>
                        </a:spcAft>
                        <a:buClr>
                          <a:schemeClr val="dk1"/>
                        </a:buClr>
                        <a:buSzPts val="1100"/>
                        <a:buFont typeface="Arial"/>
                        <a:buNone/>
                      </a:pPr>
                      <a:r>
                        <a:rPr lang="en-US" b="1">
                          <a:solidFill>
                            <a:schemeClr val="dk1"/>
                          </a:solidFill>
                        </a:rPr>
                        <a:t>American Indian or Alaska Native</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r h="374975">
                <a:tc>
                  <a:txBody>
                    <a:bodyPr/>
                    <a:lstStyle/>
                    <a:p>
                      <a:pPr marL="0" lvl="0" indent="0" algn="l" rtl="0">
                        <a:spcBef>
                          <a:spcPts val="0"/>
                        </a:spcBef>
                        <a:spcAft>
                          <a:spcPts val="0"/>
                        </a:spcAft>
                        <a:buNone/>
                      </a:pP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0"/>
                  </a:ext>
                </a:extLst>
              </a:tr>
              <a:tr h="374975">
                <a:tc>
                  <a:txBody>
                    <a:bodyPr/>
                    <a:lstStyle/>
                    <a:p>
                      <a:pPr marL="0" lvl="0" indent="0" algn="l" rtl="0">
                        <a:spcBef>
                          <a:spcPts val="0"/>
                        </a:spcBef>
                        <a:spcAft>
                          <a:spcPts val="0"/>
                        </a:spcAft>
                        <a:buNone/>
                      </a:pP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2</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1"/>
                  </a:ext>
                </a:extLst>
              </a:tr>
            </a:tbl>
          </a:graphicData>
        </a:graphic>
      </p:graphicFrame>
      <p:sp>
        <p:nvSpPr>
          <p:cNvPr id="264" name="Google Shape;264;p39"/>
          <p:cNvSpPr txBox="1"/>
          <p:nvPr/>
        </p:nvSpPr>
        <p:spPr>
          <a:xfrm>
            <a:off x="6093150" y="4493025"/>
            <a:ext cx="223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Data includes duplicate information in each category</a:t>
            </a:r>
            <a:endParaRPr sz="1500" b="1">
              <a:latin typeface="Calibri"/>
              <a:ea typeface="Calibri"/>
              <a:cs typeface="Calibri"/>
              <a:sym typeface="Calibri"/>
            </a:endParaRPr>
          </a:p>
        </p:txBody>
      </p:sp>
      <p:graphicFrame>
        <p:nvGraphicFramePr>
          <p:cNvPr id="265" name="Google Shape;265;p39"/>
          <p:cNvGraphicFramePr/>
          <p:nvPr/>
        </p:nvGraphicFramePr>
        <p:xfrm>
          <a:off x="3301188" y="5897930"/>
          <a:ext cx="3000000" cy="3000000"/>
        </p:xfrm>
        <a:graphic>
          <a:graphicData uri="http://schemas.openxmlformats.org/drawingml/2006/table">
            <a:tbl>
              <a:tblPr>
                <a:noFill/>
                <a:tableStyleId>{6FD9769C-9EF3-4066-A019-3D6607749238}</a:tableStyleId>
              </a:tblPr>
              <a:tblGrid>
                <a:gridCol w="1556975">
                  <a:extLst>
                    <a:ext uri="{9D8B030D-6E8A-4147-A177-3AD203B41FA5}">
                      <a16:colId xmlns:a16="http://schemas.microsoft.com/office/drawing/2014/main" val="20000"/>
                    </a:ext>
                  </a:extLst>
                </a:gridCol>
                <a:gridCol w="1154625">
                  <a:extLst>
                    <a:ext uri="{9D8B030D-6E8A-4147-A177-3AD203B41FA5}">
                      <a16:colId xmlns:a16="http://schemas.microsoft.com/office/drawing/2014/main" val="20001"/>
                    </a:ext>
                  </a:extLst>
                </a:gridCol>
                <a:gridCol w="638775">
                  <a:extLst>
                    <a:ext uri="{9D8B030D-6E8A-4147-A177-3AD203B41FA5}">
                      <a16:colId xmlns:a16="http://schemas.microsoft.com/office/drawing/2014/main" val="20002"/>
                    </a:ext>
                  </a:extLst>
                </a:gridCol>
              </a:tblGrid>
              <a:tr h="731500">
                <a:tc gridSpan="2">
                  <a:txBody>
                    <a:bodyPr/>
                    <a:lstStyle/>
                    <a:p>
                      <a:pPr marL="0" lvl="0" indent="0" algn="l" rtl="0">
                        <a:spcBef>
                          <a:spcPts val="0"/>
                        </a:spcBef>
                        <a:spcAft>
                          <a:spcPts val="0"/>
                        </a:spcAft>
                        <a:buNone/>
                      </a:pPr>
                      <a:r>
                        <a:rPr lang="en-US" sz="1800" b="1"/>
                        <a:t>Unduplicated Total Matriculants</a:t>
                      </a:r>
                      <a:endParaRPr sz="1800" b="1"/>
                    </a:p>
                  </a:txBody>
                  <a:tcPr marL="91425" marR="91425" marT="91425" marB="91425"/>
                </a:tc>
                <a:tc hMerge="1">
                  <a:txBody>
                    <a:bodyPr/>
                    <a:lstStyle/>
                    <a:p>
                      <a:endParaRPr lang="en-US"/>
                    </a:p>
                  </a:txBody>
                  <a:tcPr/>
                </a:tc>
                <a:tc>
                  <a:txBody>
                    <a:bodyPr/>
                    <a:lstStyle/>
                    <a:p>
                      <a:pPr marL="0" lvl="0" indent="0" algn="ctr" rtl="0">
                        <a:spcBef>
                          <a:spcPts val="0"/>
                        </a:spcBef>
                        <a:spcAft>
                          <a:spcPts val="0"/>
                        </a:spcAft>
                        <a:buNone/>
                      </a:pPr>
                      <a:r>
                        <a:rPr lang="en-US" sz="1800" b="1"/>
                        <a:t>216</a:t>
                      </a:r>
                      <a:endParaRPr sz="1800" b="1"/>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66" name="Google Shape;266;p39"/>
          <p:cNvGraphicFramePr/>
          <p:nvPr/>
        </p:nvGraphicFramePr>
        <p:xfrm>
          <a:off x="5438313" y="-8"/>
          <a:ext cx="3000000" cy="3000000"/>
        </p:xfrm>
        <a:graphic>
          <a:graphicData uri="http://schemas.openxmlformats.org/drawingml/2006/table">
            <a:tbl>
              <a:tblPr>
                <a:noFill/>
                <a:tableStyleId>{6FD9769C-9EF3-4066-A019-3D6607749238}</a:tableStyleId>
              </a:tblPr>
              <a:tblGrid>
                <a:gridCol w="1800550">
                  <a:extLst>
                    <a:ext uri="{9D8B030D-6E8A-4147-A177-3AD203B41FA5}">
                      <a16:colId xmlns:a16="http://schemas.microsoft.com/office/drawing/2014/main" val="20000"/>
                    </a:ext>
                  </a:extLst>
                </a:gridCol>
                <a:gridCol w="1335250">
                  <a:extLst>
                    <a:ext uri="{9D8B030D-6E8A-4147-A177-3AD203B41FA5}">
                      <a16:colId xmlns:a16="http://schemas.microsoft.com/office/drawing/2014/main" val="20001"/>
                    </a:ext>
                  </a:extLst>
                </a:gridCol>
                <a:gridCol w="567200">
                  <a:extLst>
                    <a:ext uri="{9D8B030D-6E8A-4147-A177-3AD203B41FA5}">
                      <a16:colId xmlns:a16="http://schemas.microsoft.com/office/drawing/2014/main" val="20002"/>
                    </a:ext>
                  </a:extLst>
                </a:gridCol>
              </a:tblGrid>
              <a:tr h="380975">
                <a:tc>
                  <a:txBody>
                    <a:bodyPr/>
                    <a:lstStyle/>
                    <a:p>
                      <a:pPr marL="0" lvl="0" indent="0" algn="l" rtl="0">
                        <a:spcBef>
                          <a:spcPts val="0"/>
                        </a:spcBef>
                        <a:spcAft>
                          <a:spcPts val="0"/>
                        </a:spcAft>
                        <a:buNone/>
                      </a:pPr>
                      <a:r>
                        <a:rPr lang="en-US" b="1"/>
                        <a:t>Other</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6</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777200">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In Combination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3</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10170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9</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graphicFrame>
        <p:nvGraphicFramePr>
          <p:cNvPr id="267" name="Google Shape;267;p39"/>
          <p:cNvGraphicFramePr/>
          <p:nvPr/>
        </p:nvGraphicFramePr>
        <p:xfrm>
          <a:off x="5441038" y="2202043"/>
          <a:ext cx="3000000" cy="3000000"/>
        </p:xfrm>
        <a:graphic>
          <a:graphicData uri="http://schemas.openxmlformats.org/drawingml/2006/table">
            <a:tbl>
              <a:tblPr>
                <a:noFill/>
                <a:tableStyleId>{6FD9769C-9EF3-4066-A019-3D6607749238}</a:tableStyleId>
              </a:tblPr>
              <a:tblGrid>
                <a:gridCol w="1467150">
                  <a:extLst>
                    <a:ext uri="{9D8B030D-6E8A-4147-A177-3AD203B41FA5}">
                      <a16:colId xmlns:a16="http://schemas.microsoft.com/office/drawing/2014/main" val="20000"/>
                    </a:ext>
                  </a:extLst>
                </a:gridCol>
                <a:gridCol w="1423975">
                  <a:extLst>
                    <a:ext uri="{9D8B030D-6E8A-4147-A177-3AD203B41FA5}">
                      <a16:colId xmlns:a16="http://schemas.microsoft.com/office/drawing/2014/main" val="20001"/>
                    </a:ext>
                  </a:extLst>
                </a:gridCol>
                <a:gridCol w="811850">
                  <a:extLst>
                    <a:ext uri="{9D8B030D-6E8A-4147-A177-3AD203B41FA5}">
                      <a16:colId xmlns:a16="http://schemas.microsoft.com/office/drawing/2014/main" val="20002"/>
                    </a:ext>
                  </a:extLst>
                </a:gridCol>
              </a:tblGrid>
              <a:tr h="380975">
                <a:tc>
                  <a:txBody>
                    <a:bodyPr/>
                    <a:lstStyle/>
                    <a:p>
                      <a:pPr marL="0" lvl="0" indent="0" algn="l" rtl="0">
                        <a:spcBef>
                          <a:spcPts val="0"/>
                        </a:spcBef>
                        <a:spcAft>
                          <a:spcPts val="0"/>
                        </a:spcAft>
                        <a:buNone/>
                      </a:pPr>
                      <a:r>
                        <a:rPr lang="en-US" b="1"/>
                        <a:t>White</a:t>
                      </a:r>
                      <a:endParaRPr b="1"/>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73</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0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In Combination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18</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09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Alone or in Combination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b="1"/>
                        <a:t>91</a:t>
                      </a:r>
                      <a:endParaRPr b="1"/>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graphicFrame>
        <p:nvGraphicFramePr>
          <p:cNvPr id="268" name="Google Shape;268;p39"/>
          <p:cNvGraphicFramePr/>
          <p:nvPr/>
        </p:nvGraphicFramePr>
        <p:xfrm>
          <a:off x="5441013" y="3659693"/>
          <a:ext cx="3000000" cy="3000000"/>
        </p:xfrm>
        <a:graphic>
          <a:graphicData uri="http://schemas.openxmlformats.org/drawingml/2006/table">
            <a:tbl>
              <a:tblPr>
                <a:noFill/>
                <a:tableStyleId>{6FD9769C-9EF3-4066-A019-3D6607749238}</a:tableStyleId>
              </a:tblPr>
              <a:tblGrid>
                <a:gridCol w="1682450">
                  <a:extLst>
                    <a:ext uri="{9D8B030D-6E8A-4147-A177-3AD203B41FA5}">
                      <a16:colId xmlns:a16="http://schemas.microsoft.com/office/drawing/2014/main" val="20000"/>
                    </a:ext>
                  </a:extLst>
                </a:gridCol>
                <a:gridCol w="1247675">
                  <a:extLst>
                    <a:ext uri="{9D8B030D-6E8A-4147-A177-3AD203B41FA5}">
                      <a16:colId xmlns:a16="http://schemas.microsoft.com/office/drawing/2014/main" val="20001"/>
                    </a:ext>
                  </a:extLst>
                </a:gridCol>
                <a:gridCol w="690250">
                  <a:extLst>
                    <a:ext uri="{9D8B030D-6E8A-4147-A177-3AD203B41FA5}">
                      <a16:colId xmlns:a16="http://schemas.microsoft.com/office/drawing/2014/main" val="20002"/>
                    </a:ext>
                  </a:extLst>
                </a:gridCol>
              </a:tblGrid>
              <a:tr h="380975">
                <a:tc>
                  <a:txBody>
                    <a:bodyPr/>
                    <a:lstStyle/>
                    <a:p>
                      <a:pPr marL="0" lvl="0" indent="0" algn="l" rtl="0">
                        <a:spcBef>
                          <a:spcPts val="0"/>
                        </a:spcBef>
                        <a:spcAft>
                          <a:spcPts val="0"/>
                        </a:spcAft>
                        <a:buNone/>
                      </a:pPr>
                      <a:r>
                        <a:rPr lang="en-US" sz="1300" b="1"/>
                        <a:t>Unknown</a:t>
                      </a:r>
                      <a:endParaRPr sz="1300" b="1"/>
                    </a:p>
                  </a:txBody>
                  <a:tcPr marL="91425" marR="91425" marT="91425" marB="91425"/>
                </a:tc>
                <a:tc>
                  <a:txBody>
                    <a:bodyPr/>
                    <a:lstStyle/>
                    <a:p>
                      <a:pPr marL="0" lvl="0" indent="0" algn="l" rtl="0">
                        <a:spcBef>
                          <a:spcPts val="0"/>
                        </a:spcBef>
                        <a:spcAft>
                          <a:spcPts val="0"/>
                        </a:spcAft>
                        <a:buNone/>
                      </a:pPr>
                      <a:endParaRPr sz="13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1300" b="1"/>
                        <a:t>10</a:t>
                      </a:r>
                      <a:endParaRPr sz="1300" b="1"/>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graphicFrame>
        <p:nvGraphicFramePr>
          <p:cNvPr id="274" name="Google Shape;274;p40"/>
          <p:cNvGraphicFramePr/>
          <p:nvPr/>
        </p:nvGraphicFramePr>
        <p:xfrm>
          <a:off x="1139363" y="1161175"/>
          <a:ext cx="3000000" cy="3000000"/>
        </p:xfrm>
        <a:graphic>
          <a:graphicData uri="http://schemas.openxmlformats.org/drawingml/2006/table">
            <a:tbl>
              <a:tblPr>
                <a:noFill/>
                <a:tableStyleId>{6FD9769C-9EF3-4066-A019-3D6607749238}</a:tableStyleId>
              </a:tblPr>
              <a:tblGrid>
                <a:gridCol w="5661225">
                  <a:extLst>
                    <a:ext uri="{9D8B030D-6E8A-4147-A177-3AD203B41FA5}">
                      <a16:colId xmlns:a16="http://schemas.microsoft.com/office/drawing/2014/main" val="20000"/>
                    </a:ext>
                  </a:extLst>
                </a:gridCol>
                <a:gridCol w="1204050">
                  <a:extLst>
                    <a:ext uri="{9D8B030D-6E8A-4147-A177-3AD203B41FA5}">
                      <a16:colId xmlns:a16="http://schemas.microsoft.com/office/drawing/2014/main" val="20001"/>
                    </a:ext>
                  </a:extLst>
                </a:gridCol>
              </a:tblGrid>
              <a:tr h="621750">
                <a:tc>
                  <a:txBody>
                    <a:bodyPr/>
                    <a:lstStyle/>
                    <a:p>
                      <a:pPr marL="0" lvl="0" indent="0" algn="l" rtl="0">
                        <a:spcBef>
                          <a:spcPts val="0"/>
                        </a:spcBef>
                        <a:spcAft>
                          <a:spcPts val="0"/>
                        </a:spcAft>
                        <a:buNone/>
                      </a:pPr>
                      <a:r>
                        <a:rPr lang="en-US" sz="1700" b="1"/>
                        <a:t>Black or African American Alone</a:t>
                      </a:r>
                      <a:endParaRPr sz="1700" b="1"/>
                    </a:p>
                  </a:txBody>
                  <a:tcPr marL="91425" marR="91425" marT="91425" marB="91425"/>
                </a:tc>
                <a:tc>
                  <a:txBody>
                    <a:bodyPr/>
                    <a:lstStyle/>
                    <a:p>
                      <a:pPr marL="0" lvl="0" indent="0" algn="ctr" rtl="0">
                        <a:spcBef>
                          <a:spcPts val="0"/>
                        </a:spcBef>
                        <a:spcAft>
                          <a:spcPts val="0"/>
                        </a:spcAft>
                        <a:buNone/>
                      </a:pPr>
                      <a:r>
                        <a:rPr lang="en-US" sz="1700" b="1"/>
                        <a:t>11</a:t>
                      </a:r>
                      <a:endParaRPr sz="1700" b="1"/>
                    </a:p>
                  </a:txBody>
                  <a:tcPr marL="91425" marR="91425" marT="91425" marB="91425"/>
                </a:tc>
                <a:extLst>
                  <a:ext uri="{0D108BD9-81ED-4DB2-BD59-A6C34878D82A}">
                    <a16:rowId xmlns:a16="http://schemas.microsoft.com/office/drawing/2014/main" val="10000"/>
                  </a:ext>
                </a:extLst>
              </a:tr>
              <a:tr h="621750">
                <a:tc>
                  <a:txBody>
                    <a:bodyPr/>
                    <a:lstStyle/>
                    <a:p>
                      <a:pPr marL="0" lvl="0" indent="0" algn="l" rtl="0">
                        <a:spcBef>
                          <a:spcPts val="0"/>
                        </a:spcBef>
                        <a:spcAft>
                          <a:spcPts val="0"/>
                        </a:spcAft>
                        <a:buNone/>
                      </a:pPr>
                      <a:r>
                        <a:rPr lang="en-US" sz="1700" b="1"/>
                        <a:t>American Indian or Alaska Native </a:t>
                      </a:r>
                      <a:r>
                        <a:rPr lang="en-US" sz="1700" b="1">
                          <a:highlight>
                            <a:schemeClr val="lt1"/>
                          </a:highlight>
                        </a:rPr>
                        <a:t>Alone</a:t>
                      </a:r>
                      <a:endParaRPr sz="1700" b="1">
                        <a:highlight>
                          <a:schemeClr val="lt1"/>
                        </a:highlight>
                      </a:endParaRPr>
                    </a:p>
                  </a:txBody>
                  <a:tcPr marL="91425" marR="91425" marT="91425" marB="91425"/>
                </a:tc>
                <a:tc>
                  <a:txBody>
                    <a:bodyPr/>
                    <a:lstStyle/>
                    <a:p>
                      <a:pPr marL="0" lvl="0" indent="0" algn="ctr" rtl="0">
                        <a:spcBef>
                          <a:spcPts val="0"/>
                        </a:spcBef>
                        <a:spcAft>
                          <a:spcPts val="0"/>
                        </a:spcAft>
                        <a:buNone/>
                      </a:pPr>
                      <a:r>
                        <a:rPr lang="en-US" sz="1700" b="1"/>
                        <a:t>1</a:t>
                      </a:r>
                      <a:endParaRPr sz="1700" b="1"/>
                    </a:p>
                  </a:txBody>
                  <a:tcPr marL="91425" marR="91425" marT="91425" marB="91425"/>
                </a:tc>
                <a:extLst>
                  <a:ext uri="{0D108BD9-81ED-4DB2-BD59-A6C34878D82A}">
                    <a16:rowId xmlns:a16="http://schemas.microsoft.com/office/drawing/2014/main" val="10001"/>
                  </a:ext>
                </a:extLst>
              </a:tr>
              <a:tr h="537750">
                <a:tc>
                  <a:txBody>
                    <a:bodyPr/>
                    <a:lstStyle/>
                    <a:p>
                      <a:pPr marL="0" lvl="0" indent="0" algn="l" rtl="0">
                        <a:spcBef>
                          <a:spcPts val="0"/>
                        </a:spcBef>
                        <a:spcAft>
                          <a:spcPts val="0"/>
                        </a:spcAft>
                        <a:buNone/>
                      </a:pPr>
                      <a:r>
                        <a:rPr lang="en-US" sz="1700" b="1"/>
                        <a:t>Hispanic, Latino, or Spanish Origin Alone</a:t>
                      </a:r>
                      <a:endParaRPr sz="1700" b="1"/>
                    </a:p>
                  </a:txBody>
                  <a:tcPr marL="91425" marR="91425" marT="91425" marB="91425"/>
                </a:tc>
                <a:tc>
                  <a:txBody>
                    <a:bodyPr/>
                    <a:lstStyle/>
                    <a:p>
                      <a:pPr marL="0" lvl="0" indent="0" algn="ctr" rtl="0">
                        <a:spcBef>
                          <a:spcPts val="0"/>
                        </a:spcBef>
                        <a:spcAft>
                          <a:spcPts val="0"/>
                        </a:spcAft>
                        <a:buNone/>
                      </a:pPr>
                      <a:r>
                        <a:rPr lang="en-US" sz="1700" b="1"/>
                        <a:t>13</a:t>
                      </a:r>
                      <a:endParaRPr sz="1700" b="1"/>
                    </a:p>
                  </a:txBody>
                  <a:tcPr marL="91425" marR="91425" marT="91425" marB="91425"/>
                </a:tc>
                <a:extLst>
                  <a:ext uri="{0D108BD9-81ED-4DB2-BD59-A6C34878D82A}">
                    <a16:rowId xmlns:a16="http://schemas.microsoft.com/office/drawing/2014/main" val="10002"/>
                  </a:ext>
                </a:extLst>
              </a:tr>
              <a:tr h="621750">
                <a:tc>
                  <a:txBody>
                    <a:bodyPr/>
                    <a:lstStyle/>
                    <a:p>
                      <a:pPr marL="0" lvl="0" indent="0" algn="l" rtl="0">
                        <a:spcBef>
                          <a:spcPts val="0"/>
                        </a:spcBef>
                        <a:spcAft>
                          <a:spcPts val="0"/>
                        </a:spcAft>
                        <a:buNone/>
                      </a:pPr>
                      <a:endParaRPr sz="1700" b="1"/>
                    </a:p>
                  </a:txBody>
                  <a:tcPr marL="91425" marR="91425" marT="91425" marB="91425"/>
                </a:tc>
                <a:tc>
                  <a:txBody>
                    <a:bodyPr/>
                    <a:lstStyle/>
                    <a:p>
                      <a:pPr marL="0" lvl="0" indent="0" algn="ctr" rtl="0">
                        <a:spcBef>
                          <a:spcPts val="0"/>
                        </a:spcBef>
                        <a:spcAft>
                          <a:spcPts val="0"/>
                        </a:spcAft>
                        <a:buNone/>
                      </a:pPr>
                      <a:endParaRPr sz="1700" b="1"/>
                    </a:p>
                  </a:txBody>
                  <a:tcPr marL="91425" marR="91425" marT="91425" marB="91425"/>
                </a:tc>
                <a:extLst>
                  <a:ext uri="{0D108BD9-81ED-4DB2-BD59-A6C34878D82A}">
                    <a16:rowId xmlns:a16="http://schemas.microsoft.com/office/drawing/2014/main" val="10003"/>
                  </a:ext>
                </a:extLst>
              </a:tr>
              <a:tr h="621750">
                <a:tc>
                  <a:txBody>
                    <a:bodyPr/>
                    <a:lstStyle/>
                    <a:p>
                      <a:pPr marL="0" lvl="0" indent="0" algn="l" rtl="0">
                        <a:spcBef>
                          <a:spcPts val="0"/>
                        </a:spcBef>
                        <a:spcAft>
                          <a:spcPts val="0"/>
                        </a:spcAft>
                        <a:buNone/>
                      </a:pPr>
                      <a:r>
                        <a:rPr lang="en-US" sz="1700" b="1"/>
                        <a:t>URiM in Combination</a:t>
                      </a:r>
                      <a:endParaRPr sz="1700" b="1"/>
                    </a:p>
                  </a:txBody>
                  <a:tcPr marL="91425" marR="91425" marT="91425" marB="91425"/>
                </a:tc>
                <a:tc>
                  <a:txBody>
                    <a:bodyPr/>
                    <a:lstStyle/>
                    <a:p>
                      <a:pPr marL="0" lvl="0" indent="0" algn="ctr" rtl="0">
                        <a:spcBef>
                          <a:spcPts val="0"/>
                        </a:spcBef>
                        <a:spcAft>
                          <a:spcPts val="0"/>
                        </a:spcAft>
                        <a:buNone/>
                      </a:pPr>
                      <a:r>
                        <a:rPr lang="en-US" sz="1700" b="1"/>
                        <a:t>13</a:t>
                      </a:r>
                      <a:endParaRPr sz="1700" b="1"/>
                    </a:p>
                  </a:txBody>
                  <a:tcPr marL="91425" marR="91425" marT="91425" marB="91425"/>
                </a:tc>
                <a:extLst>
                  <a:ext uri="{0D108BD9-81ED-4DB2-BD59-A6C34878D82A}">
                    <a16:rowId xmlns:a16="http://schemas.microsoft.com/office/drawing/2014/main" val="10004"/>
                  </a:ext>
                </a:extLst>
              </a:tr>
              <a:tr h="621750">
                <a:tc>
                  <a:txBody>
                    <a:bodyPr/>
                    <a:lstStyle/>
                    <a:p>
                      <a:pPr marL="0" lvl="0" indent="0" algn="l" rtl="0">
                        <a:spcBef>
                          <a:spcPts val="0"/>
                        </a:spcBef>
                        <a:spcAft>
                          <a:spcPts val="0"/>
                        </a:spcAft>
                        <a:buNone/>
                      </a:pPr>
                      <a:endParaRPr sz="1700" b="1"/>
                    </a:p>
                  </a:txBody>
                  <a:tcPr marL="91425" marR="91425" marT="91425" marB="91425"/>
                </a:tc>
                <a:tc>
                  <a:txBody>
                    <a:bodyPr/>
                    <a:lstStyle/>
                    <a:p>
                      <a:pPr marL="0" lvl="0" indent="0" algn="ctr" rtl="0">
                        <a:spcBef>
                          <a:spcPts val="0"/>
                        </a:spcBef>
                        <a:spcAft>
                          <a:spcPts val="0"/>
                        </a:spcAft>
                        <a:buNone/>
                      </a:pPr>
                      <a:endParaRPr sz="1700" b="1"/>
                    </a:p>
                  </a:txBody>
                  <a:tcPr marL="91425" marR="91425" marT="91425" marB="91425"/>
                </a:tc>
                <a:extLst>
                  <a:ext uri="{0D108BD9-81ED-4DB2-BD59-A6C34878D82A}">
                    <a16:rowId xmlns:a16="http://schemas.microsoft.com/office/drawing/2014/main" val="10005"/>
                  </a:ext>
                </a:extLst>
              </a:tr>
              <a:tr h="621750">
                <a:tc>
                  <a:txBody>
                    <a:bodyPr/>
                    <a:lstStyle/>
                    <a:p>
                      <a:pPr marL="0" lvl="0" indent="0" algn="l" rtl="0">
                        <a:spcBef>
                          <a:spcPts val="0"/>
                        </a:spcBef>
                        <a:spcAft>
                          <a:spcPts val="0"/>
                        </a:spcAft>
                        <a:buNone/>
                      </a:pPr>
                      <a:r>
                        <a:rPr lang="en-US" sz="1700" b="1"/>
                        <a:t>Total URiM</a:t>
                      </a:r>
                      <a:endParaRPr sz="1700" b="1"/>
                    </a:p>
                  </a:txBody>
                  <a:tcPr marL="91425" marR="91425" marT="91425" marB="91425"/>
                </a:tc>
                <a:tc>
                  <a:txBody>
                    <a:bodyPr/>
                    <a:lstStyle/>
                    <a:p>
                      <a:pPr marL="0" lvl="0" indent="0" algn="ctr" rtl="0">
                        <a:spcBef>
                          <a:spcPts val="0"/>
                        </a:spcBef>
                        <a:spcAft>
                          <a:spcPts val="0"/>
                        </a:spcAft>
                        <a:buNone/>
                      </a:pPr>
                      <a:r>
                        <a:rPr lang="en-US" sz="1700" b="1"/>
                        <a:t>38</a:t>
                      </a:r>
                      <a:endParaRPr sz="1700" b="1"/>
                    </a:p>
                  </a:txBody>
                  <a:tcPr marL="91425" marR="91425" marT="91425" marB="91425"/>
                </a:tc>
                <a:extLst>
                  <a:ext uri="{0D108BD9-81ED-4DB2-BD59-A6C34878D82A}">
                    <a16:rowId xmlns:a16="http://schemas.microsoft.com/office/drawing/2014/main" val="10006"/>
                  </a:ext>
                </a:extLst>
              </a:tr>
            </a:tbl>
          </a:graphicData>
        </a:graphic>
      </p:graphicFrame>
      <p:sp>
        <p:nvSpPr>
          <p:cNvPr id="275" name="Google Shape;275;p40"/>
          <p:cNvSpPr txBox="1"/>
          <p:nvPr/>
        </p:nvSpPr>
        <p:spPr>
          <a:xfrm>
            <a:off x="386263" y="5718100"/>
            <a:ext cx="8371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“Alone” indicates those who selected only one race/ethnicity response.</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“In Combination” indicates those who selected more than one race/ethnicity response, including at least one category traditionally underrepresented in medicine. </a:t>
            </a:r>
            <a:endParaRPr>
              <a:latin typeface="Calibri"/>
              <a:ea typeface="Calibri"/>
              <a:cs typeface="Calibri"/>
              <a:sym typeface="Calibri"/>
            </a:endParaRPr>
          </a:p>
        </p:txBody>
      </p:sp>
      <p:sp>
        <p:nvSpPr>
          <p:cNvPr id="276" name="Google Shape;276;p40"/>
          <p:cNvSpPr txBox="1"/>
          <p:nvPr/>
        </p:nvSpPr>
        <p:spPr>
          <a:xfrm>
            <a:off x="837700" y="212225"/>
            <a:ext cx="76959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b="1">
                <a:solidFill>
                  <a:srgbClr val="002060"/>
                </a:solidFill>
              </a:rPr>
              <a:t>Underrepresented in Medicine</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a:stretch/>
        </p:blipFill>
        <p:spPr>
          <a:xfrm>
            <a:off x="-42863" y="5699125"/>
            <a:ext cx="9229726" cy="1249363"/>
          </a:xfrm>
          <a:prstGeom prst="rect">
            <a:avLst/>
          </a:prstGeom>
          <a:noFill/>
          <a:ln>
            <a:noFill/>
          </a:ln>
        </p:spPr>
      </p:pic>
      <p:pic>
        <p:nvPicPr>
          <p:cNvPr id="283" name="Google Shape;283;p41" descr="CWRU-SOM-white-rev-logo.eps"/>
          <p:cNvPicPr preferRelativeResize="0"/>
          <p:nvPr/>
        </p:nvPicPr>
        <p:blipFill rotWithShape="1">
          <a:blip r:embed="rId4">
            <a:alphaModFix/>
          </a:blip>
          <a:srcRect/>
          <a:stretch/>
        </p:blipFill>
        <p:spPr>
          <a:xfrm>
            <a:off x="546100" y="5961063"/>
            <a:ext cx="2567227" cy="651620"/>
          </a:xfrm>
          <a:prstGeom prst="rect">
            <a:avLst/>
          </a:prstGeom>
          <a:noFill/>
          <a:ln>
            <a:noFill/>
          </a:ln>
        </p:spPr>
      </p:pic>
      <p:sp>
        <p:nvSpPr>
          <p:cNvPr id="284" name="Google Shape;284;p41"/>
          <p:cNvSpPr txBox="1"/>
          <p:nvPr/>
        </p:nvSpPr>
        <p:spPr>
          <a:xfrm>
            <a:off x="706650" y="157400"/>
            <a:ext cx="7730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002060"/>
                </a:solidFill>
              </a:rPr>
              <a:t>Demographics</a:t>
            </a:r>
            <a:endParaRPr sz="4400" b="1">
              <a:solidFill>
                <a:srgbClr val="002060"/>
              </a:solidFill>
            </a:endParaRPr>
          </a:p>
        </p:txBody>
      </p:sp>
      <p:sp>
        <p:nvSpPr>
          <p:cNvPr id="285" name="Google Shape;285;p41"/>
          <p:cNvSpPr txBox="1"/>
          <p:nvPr/>
        </p:nvSpPr>
        <p:spPr>
          <a:xfrm>
            <a:off x="376050" y="1019300"/>
            <a:ext cx="85437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LGBTQ:</a:t>
            </a:r>
            <a:r>
              <a:rPr lang="en-US" sz="2400">
                <a:latin typeface="Calibri"/>
                <a:ea typeface="Calibri"/>
                <a:cs typeface="Calibri"/>
                <a:sym typeface="Calibri"/>
              </a:rPr>
              <a:t>  27</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First Generation College:</a:t>
            </a:r>
            <a:r>
              <a:rPr lang="en-US" sz="2400">
                <a:latin typeface="Calibri"/>
                <a:ea typeface="Calibri"/>
                <a:cs typeface="Calibri"/>
                <a:sym typeface="Calibri"/>
              </a:rPr>
              <a:t>  19</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Rural Areas of US: </a:t>
            </a:r>
            <a:r>
              <a:rPr lang="en-US" sz="2400">
                <a:latin typeface="Calibri"/>
                <a:ea typeface="Calibri"/>
                <a:cs typeface="Calibri"/>
                <a:sym typeface="Calibri"/>
              </a:rPr>
              <a:t>11</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Military Service:</a:t>
            </a:r>
            <a:r>
              <a:rPr lang="en-US" sz="2400">
                <a:latin typeface="Calibri"/>
                <a:ea typeface="Calibri"/>
                <a:cs typeface="Calibri"/>
                <a:sym typeface="Calibri"/>
              </a:rPr>
              <a:t> 1</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Nontrad </a:t>
            </a:r>
            <a:r>
              <a:rPr lang="en-US" sz="2100" b="1">
                <a:latin typeface="Calibri"/>
                <a:ea typeface="Calibri"/>
                <a:cs typeface="Calibri"/>
                <a:sym typeface="Calibri"/>
              </a:rPr>
              <a:t>(&gt; or = 25 yrs old)</a:t>
            </a:r>
            <a:r>
              <a:rPr lang="en-US" sz="2400" b="1">
                <a:latin typeface="Calibri"/>
                <a:ea typeface="Calibri"/>
                <a:cs typeface="Calibri"/>
                <a:sym typeface="Calibri"/>
              </a:rPr>
              <a:t>:</a:t>
            </a:r>
            <a:r>
              <a:rPr lang="en-US" sz="2400">
                <a:latin typeface="Calibri"/>
                <a:ea typeface="Calibri"/>
                <a:cs typeface="Calibri"/>
                <a:sym typeface="Calibri"/>
              </a:rPr>
              <a:t>  43</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Graduated from college more than 1 year ago:</a:t>
            </a:r>
            <a:r>
              <a:rPr lang="en-US" sz="2400">
                <a:latin typeface="Calibri"/>
                <a:ea typeface="Calibri"/>
                <a:cs typeface="Calibri"/>
                <a:sym typeface="Calibri"/>
              </a:rPr>
              <a:t> 180</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457200" y="17978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02060"/>
                </a:solidFill>
                <a:latin typeface="Arial"/>
                <a:ea typeface="Arial"/>
                <a:cs typeface="Arial"/>
                <a:sym typeface="Arial"/>
              </a:rPr>
              <a:t>2023 Application Statistics</a:t>
            </a:r>
            <a:endParaRPr/>
          </a:p>
        </p:txBody>
      </p:sp>
      <p:sp>
        <p:nvSpPr>
          <p:cNvPr id="292" name="Google Shape;292;p42"/>
          <p:cNvSpPr txBox="1">
            <a:spLocks noGrp="1"/>
          </p:cNvSpPr>
          <p:nvPr>
            <p:ph type="body" idx="1"/>
          </p:nvPr>
        </p:nvSpPr>
        <p:spPr>
          <a:xfrm>
            <a:off x="331775" y="1239650"/>
            <a:ext cx="8293200" cy="437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2800"/>
              <a:buFont typeface="Arial"/>
              <a:buNone/>
            </a:pPr>
            <a:r>
              <a:rPr lang="en-US" sz="2600" b="1"/>
              <a:t>Interviewees (all programs):</a:t>
            </a:r>
            <a:endParaRPr sz="2600" b="1"/>
          </a:p>
          <a:p>
            <a:pPr marL="457200" lvl="0" indent="-393700" algn="l" rtl="0">
              <a:lnSpc>
                <a:spcPct val="90000"/>
              </a:lnSpc>
              <a:spcBef>
                <a:spcPts val="560"/>
              </a:spcBef>
              <a:spcAft>
                <a:spcPts val="0"/>
              </a:spcAft>
              <a:buSzPts val="2600"/>
              <a:buChar char="•"/>
            </a:pPr>
            <a:r>
              <a:rPr lang="en-US" sz="2600"/>
              <a:t>206 colleges and universities</a:t>
            </a:r>
            <a:endParaRPr sz="2600"/>
          </a:p>
          <a:p>
            <a:pPr marL="457200" lvl="0" indent="-393700" algn="l" rtl="0">
              <a:lnSpc>
                <a:spcPct val="90000"/>
              </a:lnSpc>
              <a:spcBef>
                <a:spcPts val="0"/>
              </a:spcBef>
              <a:spcAft>
                <a:spcPts val="0"/>
              </a:spcAft>
              <a:buSzPts val="2600"/>
              <a:buChar char="•"/>
            </a:pPr>
            <a:r>
              <a:rPr lang="en-US" sz="2600"/>
              <a:t>41 states</a:t>
            </a:r>
            <a:endParaRPr sz="2600"/>
          </a:p>
          <a:p>
            <a:pPr marL="0" lvl="0" indent="0" algn="l" rtl="0">
              <a:lnSpc>
                <a:spcPct val="90000"/>
              </a:lnSpc>
              <a:spcBef>
                <a:spcPts val="560"/>
              </a:spcBef>
              <a:spcAft>
                <a:spcPts val="0"/>
              </a:spcAft>
              <a:buNone/>
            </a:pPr>
            <a:endParaRPr sz="2600" b="1"/>
          </a:p>
          <a:p>
            <a:pPr marL="0" lvl="0" indent="0" algn="l" rtl="0">
              <a:lnSpc>
                <a:spcPct val="90000"/>
              </a:lnSpc>
              <a:spcBef>
                <a:spcPts val="560"/>
              </a:spcBef>
              <a:spcAft>
                <a:spcPts val="0"/>
              </a:spcAft>
              <a:buNone/>
            </a:pPr>
            <a:r>
              <a:rPr lang="en-US" sz="2600" b="1"/>
              <a:t>Accepted Applicants (all programs):</a:t>
            </a:r>
            <a:endParaRPr sz="2600" b="1"/>
          </a:p>
          <a:p>
            <a:pPr marL="457200" lvl="0" indent="-393700" algn="l" rtl="0">
              <a:lnSpc>
                <a:spcPct val="90000"/>
              </a:lnSpc>
              <a:spcBef>
                <a:spcPts val="560"/>
              </a:spcBef>
              <a:spcAft>
                <a:spcPts val="0"/>
              </a:spcAft>
              <a:buSzPts val="2600"/>
              <a:buChar char="•"/>
            </a:pPr>
            <a:r>
              <a:rPr lang="en-US" sz="2600"/>
              <a:t>137 colleges and universities</a:t>
            </a:r>
            <a:endParaRPr sz="2600"/>
          </a:p>
          <a:p>
            <a:pPr marL="457200" lvl="0" indent="-393700" algn="l" rtl="0">
              <a:lnSpc>
                <a:spcPct val="90000"/>
              </a:lnSpc>
              <a:spcBef>
                <a:spcPts val="0"/>
              </a:spcBef>
              <a:spcAft>
                <a:spcPts val="0"/>
              </a:spcAft>
              <a:buSzPts val="2600"/>
              <a:buChar char="•"/>
            </a:pPr>
            <a:r>
              <a:rPr lang="en-US" sz="2600"/>
              <a:t>40 states</a:t>
            </a:r>
            <a:endParaRPr sz="2600"/>
          </a:p>
          <a:p>
            <a:pPr marL="0" lvl="0" indent="0" algn="l" rtl="0">
              <a:lnSpc>
                <a:spcPct val="90000"/>
              </a:lnSpc>
              <a:spcBef>
                <a:spcPts val="560"/>
              </a:spcBef>
              <a:spcAft>
                <a:spcPts val="0"/>
              </a:spcAft>
              <a:buClr>
                <a:schemeClr val="dk1"/>
              </a:buClr>
              <a:buSzPts val="2800"/>
              <a:buFont typeface="Arial"/>
              <a:buNone/>
            </a:pPr>
            <a:endParaRPr sz="3100" b="1" i="1"/>
          </a:p>
        </p:txBody>
      </p:sp>
      <p:pic>
        <p:nvPicPr>
          <p:cNvPr id="293" name="Google Shape;293;p42" descr="CWRU SOM white-rev logo.wmf"/>
          <p:cNvPicPr preferRelativeResize="0"/>
          <p:nvPr/>
        </p:nvPicPr>
        <p:blipFill rotWithShape="1">
          <a:blip r:embed="rId3">
            <a:alphaModFix/>
          </a:blip>
          <a:srcRect/>
          <a:stretch/>
        </p:blipFill>
        <p:spPr>
          <a:xfrm>
            <a:off x="6986588" y="6232525"/>
            <a:ext cx="1852610" cy="466724"/>
          </a:xfrm>
          <a:prstGeom prst="rect">
            <a:avLst/>
          </a:prstGeom>
          <a:noFill/>
          <a:ln>
            <a:noFill/>
          </a:ln>
        </p:spPr>
      </p:pic>
      <p:pic>
        <p:nvPicPr>
          <p:cNvPr id="294" name="Google Shape;294;p42"/>
          <p:cNvPicPr preferRelativeResize="0"/>
          <p:nvPr/>
        </p:nvPicPr>
        <p:blipFill rotWithShape="1">
          <a:blip r:embed="rId4">
            <a:alphaModFix/>
          </a:blip>
          <a:srcRect/>
          <a:stretch/>
        </p:blipFill>
        <p:spPr>
          <a:xfrm>
            <a:off x="-42863" y="5699125"/>
            <a:ext cx="9229726" cy="1249363"/>
          </a:xfrm>
          <a:prstGeom prst="rect">
            <a:avLst/>
          </a:prstGeom>
          <a:noFill/>
          <a:ln>
            <a:noFill/>
          </a:ln>
        </p:spPr>
      </p:pic>
      <p:pic>
        <p:nvPicPr>
          <p:cNvPr id="295" name="Google Shape;295;p42" descr="CWRU-SOM-white-rev-logo.eps"/>
          <p:cNvPicPr preferRelativeResize="0"/>
          <p:nvPr/>
        </p:nvPicPr>
        <p:blipFill rotWithShape="1">
          <a:blip r:embed="rId5">
            <a:alphaModFix/>
          </a:blip>
          <a:srcRect/>
          <a:stretch/>
        </p:blipFill>
        <p:spPr>
          <a:xfrm>
            <a:off x="546100" y="5961063"/>
            <a:ext cx="2567227" cy="651620"/>
          </a:xfrm>
          <a:prstGeom prst="rect">
            <a:avLst/>
          </a:prstGeom>
          <a:noFill/>
          <a:ln>
            <a:noFill/>
          </a:ln>
        </p:spPr>
      </p:pic>
      <p:pic>
        <p:nvPicPr>
          <p:cNvPr id="296" name="Google Shape;296;p42"/>
          <p:cNvPicPr preferRelativeResize="0"/>
          <p:nvPr/>
        </p:nvPicPr>
        <p:blipFill rotWithShape="1">
          <a:blip r:embed="rId6">
            <a:alphaModFix/>
          </a:blip>
          <a:srcRect l="20877" t="4568" r="19810" b="6732"/>
          <a:stretch/>
        </p:blipFill>
        <p:spPr>
          <a:xfrm rot="-655917">
            <a:off x="6084991" y="2064685"/>
            <a:ext cx="2502644" cy="28925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302" name="Google Shape;302;p43"/>
          <p:cNvPicPr preferRelativeResize="0"/>
          <p:nvPr/>
        </p:nvPicPr>
        <p:blipFill rotWithShape="1">
          <a:blip r:embed="rId3">
            <a:alphaModFix/>
          </a:blip>
          <a:srcRect l="3793" r="649"/>
          <a:stretch/>
        </p:blipFill>
        <p:spPr>
          <a:xfrm>
            <a:off x="-3525" y="-372850"/>
            <a:ext cx="9146301" cy="5991874"/>
          </a:xfrm>
          <a:prstGeom prst="rect">
            <a:avLst/>
          </a:prstGeom>
          <a:noFill/>
          <a:ln w="9525" cap="flat" cmpd="sng">
            <a:solidFill>
              <a:schemeClr val="dk1"/>
            </a:solidFill>
            <a:prstDash val="solid"/>
            <a:round/>
            <a:headEnd type="none" w="sm" len="sm"/>
            <a:tailEnd type="none" w="sm" len="sm"/>
          </a:ln>
        </p:spPr>
      </p:pic>
      <p:pic>
        <p:nvPicPr>
          <p:cNvPr id="303" name="Google Shape;303;p43" descr="Image result for map pin"/>
          <p:cNvPicPr preferRelativeResize="0"/>
          <p:nvPr/>
        </p:nvPicPr>
        <p:blipFill rotWithShape="1">
          <a:blip r:embed="rId4">
            <a:alphaModFix/>
          </a:blip>
          <a:srcRect/>
          <a:stretch/>
        </p:blipFill>
        <p:spPr>
          <a:xfrm>
            <a:off x="401660" y="-119208"/>
            <a:ext cx="303427" cy="484504"/>
          </a:xfrm>
          <a:prstGeom prst="rect">
            <a:avLst/>
          </a:prstGeom>
          <a:noFill/>
          <a:ln>
            <a:noFill/>
          </a:ln>
        </p:spPr>
      </p:pic>
      <p:pic>
        <p:nvPicPr>
          <p:cNvPr id="304" name="Google Shape;304;p43" descr="Image result for map pin"/>
          <p:cNvPicPr preferRelativeResize="0"/>
          <p:nvPr/>
        </p:nvPicPr>
        <p:blipFill rotWithShape="1">
          <a:blip r:embed="rId4">
            <a:alphaModFix/>
          </a:blip>
          <a:srcRect/>
          <a:stretch/>
        </p:blipFill>
        <p:spPr>
          <a:xfrm>
            <a:off x="447192" y="2246805"/>
            <a:ext cx="303427" cy="484505"/>
          </a:xfrm>
          <a:prstGeom prst="rect">
            <a:avLst/>
          </a:prstGeom>
          <a:noFill/>
          <a:ln>
            <a:noFill/>
          </a:ln>
        </p:spPr>
      </p:pic>
      <p:pic>
        <p:nvPicPr>
          <p:cNvPr id="305" name="Google Shape;305;p43" descr="Image result for map pin"/>
          <p:cNvPicPr preferRelativeResize="0"/>
          <p:nvPr/>
        </p:nvPicPr>
        <p:blipFill rotWithShape="1">
          <a:blip r:embed="rId4">
            <a:alphaModFix/>
          </a:blip>
          <a:srcRect/>
          <a:stretch/>
        </p:blipFill>
        <p:spPr>
          <a:xfrm>
            <a:off x="2885633" y="1965763"/>
            <a:ext cx="303427" cy="484505"/>
          </a:xfrm>
          <a:prstGeom prst="rect">
            <a:avLst/>
          </a:prstGeom>
          <a:noFill/>
          <a:ln>
            <a:noFill/>
          </a:ln>
        </p:spPr>
      </p:pic>
      <p:pic>
        <p:nvPicPr>
          <p:cNvPr id="306" name="Google Shape;306;p43" descr="Image result for map pin"/>
          <p:cNvPicPr preferRelativeResize="0"/>
          <p:nvPr/>
        </p:nvPicPr>
        <p:blipFill rotWithShape="1">
          <a:blip r:embed="rId4">
            <a:alphaModFix/>
          </a:blip>
          <a:srcRect/>
          <a:stretch/>
        </p:blipFill>
        <p:spPr>
          <a:xfrm>
            <a:off x="8106324" y="1870159"/>
            <a:ext cx="121073" cy="185385"/>
          </a:xfrm>
          <a:prstGeom prst="rect">
            <a:avLst/>
          </a:prstGeom>
          <a:noFill/>
          <a:ln>
            <a:noFill/>
          </a:ln>
        </p:spPr>
      </p:pic>
      <p:pic>
        <p:nvPicPr>
          <p:cNvPr id="307" name="Google Shape;307;p43"/>
          <p:cNvPicPr preferRelativeResize="0"/>
          <p:nvPr/>
        </p:nvPicPr>
        <p:blipFill rotWithShape="1">
          <a:blip r:embed="rId5">
            <a:alphaModFix/>
          </a:blip>
          <a:srcRect/>
          <a:stretch/>
        </p:blipFill>
        <p:spPr>
          <a:xfrm>
            <a:off x="7472533" y="2396845"/>
            <a:ext cx="121931" cy="182896"/>
          </a:xfrm>
          <a:prstGeom prst="rect">
            <a:avLst/>
          </a:prstGeom>
          <a:noFill/>
          <a:ln>
            <a:noFill/>
          </a:ln>
        </p:spPr>
      </p:pic>
      <p:pic>
        <p:nvPicPr>
          <p:cNvPr id="308" name="Google Shape;308;p43" descr="Image result for map pin"/>
          <p:cNvPicPr preferRelativeResize="0"/>
          <p:nvPr/>
        </p:nvPicPr>
        <p:blipFill rotWithShape="1">
          <a:blip r:embed="rId4">
            <a:alphaModFix/>
          </a:blip>
          <a:srcRect/>
          <a:stretch/>
        </p:blipFill>
        <p:spPr>
          <a:xfrm>
            <a:off x="6611910" y="4344407"/>
            <a:ext cx="303427" cy="484505"/>
          </a:xfrm>
          <a:prstGeom prst="rect">
            <a:avLst/>
          </a:prstGeom>
          <a:noFill/>
          <a:ln>
            <a:noFill/>
          </a:ln>
        </p:spPr>
      </p:pic>
      <p:pic>
        <p:nvPicPr>
          <p:cNvPr id="309" name="Google Shape;309;p43" descr="Image result for map pin"/>
          <p:cNvPicPr preferRelativeResize="0"/>
          <p:nvPr/>
        </p:nvPicPr>
        <p:blipFill rotWithShape="1">
          <a:blip r:embed="rId4">
            <a:alphaModFix/>
          </a:blip>
          <a:srcRect/>
          <a:stretch/>
        </p:blipFill>
        <p:spPr>
          <a:xfrm>
            <a:off x="6288425" y="3463075"/>
            <a:ext cx="226125" cy="361091"/>
          </a:xfrm>
          <a:prstGeom prst="rect">
            <a:avLst/>
          </a:prstGeom>
          <a:noFill/>
          <a:ln>
            <a:noFill/>
          </a:ln>
        </p:spPr>
      </p:pic>
      <p:pic>
        <p:nvPicPr>
          <p:cNvPr id="310" name="Google Shape;310;p43" descr="Image result for map pin"/>
          <p:cNvPicPr preferRelativeResize="0"/>
          <p:nvPr/>
        </p:nvPicPr>
        <p:blipFill rotWithShape="1">
          <a:blip r:embed="rId4">
            <a:alphaModFix/>
          </a:blip>
          <a:srcRect/>
          <a:stretch/>
        </p:blipFill>
        <p:spPr>
          <a:xfrm>
            <a:off x="6238135" y="1022428"/>
            <a:ext cx="226200" cy="361208"/>
          </a:xfrm>
          <a:prstGeom prst="rect">
            <a:avLst/>
          </a:prstGeom>
          <a:noFill/>
          <a:ln>
            <a:noFill/>
          </a:ln>
        </p:spPr>
      </p:pic>
      <p:pic>
        <p:nvPicPr>
          <p:cNvPr id="311" name="Google Shape;311;p43" descr="Image result for map pin"/>
          <p:cNvPicPr preferRelativeResize="0"/>
          <p:nvPr/>
        </p:nvPicPr>
        <p:blipFill rotWithShape="1">
          <a:blip r:embed="rId4">
            <a:alphaModFix/>
          </a:blip>
          <a:srcRect/>
          <a:stretch/>
        </p:blipFill>
        <p:spPr>
          <a:xfrm>
            <a:off x="7742242" y="1147196"/>
            <a:ext cx="226129" cy="361077"/>
          </a:xfrm>
          <a:prstGeom prst="rect">
            <a:avLst/>
          </a:prstGeom>
          <a:noFill/>
          <a:ln>
            <a:noFill/>
          </a:ln>
        </p:spPr>
      </p:pic>
      <p:pic>
        <p:nvPicPr>
          <p:cNvPr id="312" name="Google Shape;312;p43" descr="Image result for map pin"/>
          <p:cNvPicPr preferRelativeResize="0"/>
          <p:nvPr/>
        </p:nvPicPr>
        <p:blipFill rotWithShape="1">
          <a:blip r:embed="rId4">
            <a:alphaModFix/>
          </a:blip>
          <a:srcRect/>
          <a:stretch/>
        </p:blipFill>
        <p:spPr>
          <a:xfrm>
            <a:off x="7853981" y="2140965"/>
            <a:ext cx="121073" cy="185385"/>
          </a:xfrm>
          <a:prstGeom prst="rect">
            <a:avLst/>
          </a:prstGeom>
          <a:noFill/>
          <a:ln>
            <a:noFill/>
          </a:ln>
        </p:spPr>
      </p:pic>
      <p:pic>
        <p:nvPicPr>
          <p:cNvPr id="313" name="Google Shape;313;p43" descr="Image result for map pin"/>
          <p:cNvPicPr preferRelativeResize="0"/>
          <p:nvPr/>
        </p:nvPicPr>
        <p:blipFill rotWithShape="1">
          <a:blip r:embed="rId4">
            <a:alphaModFix/>
          </a:blip>
          <a:srcRect/>
          <a:stretch/>
        </p:blipFill>
        <p:spPr>
          <a:xfrm>
            <a:off x="7183992" y="2586554"/>
            <a:ext cx="226129" cy="361077"/>
          </a:xfrm>
          <a:prstGeom prst="rect">
            <a:avLst/>
          </a:prstGeom>
          <a:noFill/>
          <a:ln>
            <a:noFill/>
          </a:ln>
        </p:spPr>
      </p:pic>
      <p:sp>
        <p:nvSpPr>
          <p:cNvPr id="314" name="Google Shape;314;p43"/>
          <p:cNvSpPr txBox="1"/>
          <p:nvPr/>
        </p:nvSpPr>
        <p:spPr>
          <a:xfrm>
            <a:off x="8485249" y="1471638"/>
            <a:ext cx="643500" cy="230700"/>
          </a:xfrm>
          <a:prstGeom prst="rect">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MA</a:t>
            </a:r>
            <a:r>
              <a:rPr lang="en-US" sz="1200" b="1">
                <a:solidFill>
                  <a:schemeClr val="dk1"/>
                </a:solidFill>
              </a:rPr>
              <a:t>-8</a:t>
            </a:r>
            <a:endParaRPr sz="1700"/>
          </a:p>
        </p:txBody>
      </p:sp>
      <p:sp>
        <p:nvSpPr>
          <p:cNvPr id="315" name="Google Shape;315;p43"/>
          <p:cNvSpPr txBox="1"/>
          <p:nvPr/>
        </p:nvSpPr>
        <p:spPr>
          <a:xfrm>
            <a:off x="8217176" y="2013613"/>
            <a:ext cx="710400" cy="230700"/>
          </a:xfrm>
          <a:prstGeom prst="rect">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rPr>
              <a:t>NJ - 9</a:t>
            </a:r>
            <a:endParaRPr sz="1700" b="1"/>
          </a:p>
        </p:txBody>
      </p:sp>
      <p:sp>
        <p:nvSpPr>
          <p:cNvPr id="316" name="Google Shape;316;p43"/>
          <p:cNvSpPr txBox="1"/>
          <p:nvPr/>
        </p:nvSpPr>
        <p:spPr>
          <a:xfrm>
            <a:off x="369501" y="2647608"/>
            <a:ext cx="553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38</a:t>
            </a:r>
            <a:endParaRPr sz="2800" b="1">
              <a:solidFill>
                <a:schemeClr val="dk1"/>
              </a:solidFill>
              <a:latin typeface="Calibri"/>
              <a:ea typeface="Calibri"/>
              <a:cs typeface="Calibri"/>
              <a:sym typeface="Calibri"/>
            </a:endParaRPr>
          </a:p>
        </p:txBody>
      </p:sp>
      <p:sp>
        <p:nvSpPr>
          <p:cNvPr id="317" name="Google Shape;317;p43"/>
          <p:cNvSpPr txBox="1"/>
          <p:nvPr/>
        </p:nvSpPr>
        <p:spPr>
          <a:xfrm>
            <a:off x="2853448" y="2416880"/>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6</a:t>
            </a:r>
            <a:endParaRPr/>
          </a:p>
        </p:txBody>
      </p:sp>
      <p:sp>
        <p:nvSpPr>
          <p:cNvPr id="318" name="Google Shape;318;p43"/>
          <p:cNvSpPr txBox="1"/>
          <p:nvPr/>
        </p:nvSpPr>
        <p:spPr>
          <a:xfrm>
            <a:off x="1921113" y="2416877"/>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1</a:t>
            </a:r>
            <a:endParaRPr sz="2800" b="1">
              <a:solidFill>
                <a:schemeClr val="dk1"/>
              </a:solidFill>
              <a:latin typeface="Calibri"/>
              <a:ea typeface="Calibri"/>
              <a:cs typeface="Calibri"/>
              <a:sym typeface="Calibri"/>
            </a:endParaRPr>
          </a:p>
        </p:txBody>
      </p:sp>
      <p:sp>
        <p:nvSpPr>
          <p:cNvPr id="319" name="Google Shape;319;p43"/>
          <p:cNvSpPr txBox="1"/>
          <p:nvPr/>
        </p:nvSpPr>
        <p:spPr>
          <a:xfrm>
            <a:off x="2853444" y="1670270"/>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20" name="Google Shape;320;p43"/>
          <p:cNvSpPr txBox="1"/>
          <p:nvPr/>
        </p:nvSpPr>
        <p:spPr>
          <a:xfrm>
            <a:off x="369499" y="256362"/>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4</a:t>
            </a:r>
            <a:endParaRPr/>
          </a:p>
        </p:txBody>
      </p:sp>
      <p:sp>
        <p:nvSpPr>
          <p:cNvPr id="321" name="Google Shape;321;p43"/>
          <p:cNvSpPr txBox="1"/>
          <p:nvPr/>
        </p:nvSpPr>
        <p:spPr>
          <a:xfrm>
            <a:off x="4825300" y="2416884"/>
            <a:ext cx="367800" cy="5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800" b="1">
                <a:solidFill>
                  <a:schemeClr val="dk1"/>
                </a:solidFill>
                <a:latin typeface="Calibri"/>
                <a:ea typeface="Calibri"/>
                <a:cs typeface="Calibri"/>
                <a:sym typeface="Calibri"/>
              </a:rPr>
              <a:t>1</a:t>
            </a:r>
            <a:endParaRPr/>
          </a:p>
        </p:txBody>
      </p:sp>
      <p:sp>
        <p:nvSpPr>
          <p:cNvPr id="322" name="Google Shape;322;p43"/>
          <p:cNvSpPr txBox="1"/>
          <p:nvPr/>
        </p:nvSpPr>
        <p:spPr>
          <a:xfrm>
            <a:off x="5329302" y="2041200"/>
            <a:ext cx="643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12</a:t>
            </a:r>
            <a:endParaRPr sz="2400" b="1">
              <a:solidFill>
                <a:schemeClr val="dk1"/>
              </a:solidFill>
              <a:latin typeface="Calibri"/>
              <a:ea typeface="Calibri"/>
              <a:cs typeface="Calibri"/>
              <a:sym typeface="Calibri"/>
            </a:endParaRPr>
          </a:p>
        </p:txBody>
      </p:sp>
      <p:sp>
        <p:nvSpPr>
          <p:cNvPr id="323" name="Google Shape;323;p43"/>
          <p:cNvSpPr txBox="1"/>
          <p:nvPr/>
        </p:nvSpPr>
        <p:spPr>
          <a:xfrm>
            <a:off x="5961196" y="2108536"/>
            <a:ext cx="367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324" name="Google Shape;324;p43"/>
          <p:cNvSpPr txBox="1"/>
          <p:nvPr/>
        </p:nvSpPr>
        <p:spPr>
          <a:xfrm>
            <a:off x="6391794" y="2056575"/>
            <a:ext cx="563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39</a:t>
            </a:r>
            <a:endParaRPr sz="2400" b="1">
              <a:solidFill>
                <a:schemeClr val="dk1"/>
              </a:solidFill>
              <a:latin typeface="Calibri"/>
              <a:ea typeface="Calibri"/>
              <a:cs typeface="Calibri"/>
              <a:sym typeface="Calibri"/>
            </a:endParaRPr>
          </a:p>
        </p:txBody>
      </p:sp>
      <p:sp>
        <p:nvSpPr>
          <p:cNvPr id="325" name="Google Shape;325;p43"/>
          <p:cNvSpPr txBox="1"/>
          <p:nvPr/>
        </p:nvSpPr>
        <p:spPr>
          <a:xfrm>
            <a:off x="6287764" y="3741575"/>
            <a:ext cx="333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5</a:t>
            </a:r>
            <a:endParaRPr/>
          </a:p>
        </p:txBody>
      </p:sp>
      <p:sp>
        <p:nvSpPr>
          <p:cNvPr id="326" name="Google Shape;326;p43"/>
          <p:cNvSpPr txBox="1"/>
          <p:nvPr/>
        </p:nvSpPr>
        <p:spPr>
          <a:xfrm>
            <a:off x="6634479" y="4775875"/>
            <a:ext cx="522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11</a:t>
            </a:r>
            <a:endParaRPr sz="2400" b="1">
              <a:solidFill>
                <a:schemeClr val="dk1"/>
              </a:solidFill>
              <a:latin typeface="Calibri"/>
              <a:ea typeface="Calibri"/>
              <a:cs typeface="Calibri"/>
              <a:sym typeface="Calibri"/>
            </a:endParaRPr>
          </a:p>
        </p:txBody>
      </p:sp>
      <p:sp>
        <p:nvSpPr>
          <p:cNvPr id="327" name="Google Shape;327;p43"/>
          <p:cNvSpPr txBox="1"/>
          <p:nvPr/>
        </p:nvSpPr>
        <p:spPr>
          <a:xfrm>
            <a:off x="7269399" y="2731293"/>
            <a:ext cx="336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5</a:t>
            </a:r>
            <a:endParaRPr/>
          </a:p>
        </p:txBody>
      </p:sp>
      <p:sp>
        <p:nvSpPr>
          <p:cNvPr id="328" name="Google Shape;328;p43"/>
          <p:cNvSpPr txBox="1"/>
          <p:nvPr/>
        </p:nvSpPr>
        <p:spPr>
          <a:xfrm>
            <a:off x="6915225" y="1934388"/>
            <a:ext cx="522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a:solidFill>
                  <a:schemeClr val="dk1"/>
                </a:solidFill>
                <a:latin typeface="Calibri"/>
                <a:ea typeface="Calibri"/>
                <a:cs typeface="Calibri"/>
                <a:sym typeface="Calibri"/>
              </a:rPr>
              <a:t>14</a:t>
            </a:r>
            <a:endParaRPr sz="1100"/>
          </a:p>
        </p:txBody>
      </p:sp>
      <p:pic>
        <p:nvPicPr>
          <p:cNvPr id="329" name="Google Shape;329;p43"/>
          <p:cNvPicPr preferRelativeResize="0"/>
          <p:nvPr/>
        </p:nvPicPr>
        <p:blipFill rotWithShape="1">
          <a:blip r:embed="rId6">
            <a:alphaModFix/>
          </a:blip>
          <a:srcRect/>
          <a:stretch/>
        </p:blipFill>
        <p:spPr>
          <a:xfrm>
            <a:off x="7316125" y="4828901"/>
            <a:ext cx="1507600" cy="689325"/>
          </a:xfrm>
          <a:prstGeom prst="rect">
            <a:avLst/>
          </a:prstGeom>
          <a:noFill/>
          <a:ln>
            <a:noFill/>
          </a:ln>
        </p:spPr>
      </p:pic>
      <p:pic>
        <p:nvPicPr>
          <p:cNvPr id="330" name="Google Shape;330;p43"/>
          <p:cNvPicPr preferRelativeResize="0"/>
          <p:nvPr/>
        </p:nvPicPr>
        <p:blipFill rotWithShape="1">
          <a:blip r:embed="rId7">
            <a:alphaModFix/>
          </a:blip>
          <a:srcRect/>
          <a:stretch/>
        </p:blipFill>
        <p:spPr>
          <a:xfrm>
            <a:off x="-76200" y="6243049"/>
            <a:ext cx="9291649" cy="674825"/>
          </a:xfrm>
          <a:prstGeom prst="rect">
            <a:avLst/>
          </a:prstGeom>
          <a:noFill/>
          <a:ln>
            <a:noFill/>
          </a:ln>
        </p:spPr>
      </p:pic>
      <p:sp>
        <p:nvSpPr>
          <p:cNvPr id="331" name="Google Shape;331;p43"/>
          <p:cNvSpPr/>
          <p:nvPr/>
        </p:nvSpPr>
        <p:spPr>
          <a:xfrm>
            <a:off x="259600" y="6395800"/>
            <a:ext cx="3909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1</a:t>
            </a:r>
            <a:r>
              <a:rPr lang="en-US" sz="1800" b="1">
                <a:solidFill>
                  <a:schemeClr val="lt1"/>
                </a:solidFill>
              </a:rPr>
              <a:t>8%</a:t>
            </a:r>
            <a:r>
              <a:rPr lang="en-US" sz="1800" b="1">
                <a:solidFill>
                  <a:schemeClr val="lt1"/>
                </a:solidFill>
                <a:latin typeface="Arial"/>
                <a:ea typeface="Arial"/>
                <a:cs typeface="Arial"/>
                <a:sym typeface="Arial"/>
              </a:rPr>
              <a:t> In-state   8</a:t>
            </a:r>
            <a:r>
              <a:rPr lang="en-US" sz="1800" b="1">
                <a:solidFill>
                  <a:schemeClr val="lt1"/>
                </a:solidFill>
              </a:rPr>
              <a:t>2% </a:t>
            </a:r>
            <a:r>
              <a:rPr lang="en-US" sz="1800" b="1">
                <a:solidFill>
                  <a:schemeClr val="lt1"/>
                </a:solidFill>
                <a:latin typeface="Arial"/>
                <a:ea typeface="Arial"/>
                <a:cs typeface="Arial"/>
                <a:sym typeface="Arial"/>
              </a:rPr>
              <a:t>Out-of-state </a:t>
            </a:r>
            <a:endParaRPr sz="1800">
              <a:solidFill>
                <a:schemeClr val="dk1"/>
              </a:solidFill>
              <a:latin typeface="Arial"/>
              <a:ea typeface="Arial"/>
              <a:cs typeface="Arial"/>
              <a:sym typeface="Arial"/>
            </a:endParaRPr>
          </a:p>
        </p:txBody>
      </p:sp>
      <p:sp>
        <p:nvSpPr>
          <p:cNvPr id="332" name="Google Shape;332;p43"/>
          <p:cNvSpPr txBox="1"/>
          <p:nvPr/>
        </p:nvSpPr>
        <p:spPr>
          <a:xfrm>
            <a:off x="259599" y="5622550"/>
            <a:ext cx="8884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00" b="1">
                <a:solidFill>
                  <a:schemeClr val="dk1"/>
                </a:solidFill>
              </a:rPr>
              <a:t>5</a:t>
            </a:r>
            <a:r>
              <a:rPr lang="en-US" sz="1900" b="1">
                <a:solidFill>
                  <a:schemeClr val="dk1"/>
                </a:solidFill>
                <a:latin typeface="Arial"/>
                <a:ea typeface="Arial"/>
                <a:cs typeface="Arial"/>
                <a:sym typeface="Arial"/>
              </a:rPr>
              <a:t> Countries: Canada</a:t>
            </a:r>
            <a:r>
              <a:rPr lang="en-US" sz="1900" b="1">
                <a:solidFill>
                  <a:schemeClr val="dk1"/>
                </a:solidFill>
              </a:rPr>
              <a:t>, India, China, Indonesia, and Serbia</a:t>
            </a:r>
            <a:endParaRPr sz="2000">
              <a:solidFill>
                <a:schemeClr val="dk1"/>
              </a:solidFill>
              <a:latin typeface="Arial"/>
              <a:ea typeface="Arial"/>
              <a:cs typeface="Arial"/>
              <a:sym typeface="Arial"/>
            </a:endParaRPr>
          </a:p>
        </p:txBody>
      </p:sp>
      <p:sp>
        <p:nvSpPr>
          <p:cNvPr id="333" name="Google Shape;333;p43"/>
          <p:cNvSpPr/>
          <p:nvPr/>
        </p:nvSpPr>
        <p:spPr>
          <a:xfrm>
            <a:off x="125161" y="5129141"/>
            <a:ext cx="7975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rPr>
              <a:t>32</a:t>
            </a:r>
            <a:r>
              <a:rPr lang="en-US" sz="2800" b="1">
                <a:solidFill>
                  <a:schemeClr val="dk1"/>
                </a:solidFill>
                <a:latin typeface="Arial"/>
                <a:ea typeface="Arial"/>
                <a:cs typeface="Arial"/>
                <a:sym typeface="Arial"/>
              </a:rPr>
              <a:t> States of Residence + DC</a:t>
            </a:r>
            <a:r>
              <a:rPr lang="en-US" sz="2800" b="1">
                <a:solidFill>
                  <a:schemeClr val="dk1"/>
                </a:solidFill>
              </a:rPr>
              <a:t> + Puerto Rico</a:t>
            </a:r>
            <a:r>
              <a:rPr lang="en-US" sz="2800" b="1">
                <a:solidFill>
                  <a:schemeClr val="dk1"/>
                </a:solidFill>
                <a:latin typeface="Arial"/>
                <a:ea typeface="Arial"/>
                <a:cs typeface="Arial"/>
                <a:sym typeface="Arial"/>
              </a:rPr>
              <a:t> </a:t>
            </a:r>
            <a:endParaRPr/>
          </a:p>
        </p:txBody>
      </p:sp>
      <p:pic>
        <p:nvPicPr>
          <p:cNvPr id="334" name="Google Shape;334;p43" descr="CWRU SOM white-rev logo.wmf"/>
          <p:cNvPicPr preferRelativeResize="0"/>
          <p:nvPr/>
        </p:nvPicPr>
        <p:blipFill rotWithShape="1">
          <a:blip r:embed="rId8">
            <a:alphaModFix/>
          </a:blip>
          <a:srcRect/>
          <a:stretch/>
        </p:blipFill>
        <p:spPr>
          <a:xfrm>
            <a:off x="7136563" y="6181271"/>
            <a:ext cx="1749425" cy="439738"/>
          </a:xfrm>
          <a:prstGeom prst="rect">
            <a:avLst/>
          </a:prstGeom>
          <a:noFill/>
          <a:ln>
            <a:noFill/>
          </a:ln>
        </p:spPr>
      </p:pic>
      <p:pic>
        <p:nvPicPr>
          <p:cNvPr id="335" name="Google Shape;335;p43" descr="Image result for map pin"/>
          <p:cNvPicPr preferRelativeResize="0"/>
          <p:nvPr/>
        </p:nvPicPr>
        <p:blipFill rotWithShape="1">
          <a:blip r:embed="rId4">
            <a:alphaModFix/>
          </a:blip>
          <a:srcRect/>
          <a:stretch/>
        </p:blipFill>
        <p:spPr>
          <a:xfrm>
            <a:off x="4010384" y="2084338"/>
            <a:ext cx="303427" cy="484505"/>
          </a:xfrm>
          <a:prstGeom prst="rect">
            <a:avLst/>
          </a:prstGeom>
          <a:noFill/>
          <a:ln>
            <a:noFill/>
          </a:ln>
        </p:spPr>
      </p:pic>
      <p:sp>
        <p:nvSpPr>
          <p:cNvPr id="336" name="Google Shape;336;p43"/>
          <p:cNvSpPr txBox="1"/>
          <p:nvPr/>
        </p:nvSpPr>
        <p:spPr>
          <a:xfrm>
            <a:off x="4019104" y="2465335"/>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1</a:t>
            </a:r>
            <a:endParaRPr sz="2800" b="1">
              <a:solidFill>
                <a:schemeClr val="dk1"/>
              </a:solidFill>
              <a:latin typeface="Calibri"/>
              <a:ea typeface="Calibri"/>
              <a:cs typeface="Calibri"/>
              <a:sym typeface="Calibri"/>
            </a:endParaRPr>
          </a:p>
        </p:txBody>
      </p:sp>
      <p:sp>
        <p:nvSpPr>
          <p:cNvPr id="337" name="Google Shape;337;p43"/>
          <p:cNvSpPr txBox="1"/>
          <p:nvPr/>
        </p:nvSpPr>
        <p:spPr>
          <a:xfrm>
            <a:off x="565605" y="1451973"/>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338" name="Google Shape;338;p43" descr="Image result for map pin"/>
          <p:cNvPicPr preferRelativeResize="0"/>
          <p:nvPr/>
        </p:nvPicPr>
        <p:blipFill rotWithShape="1">
          <a:blip r:embed="rId4">
            <a:alphaModFix/>
          </a:blip>
          <a:srcRect/>
          <a:stretch/>
        </p:blipFill>
        <p:spPr>
          <a:xfrm>
            <a:off x="5380550" y="741600"/>
            <a:ext cx="260213" cy="415500"/>
          </a:xfrm>
          <a:prstGeom prst="rect">
            <a:avLst/>
          </a:prstGeom>
          <a:noFill/>
          <a:ln>
            <a:noFill/>
          </a:ln>
        </p:spPr>
      </p:pic>
      <p:sp>
        <p:nvSpPr>
          <p:cNvPr id="339" name="Google Shape;339;p43"/>
          <p:cNvSpPr txBox="1"/>
          <p:nvPr/>
        </p:nvSpPr>
        <p:spPr>
          <a:xfrm>
            <a:off x="5362055" y="1082450"/>
            <a:ext cx="367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2</a:t>
            </a:r>
            <a:endParaRPr/>
          </a:p>
        </p:txBody>
      </p:sp>
      <p:sp>
        <p:nvSpPr>
          <p:cNvPr id="340" name="Google Shape;340;p43"/>
          <p:cNvSpPr/>
          <p:nvPr/>
        </p:nvSpPr>
        <p:spPr>
          <a:xfrm>
            <a:off x="3631595" y="1689924"/>
            <a:ext cx="547500" cy="5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800" b="1">
                <a:solidFill>
                  <a:schemeClr val="dk1"/>
                </a:solidFill>
                <a:latin typeface="Calibri"/>
                <a:ea typeface="Calibri"/>
                <a:cs typeface="Calibri"/>
                <a:sym typeface="Calibri"/>
              </a:rPr>
              <a:t>2</a:t>
            </a:r>
            <a:endParaRPr/>
          </a:p>
        </p:txBody>
      </p:sp>
      <p:sp>
        <p:nvSpPr>
          <p:cNvPr id="341" name="Google Shape;341;p43"/>
          <p:cNvSpPr txBox="1"/>
          <p:nvPr/>
        </p:nvSpPr>
        <p:spPr>
          <a:xfrm>
            <a:off x="8111495" y="2297025"/>
            <a:ext cx="836100" cy="230700"/>
          </a:xfrm>
          <a:prstGeom prst="rect">
            <a:avLst/>
          </a:prstGeom>
          <a:gradFill>
            <a:gsLst>
              <a:gs pos="0">
                <a:schemeClr val="lt1"/>
              </a:gs>
              <a:gs pos="100000">
                <a:schemeClr val="lt1"/>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rPr>
              <a:t>MD- 5</a:t>
            </a:r>
            <a:endParaRPr sz="1200" b="1">
              <a:solidFill>
                <a:schemeClr val="dk1"/>
              </a:solidFill>
              <a:latin typeface="Arial"/>
              <a:ea typeface="Arial"/>
              <a:cs typeface="Arial"/>
              <a:sym typeface="Arial"/>
            </a:endParaRPr>
          </a:p>
        </p:txBody>
      </p:sp>
      <p:sp>
        <p:nvSpPr>
          <p:cNvPr id="342" name="Google Shape;342;p43"/>
          <p:cNvSpPr txBox="1"/>
          <p:nvPr/>
        </p:nvSpPr>
        <p:spPr>
          <a:xfrm>
            <a:off x="8500500" y="1703688"/>
            <a:ext cx="643500" cy="230700"/>
          </a:xfrm>
          <a:prstGeom prst="rect">
            <a:avLst/>
          </a:prstGeom>
          <a:gradFill>
            <a:gsLst>
              <a:gs pos="0">
                <a:schemeClr val="lt1"/>
              </a:gs>
              <a:gs pos="100000">
                <a:schemeClr val="lt1"/>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rPr>
              <a:t>CT- 1</a:t>
            </a:r>
            <a:endParaRPr sz="1200" b="1">
              <a:solidFill>
                <a:schemeClr val="dk1"/>
              </a:solidFill>
              <a:latin typeface="Arial"/>
              <a:ea typeface="Arial"/>
              <a:cs typeface="Arial"/>
              <a:sym typeface="Arial"/>
            </a:endParaRPr>
          </a:p>
        </p:txBody>
      </p:sp>
      <p:pic>
        <p:nvPicPr>
          <p:cNvPr id="343" name="Google Shape;343;p43" descr="Image result for map pin"/>
          <p:cNvPicPr preferRelativeResize="0"/>
          <p:nvPr/>
        </p:nvPicPr>
        <p:blipFill rotWithShape="1">
          <a:blip r:embed="rId4">
            <a:alphaModFix/>
          </a:blip>
          <a:srcRect/>
          <a:stretch/>
        </p:blipFill>
        <p:spPr>
          <a:xfrm>
            <a:off x="5449947" y="1770975"/>
            <a:ext cx="226125" cy="361070"/>
          </a:xfrm>
          <a:prstGeom prst="rect">
            <a:avLst/>
          </a:prstGeom>
          <a:noFill/>
          <a:ln>
            <a:noFill/>
          </a:ln>
        </p:spPr>
      </p:pic>
      <p:pic>
        <p:nvPicPr>
          <p:cNvPr id="344" name="Google Shape;344;p43" descr="Image result for map pin"/>
          <p:cNvPicPr preferRelativeResize="0"/>
          <p:nvPr/>
        </p:nvPicPr>
        <p:blipFill rotWithShape="1">
          <a:blip r:embed="rId4">
            <a:alphaModFix/>
          </a:blip>
          <a:srcRect/>
          <a:stretch/>
        </p:blipFill>
        <p:spPr>
          <a:xfrm flipH="1">
            <a:off x="604443" y="833502"/>
            <a:ext cx="290100" cy="463223"/>
          </a:xfrm>
          <a:prstGeom prst="rect">
            <a:avLst/>
          </a:prstGeom>
          <a:noFill/>
          <a:ln>
            <a:noFill/>
          </a:ln>
        </p:spPr>
      </p:pic>
      <p:sp>
        <p:nvSpPr>
          <p:cNvPr id="345" name="Google Shape;345;p43"/>
          <p:cNvSpPr txBox="1"/>
          <p:nvPr/>
        </p:nvSpPr>
        <p:spPr>
          <a:xfrm flipH="1">
            <a:off x="581223" y="1205363"/>
            <a:ext cx="336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1</a:t>
            </a:r>
            <a:endParaRPr/>
          </a:p>
        </p:txBody>
      </p:sp>
      <p:sp>
        <p:nvSpPr>
          <p:cNvPr id="346" name="Google Shape;346;p43"/>
          <p:cNvSpPr txBox="1"/>
          <p:nvPr/>
        </p:nvSpPr>
        <p:spPr>
          <a:xfrm>
            <a:off x="7592763" y="1383625"/>
            <a:ext cx="643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300" b="1">
                <a:solidFill>
                  <a:schemeClr val="dk1"/>
                </a:solidFill>
                <a:latin typeface="Calibri"/>
                <a:ea typeface="Calibri"/>
                <a:cs typeface="Calibri"/>
                <a:sym typeface="Calibri"/>
              </a:rPr>
              <a:t>10</a:t>
            </a:r>
            <a:endParaRPr sz="1300"/>
          </a:p>
        </p:txBody>
      </p:sp>
      <p:sp>
        <p:nvSpPr>
          <p:cNvPr id="347" name="Google Shape;347;p43"/>
          <p:cNvSpPr txBox="1"/>
          <p:nvPr/>
        </p:nvSpPr>
        <p:spPr>
          <a:xfrm>
            <a:off x="4958963" y="3170800"/>
            <a:ext cx="38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48" name="Google Shape;348;p43"/>
          <p:cNvSpPr txBox="1"/>
          <p:nvPr/>
        </p:nvSpPr>
        <p:spPr>
          <a:xfrm>
            <a:off x="3797138" y="4056988"/>
            <a:ext cx="336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800" b="1">
                <a:solidFill>
                  <a:schemeClr val="dk1"/>
                </a:solidFill>
                <a:latin typeface="Calibri"/>
                <a:ea typeface="Calibri"/>
                <a:cs typeface="Calibri"/>
                <a:sym typeface="Calibri"/>
              </a:rPr>
              <a:t>3</a:t>
            </a:r>
            <a:endParaRPr/>
          </a:p>
        </p:txBody>
      </p:sp>
      <p:sp>
        <p:nvSpPr>
          <p:cNvPr id="349" name="Google Shape;349;p43"/>
          <p:cNvSpPr txBox="1"/>
          <p:nvPr/>
        </p:nvSpPr>
        <p:spPr>
          <a:xfrm>
            <a:off x="6154578" y="1220675"/>
            <a:ext cx="385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chemeClr val="dk1"/>
                </a:solidFill>
                <a:latin typeface="Calibri"/>
                <a:ea typeface="Calibri"/>
                <a:cs typeface="Calibri"/>
                <a:sym typeface="Calibri"/>
              </a:rPr>
              <a:t>7</a:t>
            </a:r>
            <a:endParaRPr sz="1200"/>
          </a:p>
        </p:txBody>
      </p:sp>
      <p:sp>
        <p:nvSpPr>
          <p:cNvPr id="350" name="Google Shape;350;p43"/>
          <p:cNvSpPr txBox="1"/>
          <p:nvPr/>
        </p:nvSpPr>
        <p:spPr>
          <a:xfrm>
            <a:off x="-26800" y="3873325"/>
            <a:ext cx="1345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latin typeface="Calibri"/>
              <a:ea typeface="Calibri"/>
              <a:cs typeface="Calibri"/>
              <a:sym typeface="Calibri"/>
            </a:endParaRPr>
          </a:p>
          <a:p>
            <a:pPr marL="0" lvl="0" indent="0" algn="l" rtl="0">
              <a:spcBef>
                <a:spcPts val="0"/>
              </a:spcBef>
              <a:spcAft>
                <a:spcPts val="0"/>
              </a:spcAft>
              <a:buNone/>
            </a:pPr>
            <a:r>
              <a:rPr lang="en-US" sz="2800" b="1">
                <a:latin typeface="Calibri"/>
                <a:ea typeface="Calibri"/>
                <a:cs typeface="Calibri"/>
                <a:sym typeface="Calibri"/>
              </a:rPr>
              <a:t>AK- 1</a:t>
            </a:r>
            <a:endParaRPr sz="2800" b="1">
              <a:latin typeface="Calibri"/>
              <a:ea typeface="Calibri"/>
              <a:cs typeface="Calibri"/>
              <a:sym typeface="Calibri"/>
            </a:endParaRPr>
          </a:p>
        </p:txBody>
      </p:sp>
      <p:pic>
        <p:nvPicPr>
          <p:cNvPr id="351" name="Google Shape;351;p43" descr="Image result for map pin"/>
          <p:cNvPicPr preferRelativeResize="0"/>
          <p:nvPr/>
        </p:nvPicPr>
        <p:blipFill rotWithShape="1">
          <a:blip r:embed="rId4">
            <a:alphaModFix/>
          </a:blip>
          <a:srcRect/>
          <a:stretch/>
        </p:blipFill>
        <p:spPr>
          <a:xfrm>
            <a:off x="8244025" y="1780388"/>
            <a:ext cx="121073" cy="185385"/>
          </a:xfrm>
          <a:prstGeom prst="rect">
            <a:avLst/>
          </a:prstGeom>
          <a:noFill/>
          <a:ln>
            <a:noFill/>
          </a:ln>
        </p:spPr>
      </p:pic>
      <p:pic>
        <p:nvPicPr>
          <p:cNvPr id="352" name="Google Shape;352;p43" descr="Image result for map pin"/>
          <p:cNvPicPr preferRelativeResize="0"/>
          <p:nvPr/>
        </p:nvPicPr>
        <p:blipFill rotWithShape="1">
          <a:blip r:embed="rId4">
            <a:alphaModFix/>
          </a:blip>
          <a:srcRect/>
          <a:stretch/>
        </p:blipFill>
        <p:spPr>
          <a:xfrm>
            <a:off x="6795613" y="3083175"/>
            <a:ext cx="168300" cy="268740"/>
          </a:xfrm>
          <a:prstGeom prst="rect">
            <a:avLst/>
          </a:prstGeom>
          <a:noFill/>
          <a:ln>
            <a:noFill/>
          </a:ln>
        </p:spPr>
      </p:pic>
      <p:sp>
        <p:nvSpPr>
          <p:cNvPr id="353" name="Google Shape;353;p43"/>
          <p:cNvSpPr txBox="1"/>
          <p:nvPr/>
        </p:nvSpPr>
        <p:spPr>
          <a:xfrm>
            <a:off x="7135275" y="3080475"/>
            <a:ext cx="385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5</a:t>
            </a:r>
            <a:endParaRPr/>
          </a:p>
        </p:txBody>
      </p:sp>
      <p:pic>
        <p:nvPicPr>
          <p:cNvPr id="354" name="Google Shape;354;p43" descr="Image result for map pin"/>
          <p:cNvPicPr preferRelativeResize="0"/>
          <p:nvPr/>
        </p:nvPicPr>
        <p:blipFill rotWithShape="1">
          <a:blip r:embed="rId4">
            <a:alphaModFix/>
          </a:blip>
          <a:srcRect/>
          <a:stretch/>
        </p:blipFill>
        <p:spPr>
          <a:xfrm>
            <a:off x="6530548" y="1689568"/>
            <a:ext cx="226200" cy="361180"/>
          </a:xfrm>
          <a:prstGeom prst="rect">
            <a:avLst/>
          </a:prstGeom>
          <a:noFill/>
          <a:ln>
            <a:noFill/>
          </a:ln>
        </p:spPr>
      </p:pic>
      <p:pic>
        <p:nvPicPr>
          <p:cNvPr id="355" name="Google Shape;355;p43" descr="Image result for map pin"/>
          <p:cNvPicPr preferRelativeResize="0"/>
          <p:nvPr/>
        </p:nvPicPr>
        <p:blipFill rotWithShape="1">
          <a:blip r:embed="rId4">
            <a:alphaModFix/>
          </a:blip>
          <a:srcRect/>
          <a:stretch/>
        </p:blipFill>
        <p:spPr>
          <a:xfrm>
            <a:off x="7018275" y="1779375"/>
            <a:ext cx="190992" cy="304975"/>
          </a:xfrm>
          <a:prstGeom prst="rect">
            <a:avLst/>
          </a:prstGeom>
          <a:noFill/>
          <a:ln>
            <a:noFill/>
          </a:ln>
        </p:spPr>
      </p:pic>
      <p:pic>
        <p:nvPicPr>
          <p:cNvPr id="356" name="Google Shape;356;p43" descr="Image result for map pin"/>
          <p:cNvPicPr preferRelativeResize="0"/>
          <p:nvPr/>
        </p:nvPicPr>
        <p:blipFill rotWithShape="1">
          <a:blip r:embed="rId4">
            <a:alphaModFix/>
          </a:blip>
          <a:srcRect/>
          <a:stretch/>
        </p:blipFill>
        <p:spPr>
          <a:xfrm>
            <a:off x="1991963" y="3177000"/>
            <a:ext cx="226125" cy="361053"/>
          </a:xfrm>
          <a:prstGeom prst="rect">
            <a:avLst/>
          </a:prstGeom>
          <a:noFill/>
          <a:ln>
            <a:noFill/>
          </a:ln>
        </p:spPr>
      </p:pic>
      <p:sp>
        <p:nvSpPr>
          <p:cNvPr id="357" name="Google Shape;357;p43"/>
          <p:cNvSpPr txBox="1"/>
          <p:nvPr/>
        </p:nvSpPr>
        <p:spPr>
          <a:xfrm>
            <a:off x="1912425" y="3397525"/>
            <a:ext cx="38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4</a:t>
            </a:r>
            <a:endParaRPr/>
          </a:p>
        </p:txBody>
      </p:sp>
      <p:sp>
        <p:nvSpPr>
          <p:cNvPr id="358" name="Google Shape;358;p43"/>
          <p:cNvSpPr txBox="1"/>
          <p:nvPr/>
        </p:nvSpPr>
        <p:spPr>
          <a:xfrm>
            <a:off x="8144950" y="2860525"/>
            <a:ext cx="643500" cy="230700"/>
          </a:xfrm>
          <a:prstGeom prst="rect">
            <a:avLst/>
          </a:prstGeom>
          <a:gradFill>
            <a:gsLst>
              <a:gs pos="0">
                <a:schemeClr val="lt1"/>
              </a:gs>
              <a:gs pos="100000">
                <a:schemeClr val="lt1"/>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rPr>
              <a:t>DE- 1</a:t>
            </a:r>
            <a:endParaRPr sz="1200" b="1">
              <a:solidFill>
                <a:schemeClr val="dk1"/>
              </a:solidFill>
              <a:latin typeface="Arial"/>
              <a:ea typeface="Arial"/>
              <a:cs typeface="Arial"/>
              <a:sym typeface="Arial"/>
            </a:endParaRPr>
          </a:p>
        </p:txBody>
      </p:sp>
      <p:pic>
        <p:nvPicPr>
          <p:cNvPr id="359" name="Google Shape;359;p43" descr="Image result for map pin"/>
          <p:cNvPicPr preferRelativeResize="0"/>
          <p:nvPr/>
        </p:nvPicPr>
        <p:blipFill rotWithShape="1">
          <a:blip r:embed="rId4">
            <a:alphaModFix/>
          </a:blip>
          <a:srcRect/>
          <a:stretch/>
        </p:blipFill>
        <p:spPr>
          <a:xfrm>
            <a:off x="5876423" y="3623293"/>
            <a:ext cx="191000" cy="304983"/>
          </a:xfrm>
          <a:prstGeom prst="rect">
            <a:avLst/>
          </a:prstGeom>
          <a:noFill/>
          <a:ln>
            <a:noFill/>
          </a:ln>
        </p:spPr>
      </p:pic>
      <p:sp>
        <p:nvSpPr>
          <p:cNvPr id="360" name="Google Shape;360;p43"/>
          <p:cNvSpPr txBox="1"/>
          <p:nvPr/>
        </p:nvSpPr>
        <p:spPr>
          <a:xfrm>
            <a:off x="5817413" y="3788588"/>
            <a:ext cx="29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2</a:t>
            </a:r>
            <a:endParaRPr/>
          </a:p>
        </p:txBody>
      </p:sp>
      <p:sp>
        <p:nvSpPr>
          <p:cNvPr id="361" name="Google Shape;361;p43"/>
          <p:cNvSpPr txBox="1"/>
          <p:nvPr/>
        </p:nvSpPr>
        <p:spPr>
          <a:xfrm>
            <a:off x="4857019" y="4017125"/>
            <a:ext cx="22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p>
        </p:txBody>
      </p:sp>
      <p:pic>
        <p:nvPicPr>
          <p:cNvPr id="362" name="Google Shape;362;p43" descr="Image result for map pin"/>
          <p:cNvPicPr preferRelativeResize="0"/>
          <p:nvPr/>
        </p:nvPicPr>
        <p:blipFill rotWithShape="1">
          <a:blip r:embed="rId4">
            <a:alphaModFix/>
          </a:blip>
          <a:srcRect/>
          <a:stretch/>
        </p:blipFill>
        <p:spPr>
          <a:xfrm>
            <a:off x="4640288" y="365300"/>
            <a:ext cx="260213" cy="415500"/>
          </a:xfrm>
          <a:prstGeom prst="rect">
            <a:avLst/>
          </a:prstGeom>
          <a:noFill/>
          <a:ln>
            <a:noFill/>
          </a:ln>
        </p:spPr>
      </p:pic>
      <p:sp>
        <p:nvSpPr>
          <p:cNvPr id="363" name="Google Shape;363;p43"/>
          <p:cNvSpPr txBox="1"/>
          <p:nvPr/>
        </p:nvSpPr>
        <p:spPr>
          <a:xfrm>
            <a:off x="4561050" y="641550"/>
            <a:ext cx="29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6</a:t>
            </a:r>
            <a:endParaRPr/>
          </a:p>
        </p:txBody>
      </p:sp>
      <p:pic>
        <p:nvPicPr>
          <p:cNvPr id="364" name="Google Shape;364;p43" descr="Image result for map pin"/>
          <p:cNvPicPr preferRelativeResize="0"/>
          <p:nvPr/>
        </p:nvPicPr>
        <p:blipFill rotWithShape="1">
          <a:blip r:embed="rId4">
            <a:alphaModFix/>
          </a:blip>
          <a:srcRect/>
          <a:stretch/>
        </p:blipFill>
        <p:spPr>
          <a:xfrm>
            <a:off x="5945250" y="2999944"/>
            <a:ext cx="191000" cy="305006"/>
          </a:xfrm>
          <a:prstGeom prst="rect">
            <a:avLst/>
          </a:prstGeom>
          <a:noFill/>
          <a:ln>
            <a:noFill/>
          </a:ln>
        </p:spPr>
      </p:pic>
      <p:sp>
        <p:nvSpPr>
          <p:cNvPr id="365" name="Google Shape;365;p43"/>
          <p:cNvSpPr txBox="1"/>
          <p:nvPr/>
        </p:nvSpPr>
        <p:spPr>
          <a:xfrm>
            <a:off x="6122899" y="3036950"/>
            <a:ext cx="168300" cy="36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b="1">
                <a:solidFill>
                  <a:schemeClr val="dk1"/>
                </a:solidFill>
                <a:latin typeface="Calibri"/>
                <a:ea typeface="Calibri"/>
                <a:cs typeface="Calibri"/>
                <a:sym typeface="Calibri"/>
              </a:rPr>
              <a:t>1</a:t>
            </a:r>
            <a:endParaRPr sz="2500" b="1">
              <a:solidFill>
                <a:schemeClr val="dk1"/>
              </a:solidFill>
              <a:latin typeface="Calibri"/>
              <a:ea typeface="Calibri"/>
              <a:cs typeface="Calibri"/>
              <a:sym typeface="Calibri"/>
            </a:endParaRPr>
          </a:p>
        </p:txBody>
      </p:sp>
      <p:sp>
        <p:nvSpPr>
          <p:cNvPr id="366" name="Google Shape;366;p43"/>
          <p:cNvSpPr txBox="1"/>
          <p:nvPr/>
        </p:nvSpPr>
        <p:spPr>
          <a:xfrm>
            <a:off x="8111501" y="2578775"/>
            <a:ext cx="710400" cy="230700"/>
          </a:xfrm>
          <a:prstGeom prst="rect">
            <a:avLst/>
          </a:prstGeom>
          <a:gradFill>
            <a:gsLst>
              <a:gs pos="0">
                <a:schemeClr val="lt1"/>
              </a:gs>
              <a:gs pos="100000">
                <a:schemeClr val="lt1"/>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rPr>
              <a:t>DC - 1</a:t>
            </a:r>
            <a:endParaRPr sz="1700" b="1"/>
          </a:p>
        </p:txBody>
      </p:sp>
      <p:pic>
        <p:nvPicPr>
          <p:cNvPr id="367" name="Google Shape;367;p43" descr="Image result for map pin"/>
          <p:cNvPicPr preferRelativeResize="0"/>
          <p:nvPr/>
        </p:nvPicPr>
        <p:blipFill rotWithShape="1">
          <a:blip r:embed="rId4">
            <a:alphaModFix/>
          </a:blip>
          <a:srcRect/>
          <a:stretch/>
        </p:blipFill>
        <p:spPr>
          <a:xfrm>
            <a:off x="7801460" y="4710321"/>
            <a:ext cx="226129" cy="361077"/>
          </a:xfrm>
          <a:prstGeom prst="rect">
            <a:avLst/>
          </a:prstGeom>
          <a:noFill/>
          <a:ln>
            <a:noFill/>
          </a:ln>
        </p:spPr>
      </p:pic>
      <p:sp>
        <p:nvSpPr>
          <p:cNvPr id="368" name="Google Shape;368;p43"/>
          <p:cNvSpPr txBox="1"/>
          <p:nvPr/>
        </p:nvSpPr>
        <p:spPr>
          <a:xfrm>
            <a:off x="7988428" y="4591556"/>
            <a:ext cx="30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1</a:t>
            </a:r>
            <a:endParaRPr/>
          </a:p>
        </p:txBody>
      </p:sp>
      <p:pic>
        <p:nvPicPr>
          <p:cNvPr id="369" name="Google Shape;369;p43" descr="Image result for map pin"/>
          <p:cNvPicPr preferRelativeResize="0"/>
          <p:nvPr/>
        </p:nvPicPr>
        <p:blipFill rotWithShape="1">
          <a:blip r:embed="rId4">
            <a:alphaModFix/>
          </a:blip>
          <a:srcRect/>
          <a:stretch/>
        </p:blipFill>
        <p:spPr>
          <a:xfrm flipH="1">
            <a:off x="1379868" y="833502"/>
            <a:ext cx="290100" cy="463223"/>
          </a:xfrm>
          <a:prstGeom prst="rect">
            <a:avLst/>
          </a:prstGeom>
          <a:noFill/>
          <a:ln>
            <a:noFill/>
          </a:ln>
        </p:spPr>
      </p:pic>
      <p:sp>
        <p:nvSpPr>
          <p:cNvPr id="370" name="Google Shape;370;p43"/>
          <p:cNvSpPr txBox="1"/>
          <p:nvPr/>
        </p:nvSpPr>
        <p:spPr>
          <a:xfrm>
            <a:off x="1341025" y="1157200"/>
            <a:ext cx="36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1</a:t>
            </a:r>
            <a:endParaRPr/>
          </a:p>
        </p:txBody>
      </p:sp>
      <p:pic>
        <p:nvPicPr>
          <p:cNvPr id="371" name="Google Shape;371;p43" descr="Image result for map pin"/>
          <p:cNvPicPr preferRelativeResize="0"/>
          <p:nvPr/>
        </p:nvPicPr>
        <p:blipFill rotWithShape="1">
          <a:blip r:embed="rId4">
            <a:alphaModFix/>
          </a:blip>
          <a:srcRect/>
          <a:stretch/>
        </p:blipFill>
        <p:spPr>
          <a:xfrm>
            <a:off x="4827584" y="2045175"/>
            <a:ext cx="303427" cy="484505"/>
          </a:xfrm>
          <a:prstGeom prst="rect">
            <a:avLst/>
          </a:prstGeom>
          <a:noFill/>
          <a:ln>
            <a:noFill/>
          </a:ln>
        </p:spPr>
      </p:pic>
      <p:pic>
        <p:nvPicPr>
          <p:cNvPr id="372" name="Google Shape;372;p43" descr="Image result for map pin"/>
          <p:cNvPicPr preferRelativeResize="0"/>
          <p:nvPr/>
        </p:nvPicPr>
        <p:blipFill rotWithShape="1">
          <a:blip r:embed="rId4">
            <a:alphaModFix/>
          </a:blip>
          <a:srcRect/>
          <a:stretch/>
        </p:blipFill>
        <p:spPr>
          <a:xfrm flipH="1">
            <a:off x="3675006" y="1355390"/>
            <a:ext cx="290100" cy="463223"/>
          </a:xfrm>
          <a:prstGeom prst="rect">
            <a:avLst/>
          </a:prstGeom>
          <a:noFill/>
          <a:ln>
            <a:noFill/>
          </a:ln>
        </p:spPr>
      </p:pic>
      <p:pic>
        <p:nvPicPr>
          <p:cNvPr id="373" name="Google Shape;373;p43" descr="Image result for map pin"/>
          <p:cNvPicPr preferRelativeResize="0"/>
          <p:nvPr/>
        </p:nvPicPr>
        <p:blipFill rotWithShape="1">
          <a:blip r:embed="rId4">
            <a:alphaModFix/>
          </a:blip>
          <a:srcRect/>
          <a:stretch/>
        </p:blipFill>
        <p:spPr>
          <a:xfrm>
            <a:off x="6629088" y="3344225"/>
            <a:ext cx="168300" cy="268740"/>
          </a:xfrm>
          <a:prstGeom prst="rect">
            <a:avLst/>
          </a:prstGeom>
          <a:noFill/>
          <a:ln>
            <a:noFill/>
          </a:ln>
        </p:spPr>
      </p:pic>
      <p:sp>
        <p:nvSpPr>
          <p:cNvPr id="374" name="Google Shape;374;p43"/>
          <p:cNvSpPr txBox="1"/>
          <p:nvPr/>
        </p:nvSpPr>
        <p:spPr>
          <a:xfrm>
            <a:off x="6841725" y="3381125"/>
            <a:ext cx="36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1</a:t>
            </a:r>
            <a:endParaRPr/>
          </a:p>
        </p:txBody>
      </p:sp>
      <p:pic>
        <p:nvPicPr>
          <p:cNvPr id="375" name="Google Shape;375;p43" descr="Image result for map pin"/>
          <p:cNvPicPr preferRelativeResize="0"/>
          <p:nvPr/>
        </p:nvPicPr>
        <p:blipFill rotWithShape="1">
          <a:blip r:embed="rId4">
            <a:alphaModFix/>
          </a:blip>
          <a:srcRect/>
          <a:stretch/>
        </p:blipFill>
        <p:spPr>
          <a:xfrm>
            <a:off x="3813734" y="3606750"/>
            <a:ext cx="303427" cy="484505"/>
          </a:xfrm>
          <a:prstGeom prst="rect">
            <a:avLst/>
          </a:prstGeom>
          <a:noFill/>
          <a:ln>
            <a:noFill/>
          </a:ln>
        </p:spPr>
      </p:pic>
      <p:pic>
        <p:nvPicPr>
          <p:cNvPr id="376" name="Google Shape;376;p43" descr="Image result for map pin"/>
          <p:cNvPicPr preferRelativeResize="0"/>
          <p:nvPr/>
        </p:nvPicPr>
        <p:blipFill rotWithShape="1">
          <a:blip r:embed="rId4">
            <a:alphaModFix/>
          </a:blip>
          <a:srcRect/>
          <a:stretch/>
        </p:blipFill>
        <p:spPr>
          <a:xfrm flipH="1">
            <a:off x="1959981" y="1976415"/>
            <a:ext cx="290100" cy="463223"/>
          </a:xfrm>
          <a:prstGeom prst="rect">
            <a:avLst/>
          </a:prstGeom>
          <a:noFill/>
          <a:ln>
            <a:noFill/>
          </a:ln>
        </p:spPr>
      </p:pic>
      <p:pic>
        <p:nvPicPr>
          <p:cNvPr id="377" name="Google Shape;377;p43" descr="Image result for map pin"/>
          <p:cNvPicPr preferRelativeResize="0"/>
          <p:nvPr/>
        </p:nvPicPr>
        <p:blipFill rotWithShape="1">
          <a:blip r:embed="rId4">
            <a:alphaModFix/>
          </a:blip>
          <a:srcRect/>
          <a:stretch/>
        </p:blipFill>
        <p:spPr>
          <a:xfrm>
            <a:off x="6805262" y="2267513"/>
            <a:ext cx="190992" cy="304975"/>
          </a:xfrm>
          <a:prstGeom prst="rect">
            <a:avLst/>
          </a:prstGeom>
          <a:noFill/>
          <a:ln>
            <a:noFill/>
          </a:ln>
        </p:spPr>
      </p:pic>
      <p:sp>
        <p:nvSpPr>
          <p:cNvPr id="378" name="Google Shape;378;p43"/>
          <p:cNvSpPr txBox="1"/>
          <p:nvPr/>
        </p:nvSpPr>
        <p:spPr>
          <a:xfrm>
            <a:off x="6737325" y="2431838"/>
            <a:ext cx="333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2</a:t>
            </a:r>
            <a:endParaRPr/>
          </a:p>
        </p:txBody>
      </p:sp>
    </p:spTree>
  </p:cSld>
  <p:clrMapOvr>
    <a:masterClrMapping/>
  </p:clrMapOvr>
  <p:transition>
    <p:fade thruBlk="1"/>
  </p:transition>
</p:sld>
</file>

<file path=ppt/theme/theme1.xml><?xml version="1.0" encoding="utf-8"?>
<a:theme xmlns:a="http://schemas.openxmlformats.org/drawingml/2006/main" name="somoption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m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moption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moption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1635</Words>
  <Application>Microsoft Office PowerPoint</Application>
  <PresentationFormat>On-screen Show (4:3)</PresentationFormat>
  <Paragraphs>466</Paragraphs>
  <Slides>16</Slides>
  <Notes>16</Notes>
  <HiddenSlides>4</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Arial Black</vt:lpstr>
      <vt:lpstr>Times</vt:lpstr>
      <vt:lpstr>Calibri</vt:lpstr>
      <vt:lpstr>somoption3</vt:lpstr>
      <vt:lpstr>somoption1</vt:lpstr>
      <vt:lpstr>somoption3</vt:lpstr>
      <vt:lpstr>somoption3</vt:lpstr>
      <vt:lpstr>PowerPoint Presentation</vt:lpstr>
      <vt:lpstr>Application Statistics</vt:lpstr>
      <vt:lpstr>Demographics</vt:lpstr>
      <vt:lpstr>Demographics</vt:lpstr>
      <vt:lpstr>PowerPoint Presentation</vt:lpstr>
      <vt:lpstr>PowerPoint Presentation</vt:lpstr>
      <vt:lpstr>PowerPoint Presentation</vt:lpstr>
      <vt:lpstr>2023 Application Statistics</vt:lpstr>
      <vt:lpstr>PowerPoint Presentation</vt:lpstr>
      <vt:lpstr>86 Different Colleges &amp; Universities </vt:lpstr>
      <vt:lpstr>Complete List of Schools </vt:lpstr>
      <vt:lpstr>Majors and Graduate Degrees</vt:lpstr>
      <vt:lpstr>Academic Credentials</vt:lpstr>
      <vt:lpstr>Academic Credentials</vt:lpstr>
      <vt:lpstr>Work/Extracurricular/Academic Activities</vt:lpstr>
      <vt:lpstr>Just For Fun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Mehta</dc:creator>
  <cp:lastModifiedBy>Lina Mehta</cp:lastModifiedBy>
  <cp:revision>1</cp:revision>
  <dcterms:modified xsi:type="dcterms:W3CDTF">2023-09-18T19:09:58Z</dcterms:modified>
</cp:coreProperties>
</file>