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5"/>
  </p:notesMasterIdLst>
  <p:sldIdLst>
    <p:sldId id="256" r:id="rId3"/>
    <p:sldId id="257" r:id="rId4"/>
    <p:sldId id="258" r:id="rId5"/>
    <p:sldId id="259" r:id="rId6"/>
    <p:sldId id="268" r:id="rId7"/>
    <p:sldId id="265" r:id="rId8"/>
    <p:sldId id="271" r:id="rId9"/>
    <p:sldId id="272" r:id="rId10"/>
    <p:sldId id="266" r:id="rId11"/>
    <p:sldId id="267" r:id="rId12"/>
    <p:sldId id="263" r:id="rId13"/>
    <p:sldId id="264" r:id="rId14"/>
  </p:sldIdLst>
  <p:sldSz cx="9144000" cy="6858000" type="screen4x3"/>
  <p:notesSz cx="6858000" cy="9144000"/>
  <p:embeddedFontLst>
    <p:embeddedFont>
      <p:font typeface="Lato" panose="020F0502020204030203"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7" d="100"/>
          <a:sy n="117" d="100"/>
        </p:scale>
        <p:origin x="14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94e71055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94e71055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9b00ba80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39b00ba8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810ce2de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810ce2d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Informal event to talk, provide guidance and  support, build relationships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3810ce2de4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3810ce2d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e0eaf11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e0eaf11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e0eaf11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e0eaf11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37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e0eaf11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e0eaf11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68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e0eaf11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e0eaf11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89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04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b662cb13c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b662cb13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307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287617" y="1314880"/>
            <a:ext cx="2752512" cy="14044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5287617" y="3490783"/>
            <a:ext cx="2752513" cy="1184583"/>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chemeClr val="lt1"/>
              </a:buClr>
              <a:buSzPts val="2000"/>
              <a:buNone/>
              <a:defRPr sz="2000">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pic>
        <p:nvPicPr>
          <p:cNvPr id="14" name="Google Shape;14;p2"/>
          <p:cNvPicPr preferRelativeResize="0"/>
          <p:nvPr/>
        </p:nvPicPr>
        <p:blipFill rotWithShape="1">
          <a:blip r:embed="rId2">
            <a:alphaModFix/>
          </a:blip>
          <a:srcRect/>
          <a:stretch/>
        </p:blipFill>
        <p:spPr>
          <a:xfrm>
            <a:off x="312550" y="274450"/>
            <a:ext cx="4638254" cy="4696248"/>
          </a:xfrm>
          <a:prstGeom prst="rect">
            <a:avLst/>
          </a:prstGeom>
          <a:noFill/>
          <a:ln>
            <a:noFill/>
          </a:ln>
        </p:spPr>
      </p:pic>
      <p:sp>
        <p:nvSpPr>
          <p:cNvPr id="15" name="Google Shape;15;p2"/>
          <p:cNvSpPr/>
          <p:nvPr/>
        </p:nvSpPr>
        <p:spPr>
          <a:xfrm>
            <a:off x="452550" y="466225"/>
            <a:ext cx="8225100" cy="4827600"/>
          </a:xfrm>
          <a:prstGeom prst="rect">
            <a:avLst/>
          </a:prstGeom>
          <a:noFill/>
          <a:ln w="381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3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3071"/>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5287617" y="1314880"/>
            <a:ext cx="2752512" cy="14044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300"/>
              <a:buNone/>
              <a:defRPr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subTitle" idx="1"/>
          </p:nvPr>
        </p:nvSpPr>
        <p:spPr>
          <a:xfrm>
            <a:off x="5287617" y="3490783"/>
            <a:ext cx="2752513" cy="1184583"/>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chemeClr val="lt1"/>
              </a:buClr>
              <a:buSzPts val="2000"/>
              <a:buNone/>
              <a:defRPr sz="2000">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pic>
        <p:nvPicPr>
          <p:cNvPr id="28" name="Google Shape;28;p5"/>
          <p:cNvPicPr preferRelativeResize="0"/>
          <p:nvPr/>
        </p:nvPicPr>
        <p:blipFill rotWithShape="1">
          <a:blip r:embed="rId2">
            <a:alphaModFix/>
          </a:blip>
          <a:srcRect/>
          <a:stretch/>
        </p:blipFill>
        <p:spPr>
          <a:xfrm>
            <a:off x="312550" y="274450"/>
            <a:ext cx="4638254" cy="4696248"/>
          </a:xfrm>
          <a:prstGeom prst="rect">
            <a:avLst/>
          </a:prstGeom>
          <a:noFill/>
          <a:ln>
            <a:noFill/>
          </a:ln>
        </p:spPr>
      </p:pic>
      <p:sp>
        <p:nvSpPr>
          <p:cNvPr id="29" name="Google Shape;29;p5"/>
          <p:cNvSpPr/>
          <p:nvPr/>
        </p:nvSpPr>
        <p:spPr>
          <a:xfrm>
            <a:off x="452550" y="466225"/>
            <a:ext cx="8225100" cy="4827600"/>
          </a:xfrm>
          <a:prstGeom prst="rect">
            <a:avLst/>
          </a:prstGeom>
          <a:noFill/>
          <a:ln w="381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3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3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3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9" name="Google Shape;49;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07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300"/>
              <a:buFont typeface="Open Sans"/>
              <a:buNone/>
              <a:defRPr sz="4300" b="1" i="0" u="none" strike="noStrike" cap="none">
                <a:solidFill>
                  <a:schemeClr val="lt1"/>
                </a:solidFill>
                <a:latin typeface="Open Sans"/>
                <a:ea typeface="Open Sans"/>
                <a:cs typeface="Open Sans"/>
                <a:sym typeface="Open Sans"/>
              </a:defRPr>
            </a:lvl1pPr>
            <a:lvl2pPr marR="0" lvl="1"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Open Sans"/>
              <a:buChar char="•"/>
              <a:defRPr sz="3200" i="0" u="none" strike="noStrike" cap="none">
                <a:solidFill>
                  <a:schemeClr val="lt1"/>
                </a:solidFill>
                <a:latin typeface="Open Sans"/>
                <a:ea typeface="Open Sans"/>
                <a:cs typeface="Open Sans"/>
                <a:sym typeface="Open Sans"/>
              </a:defRPr>
            </a:lvl1pPr>
            <a:lvl2pPr marL="914400" marR="0" lvl="1" indent="-406400" algn="l" rtl="0">
              <a:spcBef>
                <a:spcPts val="560"/>
              </a:spcBef>
              <a:spcAft>
                <a:spcPts val="0"/>
              </a:spcAft>
              <a:buClr>
                <a:schemeClr val="lt1"/>
              </a:buClr>
              <a:buSzPts val="2800"/>
              <a:buFont typeface="Open Sans"/>
              <a:buChar char="–"/>
              <a:defRPr sz="2800" i="0" u="none" strike="noStrike" cap="none">
                <a:solidFill>
                  <a:schemeClr val="lt1"/>
                </a:solidFill>
                <a:latin typeface="Open Sans"/>
                <a:ea typeface="Open Sans"/>
                <a:cs typeface="Open Sans"/>
                <a:sym typeface="Open Sans"/>
              </a:defRPr>
            </a:lvl2pPr>
            <a:lvl3pPr marL="1371600" marR="0" lvl="2" indent="-381000" algn="l" rtl="0">
              <a:spcBef>
                <a:spcPts val="480"/>
              </a:spcBef>
              <a:spcAft>
                <a:spcPts val="0"/>
              </a:spcAft>
              <a:buClr>
                <a:schemeClr val="lt1"/>
              </a:buClr>
              <a:buSzPts val="2400"/>
              <a:buFont typeface="Open Sans"/>
              <a:buChar char="•"/>
              <a:defRPr sz="2400" i="0" u="none" strike="noStrike" cap="none">
                <a:solidFill>
                  <a:schemeClr val="lt1"/>
                </a:solidFill>
                <a:latin typeface="Open Sans"/>
                <a:ea typeface="Open Sans"/>
                <a:cs typeface="Open Sans"/>
                <a:sym typeface="Open Sans"/>
              </a:defRPr>
            </a:lvl3pPr>
            <a:lvl4pPr marL="1828800" marR="0" lvl="3"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4pPr>
            <a:lvl5pPr marL="2286000" marR="0" lvl="4"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6pPr>
            <a:lvl7pPr marL="3200400" marR="0" lvl="6"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7pPr>
            <a:lvl8pPr marL="3657600" marR="0" lvl="7"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8pPr>
            <a:lvl9pPr marL="4114800" marR="0" lvl="8"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9pPr>
          </a:lstStyle>
          <a:p>
            <a:endParaRPr/>
          </a:p>
        </p:txBody>
      </p:sp>
      <p:grpSp>
        <p:nvGrpSpPr>
          <p:cNvPr id="8" name="Google Shape;8;p1"/>
          <p:cNvGrpSpPr/>
          <p:nvPr/>
        </p:nvGrpSpPr>
        <p:grpSpPr>
          <a:xfrm>
            <a:off x="0" y="5695950"/>
            <a:ext cx="9144000" cy="1162200"/>
            <a:chOff x="0" y="5695950"/>
            <a:chExt cx="9144000" cy="1162200"/>
          </a:xfrm>
        </p:grpSpPr>
        <p:sp>
          <p:nvSpPr>
            <p:cNvPr id="9" name="Google Shape;9;p1" descr="grey footer box"/>
            <p:cNvSpPr/>
            <p:nvPr/>
          </p:nvSpPr>
          <p:spPr>
            <a:xfrm>
              <a:off x="0" y="5695950"/>
              <a:ext cx="9144000" cy="1162200"/>
            </a:xfrm>
            <a:prstGeom prst="rect">
              <a:avLst/>
            </a:prstGeom>
            <a:solidFill>
              <a:srgbClr val="007AB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10" name="Google Shape;10;p1"/>
            <p:cNvPicPr preferRelativeResize="0"/>
            <p:nvPr/>
          </p:nvPicPr>
          <p:blipFill>
            <a:blip r:embed="rId3">
              <a:alphaModFix/>
            </a:blip>
            <a:stretch>
              <a:fillRect/>
            </a:stretch>
          </p:blipFill>
          <p:spPr>
            <a:xfrm>
              <a:off x="546100" y="5964640"/>
              <a:ext cx="2914196" cy="62467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300"/>
              <a:buFont typeface="Open Sans"/>
              <a:buNone/>
              <a:defRPr sz="4300" b="1" i="0" u="none" strike="noStrike" cap="none">
                <a:solidFill>
                  <a:schemeClr val="dk1"/>
                </a:solidFill>
                <a:latin typeface="Open Sans"/>
                <a:ea typeface="Open Sans"/>
                <a:cs typeface="Open Sans"/>
                <a:sym typeface="Open Sans"/>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Open Sans"/>
              <a:buChar char="–"/>
              <a:defRPr sz="280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Open Sans"/>
              <a:buChar char="•"/>
              <a:defRPr sz="240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grpSp>
        <p:nvGrpSpPr>
          <p:cNvPr id="19" name="Google Shape;19;p3"/>
          <p:cNvGrpSpPr/>
          <p:nvPr/>
        </p:nvGrpSpPr>
        <p:grpSpPr>
          <a:xfrm>
            <a:off x="0" y="5695950"/>
            <a:ext cx="9144000" cy="1162200"/>
            <a:chOff x="0" y="5695950"/>
            <a:chExt cx="9144000" cy="1162200"/>
          </a:xfrm>
        </p:grpSpPr>
        <p:sp>
          <p:nvSpPr>
            <p:cNvPr id="20" name="Google Shape;20;p3" descr="grey footer box"/>
            <p:cNvSpPr/>
            <p:nvPr/>
          </p:nvSpPr>
          <p:spPr>
            <a:xfrm>
              <a:off x="0" y="5695950"/>
              <a:ext cx="9144000" cy="1162200"/>
            </a:xfrm>
            <a:prstGeom prst="rect">
              <a:avLst/>
            </a:prstGeom>
            <a:solidFill>
              <a:srgbClr val="007AB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21" name="Google Shape;21;p3"/>
            <p:cNvPicPr preferRelativeResize="0"/>
            <p:nvPr/>
          </p:nvPicPr>
          <p:blipFill>
            <a:blip r:embed="rId13">
              <a:alphaModFix/>
            </a:blip>
            <a:stretch>
              <a:fillRect/>
            </a:stretch>
          </p:blipFill>
          <p:spPr>
            <a:xfrm>
              <a:off x="546100" y="5964640"/>
              <a:ext cx="2914196" cy="62467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Lp1D4wHyZEr8M5W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wru.zoom.us/j/6739875758?pwd=OFVxRWxvc1k3WFhtMThpdEJHLzhzdz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5287626" y="1417031"/>
            <a:ext cx="3158400" cy="1200288"/>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US" sz="1800" b="1" dirty="0">
                <a:solidFill>
                  <a:schemeClr val="bg1"/>
                </a:solidFill>
                <a:effectLst/>
                <a:latin typeface="Lato" panose="020F0502020204030203" pitchFamily="34" charset="0"/>
                <a:ea typeface="Calibri" panose="020F0502020204030204" pitchFamily="34" charset="0"/>
                <a:cs typeface="Times New Roman" panose="02020603050405020304" pitchFamily="18" charset="0"/>
              </a:rPr>
              <a:t>Social Work Competencies: </a:t>
            </a:r>
            <a:br>
              <a:rPr lang="en-US" sz="1800" b="1" dirty="0">
                <a:solidFill>
                  <a:schemeClr val="bg1"/>
                </a:solidFill>
                <a:effectLst/>
                <a:latin typeface="Lato" panose="020F0502020204030203" pitchFamily="34" charset="0"/>
                <a:ea typeface="Calibri" panose="020F0502020204030204" pitchFamily="34" charset="0"/>
                <a:cs typeface="Times New Roman" panose="02020603050405020304" pitchFamily="18" charset="0"/>
              </a:rPr>
            </a:br>
            <a:r>
              <a:rPr lang="en-US" sz="1800" b="1" dirty="0">
                <a:solidFill>
                  <a:schemeClr val="bg1"/>
                </a:solidFill>
                <a:effectLst/>
                <a:latin typeface="Lato" panose="020F0502020204030203" pitchFamily="34" charset="0"/>
                <a:ea typeface="Calibri" panose="020F0502020204030204" pitchFamily="34" charset="0"/>
                <a:cs typeface="Times New Roman" panose="02020603050405020304" pitchFamily="18" charset="0"/>
              </a:rPr>
              <a:t>2 and 3</a:t>
            </a:r>
            <a:br>
              <a:rPr lang="en-US" sz="1800" b="1" dirty="0">
                <a:solidFill>
                  <a:schemeClr val="bg1"/>
                </a:solidFill>
                <a:effectLst/>
                <a:latin typeface="Lato" panose="020F0502020204030203" pitchFamily="34" charset="0"/>
                <a:ea typeface="Calibri" panose="020F0502020204030204" pitchFamily="34" charset="0"/>
                <a:cs typeface="Times New Roman" panose="02020603050405020304" pitchFamily="18" charset="0"/>
              </a:rPr>
            </a:br>
            <a:r>
              <a:rPr lang="en-US" sz="1800" b="1" dirty="0">
                <a:solidFill>
                  <a:schemeClr val="bg1"/>
                </a:solidFill>
                <a:effectLst/>
                <a:latin typeface="Lato" panose="020F0502020204030203" pitchFamily="34" charset="0"/>
                <a:ea typeface="Calibri" panose="020F0502020204030204" pitchFamily="34" charset="0"/>
                <a:cs typeface="Times New Roman" panose="02020603050405020304" pitchFamily="18" charset="0"/>
              </a:rPr>
              <a:t>Advocacy and Inclusion</a:t>
            </a:r>
            <a:r>
              <a:rPr lang="en-US" dirty="0">
                <a:solidFill>
                  <a:schemeClr val="bg1"/>
                </a:solidFill>
                <a:effectLst/>
              </a:rPr>
              <a:t> </a:t>
            </a:r>
            <a:endParaRPr dirty="0">
              <a:solidFill>
                <a:schemeClr val="bg1"/>
              </a:solidFill>
            </a:endParaRPr>
          </a:p>
        </p:txBody>
      </p:sp>
      <p:sp>
        <p:nvSpPr>
          <p:cNvPr id="65" name="Google Shape;65;p15"/>
          <p:cNvSpPr txBox="1">
            <a:spLocks noGrp="1"/>
          </p:cNvSpPr>
          <p:nvPr>
            <p:ph type="subTitle" idx="1"/>
          </p:nvPr>
        </p:nvSpPr>
        <p:spPr>
          <a:xfrm>
            <a:off x="5287626" y="3490775"/>
            <a:ext cx="2991300" cy="11847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1600" dirty="0"/>
              <a:t>Field First Fridays</a:t>
            </a:r>
            <a:endParaRPr sz="1600" dirty="0"/>
          </a:p>
          <a:p>
            <a:pPr marL="0" lvl="0" indent="0" algn="l" rtl="0">
              <a:spcBef>
                <a:spcPts val="400"/>
              </a:spcBef>
              <a:spcAft>
                <a:spcPts val="0"/>
              </a:spcAft>
              <a:buNone/>
            </a:pPr>
            <a:r>
              <a:rPr lang="en-US" sz="1600" dirty="0"/>
              <a:t>Dr. Chenobia Webster-Hill, DSW, LCSW </a:t>
            </a:r>
            <a:endParaRPr sz="1600" dirty="0"/>
          </a:p>
          <a:p>
            <a:pPr marL="0" lvl="0" indent="0" algn="l" rtl="0">
              <a:spcBef>
                <a:spcPts val="400"/>
              </a:spcBef>
              <a:spcAft>
                <a:spcPts val="0"/>
              </a:spcAft>
              <a:buNone/>
            </a:pPr>
            <a:r>
              <a:rPr lang="en-US" sz="1600" dirty="0"/>
              <a:t>April 05, 2024</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5411-26B3-C79A-F02E-B7EE1A390983}"/>
              </a:ext>
            </a:extLst>
          </p:cNvPr>
          <p:cNvSpPr>
            <a:spLocks noGrp="1"/>
          </p:cNvSpPr>
          <p:nvPr>
            <p:ph type="title"/>
          </p:nvPr>
        </p:nvSpPr>
        <p:spPr/>
        <p:txBody>
          <a:bodyP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Flower Petals of Inclusion</a:t>
            </a:r>
          </a:p>
        </p:txBody>
      </p:sp>
      <p:pic>
        <p:nvPicPr>
          <p:cNvPr id="9" name="Picture Placeholder 8" descr="A black and white flower&#10;&#10;Description automatically generated">
            <a:extLst>
              <a:ext uri="{FF2B5EF4-FFF2-40B4-BE49-F238E27FC236}">
                <a16:creationId xmlns:a16="http://schemas.microsoft.com/office/drawing/2014/main" id="{0495E018-2A72-1F47-D8D9-1C67E3F6231B}"/>
              </a:ext>
            </a:extLst>
          </p:cNvPr>
          <p:cNvPicPr>
            <a:picLocks noGrp="1" noChangeAspect="1"/>
          </p:cNvPicPr>
          <p:nvPr>
            <p:ph type="pic" idx="2"/>
          </p:nvPr>
        </p:nvPicPr>
        <p:blipFill>
          <a:blip r:embed="rId3"/>
          <a:srcRect l="1465" r="1465"/>
          <a:stretch>
            <a:fillRect/>
          </a:stretch>
        </p:blipFill>
        <p:spPr/>
      </p:pic>
    </p:spTree>
    <p:extLst>
      <p:ext uri="{BB962C8B-B14F-4D97-AF65-F5344CB8AC3E}">
        <p14:creationId xmlns:p14="http://schemas.microsoft.com/office/powerpoint/2010/main" val="230679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80000" y="122250"/>
            <a:ext cx="8972400" cy="931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u="sng"/>
              <a:t>Recap, Questions, Concerns and Support</a:t>
            </a:r>
            <a:endParaRPr sz="3400" u="sng"/>
          </a:p>
        </p:txBody>
      </p:sp>
      <p:sp>
        <p:nvSpPr>
          <p:cNvPr id="107" name="Google Shape;107;p22"/>
          <p:cNvSpPr txBox="1">
            <a:spLocks noGrp="1"/>
          </p:cNvSpPr>
          <p:nvPr>
            <p:ph type="body" idx="1"/>
          </p:nvPr>
        </p:nvSpPr>
        <p:spPr>
          <a:xfrm>
            <a:off x="80000" y="1053750"/>
            <a:ext cx="8972400" cy="4535700"/>
          </a:xfrm>
          <a:prstGeom prst="rect">
            <a:avLst/>
          </a:prstGeom>
        </p:spPr>
        <p:txBody>
          <a:bodyPr spcFirstLastPara="1" wrap="square" lIns="91425" tIns="45700" rIns="91425" bIns="45700" anchor="t" anchorCtr="0">
            <a:noAutofit/>
          </a:bodyPr>
          <a:lstStyle/>
          <a:p>
            <a:pPr marL="457200" lvl="0" indent="-330200" algn="l" rtl="0">
              <a:spcBef>
                <a:spcPts val="360"/>
              </a:spcBef>
              <a:spcAft>
                <a:spcPts val="0"/>
              </a:spcAft>
              <a:buSzPts val="1600"/>
              <a:buChar char="•"/>
            </a:pPr>
            <a:r>
              <a:rPr lang="en-US" sz="3000" dirty="0"/>
              <a:t>[Any additional comments, questions, feedback or resources please put here]</a:t>
            </a:r>
            <a:endParaRPr sz="3000" dirty="0"/>
          </a:p>
          <a:p>
            <a:pPr marL="457200" lvl="0" indent="-330200" algn="l" rtl="0">
              <a:spcBef>
                <a:spcPts val="0"/>
              </a:spcBef>
              <a:spcAft>
                <a:spcPts val="0"/>
              </a:spcAft>
              <a:buSzPts val="1600"/>
              <a:buChar char="•"/>
            </a:pPr>
            <a:r>
              <a:rPr lang="en-US" sz="3000" dirty="0"/>
              <a:t>Share your feedback</a:t>
            </a:r>
            <a:endParaRPr sz="3000" dirty="0"/>
          </a:p>
          <a:p>
            <a:pPr marL="914400" lvl="1" indent="-330200" algn="l" rtl="0">
              <a:spcBef>
                <a:spcPts val="0"/>
              </a:spcBef>
              <a:spcAft>
                <a:spcPts val="0"/>
              </a:spcAft>
              <a:buSzPts val="1600"/>
              <a:buChar char="–"/>
            </a:pPr>
            <a:r>
              <a:rPr lang="en-US" sz="2600" dirty="0">
                <a:highlight>
                  <a:srgbClr val="FFFFFF"/>
                </a:highlight>
              </a:rPr>
              <a:t>Click </a:t>
            </a:r>
            <a:r>
              <a:rPr lang="en-US" sz="2600" u="sng" dirty="0">
                <a:solidFill>
                  <a:schemeClr val="hlink"/>
                </a:solidFill>
                <a:highlight>
                  <a:srgbClr val="FFFFFF"/>
                </a:highlight>
                <a:hlinkClick r:id="rId3"/>
              </a:rPr>
              <a:t>here</a:t>
            </a:r>
            <a:r>
              <a:rPr lang="en-US" sz="2600" dirty="0">
                <a:highlight>
                  <a:srgbClr val="FFFFFF"/>
                </a:highlight>
              </a:rPr>
              <a:t> or scan </a:t>
            </a:r>
            <a:endParaRPr sz="2600" dirty="0">
              <a:highlight>
                <a:srgbClr val="FFFFFF"/>
              </a:highlight>
            </a:endParaRPr>
          </a:p>
        </p:txBody>
      </p:sp>
      <p:pic>
        <p:nvPicPr>
          <p:cNvPr id="108" name="Google Shape;108;p22"/>
          <p:cNvPicPr preferRelativeResize="0"/>
          <p:nvPr/>
        </p:nvPicPr>
        <p:blipFill>
          <a:blip r:embed="rId4">
            <a:alphaModFix/>
          </a:blip>
          <a:stretch>
            <a:fillRect/>
          </a:stretch>
        </p:blipFill>
        <p:spPr>
          <a:xfrm>
            <a:off x="5807975" y="2395400"/>
            <a:ext cx="2925849" cy="2925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122247"/>
            <a:ext cx="8229600" cy="82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u="sng"/>
              <a:t>Upcoming Events</a:t>
            </a:r>
            <a:endParaRPr u="sng"/>
          </a:p>
        </p:txBody>
      </p:sp>
      <p:sp>
        <p:nvSpPr>
          <p:cNvPr id="114" name="Google Shape;114;p23"/>
          <p:cNvSpPr txBox="1">
            <a:spLocks noGrp="1"/>
          </p:cNvSpPr>
          <p:nvPr>
            <p:ph type="body" idx="1"/>
          </p:nvPr>
        </p:nvSpPr>
        <p:spPr>
          <a:xfrm>
            <a:off x="156750" y="944850"/>
            <a:ext cx="8861100" cy="5181300"/>
          </a:xfrm>
          <a:prstGeom prst="rect">
            <a:avLst/>
          </a:prstGeom>
        </p:spPr>
        <p:txBody>
          <a:bodyPr spcFirstLastPara="1" wrap="square" lIns="91425" tIns="45700" rIns="91425" bIns="45700" anchor="t" anchorCtr="0">
            <a:noAutofit/>
          </a:bodyPr>
          <a:lstStyle/>
          <a:p>
            <a:pPr marL="457200" lvl="0" indent="-412750" algn="l" rtl="0">
              <a:spcBef>
                <a:spcPts val="360"/>
              </a:spcBef>
              <a:spcAft>
                <a:spcPts val="0"/>
              </a:spcAft>
              <a:buSzPts val="2900"/>
              <a:buChar char="•"/>
            </a:pPr>
            <a:endParaRPr lang="en-US" sz="2000" b="1" dirty="0"/>
          </a:p>
          <a:p>
            <a:pPr marL="457200" lvl="0" indent="-412750" algn="l" rtl="0">
              <a:spcBef>
                <a:spcPts val="360"/>
              </a:spcBef>
              <a:spcAft>
                <a:spcPts val="0"/>
              </a:spcAft>
              <a:buSzPts val="2900"/>
              <a:buChar char="•"/>
            </a:pPr>
            <a:r>
              <a:rPr lang="en-US" sz="2000" b="1" dirty="0"/>
              <a:t>Field First Friday:  </a:t>
            </a:r>
            <a:r>
              <a:rPr lang="en-US" sz="2000" dirty="0"/>
              <a:t>Competencies 4 &amp; 5</a:t>
            </a:r>
            <a:endParaRPr sz="2000" dirty="0"/>
          </a:p>
          <a:p>
            <a:pPr marL="914400" lvl="1" indent="-387350" algn="l" rtl="0">
              <a:spcBef>
                <a:spcPts val="0"/>
              </a:spcBef>
              <a:spcAft>
                <a:spcPts val="0"/>
              </a:spcAft>
              <a:buSzPts val="2500"/>
              <a:buChar char="–"/>
            </a:pPr>
            <a:r>
              <a:rPr lang="en-US" sz="2000" dirty="0"/>
              <a:t>May 3, 2024</a:t>
            </a:r>
            <a:endParaRPr sz="2000" dirty="0"/>
          </a:p>
          <a:p>
            <a:pPr marL="914400" lvl="1" indent="-387350" algn="l" rtl="0">
              <a:spcBef>
                <a:spcPts val="0"/>
              </a:spcBef>
              <a:spcAft>
                <a:spcPts val="0"/>
              </a:spcAft>
              <a:buSzPts val="2500"/>
              <a:buChar char="–"/>
            </a:pPr>
            <a:r>
              <a:rPr lang="en-US" sz="2000" dirty="0"/>
              <a:t>Facilitator:  Addisu Bayle</a:t>
            </a:r>
          </a:p>
          <a:p>
            <a:pPr marL="914400" lvl="1" indent="-387350" algn="l" rtl="0">
              <a:spcBef>
                <a:spcPts val="0"/>
              </a:spcBef>
              <a:spcAft>
                <a:spcPts val="0"/>
              </a:spcAft>
              <a:buSzPts val="2500"/>
              <a:buChar char="–"/>
            </a:pPr>
            <a:endParaRPr lang="en-US" sz="2000" dirty="0"/>
          </a:p>
          <a:p>
            <a:pPr marL="457200" lvl="0" indent="-412750" algn="l" rtl="0">
              <a:spcBef>
                <a:spcPts val="360"/>
              </a:spcBef>
              <a:spcAft>
                <a:spcPts val="0"/>
              </a:spcAft>
              <a:buSzPts val="2900"/>
              <a:buChar char="•"/>
            </a:pPr>
            <a:r>
              <a:rPr lang="en-US" sz="2000" b="1" dirty="0"/>
              <a:t>Field Appreciation:  </a:t>
            </a:r>
            <a:r>
              <a:rPr lang="en-US" sz="20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Field Instructor Appreciation Breakfast</a:t>
            </a:r>
            <a:endParaRPr lang="en-US" sz="2000" dirty="0"/>
          </a:p>
          <a:p>
            <a:pPr marL="914400" lvl="1" indent="-387350" algn="l" rtl="0">
              <a:spcBef>
                <a:spcPts val="0"/>
              </a:spcBef>
              <a:spcAft>
                <a:spcPts val="0"/>
              </a:spcAft>
              <a:buSzPts val="2500"/>
              <a:buChar char="–"/>
            </a:pPr>
            <a:r>
              <a:rPr lang="en-US" sz="2000" dirty="0"/>
              <a:t>May 9, 2024</a:t>
            </a:r>
          </a:p>
          <a:p>
            <a:pPr marL="914400" lvl="1" indent="-387350" algn="l" rtl="0">
              <a:spcBef>
                <a:spcPts val="0"/>
              </a:spcBef>
              <a:spcAft>
                <a:spcPts val="0"/>
              </a:spcAft>
              <a:buSzPts val="2500"/>
              <a:buChar char="–"/>
            </a:pPr>
            <a:r>
              <a:rPr lang="en-US" sz="2000" dirty="0"/>
              <a:t>Facilitator:  Field Education Team</a:t>
            </a:r>
            <a:endParaRPr sz="2000" dirty="0"/>
          </a:p>
          <a:p>
            <a:pPr marL="457200" lvl="0" indent="-412750" algn="l" rtl="0">
              <a:spcBef>
                <a:spcPts val="1000"/>
              </a:spcBef>
              <a:spcAft>
                <a:spcPts val="0"/>
              </a:spcAft>
              <a:buSzPts val="2900"/>
              <a:buChar char="•"/>
            </a:pPr>
            <a:r>
              <a:rPr lang="en-US" sz="2000" b="1" dirty="0"/>
              <a:t>ADEI Training Series: </a:t>
            </a:r>
            <a:r>
              <a:rPr lang="en-US" sz="2000" dirty="0"/>
              <a:t> Language Matters: Embracing First-Person, Inclusive Language and Terminology</a:t>
            </a:r>
            <a:endParaRPr sz="2000" dirty="0"/>
          </a:p>
          <a:p>
            <a:pPr marL="914400" lvl="1" indent="-387350" algn="l" rtl="0">
              <a:spcBef>
                <a:spcPts val="0"/>
              </a:spcBef>
              <a:spcAft>
                <a:spcPts val="0"/>
              </a:spcAft>
              <a:buSzPts val="2500"/>
              <a:buChar char="–"/>
            </a:pPr>
            <a:r>
              <a:rPr lang="en-US" sz="2000" dirty="0"/>
              <a:t>June 21, 2024</a:t>
            </a:r>
            <a:endParaRPr sz="2000" dirty="0"/>
          </a:p>
          <a:p>
            <a:pPr marL="914400" lvl="1" indent="-387350" algn="l" rtl="0">
              <a:spcBef>
                <a:spcPts val="0"/>
              </a:spcBef>
              <a:spcAft>
                <a:spcPts val="0"/>
              </a:spcAft>
              <a:buSzPts val="2500"/>
              <a:buChar char="–"/>
            </a:pPr>
            <a:r>
              <a:rPr lang="en-US" sz="2000" dirty="0"/>
              <a:t>Facilitator:  Naomi Sigg</a:t>
            </a:r>
          </a:p>
          <a:p>
            <a:pPr marL="527050" lvl="1" indent="0" algn="l" rtl="0">
              <a:spcBef>
                <a:spcPts val="0"/>
              </a:spcBef>
              <a:spcAft>
                <a:spcPts val="0"/>
              </a:spcAft>
              <a:buSzPts val="2500"/>
              <a:buNone/>
            </a:pPr>
            <a:endParaRPr lang="en-US" sz="2500" dirty="0"/>
          </a:p>
          <a:p>
            <a:pPr marL="914400" lvl="1" indent="-387350" algn="l" rtl="0">
              <a:spcBef>
                <a:spcPts val="0"/>
              </a:spcBef>
              <a:spcAft>
                <a:spcPts val="0"/>
              </a:spcAft>
              <a:buSzPts val="2500"/>
              <a:buChar char="–"/>
            </a:pP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4000" y="82300"/>
            <a:ext cx="8991600" cy="111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100" u="sng"/>
              <a:t>Welcome to</a:t>
            </a:r>
            <a:endParaRPr sz="4100" u="sng"/>
          </a:p>
          <a:p>
            <a:pPr marL="0" lvl="0" indent="0" algn="ctr" rtl="0">
              <a:spcBef>
                <a:spcPts val="0"/>
              </a:spcBef>
              <a:spcAft>
                <a:spcPts val="0"/>
              </a:spcAft>
              <a:buNone/>
            </a:pPr>
            <a:r>
              <a:rPr lang="en-US" sz="4100" u="sng"/>
              <a:t>Field First Friday (FFF)!</a:t>
            </a:r>
            <a:endParaRPr sz="4100" u="sng"/>
          </a:p>
        </p:txBody>
      </p:sp>
      <p:sp>
        <p:nvSpPr>
          <p:cNvPr id="71" name="Google Shape;71;p16"/>
          <p:cNvSpPr txBox="1">
            <a:spLocks noGrp="1"/>
          </p:cNvSpPr>
          <p:nvPr>
            <p:ph type="body" idx="1"/>
          </p:nvPr>
        </p:nvSpPr>
        <p:spPr>
          <a:xfrm>
            <a:off x="64000" y="1308000"/>
            <a:ext cx="8991600" cy="4931700"/>
          </a:xfrm>
          <a:prstGeom prst="rect">
            <a:avLst/>
          </a:prstGeom>
        </p:spPr>
        <p:txBody>
          <a:bodyPr spcFirstLastPara="1" wrap="square" lIns="91425" tIns="45700" rIns="91425" bIns="45700" anchor="t" anchorCtr="0">
            <a:noAutofit/>
          </a:bodyPr>
          <a:lstStyle/>
          <a:p>
            <a:pPr marL="457200" lvl="0" indent="-374650" algn="l" rtl="0">
              <a:spcBef>
                <a:spcPts val="360"/>
              </a:spcBef>
              <a:spcAft>
                <a:spcPts val="0"/>
              </a:spcAft>
              <a:buSzPts val="2300"/>
              <a:buChar char="•"/>
            </a:pPr>
            <a:r>
              <a:rPr lang="en-US" sz="2300" dirty="0"/>
              <a:t>First Friday of the month at 12:00pm EST</a:t>
            </a:r>
            <a:endParaRPr sz="2300" dirty="0"/>
          </a:p>
          <a:p>
            <a:pPr marL="457200" lvl="0" indent="-374650" algn="l" rtl="0">
              <a:spcBef>
                <a:spcPts val="1000"/>
              </a:spcBef>
              <a:spcAft>
                <a:spcPts val="0"/>
              </a:spcAft>
              <a:buSzPts val="2300"/>
              <a:buChar char="•"/>
            </a:pPr>
            <a:r>
              <a:rPr lang="en-US" sz="2300" dirty="0"/>
              <a:t>Zoom </a:t>
            </a:r>
            <a:r>
              <a:rPr lang="en-US" sz="2300" u="sng" dirty="0">
                <a:solidFill>
                  <a:schemeClr val="hlink"/>
                </a:solidFill>
                <a:hlinkClick r:id="rId3"/>
              </a:rPr>
              <a:t>link</a:t>
            </a:r>
            <a:r>
              <a:rPr lang="en-US" sz="2300" dirty="0"/>
              <a:t> will always be the same </a:t>
            </a:r>
            <a:endParaRPr sz="2300" dirty="0"/>
          </a:p>
          <a:p>
            <a:pPr marL="914400" lvl="1" indent="-349250" algn="l" rtl="0">
              <a:spcBef>
                <a:spcPts val="0"/>
              </a:spcBef>
              <a:spcAft>
                <a:spcPts val="0"/>
              </a:spcAft>
              <a:buSzPts val="1900"/>
              <a:buChar char="–"/>
            </a:pPr>
            <a:r>
              <a:rPr lang="en-US" sz="1900" b="1" dirty="0"/>
              <a:t>Meeting ID:</a:t>
            </a:r>
            <a:r>
              <a:rPr lang="en-US" sz="1900" dirty="0"/>
              <a:t>  673 987 5758			</a:t>
            </a:r>
            <a:r>
              <a:rPr lang="en-US" sz="1900" b="1" dirty="0"/>
              <a:t>Passcode: </a:t>
            </a:r>
            <a:r>
              <a:rPr lang="en-US" sz="1900" dirty="0"/>
              <a:t> 891923</a:t>
            </a:r>
            <a:endParaRPr sz="1900" dirty="0"/>
          </a:p>
          <a:p>
            <a:pPr marL="457200" lvl="0" indent="-374650" algn="l" rtl="0">
              <a:spcBef>
                <a:spcPts val="1000"/>
              </a:spcBef>
              <a:spcAft>
                <a:spcPts val="0"/>
              </a:spcAft>
              <a:buSzPts val="2300"/>
              <a:buChar char="•"/>
            </a:pPr>
            <a:r>
              <a:rPr lang="en-US" sz="2300" dirty="0"/>
              <a:t>Main objectives of FFF:</a:t>
            </a:r>
            <a:endParaRPr sz="2300" dirty="0"/>
          </a:p>
          <a:p>
            <a:pPr marL="914400" lvl="1" indent="-349250" algn="l" rtl="0">
              <a:spcBef>
                <a:spcPts val="0"/>
              </a:spcBef>
              <a:spcAft>
                <a:spcPts val="0"/>
              </a:spcAft>
              <a:buSzPts val="1900"/>
              <a:buChar char="–"/>
            </a:pPr>
            <a:r>
              <a:rPr lang="en-US" sz="1900" dirty="0"/>
              <a:t>Enhance Field Instructors’ knowledge and understanding about best practices with students</a:t>
            </a:r>
            <a:endParaRPr sz="1900" dirty="0"/>
          </a:p>
          <a:p>
            <a:pPr marL="914400" lvl="1" indent="-349250" algn="l" rtl="0">
              <a:spcBef>
                <a:spcPts val="0"/>
              </a:spcBef>
              <a:spcAft>
                <a:spcPts val="0"/>
              </a:spcAft>
              <a:buSzPts val="1900"/>
              <a:buChar char="–"/>
            </a:pPr>
            <a:r>
              <a:rPr lang="en-US" sz="1900" dirty="0"/>
              <a:t>Learn about resources and tools to help support student learning</a:t>
            </a:r>
            <a:endParaRPr sz="1900" dirty="0"/>
          </a:p>
          <a:p>
            <a:pPr marL="914400" lvl="1" indent="-349250" algn="l" rtl="0">
              <a:spcBef>
                <a:spcPts val="0"/>
              </a:spcBef>
              <a:spcAft>
                <a:spcPts val="0"/>
              </a:spcAft>
              <a:buSzPts val="1900"/>
              <a:buChar char="–"/>
            </a:pPr>
            <a:r>
              <a:rPr lang="en-US" sz="1900" dirty="0"/>
              <a:t>Participate in solution-focused discussions and troubleshoot complex situations</a:t>
            </a:r>
            <a:endParaRPr sz="1900" dirty="0"/>
          </a:p>
          <a:p>
            <a:pPr marL="914400" lvl="1" indent="-349250" algn="l" rtl="0">
              <a:spcBef>
                <a:spcPts val="0"/>
              </a:spcBef>
              <a:spcAft>
                <a:spcPts val="0"/>
              </a:spcAft>
              <a:buSzPts val="1900"/>
              <a:buChar char="–"/>
            </a:pPr>
            <a:r>
              <a:rPr lang="en-US" sz="1900" dirty="0"/>
              <a:t>Engage and network with other professionals within Ohio and the US</a:t>
            </a:r>
            <a:endParaRPr sz="1900" dirty="0"/>
          </a:p>
          <a:p>
            <a:pPr marL="914400" lvl="1" indent="-349250" algn="l" rtl="0">
              <a:spcBef>
                <a:spcPts val="0"/>
              </a:spcBef>
              <a:spcAft>
                <a:spcPts val="0"/>
              </a:spcAft>
              <a:buSzPts val="1900"/>
              <a:buChar char="–"/>
            </a:pPr>
            <a:r>
              <a:rPr lang="en-US" sz="1900" dirty="0"/>
              <a:t>Enhance Field Instructors’ partnerships with the Mandel School &amp; Field Faculty Advisors</a:t>
            </a:r>
            <a:endParaRPr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94500" y="76525"/>
            <a:ext cx="8961000" cy="935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u="sng"/>
              <a:t>Today’s Objectives:</a:t>
            </a:r>
            <a:endParaRPr u="sng"/>
          </a:p>
        </p:txBody>
      </p:sp>
      <p:sp>
        <p:nvSpPr>
          <p:cNvPr id="77" name="Google Shape;77;p17"/>
          <p:cNvSpPr txBox="1">
            <a:spLocks noGrp="1"/>
          </p:cNvSpPr>
          <p:nvPr>
            <p:ph type="body" idx="1"/>
          </p:nvPr>
        </p:nvSpPr>
        <p:spPr>
          <a:xfrm>
            <a:off x="94500" y="920500"/>
            <a:ext cx="8961000" cy="5205900"/>
          </a:xfrm>
          <a:prstGeom prst="rect">
            <a:avLst/>
          </a:prstGeom>
        </p:spPr>
        <p:txBody>
          <a:bodyPr spcFirstLastPara="1" wrap="square" lIns="91425" tIns="45700" rIns="91425" bIns="45700" anchor="t" anchorCtr="0">
            <a:noAutofit/>
          </a:bodyPr>
          <a:lstStyle/>
          <a:p>
            <a:pPr marL="57150" lvl="0" indent="0" algn="l" rtl="0">
              <a:spcBef>
                <a:spcPts val="360"/>
              </a:spcBef>
              <a:spcAft>
                <a:spcPts val="1000"/>
              </a:spcAft>
              <a:buSzPts val="2700"/>
              <a:buNone/>
            </a:pPr>
            <a:endPar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endParaRPr>
          </a:p>
          <a:p>
            <a:pPr marL="57150" lvl="0" indent="0" algn="l" rtl="0">
              <a:spcBef>
                <a:spcPts val="360"/>
              </a:spcBef>
              <a:spcAft>
                <a:spcPts val="1000"/>
              </a:spcAft>
              <a:buSzPts val="2700"/>
              <a:buNone/>
            </a:pP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Competency 2: Advance Human Rights and Social, Racial, Economic, and Environmental Justice (</a:t>
            </a:r>
            <a:r>
              <a:rPr lang="en-US" sz="1400" b="1" dirty="0">
                <a:solidFill>
                  <a:srgbClr val="231F20"/>
                </a:solidFill>
                <a:latin typeface="Lato" panose="020F0502020204030203" pitchFamily="34" charset="0"/>
                <a:ea typeface="Calibri" panose="020F0502020204030204" pitchFamily="34" charset="0"/>
                <a:cs typeface="Times New Roman" panose="02020603050405020304" pitchFamily="18" charset="0"/>
              </a:rPr>
              <a:t>Ex</a:t>
            </a: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ternal)</a:t>
            </a:r>
          </a:p>
          <a:p>
            <a:pPr marL="457200" lvl="0" indent="-400050" algn="l" rtl="0">
              <a:spcBef>
                <a:spcPts val="360"/>
              </a:spcBef>
              <a:spcAft>
                <a:spcPts val="1000"/>
              </a:spcAft>
              <a:buSzPts val="2700"/>
              <a:buChar char="•"/>
            </a:pP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Objective </a:t>
            </a:r>
            <a:r>
              <a:rPr lang="en-US" sz="1400" b="1" dirty="0">
                <a:solidFill>
                  <a:srgbClr val="231F20"/>
                </a:solidFill>
                <a:latin typeface="Lato" panose="020F0502020204030203" pitchFamily="34" charset="0"/>
                <a:ea typeface="Calibri" panose="020F0502020204030204" pitchFamily="34" charset="0"/>
                <a:cs typeface="Times New Roman" panose="02020603050405020304" pitchFamily="18" charset="0"/>
              </a:rPr>
              <a:t>1</a:t>
            </a: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a:t>
            </a:r>
            <a:r>
              <a:rPr lang="en-US" sz="1400"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 Discuss basic skills in identifying and challenging systemic injustices by exploring the ways in which policies, practices, and institutions contribute to social, racial, economic, and environmental disparities.</a:t>
            </a:r>
          </a:p>
          <a:p>
            <a:pPr marL="457200" lvl="0" indent="-400050" algn="l" rtl="0">
              <a:spcBef>
                <a:spcPts val="360"/>
              </a:spcBef>
              <a:spcAft>
                <a:spcPts val="1000"/>
              </a:spcAft>
              <a:buSzPts val="2700"/>
              <a:buChar char="•"/>
            </a:pP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Objective 2: </a:t>
            </a:r>
            <a:r>
              <a:rPr lang="en-US" sz="1400"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Demonstrate the ability to help </a:t>
            </a:r>
            <a:r>
              <a:rPr lang="en-US" sz="1400" dirty="0">
                <a:solidFill>
                  <a:srgbClr val="231F20"/>
                </a:solidFill>
                <a:latin typeface="Lato" panose="020F0502020204030203" pitchFamily="34" charset="0"/>
                <a:ea typeface="Calibri" panose="020F0502020204030204" pitchFamily="34" charset="0"/>
                <a:cs typeface="Times New Roman" panose="02020603050405020304" pitchFamily="18" charset="0"/>
              </a:rPr>
              <a:t>interns </a:t>
            </a:r>
            <a:r>
              <a:rPr lang="en-US" sz="1400"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advocate for marginalized populations through beginner-level initiatives, such as raising awareness, participating in community organizing efforts, and collaborating with stakeholders to address social injustices.</a:t>
            </a:r>
          </a:p>
          <a:p>
            <a:pPr marL="57150" lvl="0" indent="0" algn="l" rtl="0">
              <a:spcBef>
                <a:spcPts val="360"/>
              </a:spcBef>
              <a:spcAft>
                <a:spcPts val="1000"/>
              </a:spcAft>
              <a:buSzPts val="2700"/>
              <a:buNone/>
            </a:pP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Competency 3: Engage in Anti-Racism, Diversity, Equity, and Inclusion (ADEI) in Practice (</a:t>
            </a:r>
            <a:r>
              <a:rPr lang="en-US" sz="1400" b="1" dirty="0">
                <a:solidFill>
                  <a:srgbClr val="231F20"/>
                </a:solidFill>
                <a:latin typeface="Lato" panose="020F0502020204030203" pitchFamily="34" charset="0"/>
                <a:ea typeface="Calibri" panose="020F0502020204030204" pitchFamily="34" charset="0"/>
                <a:cs typeface="Times New Roman" panose="02020603050405020304" pitchFamily="18" charset="0"/>
              </a:rPr>
              <a:t>In</a:t>
            </a: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ternal)</a:t>
            </a:r>
          </a:p>
          <a:p>
            <a:pPr marL="457200" lvl="0" indent="-400050" algn="l" rtl="0">
              <a:spcBef>
                <a:spcPts val="360"/>
              </a:spcBef>
              <a:spcAft>
                <a:spcPts val="1000"/>
              </a:spcAft>
              <a:buSzPts val="2700"/>
              <a:buChar char="•"/>
            </a:pP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Objective </a:t>
            </a:r>
            <a:r>
              <a:rPr lang="en-US" sz="1400" b="1" dirty="0">
                <a:solidFill>
                  <a:srgbClr val="231F20"/>
                </a:solidFill>
                <a:latin typeface="Lato" panose="020F0502020204030203" pitchFamily="34" charset="0"/>
                <a:ea typeface="Calibri" panose="020F0502020204030204" pitchFamily="34" charset="0"/>
                <a:cs typeface="Times New Roman" panose="02020603050405020304" pitchFamily="18" charset="0"/>
              </a:rPr>
              <a:t>1</a:t>
            </a: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 </a:t>
            </a:r>
            <a:r>
              <a:rPr lang="en-US" sz="1400"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Develop introductory skills in conducting culturally competent assessments, recognizing and affirming the strengths and challenges of individuals from diverse backgrounds, and adapting interventions to meet the unique needs of clients.</a:t>
            </a:r>
          </a:p>
          <a:p>
            <a:pPr marL="457200" lvl="0" indent="-400050" algn="l" rtl="0">
              <a:spcBef>
                <a:spcPts val="360"/>
              </a:spcBef>
              <a:spcAft>
                <a:spcPts val="1000"/>
              </a:spcAft>
              <a:buSzPts val="2700"/>
              <a:buChar char="•"/>
            </a:pPr>
            <a:r>
              <a:rPr lang="en-US" sz="14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Objective 2:</a:t>
            </a:r>
            <a:r>
              <a:rPr lang="en-US" sz="1400"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 Foster a commitment to ongoing learning and self-reflection regarding personal biases and cultural competence, actively seeking opportunities to enhance awareness and competence in anti-racist, diverse, equitable, and inclusive social work practices.</a:t>
            </a: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19700" y="117575"/>
            <a:ext cx="8904600" cy="457200"/>
          </a:xfrm>
          <a:prstGeom prst="rect">
            <a:avLst/>
          </a:prstGeom>
        </p:spPr>
        <p:txBody>
          <a:bodyPr spcFirstLastPara="1" wrap="square" lIns="91425" tIns="45700" rIns="91425" bIns="45700" anchor="ctr" anchorCtr="0">
            <a:noAutofit/>
          </a:bodyPr>
          <a:lstStyle/>
          <a:p>
            <a:pPr marL="57150" lvl="0" indent="0" algn="ctr" rtl="0">
              <a:spcBef>
                <a:spcPts val="360"/>
              </a:spcBef>
              <a:spcAft>
                <a:spcPts val="1000"/>
              </a:spcAft>
              <a:buSzPts val="2700"/>
              <a:buNone/>
            </a:pP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Competency 2: Advance Human Rights and Social, Racial, Economic, and Environmental Justice (</a:t>
            </a:r>
            <a:r>
              <a:rPr lang="en-US" sz="1800" dirty="0">
                <a:solidFill>
                  <a:srgbClr val="231F20"/>
                </a:solidFill>
                <a:latin typeface="Lato" panose="020F0502020204030203" pitchFamily="34" charset="0"/>
                <a:ea typeface="Calibri" panose="020F0502020204030204" pitchFamily="34" charset="0"/>
                <a:cs typeface="Times New Roman" panose="02020603050405020304" pitchFamily="18" charset="0"/>
              </a:rPr>
              <a:t>Ex</a:t>
            </a: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ternal)</a:t>
            </a:r>
          </a:p>
        </p:txBody>
      </p:sp>
      <p:sp>
        <p:nvSpPr>
          <p:cNvPr id="83" name="Google Shape;83;p18"/>
          <p:cNvSpPr txBox="1">
            <a:spLocks noGrp="1"/>
          </p:cNvSpPr>
          <p:nvPr>
            <p:ph type="body" idx="1"/>
          </p:nvPr>
        </p:nvSpPr>
        <p:spPr>
          <a:xfrm>
            <a:off x="119700" y="574775"/>
            <a:ext cx="8904600" cy="5551500"/>
          </a:xfrm>
          <a:prstGeom prst="rect">
            <a:avLst/>
          </a:prstGeom>
        </p:spPr>
        <p:txBody>
          <a:bodyPr spcFirstLastPara="1" wrap="square" lIns="91425" tIns="45700" rIns="91425" bIns="45700" anchor="t" anchorCtr="0">
            <a:noAutofit/>
          </a:bodyPr>
          <a:lstStyle/>
          <a:p>
            <a:pPr marL="88900" lvl="0" indent="0" algn="l" rtl="0">
              <a:spcBef>
                <a:spcPts val="360"/>
              </a:spcBef>
              <a:spcAft>
                <a:spcPts val="0"/>
              </a:spcAft>
              <a:buSzPts val="2200"/>
              <a:buNone/>
            </a:pPr>
            <a:endParaRPr lang="en-US" sz="1400" b="1" dirty="0"/>
          </a:p>
          <a:p>
            <a:pPr marL="88900" lvl="0" indent="0" algn="l" rtl="0">
              <a:spcBef>
                <a:spcPts val="360"/>
              </a:spcBef>
              <a:spcAft>
                <a:spcPts val="0"/>
              </a:spcAft>
              <a:buSzPts val="2200"/>
              <a:buNone/>
            </a:pPr>
            <a:endParaRPr lang="en-US" sz="1400" b="1" dirty="0"/>
          </a:p>
          <a:p>
            <a:pPr marL="88900" lvl="0" indent="0" algn="l" rtl="0">
              <a:spcBef>
                <a:spcPts val="360"/>
              </a:spcBef>
              <a:spcAft>
                <a:spcPts val="0"/>
              </a:spcAft>
              <a:buSzPts val="2200"/>
              <a:buNone/>
            </a:pPr>
            <a:r>
              <a:rPr lang="en-US" sz="1800" b="1" dirty="0"/>
              <a:t>1. Understanding Systemic Injustices:</a:t>
            </a:r>
          </a:p>
          <a:p>
            <a:pPr marL="88900" lvl="0" indent="0" algn="l" rtl="0">
              <a:spcBef>
                <a:spcPts val="360"/>
              </a:spcBef>
              <a:spcAft>
                <a:spcPts val="0"/>
              </a:spcAft>
              <a:buSzPts val="2200"/>
              <a:buNone/>
            </a:pPr>
            <a:r>
              <a:rPr lang="en-US" sz="1800" dirty="0"/>
              <a:t>- Explore the </a:t>
            </a:r>
            <a:r>
              <a:rPr lang="en-US" sz="1800" b="1" dirty="0"/>
              <a:t>interconnectedness</a:t>
            </a:r>
            <a:r>
              <a:rPr lang="en-US" sz="1800" dirty="0"/>
              <a:t> of policies, practices, and institutions, and how they collectively contribute to perpetuating systemic injustices.</a:t>
            </a:r>
          </a:p>
          <a:p>
            <a:pPr marL="88900" lvl="0" indent="0" algn="l" rtl="0">
              <a:spcBef>
                <a:spcPts val="360"/>
              </a:spcBef>
              <a:spcAft>
                <a:spcPts val="0"/>
              </a:spcAft>
              <a:buSzPts val="2200"/>
              <a:buNone/>
            </a:pPr>
            <a:endParaRPr lang="en-US" sz="1800" dirty="0"/>
          </a:p>
          <a:p>
            <a:pPr marL="88900" lvl="0" indent="0" algn="l" rtl="0">
              <a:spcBef>
                <a:spcPts val="360"/>
              </a:spcBef>
              <a:spcAft>
                <a:spcPts val="0"/>
              </a:spcAft>
              <a:buSzPts val="2200"/>
              <a:buNone/>
            </a:pPr>
            <a:r>
              <a:rPr lang="en-US" sz="1800" b="1" dirty="0"/>
              <a:t>2. Critical Examination of Policies and Practices:</a:t>
            </a:r>
          </a:p>
          <a:p>
            <a:pPr marL="88900" lvl="0" indent="0" algn="l" rtl="0">
              <a:spcBef>
                <a:spcPts val="360"/>
              </a:spcBef>
              <a:spcAft>
                <a:spcPts val="0"/>
              </a:spcAft>
              <a:buSzPts val="2200"/>
              <a:buNone/>
            </a:pPr>
            <a:r>
              <a:rPr lang="en-US" sz="1800" b="1" dirty="0"/>
              <a:t>   </a:t>
            </a:r>
            <a:r>
              <a:rPr lang="en-US" sz="1800" dirty="0"/>
              <a:t>-- Develop the ability to </a:t>
            </a:r>
            <a:r>
              <a:rPr lang="en-US" sz="1800" b="1" dirty="0"/>
              <a:t>recognize implicit biases </a:t>
            </a:r>
            <a:r>
              <a:rPr lang="en-US" sz="1800" dirty="0"/>
              <a:t>within institutional frameworks and policies, fostering a comprehensive understanding of the mechanisms that sustain disparities.</a:t>
            </a:r>
          </a:p>
          <a:p>
            <a:pPr marL="88900" lvl="0" indent="0" algn="l" rtl="0">
              <a:spcBef>
                <a:spcPts val="360"/>
              </a:spcBef>
              <a:spcAft>
                <a:spcPts val="0"/>
              </a:spcAft>
              <a:buSzPts val="2200"/>
              <a:buNone/>
            </a:pPr>
            <a:endParaRPr lang="en-US" sz="1800" dirty="0"/>
          </a:p>
          <a:p>
            <a:pPr marL="88900" lvl="0" indent="0" algn="l" rtl="0">
              <a:spcBef>
                <a:spcPts val="360"/>
              </a:spcBef>
              <a:spcAft>
                <a:spcPts val="0"/>
              </a:spcAft>
              <a:buSzPts val="2200"/>
              <a:buNone/>
            </a:pPr>
            <a:r>
              <a:rPr lang="en-US" sz="1800" b="1" dirty="0"/>
              <a:t>3</a:t>
            </a:r>
            <a:r>
              <a:rPr lang="en-US" sz="1800" dirty="0"/>
              <a:t>. </a:t>
            </a:r>
            <a:r>
              <a:rPr lang="en-US" sz="1800" b="1" dirty="0"/>
              <a:t>Empowering Individuals for Advocacy:</a:t>
            </a:r>
          </a:p>
          <a:p>
            <a:pPr marL="88900" lvl="0" indent="0" algn="l" rtl="0">
              <a:spcBef>
                <a:spcPts val="360"/>
              </a:spcBef>
              <a:spcAft>
                <a:spcPts val="0"/>
              </a:spcAft>
              <a:buSzPts val="2200"/>
              <a:buNone/>
            </a:pPr>
            <a:r>
              <a:rPr lang="en-US" sz="1800" dirty="0"/>
              <a:t>- Foster a </a:t>
            </a:r>
            <a:r>
              <a:rPr lang="en-US" sz="1800" b="1" dirty="0"/>
              <a:t>proactive mindset </a:t>
            </a:r>
            <a:r>
              <a:rPr lang="en-US" sz="1800" dirty="0"/>
              <a:t>by encouraging interns to engage in conversations, raise awareness, and actively contribute to dismantling structures that perpetuate social, racial, economic, and environmental disparities.</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19700" y="117575"/>
            <a:ext cx="8904600" cy="457200"/>
          </a:xfrm>
          <a:prstGeom prst="rect">
            <a:avLst/>
          </a:prstGeom>
        </p:spPr>
        <p:txBody>
          <a:bodyPr spcFirstLastPara="1" wrap="square" lIns="91425" tIns="45700" rIns="91425" bIns="45700" anchor="ctr" anchorCtr="0">
            <a:noAutofit/>
          </a:bodyPr>
          <a:lstStyle/>
          <a:p>
            <a:pPr marL="57150" lvl="0" indent="0" algn="ctr" rtl="0">
              <a:spcBef>
                <a:spcPts val="360"/>
              </a:spcBef>
              <a:spcAft>
                <a:spcPts val="1000"/>
              </a:spcAft>
              <a:buSzPts val="2700"/>
              <a:buNone/>
            </a:pP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Competency 2: Advance Human Rights and Social, Racial, Economic, and Environmental Justice (</a:t>
            </a:r>
            <a:r>
              <a:rPr lang="en-US" sz="1800" dirty="0">
                <a:solidFill>
                  <a:srgbClr val="231F20"/>
                </a:solidFill>
                <a:latin typeface="Lato" panose="020F0502020204030203" pitchFamily="34" charset="0"/>
                <a:ea typeface="Calibri" panose="020F0502020204030204" pitchFamily="34" charset="0"/>
                <a:cs typeface="Times New Roman" panose="02020603050405020304" pitchFamily="18" charset="0"/>
              </a:rPr>
              <a:t>Ex</a:t>
            </a: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ternal)</a:t>
            </a:r>
          </a:p>
        </p:txBody>
      </p:sp>
      <p:sp>
        <p:nvSpPr>
          <p:cNvPr id="83" name="Google Shape;83;p18"/>
          <p:cNvSpPr txBox="1">
            <a:spLocks noGrp="1"/>
          </p:cNvSpPr>
          <p:nvPr>
            <p:ph type="body" idx="1"/>
          </p:nvPr>
        </p:nvSpPr>
        <p:spPr>
          <a:xfrm>
            <a:off x="119700" y="574775"/>
            <a:ext cx="8904600" cy="5551500"/>
          </a:xfrm>
          <a:prstGeom prst="rect">
            <a:avLst/>
          </a:prstGeom>
        </p:spPr>
        <p:txBody>
          <a:bodyPr spcFirstLastPara="1" wrap="square" lIns="91425" tIns="45700" rIns="91425" bIns="45700" anchor="t" anchorCtr="0">
            <a:noAutofit/>
          </a:bodyPr>
          <a:lstStyle/>
          <a:p>
            <a:pPr marL="88900" lvl="0" indent="0" algn="l" rtl="0">
              <a:spcBef>
                <a:spcPts val="360"/>
              </a:spcBef>
              <a:spcAft>
                <a:spcPts val="0"/>
              </a:spcAft>
              <a:buSzPts val="2200"/>
              <a:buNone/>
            </a:pPr>
            <a:r>
              <a:rPr lang="en-US" sz="1800" dirty="0"/>
              <a:t>1. </a:t>
            </a:r>
            <a:r>
              <a:rPr lang="en-US" sz="1800" b="1" dirty="0"/>
              <a:t>Building Advocacy Skills for Interns:</a:t>
            </a:r>
          </a:p>
          <a:p>
            <a:pPr marL="88900" lvl="0" indent="0" algn="l" rtl="0">
              <a:spcBef>
                <a:spcPts val="360"/>
              </a:spcBef>
              <a:spcAft>
                <a:spcPts val="0"/>
              </a:spcAft>
              <a:buSzPts val="2200"/>
              <a:buNone/>
            </a:pPr>
            <a:r>
              <a:rPr lang="en-US" sz="1800" dirty="0"/>
              <a:t>   - Provide interns with practical skills to </a:t>
            </a:r>
            <a:r>
              <a:rPr lang="en-US" sz="1800" b="1" dirty="0"/>
              <a:t>advocate</a:t>
            </a:r>
            <a:r>
              <a:rPr lang="en-US" sz="1800" dirty="0"/>
              <a:t> for marginalized populations by emphasizing the importance of empathy, active listening, and effective communication.</a:t>
            </a:r>
          </a:p>
          <a:p>
            <a:pPr marL="88900" lvl="0" indent="0" algn="l" rtl="0">
              <a:spcBef>
                <a:spcPts val="360"/>
              </a:spcBef>
              <a:spcAft>
                <a:spcPts val="0"/>
              </a:spcAft>
              <a:buSzPts val="2200"/>
              <a:buNone/>
            </a:pPr>
            <a:r>
              <a:rPr lang="en-US" sz="1800" dirty="0"/>
              <a:t>   - Develop an </a:t>
            </a:r>
            <a:r>
              <a:rPr lang="en-US" sz="1800" b="1" dirty="0"/>
              <a:t>understanding of the power dynamics </a:t>
            </a:r>
            <a:r>
              <a:rPr lang="en-US" sz="1800" dirty="0"/>
              <a:t>at play and the role interns can play in addressing social injustices within their communities.</a:t>
            </a:r>
          </a:p>
          <a:p>
            <a:pPr marL="88900" lvl="0" indent="0" algn="l" rtl="0">
              <a:spcBef>
                <a:spcPts val="360"/>
              </a:spcBef>
              <a:spcAft>
                <a:spcPts val="0"/>
              </a:spcAft>
              <a:buSzPts val="2200"/>
              <a:buNone/>
            </a:pPr>
            <a:endParaRPr lang="en-US" sz="1800" dirty="0"/>
          </a:p>
          <a:p>
            <a:pPr marL="88900" lvl="0" indent="0" algn="l" rtl="0">
              <a:spcBef>
                <a:spcPts val="360"/>
              </a:spcBef>
              <a:spcAft>
                <a:spcPts val="0"/>
              </a:spcAft>
              <a:buSzPts val="2200"/>
              <a:buNone/>
            </a:pPr>
            <a:r>
              <a:rPr lang="en-US" sz="1800" dirty="0"/>
              <a:t>2. </a:t>
            </a:r>
            <a:r>
              <a:rPr lang="en-US" sz="1800" b="1" dirty="0"/>
              <a:t>Initiating Beginner-Level Initiatives:</a:t>
            </a:r>
          </a:p>
          <a:p>
            <a:pPr marL="88900" lvl="0" indent="0" algn="l" rtl="0">
              <a:spcBef>
                <a:spcPts val="360"/>
              </a:spcBef>
              <a:spcAft>
                <a:spcPts val="0"/>
              </a:spcAft>
              <a:buSzPts val="2200"/>
              <a:buNone/>
            </a:pPr>
            <a:r>
              <a:rPr lang="en-US" sz="1800" dirty="0"/>
              <a:t>   - Guide interns in </a:t>
            </a:r>
            <a:r>
              <a:rPr lang="en-US" sz="1800" b="1" dirty="0"/>
              <a:t>developing and executing beginner-level initiatives</a:t>
            </a:r>
            <a:r>
              <a:rPr lang="en-US" sz="1800" dirty="0"/>
              <a:t>, such as raising awareness campaigns, to shine a spotlight on issues affecting marginalized populations.</a:t>
            </a:r>
          </a:p>
          <a:p>
            <a:pPr marL="88900" lvl="0" indent="0" algn="l" rtl="0">
              <a:spcBef>
                <a:spcPts val="360"/>
              </a:spcBef>
              <a:spcAft>
                <a:spcPts val="0"/>
              </a:spcAft>
              <a:buSzPts val="2200"/>
              <a:buNone/>
            </a:pPr>
            <a:r>
              <a:rPr lang="en-US" sz="1800" dirty="0"/>
              <a:t>   </a:t>
            </a:r>
          </a:p>
          <a:p>
            <a:pPr marL="88900" lvl="0" indent="0" algn="l" rtl="0">
              <a:spcBef>
                <a:spcPts val="360"/>
              </a:spcBef>
              <a:spcAft>
                <a:spcPts val="0"/>
              </a:spcAft>
              <a:buSzPts val="2200"/>
              <a:buNone/>
            </a:pPr>
            <a:r>
              <a:rPr lang="en-US" sz="1800" dirty="0"/>
              <a:t>3. </a:t>
            </a:r>
            <a:r>
              <a:rPr lang="en-US" sz="1800" b="1" dirty="0"/>
              <a:t>Collaborative Engagement with Stakeholders:</a:t>
            </a:r>
          </a:p>
          <a:p>
            <a:pPr marL="88900" lvl="0" indent="0" algn="l" rtl="0">
              <a:spcBef>
                <a:spcPts val="360"/>
              </a:spcBef>
              <a:spcAft>
                <a:spcPts val="0"/>
              </a:spcAft>
              <a:buSzPts val="2200"/>
              <a:buNone/>
            </a:pPr>
            <a:r>
              <a:rPr lang="en-US" sz="1800" dirty="0"/>
              <a:t>   - Emphasize the </a:t>
            </a:r>
            <a:r>
              <a:rPr lang="en-US" sz="1800" b="1" dirty="0"/>
              <a:t>significance of collaboration </a:t>
            </a:r>
            <a:r>
              <a:rPr lang="en-US" sz="1800" dirty="0"/>
              <a:t>by guiding interns in building partnerships with stakeholders, including local organizations, community leaders, and other advocacy groups.</a:t>
            </a:r>
          </a:p>
        </p:txBody>
      </p:sp>
    </p:spTree>
    <p:extLst>
      <p:ext uri="{BB962C8B-B14F-4D97-AF65-F5344CB8AC3E}">
        <p14:creationId xmlns:p14="http://schemas.microsoft.com/office/powerpoint/2010/main" val="261114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D7F8-46DB-3880-72D3-90EBC83995BE}"/>
              </a:ext>
            </a:extLst>
          </p:cNvPr>
          <p:cNvSpPr>
            <a:spLocks noGrp="1"/>
          </p:cNvSpPr>
          <p:nvPr>
            <p:ph type="title"/>
          </p:nvPr>
        </p:nvSpPr>
        <p:spPr/>
        <p:txBody>
          <a:bodyPr/>
          <a:lstStyle/>
          <a:p>
            <a:pPr algn="ctr"/>
            <a:br>
              <a:rPr lang="en-US" sz="3600" b="1" i="0" dirty="0">
                <a:solidFill>
                  <a:srgbClr val="202124"/>
                </a:solidFill>
                <a:effectLst/>
                <a:latin typeface="Google Sans"/>
              </a:rPr>
            </a:br>
            <a:r>
              <a:rPr lang="en-US" sz="24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Small Group Activity: </a:t>
            </a:r>
            <a:br>
              <a:rPr lang="en-US" sz="24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Ways to Celebrate Diversity in the Workplace</a:t>
            </a:r>
            <a:br>
              <a:rPr lang="en-US" sz="3600" b="0" i="0" dirty="0">
                <a:solidFill>
                  <a:srgbClr val="202124"/>
                </a:solidFill>
                <a:effectLst/>
                <a:latin typeface="Google Sans"/>
              </a:rPr>
            </a:br>
            <a:endParaRPr lang="en-US" sz="3600" dirty="0"/>
          </a:p>
        </p:txBody>
      </p:sp>
      <p:sp>
        <p:nvSpPr>
          <p:cNvPr id="3" name="Text Placeholder 2">
            <a:extLst>
              <a:ext uri="{FF2B5EF4-FFF2-40B4-BE49-F238E27FC236}">
                <a16:creationId xmlns:a16="http://schemas.microsoft.com/office/drawing/2014/main" id="{61BC5938-B0A0-CC6F-40B6-45C8EA5B1CF5}"/>
              </a:ext>
            </a:extLst>
          </p:cNvPr>
          <p:cNvSpPr>
            <a:spLocks noGrp="1"/>
          </p:cNvSpPr>
          <p:nvPr>
            <p:ph type="body" idx="1"/>
          </p:nvPr>
        </p:nvSpPr>
        <p:spPr/>
        <p:txBody>
          <a:bodyPr/>
          <a:lstStyle/>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Pay Attention to Cultural Nuances.</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Address Communication Barriers.</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Develop a Cultural Calendar.</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Encourage Education.</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Create a Bulletin Board of Diversity.</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Employee/Intern Diversity Training.</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Support Employee/Intern Advancement.</a:t>
            </a:r>
          </a:p>
          <a:p>
            <a:pPr algn="l">
              <a:buFont typeface="+mj-lt"/>
              <a:buAutoNum type="arabicPeriod"/>
            </a:pPr>
            <a:r>
              <a:rPr lang="en-US" sz="28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Make Company Culture Important.</a:t>
            </a:r>
          </a:p>
          <a:p>
            <a:endParaRPr lang="en-US" dirty="0"/>
          </a:p>
        </p:txBody>
      </p:sp>
    </p:spTree>
    <p:extLst>
      <p:ext uri="{BB962C8B-B14F-4D97-AF65-F5344CB8AC3E}">
        <p14:creationId xmlns:p14="http://schemas.microsoft.com/office/powerpoint/2010/main" val="175924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19700" y="117575"/>
            <a:ext cx="8904600" cy="457200"/>
          </a:xfrm>
          <a:prstGeom prst="rect">
            <a:avLst/>
          </a:prstGeom>
        </p:spPr>
        <p:txBody>
          <a:bodyPr spcFirstLastPara="1" wrap="square" lIns="91425" tIns="45700" rIns="91425" bIns="45700" anchor="ctr" anchorCtr="0">
            <a:noAutofit/>
          </a:bodyPr>
          <a:lstStyle/>
          <a:p>
            <a:pPr marL="57150" lvl="0" indent="0" algn="ctr" rtl="0">
              <a:spcBef>
                <a:spcPts val="360"/>
              </a:spcBef>
              <a:spcAft>
                <a:spcPts val="1000"/>
              </a:spcAft>
              <a:buSzPts val="2700"/>
              <a:buNone/>
            </a:pP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Competency 3: Engage in Anti-Racism, Diversity, Equity, and Inclusion (ADEI) in Practice (</a:t>
            </a:r>
            <a:r>
              <a:rPr lang="en-US" sz="1800" dirty="0">
                <a:solidFill>
                  <a:srgbClr val="231F20"/>
                </a:solidFill>
                <a:latin typeface="Lato" panose="020F0502020204030203" pitchFamily="34" charset="0"/>
                <a:ea typeface="Calibri" panose="020F0502020204030204" pitchFamily="34" charset="0"/>
                <a:cs typeface="Times New Roman" panose="02020603050405020304" pitchFamily="18" charset="0"/>
              </a:rPr>
              <a:t>In</a:t>
            </a: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ternal)</a:t>
            </a:r>
          </a:p>
        </p:txBody>
      </p:sp>
      <p:sp>
        <p:nvSpPr>
          <p:cNvPr id="83" name="Google Shape;83;p18"/>
          <p:cNvSpPr txBox="1">
            <a:spLocks noGrp="1"/>
          </p:cNvSpPr>
          <p:nvPr>
            <p:ph type="body" idx="1"/>
          </p:nvPr>
        </p:nvSpPr>
        <p:spPr>
          <a:xfrm>
            <a:off x="119700" y="574775"/>
            <a:ext cx="8904600" cy="5551500"/>
          </a:xfrm>
          <a:prstGeom prst="rect">
            <a:avLst/>
          </a:prstGeom>
        </p:spPr>
        <p:txBody>
          <a:bodyPr spcFirstLastPara="1" wrap="square" lIns="91425" tIns="45700" rIns="91425" bIns="45700" anchor="t" anchorCtr="0">
            <a:noAutofit/>
          </a:bodyPr>
          <a:lstStyle/>
          <a:p>
            <a:pPr marL="88900" lvl="0" indent="0" algn="l" rtl="0">
              <a:spcBef>
                <a:spcPts val="360"/>
              </a:spcBef>
              <a:spcAft>
                <a:spcPts val="0"/>
              </a:spcAft>
              <a:buSzPts val="2200"/>
              <a:buNone/>
            </a:pPr>
            <a:endParaRPr lang="en-US" sz="1400" b="1" dirty="0"/>
          </a:p>
          <a:p>
            <a:pPr marL="88900" lvl="0" indent="0" algn="l" rtl="0">
              <a:spcBef>
                <a:spcPts val="360"/>
              </a:spcBef>
              <a:spcAft>
                <a:spcPts val="0"/>
              </a:spcAft>
              <a:buSzPts val="2200"/>
              <a:buNone/>
            </a:pPr>
            <a:r>
              <a:rPr lang="en-US" sz="1800" dirty="0"/>
              <a:t>1. </a:t>
            </a:r>
            <a:r>
              <a:rPr lang="en-US" sz="1800" b="1" dirty="0"/>
              <a:t>Culturally Competent Assessments:</a:t>
            </a:r>
          </a:p>
          <a:p>
            <a:pPr marL="88900" lvl="0" indent="0" algn="l" rtl="0">
              <a:spcBef>
                <a:spcPts val="360"/>
              </a:spcBef>
              <a:spcAft>
                <a:spcPts val="0"/>
              </a:spcAft>
              <a:buSzPts val="2200"/>
              <a:buNone/>
            </a:pPr>
            <a:r>
              <a:rPr lang="en-US" sz="1800" dirty="0"/>
              <a:t>   - Equip interns with </a:t>
            </a:r>
            <a:r>
              <a:rPr lang="en-US" sz="1800" b="1" dirty="0"/>
              <a:t>foundational skills to conduct culturally competent assessments</a:t>
            </a:r>
            <a:r>
              <a:rPr lang="en-US" sz="1800" dirty="0"/>
              <a:t>, emphasizing the importance of understanding diverse cultural backgrounds, values, and experiences.</a:t>
            </a:r>
          </a:p>
          <a:p>
            <a:pPr marL="88900" lvl="0" indent="0" algn="l" rtl="0">
              <a:spcBef>
                <a:spcPts val="360"/>
              </a:spcBef>
              <a:spcAft>
                <a:spcPts val="0"/>
              </a:spcAft>
              <a:buSzPts val="2200"/>
              <a:buNone/>
            </a:pPr>
            <a:endParaRPr lang="en-US" sz="1800" dirty="0"/>
          </a:p>
          <a:p>
            <a:pPr marL="88900" lvl="0" indent="0" algn="l" rtl="0">
              <a:spcBef>
                <a:spcPts val="360"/>
              </a:spcBef>
              <a:spcAft>
                <a:spcPts val="0"/>
              </a:spcAft>
              <a:buSzPts val="2200"/>
              <a:buNone/>
            </a:pPr>
            <a:r>
              <a:rPr lang="en-US" sz="1800" dirty="0"/>
              <a:t>2. </a:t>
            </a:r>
            <a:r>
              <a:rPr lang="en-US" sz="1800" b="1" dirty="0"/>
              <a:t>Recognition and Affirmation of Diversity:</a:t>
            </a:r>
          </a:p>
          <a:p>
            <a:pPr marL="88900" lvl="0" indent="0" algn="l" rtl="0">
              <a:spcBef>
                <a:spcPts val="360"/>
              </a:spcBef>
              <a:spcAft>
                <a:spcPts val="0"/>
              </a:spcAft>
              <a:buSzPts val="2200"/>
              <a:buNone/>
            </a:pPr>
            <a:r>
              <a:rPr lang="en-US" sz="1800" dirty="0"/>
              <a:t>- Encourage a </a:t>
            </a:r>
            <a:r>
              <a:rPr lang="en-US" sz="1800" b="1" dirty="0"/>
              <a:t>strengths-based approach </a:t>
            </a:r>
            <a:r>
              <a:rPr lang="en-US" sz="1800" dirty="0"/>
              <a:t>that acknowledges the resilience and resources within diverse communities, while also addressing the challenges they may face.</a:t>
            </a:r>
          </a:p>
          <a:p>
            <a:pPr marL="88900" lvl="0" indent="0" algn="l" rtl="0">
              <a:spcBef>
                <a:spcPts val="360"/>
              </a:spcBef>
              <a:spcAft>
                <a:spcPts val="0"/>
              </a:spcAft>
              <a:buSzPts val="2200"/>
              <a:buNone/>
            </a:pPr>
            <a:endParaRPr lang="en-US" sz="1800" dirty="0"/>
          </a:p>
          <a:p>
            <a:pPr marL="88900" lvl="0" indent="0" algn="l" rtl="0">
              <a:spcBef>
                <a:spcPts val="360"/>
              </a:spcBef>
              <a:spcAft>
                <a:spcPts val="0"/>
              </a:spcAft>
              <a:buSzPts val="2200"/>
              <a:buNone/>
            </a:pPr>
            <a:r>
              <a:rPr lang="en-US" sz="1800" dirty="0"/>
              <a:t>3. </a:t>
            </a:r>
            <a:r>
              <a:rPr lang="en-US" sz="1800" b="1" dirty="0"/>
              <a:t>Adaptation of Interventions:</a:t>
            </a:r>
          </a:p>
          <a:p>
            <a:pPr marL="88900" lvl="0" indent="0" algn="l" rtl="0">
              <a:spcBef>
                <a:spcPts val="360"/>
              </a:spcBef>
              <a:spcAft>
                <a:spcPts val="0"/>
              </a:spcAft>
              <a:buSzPts val="2200"/>
              <a:buNone/>
            </a:pPr>
            <a:r>
              <a:rPr lang="en-US" sz="1800" dirty="0"/>
              <a:t>- Provide </a:t>
            </a:r>
            <a:r>
              <a:rPr lang="en-US" sz="1800" b="1" dirty="0"/>
              <a:t>practical strategies for tailoring interventions </a:t>
            </a:r>
            <a:r>
              <a:rPr lang="en-US" sz="1800" dirty="0"/>
              <a:t>to align with cultural preferences, belief systems, and communication styles, ensuring that therapeutic practices are inclusive and responsive to individual differences.</a:t>
            </a:r>
          </a:p>
        </p:txBody>
      </p:sp>
    </p:spTree>
    <p:extLst>
      <p:ext uri="{BB962C8B-B14F-4D97-AF65-F5344CB8AC3E}">
        <p14:creationId xmlns:p14="http://schemas.microsoft.com/office/powerpoint/2010/main" val="283108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19700" y="117575"/>
            <a:ext cx="8904600" cy="457200"/>
          </a:xfrm>
          <a:prstGeom prst="rect">
            <a:avLst/>
          </a:prstGeom>
        </p:spPr>
        <p:txBody>
          <a:bodyPr spcFirstLastPara="1" wrap="square" lIns="91425" tIns="45700" rIns="91425" bIns="45700" anchor="ctr" anchorCtr="0">
            <a:noAutofit/>
          </a:bodyPr>
          <a:lstStyle/>
          <a:p>
            <a:pPr marL="57150" lvl="0" indent="0" algn="ctr" rtl="0">
              <a:spcBef>
                <a:spcPts val="360"/>
              </a:spcBef>
              <a:spcAft>
                <a:spcPts val="1000"/>
              </a:spcAft>
              <a:buSzPts val="2700"/>
              <a:buNone/>
            </a:pP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Competency 3: Engage in Anti-Racism, Diversity, Equity, and Inclusion (ADEI) in Practice (</a:t>
            </a:r>
            <a:r>
              <a:rPr lang="en-US" sz="1800" dirty="0">
                <a:solidFill>
                  <a:srgbClr val="231F20"/>
                </a:solidFill>
                <a:latin typeface="Lato" panose="020F0502020204030203" pitchFamily="34" charset="0"/>
                <a:ea typeface="Calibri" panose="020F0502020204030204" pitchFamily="34" charset="0"/>
                <a:cs typeface="Times New Roman" panose="02020603050405020304" pitchFamily="18" charset="0"/>
              </a:rPr>
              <a:t>In</a:t>
            </a:r>
            <a:r>
              <a:rPr lang="en-US" sz="1800" b="1" dirty="0">
                <a:solidFill>
                  <a:srgbClr val="231F20"/>
                </a:solidFill>
                <a:effectLst/>
                <a:latin typeface="Lato" panose="020F0502020204030203" pitchFamily="34" charset="0"/>
                <a:ea typeface="Calibri" panose="020F0502020204030204" pitchFamily="34" charset="0"/>
                <a:cs typeface="Times New Roman" panose="02020603050405020304" pitchFamily="18" charset="0"/>
              </a:rPr>
              <a:t>ternal)</a:t>
            </a:r>
          </a:p>
        </p:txBody>
      </p:sp>
      <p:sp>
        <p:nvSpPr>
          <p:cNvPr id="83" name="Google Shape;83;p18"/>
          <p:cNvSpPr txBox="1">
            <a:spLocks noGrp="1"/>
          </p:cNvSpPr>
          <p:nvPr>
            <p:ph type="body" idx="1"/>
          </p:nvPr>
        </p:nvSpPr>
        <p:spPr>
          <a:xfrm>
            <a:off x="119700" y="574775"/>
            <a:ext cx="8904600" cy="5551500"/>
          </a:xfrm>
          <a:prstGeom prst="rect">
            <a:avLst/>
          </a:prstGeom>
        </p:spPr>
        <p:txBody>
          <a:bodyPr spcFirstLastPara="1" wrap="square" lIns="91425" tIns="45700" rIns="91425" bIns="45700" anchor="t" anchorCtr="0">
            <a:noAutofit/>
          </a:bodyPr>
          <a:lstStyle/>
          <a:p>
            <a:pPr marL="88900" lvl="0" indent="0" algn="l" rtl="0">
              <a:spcBef>
                <a:spcPts val="360"/>
              </a:spcBef>
              <a:spcAft>
                <a:spcPts val="0"/>
              </a:spcAft>
              <a:buSzPts val="2200"/>
              <a:buNone/>
            </a:pPr>
            <a:endParaRPr lang="en-US" sz="1400" b="1" dirty="0"/>
          </a:p>
          <a:p>
            <a:pPr marL="88900" lvl="0" indent="0" algn="l" rtl="0">
              <a:spcBef>
                <a:spcPts val="360"/>
              </a:spcBef>
              <a:spcAft>
                <a:spcPts val="0"/>
              </a:spcAft>
              <a:buSzPts val="2200"/>
              <a:buNone/>
            </a:pPr>
            <a:endParaRPr lang="en-US" sz="1400" b="1" dirty="0"/>
          </a:p>
          <a:p>
            <a:pPr marL="88900" lvl="0" indent="0" algn="l" rtl="0">
              <a:spcBef>
                <a:spcPts val="360"/>
              </a:spcBef>
              <a:spcAft>
                <a:spcPts val="0"/>
              </a:spcAft>
              <a:buSzPts val="2200"/>
              <a:buNone/>
            </a:pPr>
            <a:r>
              <a:rPr lang="en-US" sz="1800" b="1" dirty="0"/>
              <a:t>1. Promoting Ongoing Learning:</a:t>
            </a:r>
          </a:p>
          <a:p>
            <a:pPr marL="88900" lvl="0" indent="0" algn="l" rtl="0">
              <a:spcBef>
                <a:spcPts val="360"/>
              </a:spcBef>
              <a:spcAft>
                <a:spcPts val="0"/>
              </a:spcAft>
              <a:buSzPts val="2200"/>
              <a:buNone/>
            </a:pPr>
            <a:r>
              <a:rPr lang="en-US" sz="1800" dirty="0"/>
              <a:t>   - Encourage a </a:t>
            </a:r>
            <a:r>
              <a:rPr lang="en-US" sz="1800" b="1" dirty="0"/>
              <a:t>commitment to continuous learning </a:t>
            </a:r>
            <a:r>
              <a:rPr lang="en-US" sz="1800" dirty="0"/>
              <a:t>by highlighting the dynamic nature of cultural competence and the importance of staying informed about evolving perspectives, research, and best practices.</a:t>
            </a:r>
          </a:p>
          <a:p>
            <a:pPr marL="88900" lvl="0" indent="0" algn="l" rtl="0">
              <a:spcBef>
                <a:spcPts val="360"/>
              </a:spcBef>
              <a:spcAft>
                <a:spcPts val="0"/>
              </a:spcAft>
              <a:buSzPts val="2200"/>
              <a:buNone/>
            </a:pPr>
            <a:endParaRPr lang="en-US" sz="1800" b="1" dirty="0"/>
          </a:p>
          <a:p>
            <a:pPr marL="88900" lvl="0" indent="0" algn="l" rtl="0">
              <a:spcBef>
                <a:spcPts val="360"/>
              </a:spcBef>
              <a:spcAft>
                <a:spcPts val="0"/>
              </a:spcAft>
              <a:buSzPts val="2200"/>
              <a:buNone/>
            </a:pPr>
            <a:r>
              <a:rPr lang="en-US" sz="1800" b="1" dirty="0"/>
              <a:t>2. Self-Reflection on Biases:</a:t>
            </a:r>
          </a:p>
          <a:p>
            <a:pPr marL="88900" lvl="0" indent="0" algn="l" rtl="0">
              <a:spcBef>
                <a:spcPts val="360"/>
              </a:spcBef>
              <a:spcAft>
                <a:spcPts val="0"/>
              </a:spcAft>
              <a:buSzPts val="2200"/>
              <a:buNone/>
            </a:pPr>
            <a:r>
              <a:rPr lang="en-US" sz="1800" b="1" dirty="0"/>
              <a:t>   </a:t>
            </a:r>
            <a:r>
              <a:rPr lang="en-US" sz="1800" dirty="0"/>
              <a:t>- Foster a </a:t>
            </a:r>
            <a:r>
              <a:rPr lang="en-US" sz="1800" b="1" dirty="0"/>
              <a:t>culture of self-reflection </a:t>
            </a:r>
            <a:r>
              <a:rPr lang="en-US" sz="1800" dirty="0"/>
              <a:t>by guiding interns to regularly examine personal biases and assumptions that may impact their professional practice.</a:t>
            </a:r>
          </a:p>
          <a:p>
            <a:pPr marL="88900" lvl="0" indent="0" algn="l" rtl="0">
              <a:spcBef>
                <a:spcPts val="360"/>
              </a:spcBef>
              <a:spcAft>
                <a:spcPts val="0"/>
              </a:spcAft>
              <a:buSzPts val="2200"/>
              <a:buNone/>
            </a:pPr>
            <a:endParaRPr lang="en-US" sz="1800" b="1" dirty="0"/>
          </a:p>
          <a:p>
            <a:pPr marL="88900" lvl="0" indent="0" algn="l" rtl="0">
              <a:spcBef>
                <a:spcPts val="360"/>
              </a:spcBef>
              <a:spcAft>
                <a:spcPts val="0"/>
              </a:spcAft>
              <a:buSzPts val="2200"/>
              <a:buNone/>
            </a:pPr>
            <a:r>
              <a:rPr lang="en-US" sz="1800" b="1" dirty="0"/>
              <a:t>3. Commitment to Anti-Racist and Inclusive Practices:</a:t>
            </a:r>
          </a:p>
          <a:p>
            <a:pPr marL="88900" lvl="0" indent="0" algn="l" rtl="0">
              <a:spcBef>
                <a:spcPts val="360"/>
              </a:spcBef>
              <a:spcAft>
                <a:spcPts val="0"/>
              </a:spcAft>
              <a:buSzPts val="2200"/>
              <a:buNone/>
            </a:pPr>
            <a:r>
              <a:rPr lang="en-US" sz="1800" dirty="0"/>
              <a:t>- Encourage interns to </a:t>
            </a:r>
            <a:r>
              <a:rPr lang="en-US" sz="1800" b="1" dirty="0"/>
              <a:t>seek out opportunities </a:t>
            </a:r>
            <a:r>
              <a:rPr lang="en-US" sz="1800" dirty="0"/>
              <a:t>for dialogue, advocacy, and collaboration that contribute to dismantling discriminatory practices and creating more inclusive environments within the field of social work</a:t>
            </a:r>
            <a:r>
              <a:rPr lang="en-US" sz="1400" dirty="0"/>
              <a:t>.</a:t>
            </a:r>
            <a:endParaRPr sz="1400" dirty="0"/>
          </a:p>
        </p:txBody>
      </p:sp>
    </p:spTree>
    <p:extLst>
      <p:ext uri="{BB962C8B-B14F-4D97-AF65-F5344CB8AC3E}">
        <p14:creationId xmlns:p14="http://schemas.microsoft.com/office/powerpoint/2010/main" val="195531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53B5-332A-E29D-AC65-58E7635061C2}"/>
              </a:ext>
            </a:extLst>
          </p:cNvPr>
          <p:cNvSpPr>
            <a:spLocks noGrp="1"/>
          </p:cNvSpPr>
          <p:nvPr>
            <p:ph type="title"/>
          </p:nvPr>
        </p:nvSpPr>
        <p:spPr/>
        <p:txBody>
          <a:bodyPr/>
          <a:lstStyle/>
          <a:p>
            <a:pPr algn="ctr"/>
            <a:r>
              <a:rPr lang="en-US" sz="400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What is the flower petal of inclusion activity?</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A8A5561D-44E7-1227-4A13-E9CEF8E1E73F}"/>
              </a:ext>
            </a:extLst>
          </p:cNvPr>
          <p:cNvSpPr>
            <a:spLocks noGrp="1"/>
          </p:cNvSpPr>
          <p:nvPr>
            <p:ph type="body" idx="1"/>
          </p:nvPr>
        </p:nvSpPr>
        <p:spPr/>
        <p:txBody>
          <a:bodyPr/>
          <a:lstStyle/>
          <a:p>
            <a:pPr marL="114300" indent="0">
              <a:buNone/>
            </a:pPr>
            <a:endParaRPr lang="en-US" b="0" i="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114300" indent="0">
              <a:buNone/>
            </a:pPr>
            <a:r>
              <a:rPr lang="en-US" sz="2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 part of workplace diversity initiatives, consider incorporating the flower petal activity. In this activity, each group will craft a flower using petals, assigning a unique characteristic to each member on individual petals. These characteristics should highlight what makes each member distinct. </a:t>
            </a:r>
          </a:p>
          <a:p>
            <a:pPr marL="114300" indent="0">
              <a:buNone/>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 indent="0">
              <a:buNone/>
            </a:pPr>
            <a:r>
              <a:rPr lang="en-US" sz="2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Additionally, in the center of the flower, identify and write down characteristics that are shared by everyone in the group. This activity promotes appreciation for individual differences while acknowledging commonalities among team members.</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1179169"/>
      </p:ext>
    </p:extLst>
  </p:cSld>
  <p:clrMapOvr>
    <a:masterClrMapping/>
  </p:clrMapOvr>
</p:sld>
</file>

<file path=ppt/theme/theme1.xml><?xml version="1.0" encoding="utf-8"?>
<a:theme xmlns:a="http://schemas.openxmlformats.org/drawingml/2006/main" name="bnchop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nchop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37359</TotalTime>
  <Words>1086</Words>
  <Application>Microsoft Macintosh PowerPoint</Application>
  <PresentationFormat>On-screen Show (4:3)</PresentationFormat>
  <Paragraphs>97</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Open Sans</vt:lpstr>
      <vt:lpstr>Arial</vt:lpstr>
      <vt:lpstr>Google Sans</vt:lpstr>
      <vt:lpstr>Calibri</vt:lpstr>
      <vt:lpstr>Lato</vt:lpstr>
      <vt:lpstr>bnchoption1</vt:lpstr>
      <vt:lpstr>bnchoption1</vt:lpstr>
      <vt:lpstr>Social Work Competencies:  2 and 3 Advocacy and Inclusion </vt:lpstr>
      <vt:lpstr>Welcome to Field First Friday (FFF)!</vt:lpstr>
      <vt:lpstr>Today’s Objectives:</vt:lpstr>
      <vt:lpstr>Competency 2: Advance Human Rights and Social, Racial, Economic, and Environmental Justice (External)</vt:lpstr>
      <vt:lpstr>Competency 2: Advance Human Rights and Social, Racial, Economic, and Environmental Justice (External)</vt:lpstr>
      <vt:lpstr> Small Group Activity:  Ways to Celebrate Diversity in the Workplace </vt:lpstr>
      <vt:lpstr>Competency 3: Engage in Anti-Racism, Diversity, Equity, and Inclusion (ADEI) in Practice (Internal)</vt:lpstr>
      <vt:lpstr>Competency 3: Engage in Anti-Racism, Diversity, Equity, and Inclusion (ADEI) in Practice (Internal)</vt:lpstr>
      <vt:lpstr>What is the flower petal of inclusion activity?</vt:lpstr>
      <vt:lpstr>Flower Petals of Inclusion</vt:lpstr>
      <vt:lpstr>Recap, Questions, Concerns and Support</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Competencies:  2 and 3 Advocacy and Inclusion </dc:title>
  <cp:lastModifiedBy>Chenobia Webster</cp:lastModifiedBy>
  <cp:revision>45</cp:revision>
  <dcterms:modified xsi:type="dcterms:W3CDTF">2024-03-27T12:41:49Z</dcterms:modified>
</cp:coreProperties>
</file>