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321" r:id="rId2"/>
    <p:sldId id="308" r:id="rId3"/>
    <p:sldId id="329" r:id="rId4"/>
    <p:sldId id="311" r:id="rId5"/>
    <p:sldId id="330" r:id="rId6"/>
    <p:sldId id="323" r:id="rId7"/>
    <p:sldId id="324" r:id="rId8"/>
    <p:sldId id="325" r:id="rId9"/>
    <p:sldId id="327" r:id="rId10"/>
    <p:sldId id="326" r:id="rId11"/>
    <p:sldId id="328" r:id="rId12"/>
  </p:sldIdLst>
  <p:sldSz cx="9144000" cy="6858000" type="screen4x3"/>
  <p:notesSz cx="7315200" cy="96012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3" autoAdjust="0"/>
    <p:restoredTop sz="95153" autoAdjust="0"/>
  </p:normalViewPr>
  <p:slideViewPr>
    <p:cSldViewPr>
      <p:cViewPr>
        <p:scale>
          <a:sx n="135" d="100"/>
          <a:sy n="135" d="100"/>
        </p:scale>
        <p:origin x="-2512" y="-848"/>
      </p:cViewPr>
      <p:guideLst>
        <p:guide orient="horz" pos="2160"/>
        <p:guide pos="2880"/>
      </p:guideLst>
    </p:cSldViewPr>
  </p:slideViewPr>
  <p:notesTextViewPr>
    <p:cViewPr>
      <p:scale>
        <a:sx n="100" d="100"/>
        <a:sy n="100" d="100"/>
      </p:scale>
      <p:origin x="0" y="0"/>
    </p:cViewPr>
  </p:notesTextViewPr>
  <p:sorterViewPr>
    <p:cViewPr>
      <p:scale>
        <a:sx n="155" d="100"/>
        <a:sy n="15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tags" Target="tags/tag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BA342C54-DC5D-BD43-BE41-FB902BFF8E52}" type="datetimeFigureOut">
              <a:rPr lang="en-US" smtClean="0"/>
              <a:t>2/10/16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00F5DE6E-95BC-2D4F-9EB8-8C0B4B52FE1D}" type="slidenum">
              <a:rPr lang="en-US" smtClean="0"/>
              <a:t>‹#›</a:t>
            </a:fld>
            <a:endParaRPr lang="en-US"/>
          </a:p>
        </p:txBody>
      </p:sp>
    </p:spTree>
    <p:extLst>
      <p:ext uri="{BB962C8B-B14F-4D97-AF65-F5344CB8AC3E}">
        <p14:creationId xmlns:p14="http://schemas.microsoft.com/office/powerpoint/2010/main" val="3471795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4E3FDC2-2F0F-448E-AFCB-754F208CBA89}" type="datetimeFigureOut">
              <a:rPr lang="en-US" smtClean="0"/>
              <a:pPr/>
              <a:t>2/10/16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A7A08C39-443A-4E6A-A769-7250992140AF}" type="slidenum">
              <a:rPr lang="en-US" smtClean="0"/>
              <a:pPr/>
              <a:t>‹#›</a:t>
            </a:fld>
            <a:endParaRPr lang="en-US"/>
          </a:p>
        </p:txBody>
      </p:sp>
    </p:spTree>
    <p:extLst>
      <p:ext uri="{BB962C8B-B14F-4D97-AF65-F5344CB8AC3E}">
        <p14:creationId xmlns:p14="http://schemas.microsoft.com/office/powerpoint/2010/main" val="903342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7A08C39-443A-4E6A-A769-7250992140A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A08C39-443A-4E6A-A769-7250992140AF}"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 had a scenario</a:t>
            </a:r>
            <a:r>
              <a:rPr lang="en-US" baseline="0" dirty="0" smtClean="0"/>
              <a:t> during the week of Oct 19 where the Single Sign on page looked like Case’s, but was another </a:t>
            </a:r>
            <a:r>
              <a:rPr lang="en-US" baseline="0" dirty="0" err="1" smtClean="0"/>
              <a:t>url</a:t>
            </a:r>
            <a:r>
              <a:rPr lang="en-US" baseline="0" dirty="0" smtClean="0"/>
              <a:t> and cause users to be compromised because they entered their password and </a:t>
            </a:r>
            <a:r>
              <a:rPr lang="en-US" baseline="0" dirty="0" err="1" smtClean="0"/>
              <a:t>NetworkID</a:t>
            </a:r>
            <a:endParaRPr lang="en-US" dirty="0"/>
          </a:p>
        </p:txBody>
      </p:sp>
      <p:sp>
        <p:nvSpPr>
          <p:cNvPr id="4" name="Slide Number Placeholder 3"/>
          <p:cNvSpPr>
            <a:spLocks noGrp="1"/>
          </p:cNvSpPr>
          <p:nvPr>
            <p:ph type="sldNum" sz="quarter" idx="10"/>
          </p:nvPr>
        </p:nvSpPr>
        <p:spPr/>
        <p:txBody>
          <a:bodyPr/>
          <a:lstStyle/>
          <a:p>
            <a:fld id="{A7A08C39-443A-4E6A-A769-7250992140A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 had a scenario</a:t>
            </a:r>
            <a:r>
              <a:rPr lang="en-US" baseline="0" dirty="0" smtClean="0"/>
              <a:t> during the week of Oct 19 where the Single Sign on page looked like Case’s, but was another </a:t>
            </a:r>
            <a:r>
              <a:rPr lang="en-US" baseline="0" dirty="0" err="1" smtClean="0"/>
              <a:t>url</a:t>
            </a:r>
            <a:r>
              <a:rPr lang="en-US" baseline="0" dirty="0" smtClean="0"/>
              <a:t> and cause users to be compromised because they entered their password and </a:t>
            </a:r>
            <a:r>
              <a:rPr lang="en-US" baseline="0" dirty="0" err="1" smtClean="0"/>
              <a:t>NetworkID</a:t>
            </a:r>
            <a:endParaRPr lang="en-US" dirty="0"/>
          </a:p>
        </p:txBody>
      </p:sp>
      <p:sp>
        <p:nvSpPr>
          <p:cNvPr id="4" name="Slide Number Placeholder 3"/>
          <p:cNvSpPr>
            <a:spLocks noGrp="1"/>
          </p:cNvSpPr>
          <p:nvPr>
            <p:ph type="sldNum" sz="quarter" idx="10"/>
          </p:nvPr>
        </p:nvSpPr>
        <p:spPr/>
        <p:txBody>
          <a:bodyPr/>
          <a:lstStyle/>
          <a:p>
            <a:fld id="{A7A08C39-443A-4E6A-A769-7250992140A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 had a scenario</a:t>
            </a:r>
            <a:r>
              <a:rPr lang="en-US" baseline="0" dirty="0" smtClean="0"/>
              <a:t> during the week of Oct 19 where the Single Sign on page looked like Case’s, but was another </a:t>
            </a:r>
            <a:r>
              <a:rPr lang="en-US" baseline="0" dirty="0" err="1" smtClean="0"/>
              <a:t>url</a:t>
            </a:r>
            <a:r>
              <a:rPr lang="en-US" baseline="0" dirty="0" smtClean="0"/>
              <a:t> and cause users to be compromised because they entered their password and </a:t>
            </a:r>
            <a:r>
              <a:rPr lang="en-US" baseline="0" dirty="0" err="1" smtClean="0"/>
              <a:t>NetworkID</a:t>
            </a:r>
            <a:endParaRPr lang="en-US" dirty="0"/>
          </a:p>
        </p:txBody>
      </p:sp>
      <p:sp>
        <p:nvSpPr>
          <p:cNvPr id="4" name="Slide Number Placeholder 3"/>
          <p:cNvSpPr>
            <a:spLocks noGrp="1"/>
          </p:cNvSpPr>
          <p:nvPr>
            <p:ph type="sldNum" sz="quarter" idx="10"/>
          </p:nvPr>
        </p:nvSpPr>
        <p:spPr/>
        <p:txBody>
          <a:bodyPr/>
          <a:lstStyle/>
          <a:p>
            <a:fld id="{A7A08C39-443A-4E6A-A769-7250992140A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A08C39-443A-4E6A-A769-7250992140A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endParaRPr lang="en-US" dirty="0" smtClean="0"/>
          </a:p>
          <a:p>
            <a:endParaRPr lang="en-US" dirty="0"/>
          </a:p>
        </p:txBody>
      </p:sp>
      <p:sp>
        <p:nvSpPr>
          <p:cNvPr id="4" name="Slide Number Placeholder 3"/>
          <p:cNvSpPr>
            <a:spLocks noGrp="1"/>
          </p:cNvSpPr>
          <p:nvPr>
            <p:ph type="sldNum" sz="quarter" idx="10"/>
          </p:nvPr>
        </p:nvSpPr>
        <p:spPr/>
        <p:txBody>
          <a:bodyPr/>
          <a:lstStyle/>
          <a:p>
            <a:fld id="{A7A08C39-443A-4E6A-A769-7250992140A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a:t>
            </a:r>
            <a:r>
              <a:rPr lang="en-US" baseline="0" dirty="0" smtClean="0"/>
              <a:t> NOT EVER SEND SSN over email. Know that your major and predicted year of graduation is public information, but your parents’ income and name and address may be considered public (however, Case may choose not to allow the release of such information).</a:t>
            </a:r>
            <a:endParaRPr lang="en-US" dirty="0"/>
          </a:p>
        </p:txBody>
      </p:sp>
      <p:sp>
        <p:nvSpPr>
          <p:cNvPr id="4" name="Slide Number Placeholder 3"/>
          <p:cNvSpPr>
            <a:spLocks noGrp="1"/>
          </p:cNvSpPr>
          <p:nvPr>
            <p:ph type="sldNum" sz="quarter" idx="10"/>
          </p:nvPr>
        </p:nvSpPr>
        <p:spPr/>
        <p:txBody>
          <a:bodyPr/>
          <a:lstStyle/>
          <a:p>
            <a:fld id="{A7A08C39-443A-4E6A-A769-7250992140A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A08C39-443A-4E6A-A769-7250992140A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A08C39-443A-4E6A-A769-7250992140A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3661DEC-ECA4-B740-8FA2-1A5633DAEFD2}" type="datetime1">
              <a:rPr lang="en-US">
                <a:solidFill>
                  <a:prstClr val="black">
                    <a:tint val="75000"/>
                  </a:prstClr>
                </a:solidFill>
              </a:rPr>
              <a:pPr>
                <a:defRPr/>
              </a:pPr>
              <a:t>2/10/16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078F75-D4B2-4A4C-B121-F0AE9FBD61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9686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4D225F-E4E6-074D-8B3C-CAD17C40284E}" type="datetime1">
              <a:rPr lang="en-US">
                <a:solidFill>
                  <a:prstClr val="black">
                    <a:tint val="75000"/>
                  </a:prstClr>
                </a:solidFill>
              </a:rPr>
              <a:pPr>
                <a:defRPr/>
              </a:pPr>
              <a:t>2/10/16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E74DFC6-A9DB-0B40-B270-90F05159465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7362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F39EA2-D0E4-3E40-B4E5-3376D07C6D5D}" type="datetime1">
              <a:rPr lang="en-US">
                <a:solidFill>
                  <a:prstClr val="black">
                    <a:tint val="75000"/>
                  </a:prstClr>
                </a:solidFill>
              </a:rPr>
              <a:pPr>
                <a:defRPr/>
              </a:pPr>
              <a:t>2/10/16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02081EA-05BB-2D49-B104-DFC7F421001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0093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8E2DEA-8710-0741-B299-BD700B76C35C}" type="datetime1">
              <a:rPr lang="en-US">
                <a:solidFill>
                  <a:prstClr val="black">
                    <a:tint val="75000"/>
                  </a:prstClr>
                </a:solidFill>
              </a:rPr>
              <a:pPr>
                <a:defRPr/>
              </a:pPr>
              <a:t>2/10/16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11DA941-173D-AA4F-9B2B-121EBAD3C46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5707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944284-2B97-6848-8EF9-CA840BAE837F}" type="datetime1">
              <a:rPr lang="en-US">
                <a:solidFill>
                  <a:prstClr val="black">
                    <a:tint val="75000"/>
                  </a:prstClr>
                </a:solidFill>
              </a:rPr>
              <a:pPr>
                <a:defRPr/>
              </a:pPr>
              <a:t>2/10/16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2B59754-CBD8-5C46-B117-40318257B89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9257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1B506F2-4F6A-CE48-88FF-CF728458E4F9}" type="datetime1">
              <a:rPr lang="en-US">
                <a:solidFill>
                  <a:prstClr val="black">
                    <a:tint val="75000"/>
                  </a:prstClr>
                </a:solidFill>
              </a:rPr>
              <a:pPr>
                <a:defRPr/>
              </a:pPr>
              <a:t>2/10/16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DDCF0B3-86FC-9046-9FD6-C40A05468A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2192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1EE0487-021D-D447-8821-1D26F9C2ADCD}" type="datetime1">
              <a:rPr lang="en-US">
                <a:solidFill>
                  <a:prstClr val="black">
                    <a:tint val="75000"/>
                  </a:prstClr>
                </a:solidFill>
              </a:rPr>
              <a:pPr>
                <a:defRPr/>
              </a:pPr>
              <a:t>2/10/16</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E1C8463-28C5-E546-936D-4B100B4212F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6081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733BC4-13D5-4C43-9DF9-4D5DC3D37909}" type="datetime1">
              <a:rPr lang="en-US">
                <a:solidFill>
                  <a:prstClr val="black">
                    <a:tint val="75000"/>
                  </a:prstClr>
                </a:solidFill>
              </a:rPr>
              <a:pPr>
                <a:defRPr/>
              </a:pPr>
              <a:t>2/10/16</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8AE666B6-835D-1A4C-B575-B3321DC34F6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9968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34A8172-83B1-414A-A749-CDEE781C6EAE}" type="datetime1">
              <a:rPr lang="en-US">
                <a:solidFill>
                  <a:prstClr val="black">
                    <a:tint val="75000"/>
                  </a:prstClr>
                </a:solidFill>
              </a:rPr>
              <a:pPr>
                <a:defRPr/>
              </a:pPr>
              <a:t>2/10/16</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0C1EA56-B2AF-CD47-AAE3-585D9E842F6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2592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CA3139-4319-794A-AFC7-C5546A4CE587}" type="datetime1">
              <a:rPr lang="en-US">
                <a:solidFill>
                  <a:prstClr val="black">
                    <a:tint val="75000"/>
                  </a:prstClr>
                </a:solidFill>
              </a:rPr>
              <a:pPr>
                <a:defRPr/>
              </a:pPr>
              <a:t>2/10/16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0AD5F37-64E4-CA47-B7FC-E226F652E2F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2661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BA255B-D7CD-9749-BB30-F305247C47C0}" type="datetime1">
              <a:rPr lang="en-US">
                <a:solidFill>
                  <a:prstClr val="black">
                    <a:tint val="75000"/>
                  </a:prstClr>
                </a:solidFill>
              </a:rPr>
              <a:pPr>
                <a:defRPr/>
              </a:pPr>
              <a:t>2/10/16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7E3DFF8-B5F7-F740-8E79-B23D1358F8E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738986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defTabSz="457200">
              <a:defRPr/>
            </a:pPr>
            <a:fld id="{5FE366FF-90FF-9143-A2DA-93FB8CE6DF0C}" type="datetime1">
              <a:rPr lang="en-US">
                <a:solidFill>
                  <a:prstClr val="black">
                    <a:tint val="75000"/>
                  </a:prstClr>
                </a:solidFill>
              </a:rPr>
              <a:pPr defTabSz="457200">
                <a:defRPr/>
              </a:pPr>
              <a:t>2/10/16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defTabSz="457200">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defTabSz="457200">
              <a:defRPr/>
            </a:pPr>
            <a:fld id="{59B9EF4A-5C43-6B44-B761-F4969E41035C}" type="slidenum">
              <a:rPr lang="en-US">
                <a:solidFill>
                  <a:prstClr val="black">
                    <a:tint val="75000"/>
                  </a:prstClr>
                </a:solidFill>
              </a:rPr>
              <a:pPr defTabSz="457200">
                <a:defRPr/>
              </a:pPr>
              <a:t>‹#›</a:t>
            </a:fld>
            <a:endParaRPr lang="en-US" dirty="0">
              <a:solidFill>
                <a:prstClr val="black">
                  <a:tint val="75000"/>
                </a:prstClr>
              </a:solidFill>
            </a:endParaRPr>
          </a:p>
        </p:txBody>
      </p:sp>
    </p:spTree>
    <p:extLst>
      <p:ext uri="{BB962C8B-B14F-4D97-AF65-F5344CB8AC3E}">
        <p14:creationId xmlns:p14="http://schemas.microsoft.com/office/powerpoint/2010/main" val="17156999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fontAlgn="base">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fontAlgn="base">
        <a:spcBef>
          <a:spcPct val="20000"/>
        </a:spcBef>
        <a:spcAft>
          <a:spcPct val="0"/>
        </a:spcAft>
        <a:buFont typeface="Arial" pitchFamily="-111"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fontAlgn="base">
        <a:spcBef>
          <a:spcPct val="20000"/>
        </a:spcBef>
        <a:spcAft>
          <a:spcPct val="0"/>
        </a:spcAft>
        <a:buFont typeface="Arial" pitchFamily="-111" charset="0"/>
        <a:buChar char="–"/>
        <a:defRPr sz="2800" kern="1200">
          <a:solidFill>
            <a:schemeClr val="tx1"/>
          </a:solidFill>
          <a:latin typeface="+mn-lt"/>
          <a:ea typeface="ＭＳ Ｐゴシック" pitchFamily="-111" charset="-128"/>
          <a:cs typeface="+mn-cs"/>
        </a:defRPr>
      </a:lvl2pPr>
      <a:lvl3pPr marL="1143000" indent="-228600" algn="l" defTabSz="457200" rtl="0" fontAlgn="base">
        <a:spcBef>
          <a:spcPct val="20000"/>
        </a:spcBef>
        <a:spcAft>
          <a:spcPct val="0"/>
        </a:spcAft>
        <a:buFont typeface="Arial" pitchFamily="-111" charset="0"/>
        <a:buChar char="•"/>
        <a:defRPr sz="2400" kern="1200">
          <a:solidFill>
            <a:schemeClr val="tx1"/>
          </a:solidFill>
          <a:latin typeface="+mn-lt"/>
          <a:ea typeface="ＭＳ Ｐゴシック" pitchFamily="-111" charset="-128"/>
          <a:cs typeface="+mn-cs"/>
        </a:defRPr>
      </a:lvl3pPr>
      <a:lvl4pPr marL="1600200" indent="-228600" algn="l" defTabSz="457200" rtl="0" fontAlgn="base">
        <a:spcBef>
          <a:spcPct val="20000"/>
        </a:spcBef>
        <a:spcAft>
          <a:spcPct val="0"/>
        </a:spcAft>
        <a:buFont typeface="Arial" pitchFamily="-111" charset="0"/>
        <a:buChar char="–"/>
        <a:defRPr sz="2000" kern="1200">
          <a:solidFill>
            <a:schemeClr val="tx1"/>
          </a:solidFill>
          <a:latin typeface="+mn-lt"/>
          <a:ea typeface="ＭＳ Ｐゴシック" pitchFamily="-111" charset="-128"/>
          <a:cs typeface="+mn-cs"/>
        </a:defRPr>
      </a:lvl4pPr>
      <a:lvl5pPr marL="2057400" indent="-228600" algn="l" defTabSz="457200" rtl="0" fontAlgn="base">
        <a:spcBef>
          <a:spcPct val="20000"/>
        </a:spcBef>
        <a:spcAft>
          <a:spcPct val="0"/>
        </a:spcAft>
        <a:buFont typeface="Arial" pitchFamily="-111"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hyperlink" Target="mailto:help@case.edu"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hyperlink" Target="mailto:Help@case.edu"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55F"/>
        </a:solidFill>
        <a:effectLst/>
      </p:bgPr>
    </p:bg>
    <p:spTree>
      <p:nvGrpSpPr>
        <p:cNvPr id="1" name=""/>
        <p:cNvGrpSpPr/>
        <p:nvPr/>
      </p:nvGrpSpPr>
      <p:grpSpPr>
        <a:xfrm>
          <a:off x="0" y="0"/>
          <a:ext cx="0" cy="0"/>
          <a:chOff x="0" y="0"/>
          <a:chExt cx="0" cy="0"/>
        </a:xfrm>
      </p:grpSpPr>
      <p:sp>
        <p:nvSpPr>
          <p:cNvPr id="7" name="Rectangle 6"/>
          <p:cNvSpPr/>
          <p:nvPr/>
        </p:nvSpPr>
        <p:spPr>
          <a:xfrm>
            <a:off x="-33867" y="5105400"/>
            <a:ext cx="9144000" cy="175260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13317" name="Rectangle 13"/>
          <p:cNvSpPr>
            <a:spLocks noChangeArrowheads="1"/>
          </p:cNvSpPr>
          <p:nvPr/>
        </p:nvSpPr>
        <p:spPr bwMode="auto">
          <a:xfrm>
            <a:off x="762000" y="533400"/>
            <a:ext cx="7613650" cy="1980029"/>
          </a:xfrm>
          <a:prstGeom prst="rect">
            <a:avLst/>
          </a:prstGeom>
          <a:noFill/>
          <a:ln w="9525">
            <a:noFill/>
            <a:miter lim="800000"/>
            <a:headEnd/>
            <a:tailEnd/>
          </a:ln>
        </p:spPr>
        <p:txBody>
          <a:bodyPr wrap="square">
            <a:prstTxWarp prst="textNoShape">
              <a:avLst/>
            </a:prstTxWarp>
            <a:spAutoFit/>
          </a:bodyPr>
          <a:lstStyle/>
          <a:p>
            <a:pPr algn="ctr" defTabSz="457200" fontAlgn="base">
              <a:spcBef>
                <a:spcPct val="0"/>
              </a:spcBef>
              <a:spcAft>
                <a:spcPct val="0"/>
              </a:spcAft>
            </a:pPr>
            <a:r>
              <a:rPr lang="en-US" sz="4800" dirty="0" smtClean="0">
                <a:solidFill>
                  <a:prstClr val="white"/>
                </a:solidFill>
                <a:latin typeface="Century Gothic"/>
                <a:ea typeface="TitilliumMaps26L 999 wt" pitchFamily="-111" charset="0"/>
                <a:cs typeface="Century Gothic"/>
              </a:rPr>
              <a:t>Safe Computing</a:t>
            </a:r>
          </a:p>
          <a:p>
            <a:pPr algn="ctr" defTabSz="457200" fontAlgn="base">
              <a:spcBef>
                <a:spcPct val="0"/>
              </a:spcBef>
              <a:spcAft>
                <a:spcPct val="0"/>
              </a:spcAft>
            </a:pPr>
            <a:endParaRPr lang="en-US" sz="3200" dirty="0" smtClean="0">
              <a:solidFill>
                <a:prstClr val="white"/>
              </a:solidFill>
              <a:latin typeface="Century Gothic"/>
              <a:ea typeface="TitilliumMaps26L 999 wt" pitchFamily="-111" charset="0"/>
              <a:cs typeface="Century Gothic"/>
            </a:endParaRPr>
          </a:p>
          <a:p>
            <a:pPr algn="ctr" defTabSz="457200" fontAlgn="base">
              <a:spcBef>
                <a:spcPct val="0"/>
              </a:spcBef>
              <a:spcAft>
                <a:spcPct val="0"/>
              </a:spcAft>
            </a:pPr>
            <a:r>
              <a:rPr lang="en-US" sz="3200" baseline="30000" dirty="0" smtClean="0">
                <a:solidFill>
                  <a:prstClr val="white"/>
                </a:solidFill>
                <a:latin typeface="Century Gothic"/>
                <a:ea typeface="TitilliumMaps26L 999 wt" pitchFamily="-111" charset="0"/>
                <a:cs typeface="Century Gothic"/>
              </a:rPr>
              <a:t>Protect your electronic profile</a:t>
            </a:r>
          </a:p>
          <a:p>
            <a:pPr algn="ctr" defTabSz="457200" fontAlgn="base">
              <a:spcBef>
                <a:spcPct val="0"/>
              </a:spcBef>
              <a:spcAft>
                <a:spcPct val="0"/>
              </a:spcAft>
            </a:pPr>
            <a:r>
              <a:rPr lang="en-US" sz="3200" baseline="30000" dirty="0" smtClean="0">
                <a:solidFill>
                  <a:prstClr val="white"/>
                </a:solidFill>
                <a:latin typeface="Century Gothic"/>
                <a:ea typeface="TitilliumMaps26L 999 wt" pitchFamily="-111" charset="0"/>
                <a:cs typeface="Century Gothic"/>
              </a:rPr>
              <a:t> means protecting You and Case </a:t>
            </a:r>
          </a:p>
        </p:txBody>
      </p:sp>
      <p:pic>
        <p:nvPicPr>
          <p:cNvPr id="13318" name="Picture 9" descr="cwru formal logo white-rev tag.wmf"/>
          <p:cNvPicPr>
            <a:picLocks noChangeAspect="1"/>
          </p:cNvPicPr>
          <p:nvPr/>
        </p:nvPicPr>
        <p:blipFill>
          <a:blip r:embed="rId2" cstate="print"/>
          <a:srcRect/>
          <a:stretch>
            <a:fillRect/>
          </a:stretch>
        </p:blipFill>
        <p:spPr bwMode="auto">
          <a:xfrm>
            <a:off x="381000" y="5715000"/>
            <a:ext cx="2565400" cy="608012"/>
          </a:xfrm>
          <a:prstGeom prst="rect">
            <a:avLst/>
          </a:prstGeom>
          <a:noFill/>
          <a:ln w="9525">
            <a:noFill/>
            <a:miter lim="800000"/>
            <a:headEnd/>
            <a:tailEnd/>
          </a:ln>
        </p:spPr>
      </p:pic>
      <p:sp>
        <p:nvSpPr>
          <p:cNvPr id="6" name="TextBox 5"/>
          <p:cNvSpPr txBox="1"/>
          <p:nvPr/>
        </p:nvSpPr>
        <p:spPr>
          <a:xfrm>
            <a:off x="1219200" y="3962400"/>
            <a:ext cx="6705600" cy="923330"/>
          </a:xfrm>
          <a:prstGeom prst="rect">
            <a:avLst/>
          </a:prstGeom>
          <a:noFill/>
        </p:spPr>
        <p:txBody>
          <a:bodyPr wrap="square" rtlCol="0">
            <a:spAutoFit/>
          </a:bodyPr>
          <a:lstStyle/>
          <a:p>
            <a:pPr algn="ctr"/>
            <a:r>
              <a:rPr lang="en-US" dirty="0" smtClean="0">
                <a:solidFill>
                  <a:schemeClr val="bg1"/>
                </a:solidFill>
                <a:latin typeface="Century Gothic"/>
                <a:cs typeface="Century Gothic"/>
              </a:rPr>
              <a:t>Information Security Office, ITS </a:t>
            </a:r>
          </a:p>
          <a:p>
            <a:pPr algn="ctr"/>
            <a:r>
              <a:rPr lang="en-US" dirty="0" smtClean="0">
                <a:solidFill>
                  <a:schemeClr val="bg1"/>
                </a:solidFill>
                <a:latin typeface="Century Gothic"/>
                <a:cs typeface="Century Gothic"/>
              </a:rPr>
              <a:t>Case Western Reserve University </a:t>
            </a:r>
          </a:p>
          <a:p>
            <a:pPr algn="ctr"/>
            <a:r>
              <a:rPr lang="en-US" dirty="0" smtClean="0">
                <a:solidFill>
                  <a:schemeClr val="bg1"/>
                </a:solidFill>
                <a:latin typeface="Century Gothic"/>
                <a:cs typeface="Century Gothic"/>
              </a:rPr>
              <a:t>2015</a:t>
            </a:r>
            <a:endParaRPr lang="en-US" dirty="0">
              <a:solidFill>
                <a:schemeClr val="bg1"/>
              </a:solidFill>
              <a:latin typeface="Century Gothic"/>
              <a:cs typeface="Century Gothic"/>
            </a:endParaRPr>
          </a:p>
        </p:txBody>
      </p:sp>
      <p:sp>
        <p:nvSpPr>
          <p:cNvPr id="3" name="TextBox 2"/>
          <p:cNvSpPr txBox="1"/>
          <p:nvPr/>
        </p:nvSpPr>
        <p:spPr>
          <a:xfrm>
            <a:off x="5334000" y="5715000"/>
            <a:ext cx="3505200" cy="707886"/>
          </a:xfrm>
          <a:prstGeom prst="rect">
            <a:avLst/>
          </a:prstGeom>
          <a:noFill/>
        </p:spPr>
        <p:txBody>
          <a:bodyPr wrap="square" rtlCol="0">
            <a:spAutoFit/>
          </a:bodyPr>
          <a:lstStyle/>
          <a:p>
            <a:r>
              <a:rPr lang="en-US" sz="1600" dirty="0" smtClean="0">
                <a:solidFill>
                  <a:schemeClr val="bg1"/>
                </a:solidFill>
                <a:latin typeface="Century Gothic"/>
                <a:cs typeface="Century Gothic"/>
              </a:rPr>
              <a:t>Information Security Office</a:t>
            </a:r>
          </a:p>
          <a:p>
            <a:r>
              <a:rPr lang="en-US" sz="1200" dirty="0" smtClean="0">
                <a:solidFill>
                  <a:schemeClr val="bg1"/>
                </a:solidFill>
                <a:latin typeface="Century Gothic"/>
                <a:cs typeface="Century Gothic"/>
              </a:rPr>
              <a:t>Information Technology Services</a:t>
            </a:r>
            <a:endParaRPr lang="en-US" sz="1200" dirty="0">
              <a:solidFill>
                <a:schemeClr val="bg1"/>
              </a:solidFill>
              <a:latin typeface="Century Gothic"/>
              <a:cs typeface="Century Gothic"/>
            </a:endParaRPr>
          </a:p>
          <a:p>
            <a:pPr algn="ctr"/>
            <a:r>
              <a:rPr lang="en-US" sz="1200" dirty="0" err="1" smtClean="0">
                <a:solidFill>
                  <a:schemeClr val="bg1"/>
                </a:solidFill>
                <a:latin typeface="Century Gothic"/>
                <a:cs typeface="Century Gothic"/>
              </a:rPr>
              <a:t>Security.aware.case.edu</a:t>
            </a:r>
            <a:endParaRPr lang="en-US" sz="1200" dirty="0">
              <a:solidFill>
                <a:schemeClr val="bg1"/>
              </a:solidFill>
              <a:latin typeface="Century Gothic"/>
              <a:cs typeface="Century Gothic"/>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695950"/>
            <a:ext cx="9144000" cy="11620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1" name="Title 10"/>
          <p:cNvSpPr>
            <a:spLocks noGrp="1"/>
          </p:cNvSpPr>
          <p:nvPr>
            <p:ph type="title"/>
          </p:nvPr>
        </p:nvSpPr>
        <p:spPr>
          <a:xfrm>
            <a:off x="228600" y="152400"/>
            <a:ext cx="8839200" cy="685800"/>
          </a:xfrm>
          <a:solidFill>
            <a:schemeClr val="tx2">
              <a:lumMod val="75000"/>
            </a:schemeClr>
          </a:solidFill>
        </p:spPr>
        <p:txBody>
          <a:bodyPr/>
          <a:lstStyle/>
          <a:p>
            <a:pPr lvl="0" algn="l"/>
            <a:r>
              <a:rPr lang="en-US" sz="3200" b="1" dirty="0" smtClean="0">
                <a:solidFill>
                  <a:srgbClr val="FFFFFF"/>
                </a:solidFill>
                <a:latin typeface="Century Gothic"/>
                <a:cs typeface="Century Gothic"/>
              </a:rPr>
              <a:t>Final Notes/Take Away/Don’t Forget/Please</a:t>
            </a:r>
            <a:endParaRPr lang="en-US" sz="3200" b="1" dirty="0">
              <a:solidFill>
                <a:srgbClr val="FFFFFF"/>
              </a:solidFill>
              <a:latin typeface="Century Gothic"/>
              <a:cs typeface="Century Gothic"/>
            </a:endParaRPr>
          </a:p>
        </p:txBody>
      </p:sp>
      <p:sp>
        <p:nvSpPr>
          <p:cNvPr id="12" name="Content Placeholder 11"/>
          <p:cNvSpPr>
            <a:spLocks noGrp="1"/>
          </p:cNvSpPr>
          <p:nvPr>
            <p:ph idx="1"/>
          </p:nvPr>
        </p:nvSpPr>
        <p:spPr>
          <a:xfrm>
            <a:off x="381000" y="1143000"/>
            <a:ext cx="9220200" cy="4648200"/>
          </a:xfrm>
        </p:spPr>
        <p:txBody>
          <a:bodyPr/>
          <a:lstStyle/>
          <a:p>
            <a:pPr lvl="1">
              <a:spcAft>
                <a:spcPts val="600"/>
              </a:spcAft>
            </a:pPr>
            <a:r>
              <a:rPr lang="en-US" sz="3200" dirty="0" smtClean="0">
                <a:solidFill>
                  <a:srgbClr val="FF0000"/>
                </a:solidFill>
                <a:latin typeface="Century Gothic"/>
                <a:cs typeface="Century Gothic"/>
              </a:rPr>
              <a:t>Do NOT click on links in emails</a:t>
            </a:r>
          </a:p>
          <a:p>
            <a:pPr lvl="1">
              <a:spcAft>
                <a:spcPts val="600"/>
              </a:spcAft>
            </a:pPr>
            <a:r>
              <a:rPr lang="en-US" sz="3200" dirty="0" smtClean="0">
                <a:solidFill>
                  <a:srgbClr val="415561"/>
                </a:solidFill>
                <a:latin typeface="Century Gothic"/>
                <a:cs typeface="Century Gothic"/>
              </a:rPr>
              <a:t>Danger to you and university</a:t>
            </a:r>
          </a:p>
          <a:p>
            <a:pPr lvl="1">
              <a:spcAft>
                <a:spcPts val="600"/>
              </a:spcAft>
            </a:pPr>
            <a:r>
              <a:rPr lang="en-US" sz="3200" dirty="0" smtClean="0">
                <a:solidFill>
                  <a:srgbClr val="415561"/>
                </a:solidFill>
                <a:latin typeface="Century Gothic"/>
                <a:cs typeface="Century Gothic"/>
              </a:rPr>
              <a:t>Know what data is restricted and what’s public </a:t>
            </a:r>
            <a:r>
              <a:rPr lang="en-US" sz="2000" dirty="0" smtClean="0">
                <a:solidFill>
                  <a:srgbClr val="415561"/>
                </a:solidFill>
                <a:latin typeface="Century Gothic"/>
                <a:cs typeface="Century Gothic"/>
              </a:rPr>
              <a:t>(graduation date </a:t>
            </a:r>
            <a:r>
              <a:rPr lang="en-US" sz="2000" dirty="0" err="1" smtClean="0">
                <a:solidFill>
                  <a:srgbClr val="415561"/>
                </a:solidFill>
                <a:latin typeface="Century Gothic"/>
                <a:cs typeface="Century Gothic"/>
              </a:rPr>
              <a:t>vs</a:t>
            </a:r>
            <a:r>
              <a:rPr lang="en-US" sz="2000" dirty="0" smtClean="0">
                <a:solidFill>
                  <a:srgbClr val="415561"/>
                </a:solidFill>
                <a:latin typeface="Century Gothic"/>
                <a:cs typeface="Century Gothic"/>
              </a:rPr>
              <a:t> SSN)</a:t>
            </a:r>
          </a:p>
          <a:p>
            <a:pPr lvl="1">
              <a:spcAft>
                <a:spcPts val="600"/>
              </a:spcAft>
            </a:pPr>
            <a:r>
              <a:rPr lang="en-US" sz="3200" dirty="0" smtClean="0">
                <a:solidFill>
                  <a:srgbClr val="415561"/>
                </a:solidFill>
                <a:latin typeface="Century Gothic"/>
                <a:cs typeface="Century Gothic"/>
              </a:rPr>
              <a:t>DO NOT CLICK ON LINKS in emails</a:t>
            </a:r>
          </a:p>
          <a:p>
            <a:pPr lvl="1">
              <a:spcAft>
                <a:spcPts val="600"/>
              </a:spcAft>
            </a:pPr>
            <a:r>
              <a:rPr lang="en-US" sz="3200" dirty="0" smtClean="0">
                <a:solidFill>
                  <a:srgbClr val="FF0000"/>
                </a:solidFill>
                <a:latin typeface="Century Gothic"/>
                <a:cs typeface="Century Gothic"/>
              </a:rPr>
              <a:t>If you do, contact </a:t>
            </a:r>
            <a:r>
              <a:rPr lang="en-US" sz="3200" dirty="0" smtClean="0">
                <a:solidFill>
                  <a:srgbClr val="FF0000"/>
                </a:solidFill>
                <a:latin typeface="Century Gothic"/>
                <a:cs typeface="Century Gothic"/>
                <a:hlinkClick r:id="rId4"/>
              </a:rPr>
              <a:t>help@case.edu</a:t>
            </a:r>
            <a:r>
              <a:rPr lang="en-US" sz="3200" dirty="0">
                <a:solidFill>
                  <a:srgbClr val="FF0000"/>
                </a:solidFill>
                <a:latin typeface="Century Gothic"/>
                <a:cs typeface="Century Gothic"/>
              </a:rPr>
              <a:t> </a:t>
            </a:r>
            <a:r>
              <a:rPr lang="en-US" sz="3200" dirty="0" smtClean="0">
                <a:solidFill>
                  <a:srgbClr val="FF0000"/>
                </a:solidFill>
                <a:latin typeface="Century Gothic"/>
                <a:cs typeface="Century Gothic"/>
              </a:rPr>
              <a:t>as soon as possible</a:t>
            </a:r>
          </a:p>
        </p:txBody>
      </p:sp>
      <p:sp>
        <p:nvSpPr>
          <p:cNvPr id="7" name="TextBox 6"/>
          <p:cNvSpPr txBox="1"/>
          <p:nvPr/>
        </p:nvSpPr>
        <p:spPr>
          <a:xfrm>
            <a:off x="5410200" y="6096000"/>
            <a:ext cx="3505200" cy="523220"/>
          </a:xfrm>
          <a:prstGeom prst="rect">
            <a:avLst/>
          </a:prstGeom>
          <a:noFill/>
        </p:spPr>
        <p:txBody>
          <a:bodyPr wrap="square" rtlCol="0">
            <a:spAutoFit/>
          </a:bodyPr>
          <a:lstStyle/>
          <a:p>
            <a:r>
              <a:rPr lang="en-US" sz="1600" dirty="0" smtClean="0">
                <a:solidFill>
                  <a:schemeClr val="bg1"/>
                </a:solidFill>
                <a:latin typeface="Century Gothic"/>
                <a:cs typeface="Century Gothic"/>
              </a:rPr>
              <a:t>Information Security Office</a:t>
            </a:r>
          </a:p>
          <a:p>
            <a:r>
              <a:rPr lang="en-US" sz="1200" dirty="0" smtClean="0">
                <a:solidFill>
                  <a:schemeClr val="bg1"/>
                </a:solidFill>
                <a:latin typeface="Century Gothic"/>
                <a:cs typeface="Century Gothic"/>
              </a:rPr>
              <a:t>Information Technology Services</a:t>
            </a:r>
            <a:endParaRPr lang="en-US" sz="1200" dirty="0">
              <a:solidFill>
                <a:schemeClr val="bg1"/>
              </a:solidFill>
              <a:latin typeface="Century Gothic"/>
              <a:cs typeface="Century Gothic"/>
            </a:endParaRPr>
          </a:p>
        </p:txBody>
      </p:sp>
    </p:spTree>
    <p:extLst>
      <p:ext uri="{BB962C8B-B14F-4D97-AF65-F5344CB8AC3E}">
        <p14:creationId xmlns:p14="http://schemas.microsoft.com/office/powerpoint/2010/main" val="34410729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695950"/>
            <a:ext cx="9144000" cy="11620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1" name="Title 10"/>
          <p:cNvSpPr>
            <a:spLocks noGrp="1"/>
          </p:cNvSpPr>
          <p:nvPr>
            <p:ph type="title"/>
          </p:nvPr>
        </p:nvSpPr>
        <p:spPr>
          <a:xfrm>
            <a:off x="304800" y="228600"/>
            <a:ext cx="8534400" cy="1447800"/>
          </a:xfrm>
          <a:solidFill>
            <a:schemeClr val="tx2">
              <a:lumMod val="75000"/>
            </a:schemeClr>
          </a:solidFill>
        </p:spPr>
        <p:txBody>
          <a:bodyPr/>
          <a:lstStyle/>
          <a:p>
            <a:pPr lvl="0"/>
            <a:r>
              <a:rPr lang="en-US" sz="3200" b="1" dirty="0" smtClean="0">
                <a:solidFill>
                  <a:srgbClr val="FFFFFF"/>
                </a:solidFill>
                <a:latin typeface="Century Gothic"/>
                <a:cs typeface="Century Gothic"/>
              </a:rPr>
              <a:t>From </a:t>
            </a:r>
            <a:r>
              <a:rPr lang="en-US" sz="3200" b="1" dirty="0" smtClean="0">
                <a:solidFill>
                  <a:srgbClr val="FFFFFF"/>
                </a:solidFill>
                <a:latin typeface="Century Gothic"/>
                <a:cs typeface="Century Gothic"/>
              </a:rPr>
              <a:t>Case’s </a:t>
            </a:r>
            <a:br>
              <a:rPr lang="en-US" sz="3200" b="1" dirty="0" smtClean="0">
                <a:solidFill>
                  <a:srgbClr val="FFFFFF"/>
                </a:solidFill>
                <a:latin typeface="Century Gothic"/>
                <a:cs typeface="Century Gothic"/>
              </a:rPr>
            </a:br>
            <a:r>
              <a:rPr lang="en-US" sz="3200" b="1" dirty="0" smtClean="0">
                <a:solidFill>
                  <a:srgbClr val="FFFFFF"/>
                </a:solidFill>
                <a:latin typeface="Century Gothic"/>
                <a:cs typeface="Century Gothic"/>
              </a:rPr>
              <a:t>Chief Info Security Officer (CISO)</a:t>
            </a:r>
            <a:br>
              <a:rPr lang="en-US" sz="3200" b="1" dirty="0" smtClean="0">
                <a:solidFill>
                  <a:srgbClr val="FFFFFF"/>
                </a:solidFill>
                <a:latin typeface="Century Gothic"/>
                <a:cs typeface="Century Gothic"/>
              </a:rPr>
            </a:br>
            <a:r>
              <a:rPr lang="en-US" sz="3200" b="1" dirty="0" smtClean="0">
                <a:solidFill>
                  <a:srgbClr val="FFFFFF"/>
                </a:solidFill>
                <a:latin typeface="Century Gothic"/>
                <a:cs typeface="Century Gothic"/>
              </a:rPr>
              <a:t>Tom </a:t>
            </a:r>
            <a:r>
              <a:rPr lang="en-US" sz="3200" b="1" dirty="0" err="1" smtClean="0">
                <a:solidFill>
                  <a:srgbClr val="FFFFFF"/>
                </a:solidFill>
                <a:latin typeface="Century Gothic"/>
                <a:cs typeface="Century Gothic"/>
              </a:rPr>
              <a:t>Siu</a:t>
            </a:r>
            <a:endParaRPr lang="en-US" sz="3200" b="1" dirty="0">
              <a:solidFill>
                <a:srgbClr val="FFFFFF"/>
              </a:solidFill>
              <a:latin typeface="Century Gothic"/>
              <a:cs typeface="Century Gothic"/>
            </a:endParaRPr>
          </a:p>
        </p:txBody>
      </p:sp>
      <p:sp>
        <p:nvSpPr>
          <p:cNvPr id="12" name="Content Placeholder 11"/>
          <p:cNvSpPr>
            <a:spLocks noGrp="1"/>
          </p:cNvSpPr>
          <p:nvPr>
            <p:ph idx="1"/>
          </p:nvPr>
        </p:nvSpPr>
        <p:spPr>
          <a:xfrm>
            <a:off x="609600" y="1981200"/>
            <a:ext cx="9220200" cy="4648200"/>
          </a:xfrm>
        </p:spPr>
        <p:txBody>
          <a:bodyPr/>
          <a:lstStyle/>
          <a:p>
            <a:pPr lvl="1">
              <a:spcAft>
                <a:spcPts val="600"/>
              </a:spcAft>
            </a:pPr>
            <a:r>
              <a:rPr lang="en-US" sz="3200" dirty="0" smtClean="0">
                <a:solidFill>
                  <a:srgbClr val="FF0000"/>
                </a:solidFill>
                <a:latin typeface="Century Gothic"/>
                <a:cs typeface="Century Gothic"/>
              </a:rPr>
              <a:t>Primary account compromise is via phishing and malware</a:t>
            </a:r>
          </a:p>
          <a:p>
            <a:pPr lvl="1">
              <a:spcAft>
                <a:spcPts val="600"/>
              </a:spcAft>
            </a:pPr>
            <a:r>
              <a:rPr lang="en-US" sz="3200" dirty="0" smtClean="0">
                <a:solidFill>
                  <a:srgbClr val="FF0000"/>
                </a:solidFill>
                <a:latin typeface="Century Gothic"/>
                <a:cs typeface="Century Gothic"/>
              </a:rPr>
              <a:t>Do NOT click on links in emails</a:t>
            </a:r>
          </a:p>
          <a:p>
            <a:pPr lvl="1">
              <a:spcAft>
                <a:spcPts val="600"/>
              </a:spcAft>
            </a:pPr>
            <a:r>
              <a:rPr lang="en-US" sz="3200" dirty="0" smtClean="0">
                <a:solidFill>
                  <a:srgbClr val="FF0000"/>
                </a:solidFill>
                <a:latin typeface="Century Gothic"/>
                <a:cs typeface="Century Gothic"/>
              </a:rPr>
              <a:t>Contact </a:t>
            </a:r>
            <a:r>
              <a:rPr lang="en-US" sz="3200" dirty="0" smtClean="0">
                <a:solidFill>
                  <a:srgbClr val="FF0000"/>
                </a:solidFill>
                <a:latin typeface="Century Gothic"/>
                <a:cs typeface="Century Gothic"/>
                <a:hlinkClick r:id="rId4"/>
              </a:rPr>
              <a:t>Help@case.edu</a:t>
            </a:r>
            <a:r>
              <a:rPr lang="en-US" sz="3200" dirty="0" smtClean="0">
                <a:solidFill>
                  <a:srgbClr val="FF0000"/>
                </a:solidFill>
                <a:latin typeface="Century Gothic"/>
                <a:cs typeface="Century Gothic"/>
              </a:rPr>
              <a:t> if you receive </a:t>
            </a:r>
          </a:p>
          <a:p>
            <a:pPr marL="457200" lvl="1" indent="0">
              <a:spcAft>
                <a:spcPts val="600"/>
              </a:spcAft>
              <a:buNone/>
            </a:pPr>
            <a:r>
              <a:rPr lang="en-US" sz="3200" dirty="0">
                <a:solidFill>
                  <a:srgbClr val="FF0000"/>
                </a:solidFill>
                <a:latin typeface="Century Gothic"/>
                <a:cs typeface="Century Gothic"/>
              </a:rPr>
              <a:t>	</a:t>
            </a:r>
            <a:r>
              <a:rPr lang="en-US" sz="3200" dirty="0" smtClean="0">
                <a:solidFill>
                  <a:srgbClr val="FF0000"/>
                </a:solidFill>
                <a:latin typeface="Century Gothic"/>
                <a:cs typeface="Century Gothic"/>
              </a:rPr>
              <a:t>a suspicious email</a:t>
            </a:r>
          </a:p>
        </p:txBody>
      </p:sp>
      <p:sp>
        <p:nvSpPr>
          <p:cNvPr id="7" name="TextBox 6"/>
          <p:cNvSpPr txBox="1"/>
          <p:nvPr/>
        </p:nvSpPr>
        <p:spPr>
          <a:xfrm>
            <a:off x="5486400" y="6096000"/>
            <a:ext cx="3505200" cy="523220"/>
          </a:xfrm>
          <a:prstGeom prst="rect">
            <a:avLst/>
          </a:prstGeom>
          <a:noFill/>
        </p:spPr>
        <p:txBody>
          <a:bodyPr wrap="square" rtlCol="0">
            <a:spAutoFit/>
          </a:bodyPr>
          <a:lstStyle/>
          <a:p>
            <a:r>
              <a:rPr lang="en-US" sz="1600" dirty="0" smtClean="0">
                <a:solidFill>
                  <a:schemeClr val="bg1"/>
                </a:solidFill>
                <a:latin typeface="Century Gothic"/>
                <a:cs typeface="Century Gothic"/>
              </a:rPr>
              <a:t>Information Security Office</a:t>
            </a:r>
          </a:p>
          <a:p>
            <a:r>
              <a:rPr lang="en-US" sz="1200" dirty="0" smtClean="0">
                <a:solidFill>
                  <a:schemeClr val="bg1"/>
                </a:solidFill>
                <a:latin typeface="Century Gothic"/>
                <a:cs typeface="Century Gothic"/>
              </a:rPr>
              <a:t>Information Technology Services</a:t>
            </a:r>
            <a:endParaRPr lang="en-US" sz="1200" dirty="0">
              <a:solidFill>
                <a:schemeClr val="bg1"/>
              </a:solidFill>
              <a:latin typeface="Century Gothic"/>
              <a:cs typeface="Century Gothic"/>
            </a:endParaRPr>
          </a:p>
        </p:txBody>
      </p:sp>
    </p:spTree>
    <p:extLst>
      <p:ext uri="{BB962C8B-B14F-4D97-AF65-F5344CB8AC3E}">
        <p14:creationId xmlns:p14="http://schemas.microsoft.com/office/powerpoint/2010/main" val="20820371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5695950"/>
            <a:ext cx="9144000" cy="11620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2" name="Content Placeholder 11"/>
          <p:cNvSpPr>
            <a:spLocks noGrp="1"/>
          </p:cNvSpPr>
          <p:nvPr>
            <p:ph idx="1"/>
          </p:nvPr>
        </p:nvSpPr>
        <p:spPr>
          <a:xfrm>
            <a:off x="381000" y="990600"/>
            <a:ext cx="8229600" cy="4724400"/>
          </a:xfrm>
        </p:spPr>
        <p:txBody>
          <a:bodyPr/>
          <a:lstStyle/>
          <a:p>
            <a:pPr marL="914400" lvl="2" indent="0">
              <a:spcBef>
                <a:spcPts val="0"/>
              </a:spcBef>
              <a:buNone/>
            </a:pPr>
            <a:endParaRPr lang="en-US" sz="1800" dirty="0" smtClean="0">
              <a:solidFill>
                <a:srgbClr val="415561"/>
              </a:solidFill>
            </a:endParaRPr>
          </a:p>
          <a:p>
            <a:pPr lvl="3">
              <a:spcBef>
                <a:spcPts val="0"/>
              </a:spcBef>
            </a:pPr>
            <a:endParaRPr lang="en-US" sz="1200" dirty="0" smtClean="0">
              <a:solidFill>
                <a:srgbClr val="41556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581617761"/>
              </p:ext>
            </p:extLst>
          </p:nvPr>
        </p:nvGraphicFramePr>
        <p:xfrm>
          <a:off x="76200" y="152401"/>
          <a:ext cx="9067800" cy="5485306"/>
        </p:xfrm>
        <a:graphic>
          <a:graphicData uri="http://schemas.openxmlformats.org/drawingml/2006/table">
            <a:tbl>
              <a:tblPr firstRow="1" bandRow="1">
                <a:tableStyleId>{5C22544A-7EE6-4342-B048-85BDC9FD1C3A}</a:tableStyleId>
              </a:tblPr>
              <a:tblGrid>
                <a:gridCol w="4322035"/>
                <a:gridCol w="4745765"/>
              </a:tblGrid>
              <a:tr h="409602">
                <a:tc>
                  <a:txBody>
                    <a:bodyPr/>
                    <a:lstStyle/>
                    <a:p>
                      <a:pPr algn="ctr"/>
                      <a:r>
                        <a:rPr lang="en-US" dirty="0" smtClean="0">
                          <a:latin typeface="Century Gothic"/>
                          <a:cs typeface="Century Gothic"/>
                        </a:rPr>
                        <a:t>Please</a:t>
                      </a:r>
                      <a:r>
                        <a:rPr lang="en-US" baseline="0" dirty="0" smtClean="0">
                          <a:latin typeface="Century Gothic"/>
                          <a:cs typeface="Century Gothic"/>
                        </a:rPr>
                        <a:t> Do</a:t>
                      </a:r>
                      <a:endParaRPr lang="en-US" dirty="0">
                        <a:latin typeface="Century Gothic"/>
                        <a:cs typeface="Century Gothic"/>
                      </a:endParaRPr>
                    </a:p>
                  </a:txBody>
                  <a:tcPr/>
                </a:tc>
                <a:tc>
                  <a:txBody>
                    <a:bodyPr/>
                    <a:lstStyle/>
                    <a:p>
                      <a:pPr algn="ctr"/>
                      <a:r>
                        <a:rPr lang="en-US" dirty="0" smtClean="0">
                          <a:latin typeface="Century Gothic"/>
                          <a:cs typeface="Century Gothic"/>
                        </a:rPr>
                        <a:t>Seriously…….Don’t</a:t>
                      </a:r>
                      <a:endParaRPr lang="en-US" dirty="0">
                        <a:latin typeface="Century Gothic"/>
                        <a:cs typeface="Century Gothic"/>
                      </a:endParaRPr>
                    </a:p>
                  </a:txBody>
                  <a:tcPr/>
                </a:tc>
              </a:tr>
              <a:tr h="10099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Use Google Apps for work</a:t>
                      </a:r>
                      <a:r>
                        <a:rPr lang="en-US" baseline="0" dirty="0" smtClean="0">
                          <a:latin typeface="Century Gothic"/>
                          <a:cs typeface="Century Gothic"/>
                        </a:rPr>
                        <a:t> you don’t want to lose (email; docs; sheets, etc…)</a:t>
                      </a:r>
                      <a:endParaRPr lang="en-US" dirty="0" smtClean="0">
                        <a:latin typeface="Century Gothic"/>
                        <a:cs typeface="Century Gothic"/>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Click on links</a:t>
                      </a:r>
                      <a:r>
                        <a:rPr lang="en-US" baseline="0" dirty="0" smtClean="0">
                          <a:latin typeface="Century Gothic"/>
                          <a:cs typeface="Century Gothic"/>
                        </a:rPr>
                        <a:t> in emails</a:t>
                      </a:r>
                      <a:endParaRPr lang="en-US" dirty="0" smtClean="0">
                        <a:latin typeface="Century Gothic"/>
                        <a:cs typeface="Century Gothic"/>
                      </a:endParaRPr>
                    </a:p>
                    <a:p>
                      <a:pPr algn="ctr"/>
                      <a:endParaRPr lang="en-US" dirty="0">
                        <a:latin typeface="Century Gothic"/>
                        <a:cs typeface="Century Gothic"/>
                      </a:endParaRPr>
                    </a:p>
                  </a:txBody>
                  <a:tcPr anchor="ctr"/>
                </a:tc>
              </a:tr>
              <a:tr h="1155052">
                <a:tc>
                  <a:txBody>
                    <a:bodyPr/>
                    <a:lstStyle/>
                    <a:p>
                      <a:pPr algn="ctr"/>
                      <a:r>
                        <a:rPr lang="en-US" dirty="0" smtClean="0">
                          <a:latin typeface="Century Gothic"/>
                          <a:cs typeface="Century Gothic"/>
                        </a:rPr>
                        <a:t>Use Google Apps for work you </a:t>
                      </a:r>
                    </a:p>
                    <a:p>
                      <a:pPr algn="ctr"/>
                      <a:r>
                        <a:rPr lang="en-US" dirty="0" smtClean="0">
                          <a:latin typeface="Century Gothic"/>
                          <a:cs typeface="Century Gothic"/>
                        </a:rPr>
                        <a:t>do</a:t>
                      </a:r>
                      <a:r>
                        <a:rPr lang="en-US" baseline="0" dirty="0" smtClean="0">
                          <a:latin typeface="Century Gothic"/>
                          <a:cs typeface="Century Gothic"/>
                        </a:rPr>
                        <a:t> as a a team</a:t>
                      </a:r>
                      <a:endParaRPr lang="en-US" dirty="0" smtClean="0">
                        <a:latin typeface="Century Gothic"/>
                        <a:cs typeface="Century Gothic"/>
                      </a:endParaRPr>
                    </a:p>
                    <a:p>
                      <a:pPr algn="ctr"/>
                      <a:endParaRPr lang="en-US" dirty="0" smtClean="0">
                        <a:latin typeface="Century Gothic"/>
                        <a:cs typeface="Century Gothic"/>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Use portable</a:t>
                      </a:r>
                      <a:r>
                        <a:rPr lang="en-US" baseline="0" dirty="0" smtClean="0">
                          <a:latin typeface="Century Gothic"/>
                          <a:cs typeface="Century Gothic"/>
                        </a:rPr>
                        <a:t> media </a:t>
                      </a:r>
                      <a:endParaRPr lang="en-US" baseline="0" dirty="0" smtClean="0">
                        <a:latin typeface="Century Gothic"/>
                        <a:cs typeface="Century Gothic"/>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baseline="0" dirty="0" smtClean="0">
                          <a:latin typeface="Century Gothic"/>
                          <a:cs typeface="Century Gothic"/>
                        </a:rPr>
                        <a:t>or </a:t>
                      </a:r>
                      <a:r>
                        <a:rPr lang="en-US" baseline="0" dirty="0" smtClean="0">
                          <a:latin typeface="Century Gothic"/>
                          <a:cs typeface="Century Gothic"/>
                        </a:rPr>
                        <a:t>rely on your computer drive to save everything and not be stolen</a:t>
                      </a:r>
                      <a:endParaRPr lang="en-US" dirty="0" smtClean="0">
                        <a:latin typeface="Century Gothic"/>
                        <a:cs typeface="Century Gothic"/>
                      </a:endParaRPr>
                    </a:p>
                    <a:p>
                      <a:pPr algn="ctr"/>
                      <a:endParaRPr lang="en-US" dirty="0">
                        <a:latin typeface="Century Gothic"/>
                        <a:cs typeface="Century Gothic"/>
                      </a:endParaRPr>
                    </a:p>
                  </a:txBody>
                  <a:tcPr anchor="ctr"/>
                </a:tc>
              </a:tr>
              <a:tr h="142160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Change</a:t>
                      </a:r>
                      <a:r>
                        <a:rPr lang="en-US" baseline="0" dirty="0" smtClean="0">
                          <a:latin typeface="Century Gothic"/>
                          <a:cs typeface="Century Gothic"/>
                        </a:rPr>
                        <a:t> your password often</a:t>
                      </a:r>
                      <a:endParaRPr lang="en-US" dirty="0" smtClean="0">
                        <a:latin typeface="Century Gothic"/>
                        <a:cs typeface="Century Gothic"/>
                      </a:endParaRPr>
                    </a:p>
                    <a:p>
                      <a:pPr algn="ctr"/>
                      <a:endParaRPr lang="en-US" dirty="0" smtClean="0">
                        <a:latin typeface="Century Gothic"/>
                        <a:cs typeface="Century Gothic"/>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Share or reuse your</a:t>
                      </a:r>
                      <a:r>
                        <a:rPr lang="en-US" baseline="0" dirty="0" smtClean="0">
                          <a:latin typeface="Century Gothic"/>
                          <a:cs typeface="Century Gothic"/>
                        </a:rPr>
                        <a:t> password; </a:t>
                      </a:r>
                    </a:p>
                    <a:p>
                      <a:pPr marL="0" marR="0" indent="0" algn="ctr" defTabSz="457200" rtl="0" eaLnBrk="1" fontAlgn="auto" latinLnBrk="0" hangingPunct="1">
                        <a:lnSpc>
                          <a:spcPct val="100000"/>
                        </a:lnSpc>
                        <a:spcBef>
                          <a:spcPts val="0"/>
                        </a:spcBef>
                        <a:spcAft>
                          <a:spcPts val="0"/>
                        </a:spcAft>
                        <a:buClrTx/>
                        <a:buSzTx/>
                        <a:buFontTx/>
                        <a:buNone/>
                        <a:tabLst/>
                        <a:defRPr/>
                      </a:pPr>
                      <a:r>
                        <a:rPr lang="en-US" baseline="0" dirty="0" smtClean="0">
                          <a:latin typeface="Century Gothic"/>
                          <a:cs typeface="Century Gothic"/>
                        </a:rPr>
                        <a:t>OR inadvertently answer questions you’ve used in password security questions</a:t>
                      </a:r>
                      <a:endParaRPr lang="en-US" dirty="0" smtClean="0">
                        <a:latin typeface="Century Gothic"/>
                        <a:cs typeface="Century Gothic"/>
                      </a:endParaRPr>
                    </a:p>
                    <a:p>
                      <a:pPr algn="ctr"/>
                      <a:endParaRPr lang="en-US" dirty="0">
                        <a:latin typeface="Century Gothic"/>
                        <a:cs typeface="Century Gothic"/>
                      </a:endParaRPr>
                    </a:p>
                  </a:txBody>
                  <a:tcPr anchor="ctr"/>
                </a:tc>
              </a:tr>
              <a:tr h="706984">
                <a:tc>
                  <a:txBody>
                    <a:bodyPr/>
                    <a:lstStyle/>
                    <a:p>
                      <a:pPr algn="ctr"/>
                      <a:r>
                        <a:rPr lang="en-US" baseline="0" dirty="0" smtClean="0">
                          <a:latin typeface="Century Gothic"/>
                          <a:cs typeface="Century Gothic"/>
                        </a:rPr>
                        <a:t>Practice clean screen/clean desk</a:t>
                      </a:r>
                    </a:p>
                  </a:txBody>
                  <a:tcPr anchor="ctr"/>
                </a:tc>
                <a:tc>
                  <a:txBody>
                    <a:bodyPr/>
                    <a:lstStyle/>
                    <a:p>
                      <a:pPr algn="ctr"/>
                      <a:r>
                        <a:rPr lang="en-US" dirty="0" smtClean="0">
                          <a:latin typeface="Century Gothic"/>
                          <a:cs typeface="Century Gothic"/>
                        </a:rPr>
                        <a:t>Leave your screen unlocked;</a:t>
                      </a:r>
                      <a:r>
                        <a:rPr lang="en-US" baseline="0" dirty="0" smtClean="0">
                          <a:latin typeface="Century Gothic"/>
                          <a:cs typeface="Century Gothic"/>
                        </a:rPr>
                        <a:t> </a:t>
                      </a:r>
                      <a:endParaRPr lang="en-US" baseline="0" dirty="0" smtClean="0">
                        <a:latin typeface="Century Gothic"/>
                        <a:cs typeface="Century Gothic"/>
                      </a:endParaRPr>
                    </a:p>
                    <a:p>
                      <a:pPr algn="ctr"/>
                      <a:r>
                        <a:rPr lang="en-US" baseline="0" dirty="0" smtClean="0">
                          <a:latin typeface="Century Gothic"/>
                          <a:cs typeface="Century Gothic"/>
                        </a:rPr>
                        <a:t>walk </a:t>
                      </a:r>
                      <a:r>
                        <a:rPr lang="en-US" baseline="0" dirty="0" smtClean="0">
                          <a:latin typeface="Century Gothic"/>
                          <a:cs typeface="Century Gothic"/>
                        </a:rPr>
                        <a:t>away from your computer.</a:t>
                      </a:r>
                      <a:endParaRPr lang="en-US" dirty="0">
                        <a:latin typeface="Century Gothic"/>
                        <a:cs typeface="Century Gothic"/>
                      </a:endParaRPr>
                    </a:p>
                  </a:txBody>
                  <a:tcPr anchor="ctr"/>
                </a:tc>
              </a:tr>
              <a:tr h="706984">
                <a:tc>
                  <a:txBody>
                    <a:bodyPr/>
                    <a:lstStyle/>
                    <a:p>
                      <a:pPr algn="ctr"/>
                      <a:r>
                        <a:rPr lang="en-US" baseline="0" dirty="0" smtClean="0">
                          <a:latin typeface="Century Gothic"/>
                          <a:cs typeface="Century Gothic"/>
                        </a:rPr>
                        <a:t>Use different browsers for </a:t>
                      </a:r>
                      <a:endParaRPr lang="en-US" baseline="0" dirty="0" smtClean="0">
                        <a:latin typeface="Century Gothic"/>
                        <a:cs typeface="Century Gothic"/>
                      </a:endParaRPr>
                    </a:p>
                    <a:p>
                      <a:pPr algn="ctr"/>
                      <a:r>
                        <a:rPr lang="en-US" baseline="0" dirty="0" smtClean="0">
                          <a:latin typeface="Century Gothic"/>
                          <a:cs typeface="Century Gothic"/>
                        </a:rPr>
                        <a:t>school </a:t>
                      </a:r>
                      <a:r>
                        <a:rPr lang="en-US" baseline="0" dirty="0" smtClean="0">
                          <a:latin typeface="Century Gothic"/>
                          <a:cs typeface="Century Gothic"/>
                        </a:rPr>
                        <a:t>work </a:t>
                      </a:r>
                      <a:r>
                        <a:rPr lang="en-US" baseline="0" dirty="0" err="1" smtClean="0">
                          <a:latin typeface="Century Gothic"/>
                          <a:cs typeface="Century Gothic"/>
                        </a:rPr>
                        <a:t>vs</a:t>
                      </a:r>
                      <a:r>
                        <a:rPr lang="en-US" baseline="0" dirty="0" smtClean="0">
                          <a:latin typeface="Century Gothic"/>
                          <a:cs typeface="Century Gothic"/>
                        </a:rPr>
                        <a:t> personal work</a:t>
                      </a:r>
                    </a:p>
                  </a:txBody>
                  <a:tcPr anchor="ctr"/>
                </a:tc>
                <a:tc>
                  <a:txBody>
                    <a:bodyPr/>
                    <a:lstStyle/>
                    <a:p>
                      <a:pPr algn="ctr"/>
                      <a:r>
                        <a:rPr lang="en-US" dirty="0" smtClean="0">
                          <a:latin typeface="Century Gothic"/>
                          <a:cs typeface="Century Gothic"/>
                        </a:rPr>
                        <a:t>Use the same password </a:t>
                      </a:r>
                      <a:endParaRPr lang="en-US" dirty="0" smtClean="0">
                        <a:latin typeface="Century Gothic"/>
                        <a:cs typeface="Century Gothic"/>
                      </a:endParaRPr>
                    </a:p>
                    <a:p>
                      <a:pPr algn="ctr"/>
                      <a:r>
                        <a:rPr lang="en-US" dirty="0" smtClean="0">
                          <a:latin typeface="Century Gothic"/>
                          <a:cs typeface="Century Gothic"/>
                        </a:rPr>
                        <a:t>on </a:t>
                      </a:r>
                      <a:r>
                        <a:rPr lang="en-US" dirty="0" smtClean="0">
                          <a:latin typeface="Century Gothic"/>
                          <a:cs typeface="Century Gothic"/>
                        </a:rPr>
                        <a:t>non school related Apps</a:t>
                      </a:r>
                      <a:endParaRPr lang="en-US" dirty="0">
                        <a:latin typeface="Century Gothic"/>
                        <a:cs typeface="Century Gothic"/>
                      </a:endParaRPr>
                    </a:p>
                  </a:txBody>
                  <a:tcPr anchor="ctr"/>
                </a:tc>
              </a:tr>
            </a:tbl>
          </a:graphicData>
        </a:graphic>
      </p:graphicFrame>
      <p:sp>
        <p:nvSpPr>
          <p:cNvPr id="7" name="TextBox 6"/>
          <p:cNvSpPr txBox="1"/>
          <p:nvPr/>
        </p:nvSpPr>
        <p:spPr>
          <a:xfrm>
            <a:off x="5410200" y="6172200"/>
            <a:ext cx="3505200" cy="523220"/>
          </a:xfrm>
          <a:prstGeom prst="rect">
            <a:avLst/>
          </a:prstGeom>
          <a:noFill/>
        </p:spPr>
        <p:txBody>
          <a:bodyPr wrap="square" rtlCol="0">
            <a:spAutoFit/>
          </a:bodyPr>
          <a:lstStyle/>
          <a:p>
            <a:r>
              <a:rPr lang="en-US" sz="1600" dirty="0" smtClean="0">
                <a:solidFill>
                  <a:schemeClr val="bg1"/>
                </a:solidFill>
                <a:latin typeface="Century Gothic"/>
                <a:cs typeface="Century Gothic"/>
              </a:rPr>
              <a:t>Information Security Office</a:t>
            </a:r>
          </a:p>
          <a:p>
            <a:r>
              <a:rPr lang="en-US" sz="1200" dirty="0" smtClean="0">
                <a:solidFill>
                  <a:schemeClr val="bg1"/>
                </a:solidFill>
                <a:latin typeface="Century Gothic"/>
                <a:cs typeface="Century Gothic"/>
              </a:rPr>
              <a:t>Information Technology Services</a:t>
            </a:r>
            <a:endParaRPr lang="en-US" sz="1200" dirty="0">
              <a:solidFill>
                <a:schemeClr val="bg1"/>
              </a:solidFill>
              <a:latin typeface="Century Gothic"/>
              <a:cs typeface="Century Gothic"/>
            </a:endParaRPr>
          </a:p>
        </p:txBody>
      </p:sp>
    </p:spTree>
    <p:extLst>
      <p:ext uri="{BB962C8B-B14F-4D97-AF65-F5344CB8AC3E}">
        <p14:creationId xmlns:p14="http://schemas.microsoft.com/office/powerpoint/2010/main" val="20310755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638800"/>
            <a:ext cx="9144000" cy="10858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1" name="Title 10"/>
          <p:cNvSpPr>
            <a:spLocks noGrp="1"/>
          </p:cNvSpPr>
          <p:nvPr>
            <p:ph type="title"/>
          </p:nvPr>
        </p:nvSpPr>
        <p:spPr>
          <a:xfrm>
            <a:off x="304800" y="152400"/>
            <a:ext cx="8382000" cy="685800"/>
          </a:xfrm>
          <a:solidFill>
            <a:schemeClr val="tx2">
              <a:lumMod val="75000"/>
            </a:schemeClr>
          </a:solidFill>
        </p:spPr>
        <p:txBody>
          <a:bodyPr/>
          <a:lstStyle/>
          <a:p>
            <a:pPr lvl="0" algn="l"/>
            <a:r>
              <a:rPr lang="en-US" sz="3200" b="1" dirty="0" smtClean="0">
                <a:solidFill>
                  <a:srgbClr val="FFFFFF"/>
                </a:solidFill>
                <a:latin typeface="Century Gothic"/>
                <a:cs typeface="Century Gothic"/>
              </a:rPr>
              <a:t>Don’t Click on Links in Emails</a:t>
            </a:r>
            <a:endParaRPr lang="en-US" sz="3200" b="1" dirty="0">
              <a:solidFill>
                <a:srgbClr val="FFFFFF"/>
              </a:solidFill>
              <a:latin typeface="Century Gothic"/>
              <a:cs typeface="Century Gothic"/>
            </a:endParaRPr>
          </a:p>
        </p:txBody>
      </p:sp>
      <p:sp>
        <p:nvSpPr>
          <p:cNvPr id="12" name="Content Placeholder 11"/>
          <p:cNvSpPr>
            <a:spLocks noGrp="1"/>
          </p:cNvSpPr>
          <p:nvPr>
            <p:ph idx="1"/>
          </p:nvPr>
        </p:nvSpPr>
        <p:spPr>
          <a:xfrm>
            <a:off x="152400" y="990600"/>
            <a:ext cx="8763000" cy="4572000"/>
          </a:xfrm>
        </p:spPr>
        <p:txBody>
          <a:bodyPr/>
          <a:lstStyle/>
          <a:p>
            <a:pPr marL="0" indent="0">
              <a:buNone/>
            </a:pPr>
            <a:r>
              <a:rPr lang="en-US" b="1" dirty="0" smtClean="0">
                <a:solidFill>
                  <a:srgbClr val="FF0000"/>
                </a:solidFill>
              </a:rPr>
              <a:t>FBI Warning - Business </a:t>
            </a:r>
            <a:r>
              <a:rPr lang="en-US" b="1" dirty="0">
                <a:solidFill>
                  <a:srgbClr val="FF0000"/>
                </a:solidFill>
              </a:rPr>
              <a:t>E-Mail Compromise</a:t>
            </a:r>
          </a:p>
          <a:p>
            <a:r>
              <a:rPr lang="en-US" b="1" dirty="0"/>
              <a:t>An Emerging Global </a:t>
            </a:r>
            <a:r>
              <a:rPr lang="en-US" b="1" dirty="0" smtClean="0"/>
              <a:t>Threat</a:t>
            </a:r>
            <a:r>
              <a:rPr lang="en-US" sz="4000" b="1" dirty="0"/>
              <a:t> </a:t>
            </a:r>
            <a:r>
              <a:rPr lang="en-US" dirty="0" smtClean="0"/>
              <a:t>08</a:t>
            </a:r>
            <a:r>
              <a:rPr lang="en-US" dirty="0"/>
              <a:t>/28/15</a:t>
            </a:r>
          </a:p>
          <a:p>
            <a:r>
              <a:rPr lang="en-US" sz="1800" dirty="0"/>
              <a:t>The accountant for a U.S. company recently received an e-mail from her </a:t>
            </a:r>
            <a:r>
              <a:rPr lang="en-US" sz="1800" u="sng" dirty="0"/>
              <a:t>chief executive, who was on vacation </a:t>
            </a:r>
            <a:r>
              <a:rPr lang="en-US" sz="1800" dirty="0"/>
              <a:t>out of the country, </a:t>
            </a:r>
            <a:r>
              <a:rPr lang="en-US" sz="1800" u="sng" dirty="0"/>
              <a:t>requesting a transfer of funds </a:t>
            </a:r>
            <a:r>
              <a:rPr lang="en-US" sz="1800" dirty="0"/>
              <a:t>on a time-sensitive acquisition that required completion by the end of the day. The CEO said a lawyer would contact the accountant to provide further details</a:t>
            </a:r>
            <a:r>
              <a:rPr lang="en-US" sz="1800" dirty="0" smtClean="0"/>
              <a:t>.</a:t>
            </a:r>
          </a:p>
          <a:p>
            <a:pPr marL="0" indent="0">
              <a:buNone/>
            </a:pPr>
            <a:endParaRPr lang="en-US" sz="1800" dirty="0"/>
          </a:p>
          <a:p>
            <a:r>
              <a:rPr lang="en-US" sz="1800" dirty="0"/>
              <a:t>“</a:t>
            </a:r>
            <a:r>
              <a:rPr lang="en-US" sz="1800" u="sng" dirty="0"/>
              <a:t>It was not unusual for me to receive e-mails requesting a transfer of funds</a:t>
            </a:r>
            <a:r>
              <a:rPr lang="en-US" sz="1800" dirty="0"/>
              <a:t>,” the accountant later wrote, and when she was contacted by the lawyer via e-mail, she noted the </a:t>
            </a:r>
            <a:r>
              <a:rPr lang="en-US" sz="1800" u="sng" dirty="0"/>
              <a:t>appropriate letter of authorization—including her CEO’s signature </a:t>
            </a:r>
            <a:r>
              <a:rPr lang="en-US" sz="1800" dirty="0"/>
              <a:t>over the company’s seal—and followed the instructions to wire more than $737,000 to a bank in China.</a:t>
            </a:r>
            <a:endParaRPr lang="en-US" sz="1800" b="1" dirty="0" smtClean="0">
              <a:solidFill>
                <a:srgbClr val="FF0000"/>
              </a:solidFill>
              <a:latin typeface="Century Gothic"/>
              <a:cs typeface="Century Gothic"/>
            </a:endParaRPr>
          </a:p>
        </p:txBody>
      </p:sp>
      <p:sp>
        <p:nvSpPr>
          <p:cNvPr id="7" name="Title 10"/>
          <p:cNvSpPr txBox="1">
            <a:spLocks/>
          </p:cNvSpPr>
          <p:nvPr/>
        </p:nvSpPr>
        <p:spPr bwMode="auto">
          <a:xfrm>
            <a:off x="5257800" y="5943600"/>
            <a:ext cx="3505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a:lstStyle>
          <a:p>
            <a:pPr algn="l"/>
            <a:r>
              <a:rPr lang="en-US" sz="3200" b="1" dirty="0" smtClean="0"/>
              <a:t>Don’t Click on Links</a:t>
            </a:r>
            <a:endParaRPr lang="en-US" sz="3200" b="1" dirty="0"/>
          </a:p>
        </p:txBody>
      </p:sp>
      <p:sp>
        <p:nvSpPr>
          <p:cNvPr id="2" name="TextBox 1"/>
          <p:cNvSpPr txBox="1"/>
          <p:nvPr/>
        </p:nvSpPr>
        <p:spPr>
          <a:xfrm>
            <a:off x="-2097852" y="2088444"/>
            <a:ext cx="184666" cy="369332"/>
          </a:xfrm>
          <a:prstGeom prst="rect">
            <a:avLst/>
          </a:prstGeom>
          <a:noFill/>
        </p:spPr>
        <p:txBody>
          <a:bodyPr wrap="none" rtlCol="0">
            <a:spAutoFit/>
          </a:bodyPr>
          <a:lstStyle/>
          <a:p>
            <a:endParaRPr lang="en-US" dirty="0"/>
          </a:p>
        </p:txBody>
      </p:sp>
      <p:sp>
        <p:nvSpPr>
          <p:cNvPr id="3" name="TextBox 2"/>
          <p:cNvSpPr txBox="1"/>
          <p:nvPr/>
        </p:nvSpPr>
        <p:spPr>
          <a:xfrm>
            <a:off x="-1006593" y="209785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752930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5638800"/>
            <a:ext cx="9144000" cy="10858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1" name="Title 10"/>
          <p:cNvSpPr>
            <a:spLocks noGrp="1"/>
          </p:cNvSpPr>
          <p:nvPr>
            <p:ph type="title"/>
          </p:nvPr>
        </p:nvSpPr>
        <p:spPr>
          <a:xfrm>
            <a:off x="304800" y="152400"/>
            <a:ext cx="8382000" cy="685800"/>
          </a:xfrm>
          <a:solidFill>
            <a:schemeClr val="tx2">
              <a:lumMod val="75000"/>
            </a:schemeClr>
          </a:solidFill>
        </p:spPr>
        <p:txBody>
          <a:bodyPr/>
          <a:lstStyle/>
          <a:p>
            <a:pPr lvl="0" algn="l"/>
            <a:r>
              <a:rPr lang="en-US" sz="3200" b="1" dirty="0" smtClean="0">
                <a:solidFill>
                  <a:srgbClr val="FFFFFF"/>
                </a:solidFill>
                <a:latin typeface="Century Gothic"/>
                <a:cs typeface="Century Gothic"/>
              </a:rPr>
              <a:t>Don’t Click on Links in Emails</a:t>
            </a:r>
            <a:endParaRPr lang="en-US" sz="3200" b="1" dirty="0">
              <a:solidFill>
                <a:srgbClr val="FFFFFF"/>
              </a:solidFill>
              <a:latin typeface="Century Gothic"/>
              <a:cs typeface="Century Gothic"/>
            </a:endParaRPr>
          </a:p>
        </p:txBody>
      </p:sp>
      <p:sp>
        <p:nvSpPr>
          <p:cNvPr id="12" name="Content Placeholder 11"/>
          <p:cNvSpPr>
            <a:spLocks noGrp="1"/>
          </p:cNvSpPr>
          <p:nvPr>
            <p:ph idx="1"/>
          </p:nvPr>
        </p:nvSpPr>
        <p:spPr>
          <a:xfrm>
            <a:off x="152400" y="990600"/>
            <a:ext cx="8763000" cy="4572000"/>
          </a:xfrm>
        </p:spPr>
        <p:txBody>
          <a:bodyPr/>
          <a:lstStyle/>
          <a:p>
            <a:pPr lvl="1">
              <a:spcAft>
                <a:spcPts val="600"/>
              </a:spcAft>
            </a:pPr>
            <a:r>
              <a:rPr lang="en-US" b="1" dirty="0" smtClean="0">
                <a:solidFill>
                  <a:srgbClr val="415561"/>
                </a:solidFill>
                <a:latin typeface="Century Gothic"/>
                <a:cs typeface="Century Gothic"/>
              </a:rPr>
              <a:t>Phishing: </a:t>
            </a:r>
            <a:r>
              <a:rPr lang="en-US" dirty="0">
                <a:solidFill>
                  <a:srgbClr val="415561"/>
                </a:solidFill>
                <a:latin typeface="Century Gothic"/>
                <a:cs typeface="Century Gothic"/>
              </a:rPr>
              <a:t> </a:t>
            </a:r>
            <a:r>
              <a:rPr lang="en-US" dirty="0" smtClean="0">
                <a:solidFill>
                  <a:srgbClr val="415561"/>
                </a:solidFill>
                <a:latin typeface="Century Gothic"/>
                <a:cs typeface="Century Gothic"/>
              </a:rPr>
              <a:t>appear real, but are fraudulent emails intending to compromise credentials for financial or other gain</a:t>
            </a:r>
          </a:p>
          <a:p>
            <a:pPr lvl="1">
              <a:spcAft>
                <a:spcPts val="600"/>
              </a:spcAft>
            </a:pPr>
            <a:r>
              <a:rPr lang="en-US" b="1" dirty="0" smtClean="0">
                <a:solidFill>
                  <a:srgbClr val="415561"/>
                </a:solidFill>
                <a:latin typeface="Century Gothic"/>
                <a:cs typeface="Century Gothic"/>
              </a:rPr>
              <a:t>Real and significant threat to you</a:t>
            </a:r>
            <a:r>
              <a:rPr lang="en-US" dirty="0" smtClean="0">
                <a:solidFill>
                  <a:srgbClr val="415561"/>
                </a:solidFill>
                <a:latin typeface="Century Gothic"/>
                <a:cs typeface="Century Gothic"/>
              </a:rPr>
              <a:t> and if you’re compromised, may present threat to university’s data</a:t>
            </a:r>
          </a:p>
          <a:p>
            <a:pPr lvl="1">
              <a:spcAft>
                <a:spcPts val="600"/>
              </a:spcAft>
            </a:pPr>
            <a:r>
              <a:rPr lang="en-US" b="1" dirty="0" smtClean="0">
                <a:solidFill>
                  <a:srgbClr val="FF0000"/>
                </a:solidFill>
                <a:latin typeface="Century Gothic"/>
                <a:cs typeface="Century Gothic"/>
              </a:rPr>
              <a:t>Most incidents or breaches are due to human error (inadvertent and/or intended)</a:t>
            </a:r>
          </a:p>
          <a:p>
            <a:pPr lvl="1"/>
            <a:r>
              <a:rPr lang="en-US" b="1" dirty="0" smtClean="0">
                <a:solidFill>
                  <a:srgbClr val="FF0000"/>
                </a:solidFill>
                <a:latin typeface="Century Gothic"/>
                <a:cs typeface="Century Gothic"/>
              </a:rPr>
              <a:t>When in doubt, forward to </a:t>
            </a:r>
            <a:r>
              <a:rPr lang="en-US" b="1" dirty="0" err="1" smtClean="0">
                <a:solidFill>
                  <a:srgbClr val="FF0000"/>
                </a:solidFill>
                <a:latin typeface="Century Gothic"/>
                <a:cs typeface="Century Gothic"/>
              </a:rPr>
              <a:t>help@case.edu</a:t>
            </a:r>
            <a:endParaRPr lang="en-US" b="1" dirty="0" smtClean="0">
              <a:solidFill>
                <a:srgbClr val="FF0000"/>
              </a:solidFill>
              <a:latin typeface="Century Gothic"/>
              <a:cs typeface="Century Gothic"/>
            </a:endParaRPr>
          </a:p>
        </p:txBody>
      </p:sp>
      <p:sp>
        <p:nvSpPr>
          <p:cNvPr id="7" name="Title 10"/>
          <p:cNvSpPr txBox="1">
            <a:spLocks/>
          </p:cNvSpPr>
          <p:nvPr/>
        </p:nvSpPr>
        <p:spPr bwMode="auto">
          <a:xfrm>
            <a:off x="5257800" y="5943600"/>
            <a:ext cx="3505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a:lstStyle>
          <a:p>
            <a:pPr algn="l"/>
            <a:r>
              <a:rPr lang="en-US" sz="3200" b="1" dirty="0" smtClean="0"/>
              <a:t>Don’t Click on Links</a:t>
            </a:r>
            <a:endParaRPr lang="en-US" sz="3200" b="1" dirty="0"/>
          </a:p>
        </p:txBody>
      </p:sp>
      <p:sp>
        <p:nvSpPr>
          <p:cNvPr id="2" name="TextBox 1"/>
          <p:cNvSpPr txBox="1"/>
          <p:nvPr/>
        </p:nvSpPr>
        <p:spPr>
          <a:xfrm>
            <a:off x="-2097852" y="2088444"/>
            <a:ext cx="184666" cy="369332"/>
          </a:xfrm>
          <a:prstGeom prst="rect">
            <a:avLst/>
          </a:prstGeom>
          <a:noFill/>
        </p:spPr>
        <p:txBody>
          <a:bodyPr wrap="none" rtlCol="0">
            <a:spAutoFit/>
          </a:bodyPr>
          <a:lstStyle/>
          <a:p>
            <a:endParaRPr lang="en-US" dirty="0"/>
          </a:p>
        </p:txBody>
      </p:sp>
      <p:sp>
        <p:nvSpPr>
          <p:cNvPr id="3" name="TextBox 2"/>
          <p:cNvSpPr txBox="1"/>
          <p:nvPr/>
        </p:nvSpPr>
        <p:spPr>
          <a:xfrm>
            <a:off x="-1006593" y="209785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787998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638800"/>
            <a:ext cx="9144000" cy="10858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1" name="Title 10"/>
          <p:cNvSpPr>
            <a:spLocks noGrp="1"/>
          </p:cNvSpPr>
          <p:nvPr>
            <p:ph type="title"/>
          </p:nvPr>
        </p:nvSpPr>
        <p:spPr>
          <a:xfrm>
            <a:off x="304800" y="152400"/>
            <a:ext cx="8382000" cy="685800"/>
          </a:xfrm>
          <a:solidFill>
            <a:schemeClr val="tx2">
              <a:lumMod val="75000"/>
            </a:schemeClr>
          </a:solidFill>
        </p:spPr>
        <p:txBody>
          <a:bodyPr/>
          <a:lstStyle/>
          <a:p>
            <a:pPr lvl="0" algn="l"/>
            <a:r>
              <a:rPr lang="en-US" sz="3200" b="1" dirty="0" smtClean="0">
                <a:solidFill>
                  <a:srgbClr val="FFFFFF"/>
                </a:solidFill>
                <a:latin typeface="Century Gothic"/>
                <a:cs typeface="Century Gothic"/>
              </a:rPr>
              <a:t>Don’t Click on Links in Emails</a:t>
            </a:r>
            <a:endParaRPr lang="en-US" sz="3200" b="1" dirty="0">
              <a:solidFill>
                <a:srgbClr val="FFFFFF"/>
              </a:solidFill>
              <a:latin typeface="Century Gothic"/>
              <a:cs typeface="Century Gothic"/>
            </a:endParaRPr>
          </a:p>
        </p:txBody>
      </p:sp>
      <p:sp>
        <p:nvSpPr>
          <p:cNvPr id="7" name="Title 10"/>
          <p:cNvSpPr txBox="1">
            <a:spLocks/>
          </p:cNvSpPr>
          <p:nvPr/>
        </p:nvSpPr>
        <p:spPr bwMode="auto">
          <a:xfrm>
            <a:off x="5257800" y="5943600"/>
            <a:ext cx="3505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a:lstStyle>
          <a:p>
            <a:pPr algn="l"/>
            <a:r>
              <a:rPr lang="en-US" sz="3200" b="1" dirty="0" smtClean="0"/>
              <a:t>Don’t Click on Links</a:t>
            </a:r>
            <a:endParaRPr lang="en-US" sz="3200" b="1" dirty="0"/>
          </a:p>
        </p:txBody>
      </p:sp>
      <p:sp>
        <p:nvSpPr>
          <p:cNvPr id="2" name="TextBox 1"/>
          <p:cNvSpPr txBox="1"/>
          <p:nvPr/>
        </p:nvSpPr>
        <p:spPr>
          <a:xfrm>
            <a:off x="-2097852" y="2088444"/>
            <a:ext cx="184666" cy="369332"/>
          </a:xfrm>
          <a:prstGeom prst="rect">
            <a:avLst/>
          </a:prstGeom>
          <a:noFill/>
        </p:spPr>
        <p:txBody>
          <a:bodyPr wrap="none" rtlCol="0">
            <a:spAutoFit/>
          </a:bodyPr>
          <a:lstStyle/>
          <a:p>
            <a:endParaRPr lang="en-US" dirty="0"/>
          </a:p>
        </p:txBody>
      </p:sp>
      <p:sp>
        <p:nvSpPr>
          <p:cNvPr id="3" name="TextBox 2"/>
          <p:cNvSpPr txBox="1"/>
          <p:nvPr/>
        </p:nvSpPr>
        <p:spPr>
          <a:xfrm>
            <a:off x="-1006593" y="2097852"/>
            <a:ext cx="184666" cy="369332"/>
          </a:xfrm>
          <a:prstGeom prst="rect">
            <a:avLst/>
          </a:prstGeom>
          <a:noFill/>
        </p:spPr>
        <p:txBody>
          <a:bodyPr wrap="none" rtlCol="0">
            <a:spAutoFit/>
          </a:bodyPr>
          <a:lstStyle/>
          <a:p>
            <a:endParaRPr lang="en-US" dirty="0"/>
          </a:p>
        </p:txBody>
      </p:sp>
      <p:pic>
        <p:nvPicPr>
          <p:cNvPr id="5" name="Picture 4" descr="Screen Shot 2016-02-09 at 11.55.16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1524000"/>
            <a:ext cx="8686800" cy="3352800"/>
          </a:xfrm>
          <a:prstGeom prst="rect">
            <a:avLst/>
          </a:prstGeom>
        </p:spPr>
      </p:pic>
    </p:spTree>
    <p:extLst>
      <p:ext uri="{BB962C8B-B14F-4D97-AF65-F5344CB8AC3E}">
        <p14:creationId xmlns:p14="http://schemas.microsoft.com/office/powerpoint/2010/main" val="18725523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695950"/>
            <a:ext cx="9144000" cy="11620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1" name="Title 10"/>
          <p:cNvSpPr>
            <a:spLocks noGrp="1"/>
          </p:cNvSpPr>
          <p:nvPr>
            <p:ph type="title"/>
          </p:nvPr>
        </p:nvSpPr>
        <p:spPr>
          <a:xfrm>
            <a:off x="304800" y="152400"/>
            <a:ext cx="8382000" cy="685800"/>
          </a:xfrm>
          <a:solidFill>
            <a:schemeClr val="tx2">
              <a:lumMod val="75000"/>
            </a:schemeClr>
          </a:solidFill>
        </p:spPr>
        <p:txBody>
          <a:bodyPr/>
          <a:lstStyle/>
          <a:p>
            <a:pPr lvl="0" algn="l"/>
            <a:r>
              <a:rPr lang="en-US" sz="3200" b="1" dirty="0" smtClean="0">
                <a:solidFill>
                  <a:srgbClr val="FFFFFF"/>
                </a:solidFill>
                <a:latin typeface="Century Gothic"/>
                <a:cs typeface="Century Gothic"/>
              </a:rPr>
              <a:t>Don’t Click on Links in Emails</a:t>
            </a:r>
            <a:endParaRPr lang="en-US" sz="3200" b="1" dirty="0">
              <a:solidFill>
                <a:srgbClr val="FFFFFF"/>
              </a:solidFill>
              <a:latin typeface="Century Gothic"/>
              <a:cs typeface="Century Gothic"/>
            </a:endParaRPr>
          </a:p>
        </p:txBody>
      </p:sp>
      <p:sp>
        <p:nvSpPr>
          <p:cNvPr id="12" name="Content Placeholder 11"/>
          <p:cNvSpPr>
            <a:spLocks noGrp="1"/>
          </p:cNvSpPr>
          <p:nvPr>
            <p:ph idx="1"/>
          </p:nvPr>
        </p:nvSpPr>
        <p:spPr>
          <a:xfrm>
            <a:off x="381000" y="838200"/>
            <a:ext cx="8229600" cy="4648200"/>
          </a:xfrm>
        </p:spPr>
        <p:txBody>
          <a:bodyPr/>
          <a:lstStyle/>
          <a:p>
            <a:pPr lvl="1"/>
            <a:r>
              <a:rPr lang="en-US" b="1" dirty="0" smtClean="0">
                <a:solidFill>
                  <a:srgbClr val="415561"/>
                </a:solidFill>
                <a:latin typeface="Century Gothic"/>
                <a:cs typeface="Century Gothic"/>
              </a:rPr>
              <a:t>Spear Phishing</a:t>
            </a:r>
          </a:p>
          <a:p>
            <a:pPr lvl="2"/>
            <a:r>
              <a:rPr lang="en-US" dirty="0" smtClean="0">
                <a:solidFill>
                  <a:srgbClr val="415561"/>
                </a:solidFill>
                <a:latin typeface="Century Gothic"/>
                <a:cs typeface="Century Gothic"/>
              </a:rPr>
              <a:t>Looks real </a:t>
            </a:r>
            <a:r>
              <a:rPr lang="en-US" dirty="0">
                <a:solidFill>
                  <a:srgbClr val="415561"/>
                </a:solidFill>
                <a:latin typeface="Century Gothic"/>
                <a:cs typeface="Century Gothic"/>
              </a:rPr>
              <a:t>! </a:t>
            </a:r>
            <a:endParaRPr lang="en-US" dirty="0" smtClean="0">
              <a:solidFill>
                <a:srgbClr val="415561"/>
              </a:solidFill>
              <a:latin typeface="Century Gothic"/>
              <a:cs typeface="Century Gothic"/>
            </a:endParaRPr>
          </a:p>
          <a:p>
            <a:pPr lvl="2"/>
            <a:r>
              <a:rPr lang="en-US" dirty="0" smtClean="0">
                <a:solidFill>
                  <a:srgbClr val="415561"/>
                </a:solidFill>
                <a:latin typeface="Century Gothic"/>
                <a:cs typeface="Century Gothic"/>
              </a:rPr>
              <a:t>Targeted </a:t>
            </a:r>
            <a:r>
              <a:rPr lang="en-US" dirty="0">
                <a:solidFill>
                  <a:srgbClr val="415561"/>
                </a:solidFill>
                <a:latin typeface="Century Gothic"/>
                <a:cs typeface="Century Gothic"/>
              </a:rPr>
              <a:t>emails with convincing messaging or from a known friend or entity </a:t>
            </a:r>
            <a:endParaRPr lang="en-US" dirty="0" smtClean="0">
              <a:solidFill>
                <a:srgbClr val="415561"/>
              </a:solidFill>
              <a:latin typeface="Century Gothic"/>
              <a:cs typeface="Century Gothic"/>
            </a:endParaRPr>
          </a:p>
          <a:p>
            <a:pPr lvl="2"/>
            <a:r>
              <a:rPr lang="en-US" dirty="0" smtClean="0">
                <a:solidFill>
                  <a:srgbClr val="415561"/>
                </a:solidFill>
                <a:latin typeface="Century Gothic"/>
                <a:cs typeface="Century Gothic"/>
              </a:rPr>
              <a:t>Expresses urgency </a:t>
            </a:r>
          </a:p>
          <a:p>
            <a:pPr lvl="3"/>
            <a:r>
              <a:rPr lang="en-US" sz="1600" i="1" dirty="0" err="1">
                <a:solidFill>
                  <a:srgbClr val="415561"/>
                </a:solidFill>
                <a:latin typeface="Century Gothic"/>
                <a:cs typeface="Century Gothic"/>
              </a:rPr>
              <a:t>E</a:t>
            </a:r>
            <a:r>
              <a:rPr lang="en-US" sz="1600" i="1" dirty="0" err="1" smtClean="0">
                <a:solidFill>
                  <a:srgbClr val="415561"/>
                </a:solidFill>
                <a:latin typeface="Century Gothic"/>
                <a:cs typeface="Century Gothic"/>
              </a:rPr>
              <a:t>g</a:t>
            </a:r>
            <a:r>
              <a:rPr lang="en-US" sz="1600" i="1" dirty="0" smtClean="0">
                <a:solidFill>
                  <a:srgbClr val="415561"/>
                </a:solidFill>
                <a:latin typeface="Century Gothic"/>
                <a:cs typeface="Century Gothic"/>
              </a:rPr>
              <a:t>: your account is about to expire</a:t>
            </a:r>
          </a:p>
          <a:p>
            <a:pPr lvl="3"/>
            <a:r>
              <a:rPr lang="en-US" sz="1600" i="1" dirty="0" err="1" smtClean="0">
                <a:solidFill>
                  <a:srgbClr val="415561"/>
                </a:solidFill>
                <a:latin typeface="Century Gothic"/>
                <a:cs typeface="Century Gothic"/>
              </a:rPr>
              <a:t>Eg</a:t>
            </a:r>
            <a:r>
              <a:rPr lang="en-US" sz="1600" i="1" dirty="0" smtClean="0">
                <a:solidFill>
                  <a:srgbClr val="415561"/>
                </a:solidFill>
                <a:latin typeface="Century Gothic"/>
                <a:cs typeface="Century Gothic"/>
              </a:rPr>
              <a:t>: important student aid document attached</a:t>
            </a:r>
            <a:endParaRPr lang="en-US" dirty="0">
              <a:solidFill>
                <a:srgbClr val="415561"/>
              </a:solidFill>
              <a:latin typeface="Century Gothic"/>
              <a:cs typeface="Century Gothic"/>
            </a:endParaRPr>
          </a:p>
          <a:p>
            <a:pPr lvl="1"/>
            <a:r>
              <a:rPr lang="en-US" b="1" dirty="0" smtClean="0">
                <a:solidFill>
                  <a:srgbClr val="415561"/>
                </a:solidFill>
                <a:latin typeface="Century Gothic"/>
                <a:cs typeface="Century Gothic"/>
              </a:rPr>
              <a:t>Spelling/Grammar</a:t>
            </a:r>
          </a:p>
          <a:p>
            <a:pPr lvl="2"/>
            <a:r>
              <a:rPr lang="en-US" dirty="0" smtClean="0">
                <a:solidFill>
                  <a:srgbClr val="415561"/>
                </a:solidFill>
                <a:latin typeface="Century Gothic"/>
                <a:cs typeface="Century Gothic"/>
              </a:rPr>
              <a:t>Has typos </a:t>
            </a:r>
          </a:p>
          <a:p>
            <a:pPr lvl="2"/>
            <a:r>
              <a:rPr lang="en-US" dirty="0">
                <a:solidFill>
                  <a:srgbClr val="415561"/>
                </a:solidFill>
                <a:latin typeface="Century Gothic"/>
                <a:cs typeface="Century Gothic"/>
              </a:rPr>
              <a:t>A</a:t>
            </a:r>
            <a:r>
              <a:rPr lang="en-US" dirty="0" smtClean="0">
                <a:solidFill>
                  <a:srgbClr val="415561"/>
                </a:solidFill>
                <a:latin typeface="Century Gothic"/>
                <a:cs typeface="Century Gothic"/>
              </a:rPr>
              <a:t>wkward use of western English (</a:t>
            </a:r>
            <a:r>
              <a:rPr lang="en-US" dirty="0" err="1" smtClean="0">
                <a:solidFill>
                  <a:srgbClr val="415561"/>
                </a:solidFill>
                <a:latin typeface="Century Gothic"/>
                <a:cs typeface="Century Gothic"/>
              </a:rPr>
              <a:t>eg</a:t>
            </a:r>
            <a:r>
              <a:rPr lang="en-US" dirty="0" smtClean="0">
                <a:solidFill>
                  <a:srgbClr val="415561"/>
                </a:solidFill>
                <a:latin typeface="Century Gothic"/>
                <a:cs typeface="Century Gothic"/>
              </a:rPr>
              <a:t>: “kindly” or British spellings of words)</a:t>
            </a:r>
          </a:p>
        </p:txBody>
      </p:sp>
      <p:sp>
        <p:nvSpPr>
          <p:cNvPr id="7" name="TextBox 6"/>
          <p:cNvSpPr txBox="1"/>
          <p:nvPr/>
        </p:nvSpPr>
        <p:spPr>
          <a:xfrm>
            <a:off x="5334000" y="6096000"/>
            <a:ext cx="3505200" cy="523220"/>
          </a:xfrm>
          <a:prstGeom prst="rect">
            <a:avLst/>
          </a:prstGeom>
          <a:noFill/>
        </p:spPr>
        <p:txBody>
          <a:bodyPr wrap="square" rtlCol="0">
            <a:spAutoFit/>
          </a:bodyPr>
          <a:lstStyle/>
          <a:p>
            <a:r>
              <a:rPr lang="en-US" sz="1600" dirty="0" smtClean="0">
                <a:solidFill>
                  <a:schemeClr val="bg1"/>
                </a:solidFill>
                <a:latin typeface="Century Gothic"/>
                <a:cs typeface="Century Gothic"/>
              </a:rPr>
              <a:t>Information Security Office</a:t>
            </a:r>
          </a:p>
          <a:p>
            <a:r>
              <a:rPr lang="en-US" sz="1200" dirty="0" smtClean="0">
                <a:solidFill>
                  <a:schemeClr val="bg1"/>
                </a:solidFill>
                <a:latin typeface="Century Gothic"/>
                <a:cs typeface="Century Gothic"/>
              </a:rPr>
              <a:t>Information Technology Services</a:t>
            </a:r>
            <a:endParaRPr lang="en-US" sz="1200" dirty="0">
              <a:solidFill>
                <a:schemeClr val="bg1"/>
              </a:solidFill>
              <a:latin typeface="Century Gothic"/>
              <a:cs typeface="Century Gothic"/>
            </a:endParaRPr>
          </a:p>
        </p:txBody>
      </p:sp>
    </p:spTree>
    <p:extLst>
      <p:ext uri="{BB962C8B-B14F-4D97-AF65-F5344CB8AC3E}">
        <p14:creationId xmlns:p14="http://schemas.microsoft.com/office/powerpoint/2010/main" val="28145751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695950"/>
            <a:ext cx="9144000" cy="11620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1" name="Title 10"/>
          <p:cNvSpPr>
            <a:spLocks noGrp="1"/>
          </p:cNvSpPr>
          <p:nvPr>
            <p:ph type="title"/>
          </p:nvPr>
        </p:nvSpPr>
        <p:spPr>
          <a:xfrm>
            <a:off x="304800" y="152400"/>
            <a:ext cx="8382000" cy="685800"/>
          </a:xfrm>
          <a:solidFill>
            <a:schemeClr val="tx2">
              <a:lumMod val="75000"/>
            </a:schemeClr>
          </a:solidFill>
          <a:ln>
            <a:noFill/>
          </a:ln>
        </p:spPr>
        <p:txBody>
          <a:bodyPr/>
          <a:lstStyle/>
          <a:p>
            <a:pPr lvl="0" algn="l"/>
            <a:r>
              <a:rPr lang="en-US" sz="3200" b="1" dirty="0" smtClean="0">
                <a:solidFill>
                  <a:srgbClr val="FFFFFF"/>
                </a:solidFill>
                <a:latin typeface="Century Gothic"/>
                <a:cs typeface="Century Gothic"/>
              </a:rPr>
              <a:t>Don’t Click on Links in Emails</a:t>
            </a:r>
            <a:endParaRPr lang="en-US" sz="3200" b="1" dirty="0">
              <a:solidFill>
                <a:srgbClr val="FFFFFF"/>
              </a:solidFill>
              <a:latin typeface="Century Gothic"/>
              <a:cs typeface="Century Gothic"/>
            </a:endParaRPr>
          </a:p>
        </p:txBody>
      </p:sp>
      <p:sp>
        <p:nvSpPr>
          <p:cNvPr id="12" name="Content Placeholder 11"/>
          <p:cNvSpPr>
            <a:spLocks noGrp="1"/>
          </p:cNvSpPr>
          <p:nvPr>
            <p:ph idx="1"/>
          </p:nvPr>
        </p:nvSpPr>
        <p:spPr>
          <a:xfrm>
            <a:off x="76200" y="838200"/>
            <a:ext cx="8915400" cy="4648200"/>
          </a:xfrm>
        </p:spPr>
        <p:txBody>
          <a:bodyPr/>
          <a:lstStyle/>
          <a:p>
            <a:pPr marL="914400" lvl="2" indent="0">
              <a:buNone/>
            </a:pPr>
            <a:r>
              <a:rPr lang="en-US" sz="2600" b="1" dirty="0" smtClean="0">
                <a:solidFill>
                  <a:srgbClr val="415561"/>
                </a:solidFill>
                <a:latin typeface="Century Gothic"/>
                <a:cs typeface="Century Gothic"/>
              </a:rPr>
              <a:t>Email Looks real </a:t>
            </a:r>
            <a:r>
              <a:rPr lang="en-US" sz="2600" b="1" dirty="0">
                <a:solidFill>
                  <a:srgbClr val="415561"/>
                </a:solidFill>
                <a:latin typeface="Century Gothic"/>
                <a:cs typeface="Century Gothic"/>
              </a:rPr>
              <a:t>?</a:t>
            </a:r>
            <a:endParaRPr lang="en-US" sz="2600" b="1" dirty="0" smtClean="0">
              <a:solidFill>
                <a:srgbClr val="415561"/>
              </a:solidFill>
              <a:latin typeface="Century Gothic"/>
              <a:cs typeface="Century Gothic"/>
            </a:endParaRPr>
          </a:p>
          <a:p>
            <a:pPr lvl="2">
              <a:spcAft>
                <a:spcPts val="600"/>
              </a:spcAft>
            </a:pPr>
            <a:r>
              <a:rPr lang="en-US" sz="2600" dirty="0" smtClean="0">
                <a:solidFill>
                  <a:srgbClr val="415561"/>
                </a:solidFill>
                <a:latin typeface="Century Gothic"/>
                <a:cs typeface="Century Gothic"/>
              </a:rPr>
              <a:t>Hover over the URL in the email; it won’t match the supposed message or email purpose</a:t>
            </a:r>
          </a:p>
          <a:p>
            <a:pPr lvl="2">
              <a:spcAft>
                <a:spcPts val="600"/>
              </a:spcAft>
            </a:pPr>
            <a:r>
              <a:rPr lang="en-US" sz="2600" dirty="0" smtClean="0">
                <a:solidFill>
                  <a:srgbClr val="415561"/>
                </a:solidFill>
                <a:latin typeface="Century Gothic"/>
                <a:cs typeface="Century Gothic"/>
              </a:rPr>
              <a:t>ITS sends many emails; ensure that they’re legitimate before you take action requested in email</a:t>
            </a:r>
          </a:p>
          <a:p>
            <a:pPr lvl="3"/>
            <a:r>
              <a:rPr lang="en-US" sz="2400" i="1" dirty="0" smtClean="0">
                <a:solidFill>
                  <a:srgbClr val="415561"/>
                </a:solidFill>
                <a:latin typeface="Century Gothic"/>
                <a:cs typeface="Century Gothic"/>
              </a:rPr>
              <a:t>EG: your account is about to expire, change your password</a:t>
            </a:r>
          </a:p>
          <a:p>
            <a:pPr lvl="3"/>
            <a:r>
              <a:rPr lang="en-US" sz="2400" i="1" dirty="0" smtClean="0">
                <a:solidFill>
                  <a:srgbClr val="415561"/>
                </a:solidFill>
                <a:latin typeface="Century Gothic"/>
                <a:cs typeface="Century Gothic"/>
              </a:rPr>
              <a:t>EG: your email has met its capacity, click here to increase storage or space capacity</a:t>
            </a:r>
          </a:p>
        </p:txBody>
      </p:sp>
      <p:sp>
        <p:nvSpPr>
          <p:cNvPr id="7" name="TextBox 6"/>
          <p:cNvSpPr txBox="1"/>
          <p:nvPr/>
        </p:nvSpPr>
        <p:spPr>
          <a:xfrm>
            <a:off x="5646326" y="6121892"/>
            <a:ext cx="3505200" cy="707886"/>
          </a:xfrm>
          <a:prstGeom prst="rect">
            <a:avLst/>
          </a:prstGeom>
          <a:noFill/>
        </p:spPr>
        <p:txBody>
          <a:bodyPr wrap="square" rtlCol="0">
            <a:spAutoFit/>
          </a:bodyPr>
          <a:lstStyle/>
          <a:p>
            <a:r>
              <a:rPr lang="en-US" sz="1600" dirty="0" smtClean="0">
                <a:solidFill>
                  <a:schemeClr val="bg1"/>
                </a:solidFill>
                <a:latin typeface="Century Gothic"/>
                <a:cs typeface="Century Gothic"/>
              </a:rPr>
              <a:t>Information Security Office</a:t>
            </a:r>
          </a:p>
          <a:p>
            <a:r>
              <a:rPr lang="en-US" sz="1200" dirty="0" smtClean="0">
                <a:solidFill>
                  <a:schemeClr val="bg1"/>
                </a:solidFill>
                <a:latin typeface="Century Gothic"/>
                <a:cs typeface="Century Gothic"/>
              </a:rPr>
              <a:t>Information Technology Services</a:t>
            </a:r>
            <a:endParaRPr lang="en-US" sz="1200" dirty="0">
              <a:solidFill>
                <a:schemeClr val="bg1"/>
              </a:solidFill>
              <a:latin typeface="Century Gothic"/>
              <a:cs typeface="Century Gothic"/>
            </a:endParaRPr>
          </a:p>
          <a:p>
            <a:pPr algn="ctr"/>
            <a:endParaRPr lang="en-US" sz="1200" dirty="0">
              <a:solidFill>
                <a:schemeClr val="bg1"/>
              </a:solidFill>
              <a:latin typeface="Century Gothic"/>
              <a:cs typeface="Century Gothic"/>
            </a:endParaRPr>
          </a:p>
        </p:txBody>
      </p:sp>
    </p:spTree>
    <p:extLst>
      <p:ext uri="{BB962C8B-B14F-4D97-AF65-F5344CB8AC3E}">
        <p14:creationId xmlns:p14="http://schemas.microsoft.com/office/powerpoint/2010/main" val="34410729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695950"/>
            <a:ext cx="9144000" cy="11620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1" name="Title 10"/>
          <p:cNvSpPr>
            <a:spLocks noGrp="1"/>
          </p:cNvSpPr>
          <p:nvPr>
            <p:ph type="title"/>
          </p:nvPr>
        </p:nvSpPr>
        <p:spPr>
          <a:xfrm>
            <a:off x="152400" y="36689"/>
            <a:ext cx="8382000" cy="685800"/>
          </a:xfrm>
          <a:solidFill>
            <a:schemeClr val="tx2">
              <a:lumMod val="75000"/>
            </a:schemeClr>
          </a:solidFill>
          <a:ln>
            <a:solidFill>
              <a:srgbClr val="0000FF"/>
            </a:solidFill>
          </a:ln>
          <a:effectLst>
            <a:outerShdw blurRad="50800" dist="38100" dir="2700000" algn="tl" rotWithShape="0">
              <a:schemeClr val="bg1">
                <a:alpha val="43000"/>
              </a:schemeClr>
            </a:outerShdw>
          </a:effectLst>
        </p:spPr>
        <p:txBody>
          <a:bodyPr/>
          <a:lstStyle/>
          <a:p>
            <a:pPr lvl="0" algn="l"/>
            <a:r>
              <a:rPr lang="en-US" sz="3200" b="1" dirty="0" smtClean="0">
                <a:solidFill>
                  <a:srgbClr val="FFFFFF"/>
                </a:solidFill>
                <a:latin typeface="Century Gothic"/>
                <a:cs typeface="Century Gothic"/>
              </a:rPr>
              <a:t>Other Critical Info: to protect yourself</a:t>
            </a:r>
            <a:endParaRPr lang="en-US" sz="3200" b="1" dirty="0">
              <a:solidFill>
                <a:srgbClr val="FFFFFF"/>
              </a:solidFill>
              <a:latin typeface="Century Gothic"/>
              <a:cs typeface="Century Gothic"/>
            </a:endParaRPr>
          </a:p>
        </p:txBody>
      </p:sp>
      <p:sp>
        <p:nvSpPr>
          <p:cNvPr id="12" name="Content Placeholder 11"/>
          <p:cNvSpPr>
            <a:spLocks noGrp="1"/>
          </p:cNvSpPr>
          <p:nvPr>
            <p:ph idx="1"/>
          </p:nvPr>
        </p:nvSpPr>
        <p:spPr>
          <a:xfrm>
            <a:off x="76200" y="838200"/>
            <a:ext cx="9220200" cy="4724400"/>
          </a:xfrm>
        </p:spPr>
        <p:txBody>
          <a:bodyPr/>
          <a:lstStyle/>
          <a:p>
            <a:pPr lvl="1"/>
            <a:r>
              <a:rPr lang="en-US" dirty="0" smtClean="0">
                <a:solidFill>
                  <a:srgbClr val="415561"/>
                </a:solidFill>
                <a:latin typeface="Century Gothic"/>
                <a:cs typeface="Century Gothic"/>
              </a:rPr>
              <a:t>Know PII, PHI, FERPA, AUP</a:t>
            </a:r>
          </a:p>
          <a:p>
            <a:pPr lvl="2"/>
            <a:r>
              <a:rPr lang="en-US" dirty="0" smtClean="0">
                <a:solidFill>
                  <a:srgbClr val="415561"/>
                </a:solidFill>
                <a:latin typeface="Century Gothic"/>
                <a:cs typeface="Century Gothic"/>
              </a:rPr>
              <a:t>Personal Identifiable Info</a:t>
            </a:r>
          </a:p>
          <a:p>
            <a:pPr lvl="2"/>
            <a:r>
              <a:rPr lang="en-US" dirty="0" smtClean="0">
                <a:solidFill>
                  <a:srgbClr val="415561"/>
                </a:solidFill>
                <a:latin typeface="Century Gothic"/>
                <a:cs typeface="Century Gothic"/>
              </a:rPr>
              <a:t>Personal Health Info</a:t>
            </a:r>
          </a:p>
          <a:p>
            <a:pPr lvl="2"/>
            <a:r>
              <a:rPr lang="en-US" dirty="0" smtClean="0">
                <a:solidFill>
                  <a:srgbClr val="415561"/>
                </a:solidFill>
                <a:latin typeface="Century Gothic"/>
                <a:cs typeface="Century Gothic"/>
              </a:rPr>
              <a:t>Acceptable Use </a:t>
            </a:r>
          </a:p>
          <a:p>
            <a:pPr lvl="3">
              <a:spcAft>
                <a:spcPts val="600"/>
              </a:spcAft>
            </a:pPr>
            <a:r>
              <a:rPr lang="en-US" dirty="0" smtClean="0">
                <a:solidFill>
                  <a:srgbClr val="415561"/>
                </a:solidFill>
                <a:latin typeface="Century Gothic"/>
                <a:cs typeface="Century Gothic"/>
              </a:rPr>
              <a:t>(not ok to attack fellow students electronically or misuse the university systems)</a:t>
            </a:r>
          </a:p>
          <a:p>
            <a:pPr lvl="1"/>
            <a:r>
              <a:rPr lang="en-US" dirty="0" smtClean="0">
                <a:solidFill>
                  <a:srgbClr val="415561"/>
                </a:solidFill>
                <a:latin typeface="Century Gothic"/>
                <a:cs typeface="Century Gothic"/>
              </a:rPr>
              <a:t>Family Ed. Rights &amp; Privacy</a:t>
            </a:r>
          </a:p>
          <a:p>
            <a:pPr lvl="2"/>
            <a:r>
              <a:rPr lang="en-US" dirty="0" smtClean="0">
                <a:solidFill>
                  <a:srgbClr val="415561"/>
                </a:solidFill>
                <a:latin typeface="Century Gothic"/>
                <a:cs typeface="Century Gothic"/>
              </a:rPr>
              <a:t>Protects info in educational records</a:t>
            </a:r>
          </a:p>
          <a:p>
            <a:pPr lvl="2">
              <a:spcAft>
                <a:spcPts val="600"/>
              </a:spcAft>
            </a:pPr>
            <a:r>
              <a:rPr lang="en-US" dirty="0" smtClean="0">
                <a:solidFill>
                  <a:srgbClr val="415561"/>
                </a:solidFill>
                <a:latin typeface="Century Gothic"/>
                <a:cs typeface="Century Gothic"/>
              </a:rPr>
              <a:t>Except where law or law enforcement requires access</a:t>
            </a:r>
            <a:endParaRPr lang="en-US" dirty="0">
              <a:solidFill>
                <a:srgbClr val="415561"/>
              </a:solidFill>
              <a:latin typeface="Century Gothic"/>
              <a:cs typeface="Century Gothic"/>
            </a:endParaRPr>
          </a:p>
          <a:p>
            <a:pPr lvl="1"/>
            <a:r>
              <a:rPr lang="en-US" dirty="0" smtClean="0">
                <a:solidFill>
                  <a:srgbClr val="415561"/>
                </a:solidFill>
                <a:latin typeface="Century Gothic"/>
                <a:cs typeface="Century Gothic"/>
              </a:rPr>
              <a:t>What’s public &amp; what’s not- care for your data</a:t>
            </a:r>
          </a:p>
          <a:p>
            <a:pPr lvl="1"/>
            <a:endParaRPr lang="en-US" b="1" dirty="0" smtClean="0">
              <a:solidFill>
                <a:srgbClr val="415561"/>
              </a:solidFill>
              <a:latin typeface="Century Gothic"/>
              <a:cs typeface="Century Gothic"/>
            </a:endParaRPr>
          </a:p>
        </p:txBody>
      </p:sp>
      <p:sp>
        <p:nvSpPr>
          <p:cNvPr id="7" name="TextBox 6"/>
          <p:cNvSpPr txBox="1"/>
          <p:nvPr/>
        </p:nvSpPr>
        <p:spPr>
          <a:xfrm>
            <a:off x="5486400" y="6172200"/>
            <a:ext cx="3505200" cy="523220"/>
          </a:xfrm>
          <a:prstGeom prst="rect">
            <a:avLst/>
          </a:prstGeom>
          <a:noFill/>
        </p:spPr>
        <p:txBody>
          <a:bodyPr wrap="square" rtlCol="0">
            <a:spAutoFit/>
          </a:bodyPr>
          <a:lstStyle/>
          <a:p>
            <a:r>
              <a:rPr lang="en-US" sz="1600" dirty="0" smtClean="0">
                <a:solidFill>
                  <a:schemeClr val="bg1"/>
                </a:solidFill>
                <a:latin typeface="Century Gothic"/>
                <a:cs typeface="Century Gothic"/>
              </a:rPr>
              <a:t>Information Security Office</a:t>
            </a:r>
          </a:p>
          <a:p>
            <a:r>
              <a:rPr lang="en-US" sz="1200" dirty="0" smtClean="0">
                <a:solidFill>
                  <a:schemeClr val="bg1"/>
                </a:solidFill>
                <a:latin typeface="Century Gothic"/>
                <a:cs typeface="Century Gothic"/>
              </a:rPr>
              <a:t>Information Technology Services</a:t>
            </a:r>
            <a:endParaRPr lang="en-US" sz="1200" dirty="0">
              <a:solidFill>
                <a:schemeClr val="bg1"/>
              </a:solidFill>
              <a:latin typeface="Century Gothic"/>
              <a:cs typeface="Century Gothic"/>
            </a:endParaRPr>
          </a:p>
        </p:txBody>
      </p:sp>
    </p:spTree>
    <p:extLst>
      <p:ext uri="{BB962C8B-B14F-4D97-AF65-F5344CB8AC3E}">
        <p14:creationId xmlns:p14="http://schemas.microsoft.com/office/powerpoint/2010/main" val="34410729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695950"/>
            <a:ext cx="9144000" cy="1162050"/>
          </a:xfrm>
          <a:prstGeom prst="rect">
            <a:avLst/>
          </a:prstGeom>
          <a:solidFill>
            <a:srgbClr val="455560"/>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pic>
        <p:nvPicPr>
          <p:cNvPr id="14341" name="Picture 6" descr="cwru formal logo white-rev tag.wmf"/>
          <p:cNvPicPr>
            <a:picLocks noChangeAspect="1"/>
          </p:cNvPicPr>
          <p:nvPr/>
        </p:nvPicPr>
        <p:blipFill>
          <a:blip r:embed="rId3"/>
          <a:srcRect/>
          <a:stretch>
            <a:fillRect/>
          </a:stretch>
        </p:blipFill>
        <p:spPr bwMode="auto">
          <a:xfrm>
            <a:off x="546100" y="6018213"/>
            <a:ext cx="2565400" cy="608012"/>
          </a:xfrm>
          <a:prstGeom prst="rect">
            <a:avLst/>
          </a:prstGeom>
          <a:noFill/>
          <a:ln w="9525">
            <a:noFill/>
            <a:miter lim="800000"/>
            <a:headEnd/>
            <a:tailEnd/>
          </a:ln>
        </p:spPr>
      </p:pic>
      <p:sp>
        <p:nvSpPr>
          <p:cNvPr id="11" name="Title 10"/>
          <p:cNvSpPr>
            <a:spLocks noGrp="1"/>
          </p:cNvSpPr>
          <p:nvPr>
            <p:ph type="title"/>
          </p:nvPr>
        </p:nvSpPr>
        <p:spPr>
          <a:xfrm>
            <a:off x="304800" y="152400"/>
            <a:ext cx="8382000" cy="685800"/>
          </a:xfrm>
        </p:spPr>
        <p:txBody>
          <a:bodyPr/>
          <a:lstStyle/>
          <a:p>
            <a:pPr lvl="0" algn="l"/>
            <a:r>
              <a:rPr lang="en-US" sz="3200" b="1" dirty="0" smtClean="0"/>
              <a:t>Popular Password (easily breakable)</a:t>
            </a:r>
            <a:endParaRPr lang="en-US" sz="3200" b="1" dirty="0"/>
          </a:p>
        </p:txBody>
      </p:sp>
      <p:graphicFrame>
        <p:nvGraphicFramePr>
          <p:cNvPr id="7" name="Table 6"/>
          <p:cNvGraphicFramePr>
            <a:graphicFrameLocks noGrp="1"/>
          </p:cNvGraphicFramePr>
          <p:nvPr>
            <p:extLst>
              <p:ext uri="{D42A27DB-BD31-4B8C-83A1-F6EECF244321}">
                <p14:modId xmlns:p14="http://schemas.microsoft.com/office/powerpoint/2010/main" val="3302290491"/>
              </p:ext>
            </p:extLst>
          </p:nvPr>
        </p:nvGraphicFramePr>
        <p:xfrm>
          <a:off x="228600" y="152401"/>
          <a:ext cx="8610600" cy="5210987"/>
        </p:xfrm>
        <a:graphic>
          <a:graphicData uri="http://schemas.openxmlformats.org/drawingml/2006/table">
            <a:tbl>
              <a:tblPr firstRow="1" bandRow="1">
                <a:tableStyleId>{5C22544A-7EE6-4342-B048-85BDC9FD1C3A}</a:tableStyleId>
              </a:tblPr>
              <a:tblGrid>
                <a:gridCol w="4104118"/>
                <a:gridCol w="4506482"/>
              </a:tblGrid>
              <a:tr h="409602">
                <a:tc>
                  <a:txBody>
                    <a:bodyPr/>
                    <a:lstStyle/>
                    <a:p>
                      <a:pPr algn="l"/>
                      <a:r>
                        <a:rPr lang="en-US" dirty="0" smtClean="0">
                          <a:solidFill>
                            <a:schemeClr val="bg1"/>
                          </a:solidFill>
                          <a:latin typeface="Century Gothic"/>
                          <a:cs typeface="Century Gothic"/>
                        </a:rPr>
                        <a:t>Popular Passwords</a:t>
                      </a:r>
                      <a:endParaRPr lang="en-US" dirty="0">
                        <a:solidFill>
                          <a:schemeClr val="bg1"/>
                        </a:solidFill>
                        <a:latin typeface="Century Gothic"/>
                        <a:cs typeface="Century Gothic"/>
                      </a:endParaRPr>
                    </a:p>
                  </a:txBody>
                  <a:tcPr/>
                </a:tc>
                <a:tc>
                  <a:txBody>
                    <a:bodyPr/>
                    <a:lstStyle/>
                    <a:p>
                      <a:pPr algn="ctr"/>
                      <a:endParaRPr lang="en-US" dirty="0">
                        <a:latin typeface="Century Gothic"/>
                        <a:cs typeface="Century Gothic"/>
                      </a:endParaRPr>
                    </a:p>
                  </a:txBody>
                  <a:tcPr/>
                </a:tc>
              </a:tr>
              <a:tr h="10099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000000</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123123</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access</a:t>
                      </a:r>
                    </a:p>
                  </a:txBody>
                  <a:tcPr/>
                </a:tc>
                <a:tc>
                  <a:txBody>
                    <a:bodyPr/>
                    <a:lstStyle/>
                    <a:p>
                      <a:pPr algn="ctr"/>
                      <a:r>
                        <a:rPr lang="en-US" dirty="0" smtClean="0">
                          <a:latin typeface="Century Gothic"/>
                          <a:cs typeface="Century Gothic"/>
                        </a:rPr>
                        <a:t>Test</a:t>
                      </a:r>
                    </a:p>
                    <a:p>
                      <a:pPr algn="ctr"/>
                      <a:r>
                        <a:rPr lang="en-US" dirty="0" smtClean="0">
                          <a:latin typeface="Century Gothic"/>
                          <a:cs typeface="Century Gothic"/>
                        </a:rPr>
                        <a:t>Games</a:t>
                      </a:r>
                    </a:p>
                    <a:p>
                      <a:pPr algn="ctr"/>
                      <a:r>
                        <a:rPr lang="en-US" dirty="0" smtClean="0">
                          <a:latin typeface="Century Gothic"/>
                          <a:cs typeface="Century Gothic"/>
                        </a:rPr>
                        <a:t>Apache</a:t>
                      </a:r>
                    </a:p>
                  </a:txBody>
                  <a:tcPr/>
                </a:tc>
              </a:tr>
              <a:tr h="1155052">
                <a:tc>
                  <a:txBody>
                    <a:bodyPr/>
                    <a:lstStyle/>
                    <a:p>
                      <a:pPr algn="ctr"/>
                      <a:r>
                        <a:rPr lang="en-US" dirty="0" smtClean="0">
                          <a:latin typeface="Century Gothic"/>
                          <a:cs typeface="Century Gothic"/>
                        </a:rPr>
                        <a:t>Password</a:t>
                      </a:r>
                    </a:p>
                    <a:p>
                      <a:pPr algn="ctr"/>
                      <a:r>
                        <a:rPr lang="en-US" dirty="0" smtClean="0">
                          <a:latin typeface="Century Gothic"/>
                          <a:cs typeface="Century Gothic"/>
                        </a:rPr>
                        <a:t>Fred</a:t>
                      </a:r>
                    </a:p>
                    <a:p>
                      <a:pPr algn="ctr"/>
                      <a:r>
                        <a:rPr lang="en-US" dirty="0" smtClean="0">
                          <a:latin typeface="Century Gothic"/>
                          <a:cs typeface="Century Gothic"/>
                        </a:rPr>
                        <a:t>Fax</a:t>
                      </a:r>
                    </a:p>
                    <a:p>
                      <a:pPr algn="ctr"/>
                      <a:r>
                        <a:rPr lang="en-US" dirty="0" err="1" smtClean="0">
                          <a:latin typeface="Century Gothic"/>
                          <a:cs typeface="Century Gothic"/>
                        </a:rPr>
                        <a:t>Redhat</a:t>
                      </a:r>
                      <a:endParaRPr lang="en-US" dirty="0" smtClean="0">
                        <a:latin typeface="Century Gothic"/>
                        <a:cs typeface="Century Gothic"/>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WWW</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Public</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Nokia</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Nobody</a:t>
                      </a:r>
                      <a:r>
                        <a:rPr lang="en-US" baseline="0" dirty="0" smtClean="0">
                          <a:latin typeface="Century Gothic"/>
                          <a:cs typeface="Century Gothic"/>
                        </a:rPr>
                        <a:t> </a:t>
                      </a:r>
                      <a:endParaRPr lang="en-US" dirty="0" smtClean="0">
                        <a:latin typeface="Century Gothic"/>
                        <a:cs typeface="Century Gothic"/>
                      </a:endParaRPr>
                    </a:p>
                  </a:txBody>
                  <a:tcPr/>
                </a:tc>
              </a:tr>
              <a:tr h="973100">
                <a:tc>
                  <a:txBody>
                    <a:bodyPr/>
                    <a:lstStyle/>
                    <a:p>
                      <a:pPr algn="ctr"/>
                      <a:r>
                        <a:rPr lang="en-US" dirty="0" smtClean="0">
                          <a:latin typeface="Century Gothic"/>
                          <a:cs typeface="Century Gothic"/>
                        </a:rPr>
                        <a:t>Setup</a:t>
                      </a:r>
                    </a:p>
                    <a:p>
                      <a:pPr algn="ctr"/>
                      <a:r>
                        <a:rPr lang="en-US" dirty="0" smtClean="0">
                          <a:latin typeface="Century Gothic"/>
                          <a:cs typeface="Century Gothic"/>
                        </a:rPr>
                        <a:t>Upload</a:t>
                      </a:r>
                    </a:p>
                    <a:p>
                      <a:pPr algn="ctr"/>
                      <a:r>
                        <a:rPr lang="en-US" dirty="0" smtClean="0">
                          <a:latin typeface="Century Gothic"/>
                          <a:cs typeface="Century Gothic"/>
                        </a:rPr>
                        <a:t>Asterisk</a:t>
                      </a:r>
                    </a:p>
                    <a:p>
                      <a:pPr algn="ctr"/>
                      <a:r>
                        <a:rPr lang="en-US" dirty="0" smtClean="0">
                          <a:latin typeface="Century Gothic"/>
                          <a:cs typeface="Century Gothic"/>
                        </a:rPr>
                        <a:t>Chocolat</a:t>
                      </a:r>
                      <a:r>
                        <a:rPr lang="en-US" baseline="0" dirty="0" smtClean="0">
                          <a:latin typeface="Century Gothic"/>
                          <a:cs typeface="Century Gothic"/>
                        </a:rPr>
                        <a:t>e </a:t>
                      </a:r>
                      <a:endParaRPr lang="en-US" dirty="0" smtClean="0">
                        <a:latin typeface="Century Gothic"/>
                        <a:cs typeface="Century Gothic"/>
                      </a:endParaRPr>
                    </a:p>
                  </a:txBody>
                  <a:tcPr/>
                </a:tc>
                <a:tc>
                  <a:txBody>
                    <a:bodyPr/>
                    <a:lstStyle/>
                    <a:p>
                      <a:pPr algn="ctr"/>
                      <a:r>
                        <a:rPr lang="en-US" dirty="0" smtClean="0">
                          <a:latin typeface="Century Gothic"/>
                          <a:cs typeface="Century Gothic"/>
                        </a:rPr>
                        <a:t>Temp</a:t>
                      </a:r>
                    </a:p>
                    <a:p>
                      <a:pPr algn="ctr"/>
                      <a:r>
                        <a:rPr lang="en-US" dirty="0" smtClean="0">
                          <a:latin typeface="Century Gothic"/>
                          <a:cs typeface="Century Gothic"/>
                        </a:rPr>
                        <a:t>Patrick </a:t>
                      </a:r>
                    </a:p>
                    <a:p>
                      <a:pPr algn="ctr"/>
                      <a:r>
                        <a:rPr lang="en-US" dirty="0" smtClean="0">
                          <a:latin typeface="Century Gothic"/>
                          <a:cs typeface="Century Gothic"/>
                        </a:rPr>
                        <a:t>News</a:t>
                      </a:r>
                    </a:p>
                    <a:p>
                      <a:pPr algn="ctr"/>
                      <a:r>
                        <a:rPr lang="en-US" dirty="0" smtClean="0">
                          <a:latin typeface="Century Gothic"/>
                          <a:cs typeface="Century Gothic"/>
                        </a:rPr>
                        <a:t>F****</a:t>
                      </a:r>
                      <a:endParaRPr lang="en-US" dirty="0">
                        <a:latin typeface="Century Gothic"/>
                        <a:cs typeface="Century Gothic"/>
                      </a:endParaRPr>
                    </a:p>
                  </a:txBody>
                  <a:tcPr/>
                </a:tc>
              </a:tr>
              <a:tr h="706984">
                <a:tc>
                  <a:txBody>
                    <a:bodyPr/>
                    <a:lstStyle/>
                    <a:p>
                      <a:pPr algn="ctr"/>
                      <a:r>
                        <a:rPr lang="en-US" baseline="0" dirty="0" smtClean="0">
                          <a:latin typeface="Century Gothic"/>
                          <a:cs typeface="Century Gothic"/>
                        </a:rPr>
                        <a:t>Backup</a:t>
                      </a:r>
                    </a:p>
                    <a:p>
                      <a:pPr algn="ctr"/>
                      <a:r>
                        <a:rPr lang="en-US" baseline="0" dirty="0" smtClean="0">
                          <a:latin typeface="Century Gothic"/>
                          <a:cs typeface="Century Gothic"/>
                        </a:rPr>
                        <a:t>User</a:t>
                      </a:r>
                    </a:p>
                  </a:txBody>
                  <a:tcPr/>
                </a:tc>
                <a:tc>
                  <a:txBody>
                    <a:bodyPr/>
                    <a:lstStyle/>
                    <a:p>
                      <a:pPr algn="ctr"/>
                      <a:r>
                        <a:rPr lang="en-US" dirty="0" smtClean="0">
                          <a:latin typeface="Century Gothic"/>
                          <a:cs typeface="Century Gothic"/>
                        </a:rPr>
                        <a:t>Student</a:t>
                      </a:r>
                      <a:r>
                        <a:rPr lang="en-US" baseline="0" dirty="0" smtClean="0">
                          <a:latin typeface="Century Gothic"/>
                          <a:cs typeface="Century Gothic"/>
                        </a:rPr>
                        <a:t> </a:t>
                      </a:r>
                    </a:p>
                    <a:p>
                      <a:pPr algn="ctr"/>
                      <a:r>
                        <a:rPr lang="en-US" baseline="0" dirty="0" smtClean="0">
                          <a:latin typeface="Century Gothic"/>
                          <a:cs typeface="Century Gothic"/>
                        </a:rPr>
                        <a:t>1q2w3e</a:t>
                      </a:r>
                      <a:endParaRPr lang="en-US" dirty="0">
                        <a:latin typeface="Century Gothic"/>
                        <a:cs typeface="Century Gothic"/>
                      </a:endParaRPr>
                    </a:p>
                  </a:txBody>
                  <a:tcPr/>
                </a:tc>
              </a:tr>
              <a:tr h="706984">
                <a:tc>
                  <a:txBody>
                    <a:bodyPr/>
                    <a:lstStyle/>
                    <a:p>
                      <a:pPr algn="ctr"/>
                      <a:r>
                        <a:rPr lang="en-US" dirty="0" err="1" smtClean="0">
                          <a:latin typeface="Century Gothic"/>
                          <a:cs typeface="Century Gothic"/>
                        </a:rPr>
                        <a:t>Rootadmn</a:t>
                      </a:r>
                      <a:endParaRPr lang="en-US" dirty="0" smtClean="0">
                        <a:latin typeface="Century Gothic"/>
                        <a:cs typeface="Century Gothic"/>
                      </a:endParaRPr>
                    </a:p>
                    <a:p>
                      <a:pPr algn="ctr"/>
                      <a:r>
                        <a:rPr lang="en-US" dirty="0" smtClean="0">
                          <a:latin typeface="Century Gothic"/>
                          <a:cs typeface="Century Gothic"/>
                        </a:rPr>
                        <a:t>Secret</a:t>
                      </a:r>
                    </a:p>
                  </a:txBody>
                  <a:tcPr/>
                </a:tc>
                <a:tc>
                  <a:txBody>
                    <a:bodyPr/>
                    <a:lstStyle/>
                    <a:p>
                      <a:pPr algn="ctr"/>
                      <a:r>
                        <a:rPr lang="en-US" dirty="0" smtClean="0">
                          <a:latin typeface="Century Gothic"/>
                          <a:cs typeface="Century Gothic"/>
                        </a:rPr>
                        <a:t>Don’t use same password everywhere</a:t>
                      </a:r>
                      <a:endParaRPr lang="en-US" dirty="0">
                        <a:latin typeface="Century Gothic"/>
                        <a:cs typeface="Century Gothic"/>
                      </a:endParaRPr>
                    </a:p>
                  </a:txBody>
                  <a:tcPr/>
                </a:tc>
              </a:tr>
            </a:tbl>
          </a:graphicData>
        </a:graphic>
      </p:graphicFrame>
      <p:sp>
        <p:nvSpPr>
          <p:cNvPr id="8" name="TextBox 7"/>
          <p:cNvSpPr txBox="1"/>
          <p:nvPr/>
        </p:nvSpPr>
        <p:spPr>
          <a:xfrm>
            <a:off x="5334000" y="6172200"/>
            <a:ext cx="3505200" cy="523220"/>
          </a:xfrm>
          <a:prstGeom prst="rect">
            <a:avLst/>
          </a:prstGeom>
          <a:noFill/>
        </p:spPr>
        <p:txBody>
          <a:bodyPr wrap="square" rtlCol="0">
            <a:spAutoFit/>
          </a:bodyPr>
          <a:lstStyle/>
          <a:p>
            <a:r>
              <a:rPr lang="en-US" sz="1600" dirty="0" smtClean="0">
                <a:solidFill>
                  <a:schemeClr val="bg1"/>
                </a:solidFill>
                <a:latin typeface="Century Gothic"/>
                <a:cs typeface="Century Gothic"/>
              </a:rPr>
              <a:t>Information Security Office</a:t>
            </a:r>
          </a:p>
          <a:p>
            <a:r>
              <a:rPr lang="en-US" sz="1200" dirty="0" smtClean="0">
                <a:solidFill>
                  <a:schemeClr val="bg1"/>
                </a:solidFill>
                <a:latin typeface="Century Gothic"/>
                <a:cs typeface="Century Gothic"/>
              </a:rPr>
              <a:t>Information Technology Services</a:t>
            </a:r>
            <a:endParaRPr lang="en-US" sz="1200" dirty="0">
              <a:solidFill>
                <a:schemeClr val="bg1"/>
              </a:solidFill>
              <a:latin typeface="Century Gothic"/>
              <a:cs typeface="Century Gothic"/>
            </a:endParaRPr>
          </a:p>
        </p:txBody>
      </p:sp>
    </p:spTree>
    <p:extLst>
      <p:ext uri="{BB962C8B-B14F-4D97-AF65-F5344CB8AC3E}">
        <p14:creationId xmlns:p14="http://schemas.microsoft.com/office/powerpoint/2010/main" val="34410729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23&quot;&gt;&lt;property id=&quot;20148&quot; value=&quot;5&quot;/&gt;&lt;property id=&quot;20300&quot; value=&quot;Slide 1&quot;/&gt;&lt;property id=&quot;20307&quot; value=&quot;267&quot;/&gt;&lt;/object&gt;&lt;object type=&quot;3&quot; unique_id=&quot;11747&quot;&gt;&lt;property id=&quot;20148&quot; value=&quot;5&quot;/&gt;&lt;property id=&quot;20300&quot; value=&quot;Slide 2 - &amp;quot;Academic Technology Advisory Committee &amp;#x0D;&amp;#x0A;&amp;quot;&quot;/&gt;&lt;property id=&quot;20307&quot; value=&quot;302&quot;/&gt;&lt;/object&gt;&lt;object type=&quot;3&quot; unique_id=&quot;12410&quot;&gt;&lt;property id=&quot;20148&quot; value=&quot;5&quot;/&gt;&lt;property id=&quot;20300&quot; value=&quot;Slide 3 - &amp;quot;Advisory Committee on Research Computing&amp;#x0D;&amp;#x0A; &amp;#x0D;&amp;#x0A;&amp;quot;&quot;/&gt;&lt;property id=&quot;20307&quot; value=&quot;304&quot;/&gt;&lt;/object&gt;&lt;object type=&quot;3&quot; unique_id=&quot;12411&quot;&gt;&lt;property id=&quot;20148&quot; value=&quot;5&quot;/&gt;&lt;property id=&quot;20300&quot; value=&quot;Slide 4 - &amp;quot;Applications and Decision Support&amp;#x0D;&amp;#x0A; &amp;#x0D;&amp;#x0A;&amp;quot;&quot;/&gt;&lt;property id=&quot;20307&quot; value=&quot;310&quot;/&gt;&lt;/object&gt;&lt;object type=&quot;3&quot; unique_id=&quot;12412&quot;&gt;&lt;property id=&quot;20148&quot; value=&quot;5&quot;/&gt;&lt;property id=&quot;20300&quot; value=&quot;Slide 5 - &amp;quot;Customer Service and Satisfaction&amp;quot;&quot;/&gt;&lt;property id=&quot;20307&quot; value=&quot;305&quot;/&gt;&lt;/object&gt;&lt;object type=&quot;3&quot; unique_id=&quot;12413&quot;&gt;&lt;property id=&quot;20148&quot; value=&quot;5&quot;/&gt;&lt;property id=&quot;20300&quot; value=&quot;Slide 6 - &amp;quot;Distributed IT Governance (CTO)&amp;quot;&quot;/&gt;&lt;property id=&quot;20307&quot; value=&quot;307&quot;/&gt;&lt;/object&gt;&lt;object type=&quot;3&quot; unique_id=&quot;12414&quot;&gt;&lt;property id=&quot;20148&quot; value=&quot;5&quot;/&gt;&lt;property id=&quot;20300&quot; value=&quot;Slide 7 - &amp;quot;Information Security and Policy Advisory Group&amp;quot;&quot;/&gt;&lt;property id=&quot;20307&quot; value=&quot;308&quot;/&gt;&lt;/object&gt;&lt;object type=&quot;3&quot; unique_id=&quot;12415&quot;&gt;&lt;property id=&quot;20148&quot; value=&quot;5&quot;/&gt;&lt;property id=&quot;20300&quot; value=&quot;Slide 8 - &amp;quot;ITS Strategic Planning &amp;quot;&quot;/&gt;&lt;property id=&quot;20307&quot; value=&quot;311&quot;/&gt;&lt;/object&gt;&lt;object type=&quot;3&quot; unique_id=&quot;12416&quot;&gt;&lt;property id=&quot;20148&quot; value=&quot;5&quot;/&gt;&lt;property id=&quot;20300&quot; value=&quot;Slide 9 - &amp;quot;Finance, Administration and Business Process Improvement&amp;quot;&quot;/&gt;&lt;property id=&quot;20307&quot; value=&quot;312&quot;/&gt;&lt;/object&gt;&lt;object type=&quot;3&quot; unique_id=&quot;12417&quot;&gt;&lt;property id=&quot;20148&quot; value=&quot;5&quot;/&gt;&lt;property id=&quot;20300&quot; value=&quot;Slide 10 - &amp;quot;Sustainability&amp;quot;&quot;/&gt;&lt;property id=&quot;20307&quot; value=&quot;309&quot;/&gt;&lt;/object&gt;&lt;/object&gt;&lt;/object&gt;&lt;/database&gt;"/>
  <p:tag name="SECTOMILLISECCONVERTED" val="1"/>
</p:tagLst>
</file>

<file path=ppt/theme/theme1.xml><?xml version="1.0" encoding="utf-8"?>
<a:theme xmlns:a="http://schemas.openxmlformats.org/drawingml/2006/main" name="1_PP Opti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2163</TotalTime>
  <Words>919</Words>
  <Application>Microsoft Macintosh PowerPoint</Application>
  <PresentationFormat>On-screen Show (4:3)</PresentationFormat>
  <Paragraphs>139</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1_PP Option 1</vt:lpstr>
      <vt:lpstr>PowerPoint Presentation</vt:lpstr>
      <vt:lpstr>PowerPoint Presentation</vt:lpstr>
      <vt:lpstr>Don’t Click on Links in Emails</vt:lpstr>
      <vt:lpstr>Don’t Click on Links in Emails</vt:lpstr>
      <vt:lpstr>Don’t Click on Links in Emails</vt:lpstr>
      <vt:lpstr>Don’t Click on Links in Emails</vt:lpstr>
      <vt:lpstr>Don’t Click on Links in Emails</vt:lpstr>
      <vt:lpstr>Other Critical Info: to protect yourself</vt:lpstr>
      <vt:lpstr>Popular Password (easily breakable)</vt:lpstr>
      <vt:lpstr>Final Notes/Take Away/Don’t Forget/Please</vt:lpstr>
      <vt:lpstr>From Case’s  Chief Info Security Officer (CISO) Tom Siu</vt:lpstr>
    </vt:vector>
  </TitlesOfParts>
  <Company>Case Western Reserve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Assigned Goals FY 2011</dc:title>
  <dc:creator>Mark Henderson</dc:creator>
  <cp:lastModifiedBy>Erin Fogarty</cp:lastModifiedBy>
  <cp:revision>72</cp:revision>
  <cp:lastPrinted>2016-02-10T16:13:27Z</cp:lastPrinted>
  <dcterms:created xsi:type="dcterms:W3CDTF">2010-12-06T16:20:35Z</dcterms:created>
  <dcterms:modified xsi:type="dcterms:W3CDTF">2016-02-10T16:15:07Z</dcterms:modified>
</cp:coreProperties>
</file>