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60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3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98" cy="46420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14" y="1"/>
            <a:ext cx="2972098" cy="46420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452C5D-6B99-41C8-B13C-4DAD22F3E8D8}" type="datetimeFigureOut">
              <a:rPr lang="en-US"/>
              <a:pPr>
                <a:defRPr/>
              </a:pPr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2972098" cy="46420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14" y="8830659"/>
            <a:ext cx="2972098" cy="46420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4B03FB-AD2C-48A2-AD15-34FCBC4E8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98" cy="46420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414" y="1"/>
            <a:ext cx="2972098" cy="46420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407DC0-5316-4C68-8032-4D76593A5D0F}" type="datetimeFigureOut">
              <a:rPr lang="en-US"/>
              <a:pPr>
                <a:defRPr/>
              </a:pPr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098" y="4416099"/>
            <a:ext cx="5485805" cy="4182457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2972098" cy="46420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414" y="8830659"/>
            <a:ext cx="2972098" cy="46420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72675D-7EE3-4BE9-AA17-291858F22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A2644E-4172-42D4-BED2-67D1946CEEB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72675D-7EE3-4BE9-AA17-291858F22C7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72675D-7EE3-4BE9-AA17-291858F22C7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72675D-7EE3-4BE9-AA17-291858F22C7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72675D-7EE3-4BE9-AA17-291858F22C7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72675D-7EE3-4BE9-AA17-291858F22C7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72675D-7EE3-4BE9-AA17-291858F22C7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72675D-7EE3-4BE9-AA17-291858F22C7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72675D-7EE3-4BE9-AA17-291858F22C7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72675D-7EE3-4BE9-AA17-291858F22C7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72675D-7EE3-4BE9-AA17-291858F22C7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72675D-7EE3-4BE9-AA17-291858F22C7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72675D-7EE3-4BE9-AA17-291858F22C7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72675D-7EE3-4BE9-AA17-291858F22C7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9A6E29-39C7-472D-B1A2-37AEB7E9613F}" type="datetimeFigureOut">
              <a:rPr lang="en-US"/>
              <a:pPr>
                <a:defRPr/>
              </a:pPr>
              <a:t>1/4/2024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FE831B-67FF-42FA-83B2-2B0BD531B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6188D-D95C-49D2-911E-ACC7202D8B73}" type="datetimeFigureOut">
              <a:rPr lang="en-US"/>
              <a:pPr>
                <a:defRPr/>
              </a:pPr>
              <a:t>1/4/2024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ABCEC-FDBB-4806-A3A4-66F821294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2A05F-F5E1-4A40-B82A-58F7772D0A05}" type="datetimeFigureOut">
              <a:rPr lang="en-US"/>
              <a:pPr>
                <a:defRPr/>
              </a:pPr>
              <a:t>1/4/2024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9D834-EEE4-4CE9-AE3B-F72348229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ABB46-AD76-4083-950F-95431B35912C}" type="datetimeFigureOut">
              <a:rPr lang="en-US"/>
              <a:pPr>
                <a:defRPr/>
              </a:pPr>
              <a:t>1/4/2024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262E7-39AC-46A0-A433-D6B422DC5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EB49A9-B354-418B-B1F0-9942D39A3E91}" type="datetimeFigureOut">
              <a:rPr lang="en-US"/>
              <a:pPr>
                <a:defRPr/>
              </a:pPr>
              <a:t>1/4/2024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F8AC17-140E-4A2C-847D-48A04FDBB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20D5C-D8B9-497F-BF7F-4868C29406C7}" type="datetimeFigureOut">
              <a:rPr lang="en-US"/>
              <a:pPr>
                <a:defRPr/>
              </a:pPr>
              <a:t>1/4/2024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E6A5C-0548-4294-99F8-809D2F98E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F2F686-C3B2-4125-92CC-89ABE0A9F57E}" type="datetimeFigureOut">
              <a:rPr lang="en-US"/>
              <a:pPr>
                <a:defRPr/>
              </a:pPr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3F10B1-490D-4867-ADD8-994B43078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956B9-0522-45A8-B32A-E51F3DA9062B}" type="datetimeFigureOut">
              <a:rPr lang="en-US"/>
              <a:pPr>
                <a:defRPr/>
              </a:pPr>
              <a:t>1/4/2024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FF81B-5D0B-40FE-B636-FEAD7B36C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988A52-55D8-4AAF-B2B3-C963B2034E7F}" type="datetimeFigureOut">
              <a:rPr lang="en-US"/>
              <a:pPr>
                <a:defRPr/>
              </a:pPr>
              <a:t>1/4/2024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CCC3E1-B502-4D05-A263-D4C976C97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73DF6D-A096-438F-923C-616F96492C28}" type="datetimeFigureOut">
              <a:rPr lang="en-US"/>
              <a:pPr>
                <a:defRPr/>
              </a:pPr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18BD01-155C-4A37-A359-BDF919CA0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B44AC0-DE9C-47D8-A4CD-F3C35FB2DAF0}" type="datetimeFigureOut">
              <a:rPr lang="en-US"/>
              <a:pPr>
                <a:defRPr/>
              </a:pPr>
              <a:t>1/4/2024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A9E035-8E08-4EF5-8253-0A6479FC9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C618AE4-8922-4BFA-9140-F7E634113DEE}" type="datetimeFigureOut">
              <a:rPr lang="en-US"/>
              <a:pPr>
                <a:defRPr/>
              </a:pPr>
              <a:t>1/4/2024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8960FCF6-1509-4005-B2B5-F669289BC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09" r:id="rId2"/>
    <p:sldLayoutId id="2147483815" r:id="rId3"/>
    <p:sldLayoutId id="2147483810" r:id="rId4"/>
    <p:sldLayoutId id="2147483816" r:id="rId5"/>
    <p:sldLayoutId id="2147483811" r:id="rId6"/>
    <p:sldLayoutId id="2147483817" r:id="rId7"/>
    <p:sldLayoutId id="2147483818" r:id="rId8"/>
    <p:sldLayoutId id="2147483819" r:id="rId9"/>
    <p:sldLayoutId id="2147483812" r:id="rId10"/>
    <p:sldLayoutId id="21474838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Verdana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Cryptology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600200" y="1676400"/>
            <a:ext cx="6870700" cy="1676400"/>
          </a:xfrm>
        </p:spPr>
        <p:txBody>
          <a:bodyPr/>
          <a:lstStyle/>
          <a:p>
            <a:pPr marL="8255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Polyalphabetic</a:t>
            </a:r>
          </a:p>
          <a:p>
            <a:pPr marL="82550" indent="0" algn="ctr"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Ciphers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1600200" y="4114800"/>
            <a:ext cx="6477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</a:rPr>
              <a:t>MATH 408</a:t>
            </a:r>
          </a:p>
          <a:p>
            <a:pPr algn="ctr"/>
            <a:r>
              <a:rPr lang="en-US" sz="2800" dirty="0" smtClean="0">
                <a:latin typeface="Verdana" pitchFamily="34" charset="0"/>
              </a:rPr>
              <a:t>Prof. David </a:t>
            </a:r>
            <a:r>
              <a:rPr lang="en-US" sz="2800">
                <a:latin typeface="Verdana" pitchFamily="34" charset="0"/>
              </a:rPr>
              <a:t>Singer </a:t>
            </a:r>
            <a:endParaRPr lang="en-US" sz="28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en-US" dirty="0" smtClean="0"/>
              <a:t> Another 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 am a professor in </a:t>
            </a:r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the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 AK E RBAKERBAK 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BAK</a:t>
            </a:r>
            <a:endParaRPr lang="en-US" b="1" dirty="0" smtClean="0"/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 BX F HTPQJKUPC NF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VIP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mathema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tics department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ERBAKER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BAKE RBAKERBAKE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RSVIPRS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VJNX VGQLWLOFYY</a:t>
            </a:r>
          </a:p>
          <a:p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Kasiski’s</a:t>
            </a:r>
            <a:r>
              <a:rPr lang="en-US" dirty="0" smtClean="0"/>
              <a:t>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Look for repeated strings</a:t>
            </a:r>
          </a:p>
          <a:p>
            <a:endParaRPr lang="en-US" dirty="0" smtClean="0"/>
          </a:p>
          <a:p>
            <a:r>
              <a:rPr lang="en-US" dirty="0" smtClean="0"/>
              <a:t>2. Count the distance between beginnings of repeated strings.</a:t>
            </a:r>
          </a:p>
          <a:p>
            <a:endParaRPr lang="en-US" dirty="0" smtClean="0"/>
          </a:p>
          <a:p>
            <a:r>
              <a:rPr lang="en-US" dirty="0" smtClean="0"/>
              <a:t>3. Guess length of keyword</a:t>
            </a:r>
          </a:p>
          <a:p>
            <a:endParaRPr lang="en-US" dirty="0" smtClean="0"/>
          </a:p>
          <a:p>
            <a:r>
              <a:rPr lang="en-US" dirty="0" smtClean="0"/>
              <a:t>4. Divide and conquer!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William Friedman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499350" cy="3124200"/>
          </a:xfrm>
        </p:spPr>
        <p:txBody>
          <a:bodyPr/>
          <a:lstStyle/>
          <a:p>
            <a:r>
              <a:rPr lang="en-US" dirty="0" smtClean="0"/>
              <a:t>Developed a more sophisticated attack on </a:t>
            </a:r>
            <a:r>
              <a:rPr lang="en-US" dirty="0" err="1" smtClean="0"/>
              <a:t>Vigènere</a:t>
            </a:r>
            <a:r>
              <a:rPr lang="en-US" dirty="0" smtClean="0"/>
              <a:t> and other “</a:t>
            </a:r>
            <a:r>
              <a:rPr lang="en-US" dirty="0" err="1" smtClean="0"/>
              <a:t>polyalphabetic</a:t>
            </a:r>
            <a:r>
              <a:rPr lang="en-US" dirty="0" smtClean="0"/>
              <a:t>” ciphers. (1920)</a:t>
            </a:r>
          </a:p>
          <a:p>
            <a:r>
              <a:rPr lang="en-US" dirty="0" smtClean="0"/>
              <a:t>Established a relationship between cryptanalysis and mathematics.</a:t>
            </a:r>
            <a:endParaRPr lang="en-US" dirty="0"/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419600"/>
            <a:ext cx="1447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can we learn from history?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Crypto is a constant struggle between cryptographer and cryptanalyst.</a:t>
            </a:r>
          </a:p>
          <a:p>
            <a:r>
              <a:rPr lang="en-US" dirty="0" smtClean="0"/>
              <a:t>2. Cryptosystems are absolutely unbreakable – until they are broken.</a:t>
            </a:r>
          </a:p>
          <a:p>
            <a:r>
              <a:rPr lang="en-US" dirty="0" smtClean="0"/>
              <a:t>3. Ignore Rule 2 at your peril.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can we learn from history?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Kerckhoffs</a:t>
            </a:r>
            <a:r>
              <a:rPr lang="en-US" dirty="0" smtClean="0"/>
              <a:t>’ Principle: </a:t>
            </a:r>
            <a:r>
              <a:rPr lang="en-US" i="1" dirty="0" smtClean="0"/>
              <a:t>The security of a cryptosystem must not depend on keeping secret the crypto-algorithm (=method.) The security depends only on keeping secret the key.</a:t>
            </a:r>
          </a:p>
          <a:p>
            <a:r>
              <a:rPr lang="en-US" dirty="0" smtClean="0"/>
              <a:t>No cryptosystem can be assumed unbreakable forever.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Thwarting the statistician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499350" cy="1143000"/>
          </a:xfrm>
        </p:spPr>
        <p:txBody>
          <a:bodyPr/>
          <a:lstStyle/>
          <a:p>
            <a:pPr algn="ctr"/>
            <a:r>
              <a:rPr lang="en-US" dirty="0" smtClean="0"/>
              <a:t>Leon Battista </a:t>
            </a:r>
            <a:r>
              <a:rPr lang="en-US" dirty="0" err="1" smtClean="0"/>
              <a:t>Alberti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7030A0"/>
                </a:solidFill>
              </a:rPr>
              <a:t>De </a:t>
            </a:r>
            <a:r>
              <a:rPr lang="en-US" i="1" dirty="0" err="1" smtClean="0">
                <a:solidFill>
                  <a:srgbClr val="7030A0"/>
                </a:solidFill>
              </a:rPr>
              <a:t>Cifris</a:t>
            </a:r>
            <a:r>
              <a:rPr lang="en-US" i="1" dirty="0" smtClean="0"/>
              <a:t>, </a:t>
            </a:r>
            <a:r>
              <a:rPr lang="en-US" dirty="0" smtClean="0"/>
              <a:t>~1466</a:t>
            </a:r>
            <a:endParaRPr lang="en-US" dirty="0"/>
          </a:p>
        </p:txBody>
      </p:sp>
      <p:pic>
        <p:nvPicPr>
          <p:cNvPr id="65538" name="Picture 2" descr="File:Leon Battista Alberti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590800"/>
            <a:ext cx="2971800" cy="3826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Thwarting the statistician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7499350" cy="1143000"/>
          </a:xfrm>
        </p:spPr>
        <p:txBody>
          <a:bodyPr/>
          <a:lstStyle/>
          <a:p>
            <a:pPr algn="ctr"/>
            <a:r>
              <a:rPr lang="en-US" dirty="0" err="1" smtClean="0"/>
              <a:t>Blaise</a:t>
            </a:r>
            <a:r>
              <a:rPr lang="en-US" dirty="0" smtClean="0"/>
              <a:t> de </a:t>
            </a:r>
            <a:r>
              <a:rPr lang="en-US" dirty="0" err="1" smtClean="0"/>
              <a:t>Vigen</a:t>
            </a:r>
            <a:r>
              <a:rPr lang="fr-FR" i="1" dirty="0" smtClean="0"/>
              <a:t>è</a:t>
            </a:r>
            <a:r>
              <a:rPr lang="en-US" dirty="0" smtClean="0"/>
              <a:t>re , </a:t>
            </a:r>
            <a:r>
              <a:rPr lang="fr-FR" i="1" dirty="0" err="1" smtClean="0"/>
              <a:t>Traicté</a:t>
            </a:r>
            <a:r>
              <a:rPr lang="fr-FR" i="1" dirty="0" smtClean="0"/>
              <a:t> des Chiffres ou Secrètes Manières d'</a:t>
            </a:r>
            <a:r>
              <a:rPr lang="fr-FR" i="1" dirty="0" err="1" smtClean="0"/>
              <a:t>Escrire</a:t>
            </a:r>
            <a:r>
              <a:rPr lang="en-US" i="1" dirty="0" smtClean="0"/>
              <a:t>, </a:t>
            </a:r>
            <a:r>
              <a:rPr lang="fr-FR" dirty="0" smtClean="0"/>
              <a:t>1586</a:t>
            </a:r>
            <a:endParaRPr lang="en-US" dirty="0"/>
          </a:p>
        </p:txBody>
      </p:sp>
      <p:pic>
        <p:nvPicPr>
          <p:cNvPr id="73730" name="Picture 2" descr="https://upload.wikimedia.org/wikipedia/commons/1/1a/Vigene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722903"/>
            <a:ext cx="3200400" cy="4135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Vigen</a:t>
            </a:r>
            <a:r>
              <a:rPr lang="fr-FR" dirty="0" smtClean="0"/>
              <a:t>è</a:t>
            </a:r>
            <a:r>
              <a:rPr lang="en-US" dirty="0" smtClean="0"/>
              <a:t>re Tableau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066800"/>
          </a:xfrm>
        </p:spPr>
        <p:txBody>
          <a:bodyPr/>
          <a:lstStyle/>
          <a:p>
            <a:r>
              <a:rPr lang="en-US" dirty="0" smtClean="0"/>
              <a:t>Letters encrypted with different alphabets using keyword (fringe)</a:t>
            </a:r>
            <a:endParaRPr lang="en-US" dirty="0"/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667000"/>
            <a:ext cx="4252913" cy="38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>
            <a:off x="1905000" y="2971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048000" y="2209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86200" y="3810000"/>
            <a:ext cx="1524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Vigen</a:t>
            </a:r>
            <a:r>
              <a:rPr lang="fr-FR" dirty="0" smtClean="0"/>
              <a:t>è</a:t>
            </a:r>
            <a:r>
              <a:rPr lang="en-US" dirty="0" smtClean="0"/>
              <a:t>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 am a professor in the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 AK E RBAKERBAK ER BAK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 BX F HTPQJKUPC NF VIP</a:t>
            </a:r>
          </a:p>
          <a:p>
            <a:endParaRPr lang="en-US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mathematics department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ERBAKERBAKE RBAKERBAKE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RSVIPRSVJNX VGQLWLOFYY</a:t>
            </a:r>
          </a:p>
          <a:p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1524000"/>
            <a:ext cx="381000" cy="1524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0" y="1524000"/>
            <a:ext cx="3810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3810000"/>
            <a:ext cx="2286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52800" y="3886200"/>
            <a:ext cx="228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562600" y="3810000"/>
            <a:ext cx="228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Vigen</a:t>
            </a:r>
            <a:r>
              <a:rPr lang="fr-FR" dirty="0" smtClean="0"/>
              <a:t>è</a:t>
            </a:r>
            <a:r>
              <a:rPr lang="en-US" dirty="0" smtClean="0"/>
              <a:t>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 PQJKUP CNFVIP 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VIPR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VJNX VGQ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WL OFYY</a:t>
            </a:r>
          </a:p>
          <a:p>
            <a:endParaRPr lang="en-US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We have destroyed the statistics! (e.g., the bold letters are </a:t>
            </a:r>
            <a:r>
              <a:rPr lang="en-US" dirty="0" err="1" smtClean="0">
                <a:cs typeface="Courier New" pitchFamily="49" charset="0"/>
              </a:rPr>
              <a:t>a’s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err="1" smtClean="0">
                <a:cs typeface="Courier New" pitchFamily="49" charset="0"/>
              </a:rPr>
              <a:t>Vigenère’s</a:t>
            </a:r>
            <a:r>
              <a:rPr lang="en-US" dirty="0" smtClean="0">
                <a:cs typeface="Courier New" pitchFamily="49" charset="0"/>
              </a:rPr>
              <a:t> system was </a:t>
            </a:r>
            <a:r>
              <a:rPr lang="en-US" i="1" dirty="0" smtClean="0">
                <a:cs typeface="Courier New" pitchFamily="49" charset="0"/>
              </a:rPr>
              <a:t>le </a:t>
            </a:r>
            <a:r>
              <a:rPr lang="en-US" i="1" dirty="0" err="1" smtClean="0">
                <a:cs typeface="Courier New" pitchFamily="49" charset="0"/>
              </a:rPr>
              <a:t>chiffre</a:t>
            </a:r>
            <a:r>
              <a:rPr lang="en-US" i="1" dirty="0" smtClean="0">
                <a:cs typeface="Courier New" pitchFamily="49" charset="0"/>
              </a:rPr>
              <a:t> </a:t>
            </a:r>
            <a:r>
              <a:rPr lang="en-US" i="1" dirty="0" err="1" smtClean="0">
                <a:cs typeface="Courier New" pitchFamily="49" charset="0"/>
              </a:rPr>
              <a:t>indéchiffrable</a:t>
            </a:r>
            <a:r>
              <a:rPr lang="en-US" i="1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(the unbreakable cipher) for 300 years.</a:t>
            </a:r>
            <a:endParaRPr lang="en-US" i="1" dirty="0" smtClean="0">
              <a:cs typeface="Courier New" pitchFamily="49" charset="0"/>
            </a:endParaRPr>
          </a:p>
          <a:p>
            <a:endParaRPr lang="en-US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unbreakable is broken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49935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Charles Babbage   -- 1854</a:t>
            </a:r>
            <a:endParaRPr lang="en-US" dirty="0"/>
          </a:p>
        </p:txBody>
      </p:sp>
      <p:pic>
        <p:nvPicPr>
          <p:cNvPr id="2050" name="Picture 2" descr="https://upload.wikimedia.org/wikipedia/commons/6/6b/Charles_Babbage_-_18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285999"/>
            <a:ext cx="3352800" cy="4399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unbreakable is broken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49935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Babbage did not publish his solution (possibly by order of British Intelligence during the Crimean War.)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Friedrich </a:t>
            </a:r>
            <a:r>
              <a:rPr lang="en-US" dirty="0" err="1" smtClean="0"/>
              <a:t>Kasiski</a:t>
            </a:r>
            <a:r>
              <a:rPr lang="en-US" dirty="0" smtClean="0"/>
              <a:t> published his solution in 1863.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unbreakable is broken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49935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Key idea: look again at my cipher: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KBXFHTPQJKUPCNFVIPRSVIPRSVJNX VGQLWLOFYY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Notice the repetition of the string VIPRS. Why is it there?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257800" y="2057400"/>
            <a:ext cx="25146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375</Words>
  <Application>Microsoft Office PowerPoint</Application>
  <PresentationFormat>On-screen Show (4:3)</PresentationFormat>
  <Paragraphs>76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Verdana</vt:lpstr>
      <vt:lpstr>Wingdings 2</vt:lpstr>
      <vt:lpstr>Solstice</vt:lpstr>
      <vt:lpstr>Cryptology</vt:lpstr>
      <vt:lpstr>Thwarting the statistician</vt:lpstr>
      <vt:lpstr>Thwarting the statistician</vt:lpstr>
      <vt:lpstr>The Vigenère Tableau</vt:lpstr>
      <vt:lpstr> Vigenère Example</vt:lpstr>
      <vt:lpstr>Vigenère Example</vt:lpstr>
      <vt:lpstr>The unbreakable is broken</vt:lpstr>
      <vt:lpstr>The unbreakable is broken</vt:lpstr>
      <vt:lpstr>The unbreakable is broken</vt:lpstr>
      <vt:lpstr> Another Look</vt:lpstr>
      <vt:lpstr>Kasiski’s Attack</vt:lpstr>
      <vt:lpstr>William Friedman</vt:lpstr>
      <vt:lpstr>What can we learn from history?</vt:lpstr>
      <vt:lpstr>What can we learn from history?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2023-01-23T15:44:39Z</dcterms:created>
  <dcterms:modified xsi:type="dcterms:W3CDTF">2024-01-04T16:28:40Z</dcterms:modified>
</cp:coreProperties>
</file>