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0"/>
  </p:notesMasterIdLst>
  <p:handoutMasterIdLst>
    <p:handoutMasterId r:id="rId51"/>
  </p:handoutMasterIdLst>
  <p:sldIdLst>
    <p:sldId id="260" r:id="rId2"/>
    <p:sldId id="321" r:id="rId3"/>
    <p:sldId id="256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319" r:id="rId15"/>
    <p:sldId id="318" r:id="rId16"/>
    <p:sldId id="317" r:id="rId17"/>
    <p:sldId id="316" r:id="rId18"/>
    <p:sldId id="315" r:id="rId19"/>
    <p:sldId id="314" r:id="rId20"/>
    <p:sldId id="313" r:id="rId21"/>
    <p:sldId id="270" r:id="rId22"/>
    <p:sldId id="271" r:id="rId23"/>
    <p:sldId id="272" r:id="rId24"/>
    <p:sldId id="273" r:id="rId25"/>
    <p:sldId id="274" r:id="rId26"/>
    <p:sldId id="275" r:id="rId27"/>
    <p:sldId id="288" r:id="rId28"/>
    <p:sldId id="309" r:id="rId29"/>
    <p:sldId id="310" r:id="rId30"/>
    <p:sldId id="311" r:id="rId31"/>
    <p:sldId id="279" r:id="rId32"/>
    <p:sldId id="277" r:id="rId33"/>
    <p:sldId id="282" r:id="rId34"/>
    <p:sldId id="281" r:id="rId35"/>
    <p:sldId id="283" r:id="rId36"/>
    <p:sldId id="312" r:id="rId37"/>
    <p:sldId id="292" r:id="rId38"/>
    <p:sldId id="284" r:id="rId39"/>
    <p:sldId id="285" r:id="rId40"/>
    <p:sldId id="286" r:id="rId41"/>
    <p:sldId id="287" r:id="rId42"/>
    <p:sldId id="293" r:id="rId43"/>
    <p:sldId id="294" r:id="rId44"/>
    <p:sldId id="295" r:id="rId45"/>
    <p:sldId id="296" r:id="rId46"/>
    <p:sldId id="297" r:id="rId47"/>
    <p:sldId id="298" r:id="rId48"/>
    <p:sldId id="307" r:id="rId4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image" Target="../media/image62.emf"/><Relationship Id="rId7" Type="http://schemas.openxmlformats.org/officeDocument/2006/relationships/image" Target="../media/image66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Relationship Id="rId6" Type="http://schemas.openxmlformats.org/officeDocument/2006/relationships/image" Target="../media/image65.emf"/><Relationship Id="rId11" Type="http://schemas.openxmlformats.org/officeDocument/2006/relationships/image" Target="../media/image70.emf"/><Relationship Id="rId5" Type="http://schemas.openxmlformats.org/officeDocument/2006/relationships/image" Target="../media/image64.emf"/><Relationship Id="rId10" Type="http://schemas.openxmlformats.org/officeDocument/2006/relationships/image" Target="../media/image69.emf"/><Relationship Id="rId4" Type="http://schemas.openxmlformats.org/officeDocument/2006/relationships/image" Target="../media/image63.emf"/><Relationship Id="rId9" Type="http://schemas.openxmlformats.org/officeDocument/2006/relationships/image" Target="../media/image6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EBFC7058-0932-4F87-A745-678FB464AC49}" type="datetimeFigureOut">
              <a:rPr lang="en-US"/>
              <a:pPr>
                <a:defRPr/>
              </a:pPr>
              <a:t>8/23/2012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75AB1628-139B-4F1A-87A5-2EF09AB34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850FDF9-6EBF-4346-A989-59BA53950BC1}" type="datetimeFigureOut">
              <a:rPr lang="en-US"/>
              <a:pPr>
                <a:defRPr/>
              </a:pPr>
              <a:t>8/23/2012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A9BFDA1-D3F8-413B-963E-B5D86C474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060F2F-14A7-43F1-8978-E1C3CCADFFA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4B38E6-384B-406D-A2FA-D3AB92E9930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625571-1BD7-4011-99A3-E8C6FFD420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8FDF4F-26DF-4088-B3CA-7BF07C89AB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39FFD2-DC56-4D21-A3EC-4AAAE0A95B4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05C26-CA76-4F4C-8623-37D3BA7FA5E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83939A-B72A-4DCD-A9EF-343CCF365FD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8468B1-E3AB-4D06-A20B-A57E952C16D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Ari, these next slides are maybe too technical!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7E1E79-C0B4-40F6-AC0B-2E97264BF52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3A3FD9-E6E5-42EC-BBCB-68FF34B0B92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6F6273-B9DF-4506-B717-B84D3870F64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F73902-603C-4C73-910D-9191B1E94A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062D77-80F0-4B57-BED4-C4D73C38B9C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C5738F-D604-459E-AFF9-AD9246F8D24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0195D1-2BB8-4525-8996-2D8C52741C9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1395DF-EA7A-4982-A043-0BB0F979248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4C0F5B-8EF0-4945-BB28-2B38A8BB8A1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56211-8493-49D9-A721-0BF1CBF52D7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ED252A-4C26-4EA3-8F0D-B99D144149A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6F496A-6D4C-4784-82CC-FE8DFC4A932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2675D-7EE3-4BE9-AA17-291858F22C7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0F74E3-0D82-4470-A159-D908E4A1C72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A998D3-5683-4982-9801-5BCC305B6BA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9518EF-CABE-415B-9AE7-EF8578C5D3A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077BD7-4997-43F5-B681-2AB8D46A573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365A6D-971B-4889-89CD-055259D50C6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B2F093-9112-4332-B355-7E743ED65DE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F70E05-C032-4D14-8105-DE85D8CD09C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511E94-E4F9-42B6-813C-60492FD0CBE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C471D8-209C-49B5-80D8-8F734F0F2CE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65A6FB-14F9-4F75-BEC9-679C28C4CBD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7C04C4-7A74-4673-8BEB-754AC847513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A4E2EB-9C5B-44E3-BE4B-B9E0AA0DCA6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F7587F-13A2-468E-BE33-85B448635A59}" type="datetimeFigureOut">
              <a:rPr lang="en-US"/>
              <a:pPr>
                <a:defRPr/>
              </a:pPr>
              <a:t>8/23/2012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6A545E-4870-4CD3-8742-5922893CF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69ED6-50B9-4663-8970-73D951E82B7D}" type="datetimeFigureOut">
              <a:rPr lang="en-US"/>
              <a:pPr>
                <a:defRPr/>
              </a:pPr>
              <a:t>8/23/2012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DC6EC-D29C-4AD1-88C9-644853184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D5236-CA57-4115-97FA-E5A10ABCDF79}" type="datetimeFigureOut">
              <a:rPr lang="en-US"/>
              <a:pPr>
                <a:defRPr/>
              </a:pPr>
              <a:t>8/23/2012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DB1E1-F156-46B4-97A8-BD3FE2FE5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F18C1-2E4A-43E0-8C67-7B284F47B039}" type="datetimeFigureOut">
              <a:rPr lang="en-US"/>
              <a:pPr>
                <a:defRPr/>
              </a:pPr>
              <a:t>8/23/2012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6C1AE-F9B2-4DC2-A991-8D9CA773B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6D0473-6A7C-4F6D-8240-AB9FBEE2D72C}" type="datetimeFigureOut">
              <a:rPr lang="en-US"/>
              <a:pPr>
                <a:defRPr/>
              </a:pPr>
              <a:t>8/23/2012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A29985-823F-47EC-A85C-0F82E627F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EED9F-EE70-441B-B50C-B2A0A486B4B6}" type="datetimeFigureOut">
              <a:rPr lang="en-US"/>
              <a:pPr>
                <a:defRPr/>
              </a:pPr>
              <a:t>8/23/2012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BBA34-609A-4095-A9F5-E667EE45C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1792FC-A575-42B2-B63C-475D2AB39A62}" type="datetimeFigureOut">
              <a:rPr lang="en-US"/>
              <a:pPr>
                <a:defRPr/>
              </a:pPr>
              <a:t>8/23/2012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0202F5-B1EC-486A-8FE2-AA1931294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6ADD5-2EAC-4F18-8F11-D9C8C780A336}" type="datetimeFigureOut">
              <a:rPr lang="en-US"/>
              <a:pPr>
                <a:defRPr/>
              </a:pPr>
              <a:t>8/23/2012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776EE-44A5-403F-ADB0-D357BA969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35D20E-B149-47E9-A636-59ED47A756C9}" type="datetimeFigureOut">
              <a:rPr lang="en-US"/>
              <a:pPr>
                <a:defRPr/>
              </a:pPr>
              <a:t>8/23/2012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8AEC71-FAD1-4BC1-A111-E754DBC5C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A5AFE3-BDE4-4536-A680-3EF21E6F800A}" type="datetimeFigureOut">
              <a:rPr lang="en-US"/>
              <a:pPr>
                <a:defRPr/>
              </a:pPr>
              <a:t>8/23/2012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F83FFD-C2F7-4E82-9A5E-F3C3CD74E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9503F0-FD6D-4CE5-8361-7C2CAFD1C521}" type="datetimeFigureOut">
              <a:rPr lang="en-US"/>
              <a:pPr>
                <a:defRPr/>
              </a:pPr>
              <a:t>8/23/2012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83C269-C988-49A0-B1BB-0472DEC7D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67DE806-B79D-413C-8E95-C04F761FE142}" type="datetimeFigureOut">
              <a:rPr lang="en-US"/>
              <a:pPr>
                <a:defRPr/>
              </a:pPr>
              <a:t>8/23/2012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1E426BB0-9E75-4C90-BB62-55D5585CB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09" r:id="rId2"/>
    <p:sldLayoutId id="2147483815" r:id="rId3"/>
    <p:sldLayoutId id="2147483810" r:id="rId4"/>
    <p:sldLayoutId id="2147483816" r:id="rId5"/>
    <p:sldLayoutId id="2147483811" r:id="rId6"/>
    <p:sldLayoutId id="2147483817" r:id="rId7"/>
    <p:sldLayoutId id="2147483818" r:id="rId8"/>
    <p:sldLayoutId id="2147483819" r:id="rId9"/>
    <p:sldLayoutId id="2147483812" r:id="rId10"/>
    <p:sldLayoutId id="214748381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Verdana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12" Type="http://schemas.openxmlformats.org/officeDocument/2006/relationships/image" Target="../media/image54.jpe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43.xml"/><Relationship Id="rId16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3.png"/><Relationship Id="rId5" Type="http://schemas.openxmlformats.org/officeDocument/2006/relationships/image" Target="../media/image47.jpeg"/><Relationship Id="rId15" Type="http://schemas.openxmlformats.org/officeDocument/2006/relationships/image" Target="../media/image57.jpeg"/><Relationship Id="rId10" Type="http://schemas.openxmlformats.org/officeDocument/2006/relationships/image" Target="../media/image52.png"/><Relationship Id="rId4" Type="http://schemas.openxmlformats.org/officeDocument/2006/relationships/hyperlink" Target="http://www.fusioncard.com/" TargetMode="External"/><Relationship Id="rId9" Type="http://schemas.openxmlformats.org/officeDocument/2006/relationships/image" Target="../media/image51.png"/><Relationship Id="rId14" Type="http://schemas.openxmlformats.org/officeDocument/2006/relationships/image" Target="../media/image56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48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72.jpe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71.jpeg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Big Numbers: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600200" y="1676400"/>
            <a:ext cx="6870700" cy="1676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The Role Played by Mathematics in Internet Commerce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3048000" y="3200400"/>
            <a:ext cx="4114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Verdana" pitchFamily="34" charset="0"/>
              </a:rPr>
              <a:t>David Singer </a:t>
            </a:r>
          </a:p>
          <a:p>
            <a:r>
              <a:rPr lang="en-US" sz="2800">
                <a:latin typeface="Verdana" pitchFamily="34" charset="0"/>
              </a:rPr>
              <a:t>Dept. of Mathematics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1447800" y="304800"/>
            <a:ext cx="6934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Verdana" pitchFamily="34" charset="0"/>
              </a:rPr>
              <a:t>Bob has two keys: a public key, which is available to anyone, and a private key</a:t>
            </a:r>
            <a:r>
              <a:rPr lang="en-US" sz="3200">
                <a:latin typeface="Verdana" pitchFamily="34" charset="0"/>
              </a:rPr>
              <a:t>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0" y="2057400"/>
            <a:ext cx="59547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Verdana" pitchFamily="34" charset="0"/>
              </a:rPr>
              <a:t>Alice uses the public key to lock</a:t>
            </a:r>
          </a:p>
          <a:p>
            <a:r>
              <a:rPr lang="en-US" sz="2800">
                <a:latin typeface="Verdana" pitchFamily="34" charset="0"/>
              </a:rPr>
              <a:t>(encrypt); Bob uses the private</a:t>
            </a:r>
          </a:p>
          <a:p>
            <a:r>
              <a:rPr lang="en-US" sz="2800">
                <a:latin typeface="Verdana" pitchFamily="34" charset="0"/>
              </a:rPr>
              <a:t>key to unlock (decrypt). </a:t>
            </a:r>
          </a:p>
        </p:txBody>
      </p:sp>
      <p:pic>
        <p:nvPicPr>
          <p:cNvPr id="5" name="Picture 2" descr="C:\Documents and Settings\David\Desktop\Science Cafe\525px-Public_key_encryptio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505200"/>
            <a:ext cx="6019800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Advantages 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2800" smtClean="0"/>
              <a:t>Alice can communicate without having previously contacted Bob.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 smtClean="0"/>
              <a:t>No one but Bob can decrypt the message.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 smtClean="0"/>
              <a:t>Major reduction in the number of keys required for a large group.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Public key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v.s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. Private key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/>
          <a:lstStyle/>
          <a:p>
            <a:pPr eaLnBrk="1" hangingPunct="1"/>
            <a:r>
              <a:rPr lang="en-US" smtClean="0"/>
              <a:t>Private key: 20 users need 190 key pairs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276850" y="1524000"/>
            <a:ext cx="3657600" cy="4664075"/>
          </a:xfrm>
        </p:spPr>
        <p:txBody>
          <a:bodyPr/>
          <a:lstStyle/>
          <a:p>
            <a:pPr eaLnBrk="1" hangingPunct="1"/>
            <a:r>
              <a:rPr lang="en-US" smtClean="0"/>
              <a:t>Public key: 20 users need 21 key pairs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429000"/>
            <a:ext cx="32861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124200"/>
            <a:ext cx="35052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Disadvantages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0483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2800" dirty="0" smtClean="0"/>
              <a:t>Public-Key Cryptography tends to be slower 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 dirty="0" smtClean="0"/>
              <a:t>May be harder to implement in a secure way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28800" y="3810000"/>
            <a:ext cx="63071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Verdana" pitchFamily="34" charset="0"/>
              </a:rPr>
              <a:t>Big question: How can it be made</a:t>
            </a:r>
          </a:p>
          <a:p>
            <a:r>
              <a:rPr lang="en-US" sz="2800">
                <a:latin typeface="Verdana" pitchFamily="34" charset="0"/>
              </a:rPr>
              <a:t>To work??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62200" y="5029200"/>
            <a:ext cx="5139548" cy="923330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accent3"/>
                </a:solidFill>
                <a:latin typeface="+mn-lt"/>
              </a:rPr>
              <a:t>Mathematics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One-Way Functions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1676400"/>
          </a:xfrm>
        </p:spPr>
        <p:txBody>
          <a:bodyPr/>
          <a:lstStyle/>
          <a:p>
            <a:r>
              <a:rPr lang="en-US" dirty="0" smtClean="0"/>
              <a:t>What is a function?</a:t>
            </a:r>
          </a:p>
          <a:p>
            <a:r>
              <a:rPr lang="en-US" dirty="0" smtClean="0"/>
              <a:t>It is an “input-output” device.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971800"/>
            <a:ext cx="55530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One-Way Functions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1676400"/>
          </a:xfrm>
        </p:spPr>
        <p:txBody>
          <a:bodyPr/>
          <a:lstStyle/>
          <a:p>
            <a:r>
              <a:rPr lang="en-US" dirty="0" smtClean="0"/>
              <a:t>Going backwards may be harder.</a:t>
            </a:r>
          </a:p>
          <a:p>
            <a:r>
              <a:rPr lang="en-US" dirty="0" smtClean="0"/>
              <a:t>Even if you know the rule.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971800"/>
            <a:ext cx="55530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971800"/>
            <a:ext cx="55530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Properties of one-way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y=f(x) is one-way, then:</a:t>
            </a:r>
          </a:p>
          <a:p>
            <a:pPr>
              <a:buNone/>
            </a:pPr>
            <a:endParaRPr lang="en-US" dirty="0" smtClean="0"/>
          </a:p>
          <a:p>
            <a:pPr marL="596900" indent="-514350">
              <a:buAutoNum type="arabicPeriod"/>
            </a:pPr>
            <a:r>
              <a:rPr lang="en-US" dirty="0" smtClean="0"/>
              <a:t>Given x, it is ‘easy’ to get y.</a:t>
            </a:r>
          </a:p>
          <a:p>
            <a:pPr marL="596900" indent="-514350">
              <a:buAutoNum type="arabicPeriod"/>
            </a:pPr>
            <a:r>
              <a:rPr lang="en-US" dirty="0" smtClean="0"/>
              <a:t>Given y, it is (generally) ‘hard’ to recover x.</a:t>
            </a:r>
          </a:p>
          <a:p>
            <a:pPr marL="596900" indent="-514350">
              <a:buAutoNum type="arabicPeriod"/>
            </a:pPr>
            <a:r>
              <a:rPr lang="en-US" dirty="0" smtClean="0"/>
              <a:t>Given x, it is ‘hard’ to find another x’ with f(x)=f(x’).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One-way </a:t>
            </a:r>
            <a:r>
              <a:rPr lang="en-US" i="1" dirty="0" smtClean="0"/>
              <a:t>trapdoor</a:t>
            </a:r>
            <a:r>
              <a:rPr lang="en-US" dirty="0" smtClean="0"/>
              <a:t>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x, easy to compute y=f(x)</a:t>
            </a:r>
          </a:p>
          <a:p>
            <a:r>
              <a:rPr lang="en-US" dirty="0" smtClean="0"/>
              <a:t>Given y, hard to recover x</a:t>
            </a:r>
          </a:p>
          <a:p>
            <a:endParaRPr lang="en-US" dirty="0" smtClean="0"/>
          </a:p>
          <a:p>
            <a:r>
              <a:rPr lang="en-US" dirty="0" smtClean="0"/>
              <a:t>Trapdoor: Extra information k</a:t>
            </a:r>
          </a:p>
          <a:p>
            <a:r>
              <a:rPr lang="en-US" dirty="0" smtClean="0"/>
              <a:t>Given k and y, it is easy to recover x =T(</a:t>
            </a:r>
            <a:r>
              <a:rPr lang="en-US" dirty="0" err="1" smtClean="0"/>
              <a:t>y,k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public-key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Bob publishes his public key B</a:t>
            </a:r>
          </a:p>
          <a:p>
            <a:r>
              <a:rPr lang="en-US" dirty="0" smtClean="0"/>
              <a:t>Alice wants to send message m. She Encrypts m with Bob’s public key by one-way function:</a:t>
            </a:r>
          </a:p>
          <a:p>
            <a:pPr>
              <a:buNone/>
            </a:pPr>
            <a:r>
              <a:rPr lang="en-US" dirty="0" smtClean="0"/>
              <a:t>               c=E</a:t>
            </a:r>
            <a:r>
              <a:rPr lang="en-US" baseline="-10000" dirty="0" smtClean="0"/>
              <a:t>B</a:t>
            </a:r>
            <a:r>
              <a:rPr lang="en-US" dirty="0" smtClean="0"/>
              <a:t>(m)</a:t>
            </a:r>
          </a:p>
          <a:p>
            <a:pPr>
              <a:buNone/>
            </a:pPr>
            <a:r>
              <a:rPr lang="en-US" dirty="0" smtClean="0"/>
              <a:t>Nobody can recover m from c.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That is, nobody except Bob.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public-key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Bob uses his secret key k to decrypt the message c:</a:t>
            </a:r>
          </a:p>
          <a:p>
            <a:r>
              <a:rPr lang="en-US" dirty="0" smtClean="0"/>
              <a:t>m= D</a:t>
            </a:r>
            <a:r>
              <a:rPr lang="en-US" baseline="-14000" dirty="0" smtClean="0"/>
              <a:t>B</a:t>
            </a:r>
            <a:r>
              <a:rPr lang="en-US" dirty="0" smtClean="0"/>
              <a:t>(</a:t>
            </a:r>
            <a:r>
              <a:rPr lang="en-US" dirty="0" err="1" smtClean="0"/>
              <a:t>c,k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The mathematical formula we need is	</a:t>
            </a:r>
          </a:p>
          <a:p>
            <a:pPr algn="ctr"/>
            <a:r>
              <a:rPr lang="en-US" b="1" dirty="0" smtClean="0"/>
              <a:t>D</a:t>
            </a:r>
            <a:r>
              <a:rPr lang="en-US" b="1" baseline="-14000" dirty="0" smtClean="0"/>
              <a:t>B</a:t>
            </a:r>
            <a:r>
              <a:rPr lang="en-US" b="1" dirty="0" smtClean="0"/>
              <a:t>(E</a:t>
            </a:r>
            <a:r>
              <a:rPr lang="en-US" b="1" baseline="-10000" dirty="0" smtClean="0"/>
              <a:t>B</a:t>
            </a:r>
            <a:r>
              <a:rPr lang="en-US" b="1" dirty="0" smtClean="0"/>
              <a:t>(m),k)=m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 You! Any Questions</a:t>
            </a:r>
            <a:r>
              <a:rPr lang="en-US" dirty="0" smtClean="0"/>
              <a:t>?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397375" y="1844675"/>
            <a:ext cx="479425" cy="738188"/>
            <a:chOff x="2770" y="1162"/>
            <a:chExt cx="302" cy="465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2770" y="1338"/>
              <a:ext cx="295" cy="75"/>
              <a:chOff x="2770" y="1338"/>
              <a:chExt cx="295" cy="75"/>
            </a:xfrm>
          </p:grpSpPr>
          <p:sp>
            <p:nvSpPr>
              <p:cNvPr id="32842" name="Freeform 15"/>
              <p:cNvSpPr>
                <a:spLocks/>
              </p:cNvSpPr>
              <p:nvPr/>
            </p:nvSpPr>
            <p:spPr bwMode="auto">
              <a:xfrm>
                <a:off x="3038" y="1338"/>
                <a:ext cx="27" cy="75"/>
              </a:xfrm>
              <a:custGeom>
                <a:avLst/>
                <a:gdLst>
                  <a:gd name="T0" fmla="*/ 1 w 52"/>
                  <a:gd name="T1" fmla="*/ 10 h 152"/>
                  <a:gd name="T2" fmla="*/ 21 w 52"/>
                  <a:gd name="T3" fmla="*/ 2 h 152"/>
                  <a:gd name="T4" fmla="*/ 31 w 52"/>
                  <a:gd name="T5" fmla="*/ 0 h 152"/>
                  <a:gd name="T6" fmla="*/ 38 w 52"/>
                  <a:gd name="T7" fmla="*/ 0 h 152"/>
                  <a:gd name="T8" fmla="*/ 42 w 52"/>
                  <a:gd name="T9" fmla="*/ 2 h 152"/>
                  <a:gd name="T10" fmla="*/ 47 w 52"/>
                  <a:gd name="T11" fmla="*/ 5 h 152"/>
                  <a:gd name="T12" fmla="*/ 51 w 52"/>
                  <a:gd name="T13" fmla="*/ 13 h 152"/>
                  <a:gd name="T14" fmla="*/ 52 w 52"/>
                  <a:gd name="T15" fmla="*/ 22 h 152"/>
                  <a:gd name="T16" fmla="*/ 51 w 52"/>
                  <a:gd name="T17" fmla="*/ 33 h 152"/>
                  <a:gd name="T18" fmla="*/ 49 w 52"/>
                  <a:gd name="T19" fmla="*/ 41 h 152"/>
                  <a:gd name="T20" fmla="*/ 44 w 52"/>
                  <a:gd name="T21" fmla="*/ 51 h 152"/>
                  <a:gd name="T22" fmla="*/ 39 w 52"/>
                  <a:gd name="T23" fmla="*/ 58 h 152"/>
                  <a:gd name="T24" fmla="*/ 34 w 52"/>
                  <a:gd name="T25" fmla="*/ 65 h 152"/>
                  <a:gd name="T26" fmla="*/ 31 w 52"/>
                  <a:gd name="T27" fmla="*/ 75 h 152"/>
                  <a:gd name="T28" fmla="*/ 31 w 52"/>
                  <a:gd name="T29" fmla="*/ 82 h 152"/>
                  <a:gd name="T30" fmla="*/ 31 w 52"/>
                  <a:gd name="T31" fmla="*/ 97 h 152"/>
                  <a:gd name="T32" fmla="*/ 31 w 52"/>
                  <a:gd name="T33" fmla="*/ 108 h 152"/>
                  <a:gd name="T34" fmla="*/ 32 w 52"/>
                  <a:gd name="T35" fmla="*/ 118 h 152"/>
                  <a:gd name="T36" fmla="*/ 31 w 52"/>
                  <a:gd name="T37" fmla="*/ 126 h 152"/>
                  <a:gd name="T38" fmla="*/ 27 w 52"/>
                  <a:gd name="T39" fmla="*/ 136 h 152"/>
                  <a:gd name="T40" fmla="*/ 21 w 52"/>
                  <a:gd name="T41" fmla="*/ 142 h 152"/>
                  <a:gd name="T42" fmla="*/ 13 w 52"/>
                  <a:gd name="T43" fmla="*/ 147 h 152"/>
                  <a:gd name="T44" fmla="*/ 0 w 52"/>
                  <a:gd name="T45" fmla="*/ 152 h 152"/>
                  <a:gd name="T46" fmla="*/ 1 w 52"/>
                  <a:gd name="T47" fmla="*/ 10 h 1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2"/>
                  <a:gd name="T73" fmla="*/ 0 h 152"/>
                  <a:gd name="T74" fmla="*/ 52 w 52"/>
                  <a:gd name="T75" fmla="*/ 152 h 15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2" h="152">
                    <a:moveTo>
                      <a:pt x="1" y="10"/>
                    </a:moveTo>
                    <a:lnTo>
                      <a:pt x="21" y="2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2" y="2"/>
                    </a:lnTo>
                    <a:lnTo>
                      <a:pt x="47" y="5"/>
                    </a:lnTo>
                    <a:lnTo>
                      <a:pt x="51" y="13"/>
                    </a:lnTo>
                    <a:lnTo>
                      <a:pt x="52" y="22"/>
                    </a:lnTo>
                    <a:lnTo>
                      <a:pt x="51" y="33"/>
                    </a:lnTo>
                    <a:lnTo>
                      <a:pt x="49" y="41"/>
                    </a:lnTo>
                    <a:lnTo>
                      <a:pt x="44" y="51"/>
                    </a:lnTo>
                    <a:lnTo>
                      <a:pt x="39" y="58"/>
                    </a:lnTo>
                    <a:lnTo>
                      <a:pt x="34" y="65"/>
                    </a:lnTo>
                    <a:lnTo>
                      <a:pt x="31" y="75"/>
                    </a:lnTo>
                    <a:lnTo>
                      <a:pt x="31" y="82"/>
                    </a:lnTo>
                    <a:lnTo>
                      <a:pt x="31" y="97"/>
                    </a:lnTo>
                    <a:lnTo>
                      <a:pt x="31" y="108"/>
                    </a:lnTo>
                    <a:lnTo>
                      <a:pt x="32" y="118"/>
                    </a:lnTo>
                    <a:lnTo>
                      <a:pt x="31" y="126"/>
                    </a:lnTo>
                    <a:lnTo>
                      <a:pt x="27" y="136"/>
                    </a:lnTo>
                    <a:lnTo>
                      <a:pt x="21" y="142"/>
                    </a:lnTo>
                    <a:lnTo>
                      <a:pt x="13" y="147"/>
                    </a:lnTo>
                    <a:lnTo>
                      <a:pt x="0" y="152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FFC08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3" name="Freeform 16"/>
              <p:cNvSpPr>
                <a:spLocks/>
              </p:cNvSpPr>
              <p:nvPr/>
            </p:nvSpPr>
            <p:spPr bwMode="auto">
              <a:xfrm>
                <a:off x="2770" y="1338"/>
                <a:ext cx="25" cy="75"/>
              </a:xfrm>
              <a:custGeom>
                <a:avLst/>
                <a:gdLst>
                  <a:gd name="T0" fmla="*/ 51 w 51"/>
                  <a:gd name="T1" fmla="*/ 10 h 152"/>
                  <a:gd name="T2" fmla="*/ 30 w 51"/>
                  <a:gd name="T3" fmla="*/ 2 h 152"/>
                  <a:gd name="T4" fmla="*/ 21 w 51"/>
                  <a:gd name="T5" fmla="*/ 0 h 152"/>
                  <a:gd name="T6" fmla="*/ 13 w 51"/>
                  <a:gd name="T7" fmla="*/ 0 h 152"/>
                  <a:gd name="T8" fmla="*/ 9 w 51"/>
                  <a:gd name="T9" fmla="*/ 2 h 152"/>
                  <a:gd name="T10" fmla="*/ 4 w 51"/>
                  <a:gd name="T11" fmla="*/ 5 h 152"/>
                  <a:gd name="T12" fmla="*/ 2 w 51"/>
                  <a:gd name="T13" fmla="*/ 13 h 152"/>
                  <a:gd name="T14" fmla="*/ 0 w 51"/>
                  <a:gd name="T15" fmla="*/ 22 h 152"/>
                  <a:gd name="T16" fmla="*/ 0 w 51"/>
                  <a:gd name="T17" fmla="*/ 33 h 152"/>
                  <a:gd name="T18" fmla="*/ 2 w 51"/>
                  <a:gd name="T19" fmla="*/ 41 h 152"/>
                  <a:gd name="T20" fmla="*/ 7 w 51"/>
                  <a:gd name="T21" fmla="*/ 51 h 152"/>
                  <a:gd name="T22" fmla="*/ 13 w 51"/>
                  <a:gd name="T23" fmla="*/ 58 h 152"/>
                  <a:gd name="T24" fmla="*/ 17 w 51"/>
                  <a:gd name="T25" fmla="*/ 65 h 152"/>
                  <a:gd name="T26" fmla="*/ 20 w 51"/>
                  <a:gd name="T27" fmla="*/ 75 h 152"/>
                  <a:gd name="T28" fmla="*/ 21 w 51"/>
                  <a:gd name="T29" fmla="*/ 82 h 152"/>
                  <a:gd name="T30" fmla="*/ 20 w 51"/>
                  <a:gd name="T31" fmla="*/ 97 h 152"/>
                  <a:gd name="T32" fmla="*/ 20 w 51"/>
                  <a:gd name="T33" fmla="*/ 108 h 152"/>
                  <a:gd name="T34" fmla="*/ 19 w 51"/>
                  <a:gd name="T35" fmla="*/ 118 h 152"/>
                  <a:gd name="T36" fmla="*/ 20 w 51"/>
                  <a:gd name="T37" fmla="*/ 126 h 152"/>
                  <a:gd name="T38" fmla="*/ 24 w 51"/>
                  <a:gd name="T39" fmla="*/ 136 h 152"/>
                  <a:gd name="T40" fmla="*/ 30 w 51"/>
                  <a:gd name="T41" fmla="*/ 142 h 152"/>
                  <a:gd name="T42" fmla="*/ 38 w 51"/>
                  <a:gd name="T43" fmla="*/ 147 h 152"/>
                  <a:gd name="T44" fmla="*/ 51 w 51"/>
                  <a:gd name="T45" fmla="*/ 152 h 152"/>
                  <a:gd name="T46" fmla="*/ 51 w 51"/>
                  <a:gd name="T47" fmla="*/ 10 h 1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1"/>
                  <a:gd name="T73" fmla="*/ 0 h 152"/>
                  <a:gd name="T74" fmla="*/ 51 w 51"/>
                  <a:gd name="T75" fmla="*/ 152 h 15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1" h="152">
                    <a:moveTo>
                      <a:pt x="51" y="10"/>
                    </a:moveTo>
                    <a:lnTo>
                      <a:pt x="30" y="2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9" y="2"/>
                    </a:lnTo>
                    <a:lnTo>
                      <a:pt x="4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3"/>
                    </a:lnTo>
                    <a:lnTo>
                      <a:pt x="2" y="41"/>
                    </a:lnTo>
                    <a:lnTo>
                      <a:pt x="7" y="51"/>
                    </a:lnTo>
                    <a:lnTo>
                      <a:pt x="13" y="58"/>
                    </a:lnTo>
                    <a:lnTo>
                      <a:pt x="17" y="65"/>
                    </a:lnTo>
                    <a:lnTo>
                      <a:pt x="20" y="75"/>
                    </a:lnTo>
                    <a:lnTo>
                      <a:pt x="21" y="82"/>
                    </a:lnTo>
                    <a:lnTo>
                      <a:pt x="20" y="97"/>
                    </a:lnTo>
                    <a:lnTo>
                      <a:pt x="20" y="108"/>
                    </a:lnTo>
                    <a:lnTo>
                      <a:pt x="19" y="118"/>
                    </a:lnTo>
                    <a:lnTo>
                      <a:pt x="20" y="126"/>
                    </a:lnTo>
                    <a:lnTo>
                      <a:pt x="24" y="136"/>
                    </a:lnTo>
                    <a:lnTo>
                      <a:pt x="30" y="142"/>
                    </a:lnTo>
                    <a:lnTo>
                      <a:pt x="38" y="147"/>
                    </a:lnTo>
                    <a:lnTo>
                      <a:pt x="51" y="152"/>
                    </a:lnTo>
                    <a:lnTo>
                      <a:pt x="51" y="10"/>
                    </a:lnTo>
                    <a:close/>
                  </a:path>
                </a:pathLst>
              </a:custGeom>
              <a:solidFill>
                <a:srgbClr val="FFC08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819" name="Rectangle 18"/>
            <p:cNvSpPr>
              <a:spLocks noChangeArrowheads="1"/>
            </p:cNvSpPr>
            <p:nvPr/>
          </p:nvSpPr>
          <p:spPr bwMode="auto">
            <a:xfrm>
              <a:off x="2850" y="1544"/>
              <a:ext cx="140" cy="83"/>
            </a:xfrm>
            <a:prstGeom prst="rect">
              <a:avLst/>
            </a:prstGeom>
            <a:solidFill>
              <a:srgbClr val="FFC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0" name="Freeform 19"/>
            <p:cNvSpPr>
              <a:spLocks/>
            </p:cNvSpPr>
            <p:nvPr/>
          </p:nvSpPr>
          <p:spPr bwMode="auto">
            <a:xfrm>
              <a:off x="2790" y="1198"/>
              <a:ext cx="258" cy="378"/>
            </a:xfrm>
            <a:custGeom>
              <a:avLst/>
              <a:gdLst>
                <a:gd name="T0" fmla="*/ 34 w 515"/>
                <a:gd name="T1" fmla="*/ 154 h 757"/>
                <a:gd name="T2" fmla="*/ 13 w 515"/>
                <a:gd name="T3" fmla="*/ 221 h 757"/>
                <a:gd name="T4" fmla="*/ 3 w 515"/>
                <a:gd name="T5" fmla="*/ 307 h 757"/>
                <a:gd name="T6" fmla="*/ 0 w 515"/>
                <a:gd name="T7" fmla="*/ 389 h 757"/>
                <a:gd name="T8" fmla="*/ 3 w 515"/>
                <a:gd name="T9" fmla="*/ 481 h 757"/>
                <a:gd name="T10" fmla="*/ 16 w 515"/>
                <a:gd name="T11" fmla="*/ 552 h 757"/>
                <a:gd name="T12" fmla="*/ 45 w 515"/>
                <a:gd name="T13" fmla="*/ 616 h 757"/>
                <a:gd name="T14" fmla="*/ 85 w 515"/>
                <a:gd name="T15" fmla="*/ 668 h 757"/>
                <a:gd name="T16" fmla="*/ 140 w 515"/>
                <a:gd name="T17" fmla="*/ 716 h 757"/>
                <a:gd name="T18" fmla="*/ 200 w 515"/>
                <a:gd name="T19" fmla="*/ 745 h 757"/>
                <a:gd name="T20" fmla="*/ 232 w 515"/>
                <a:gd name="T21" fmla="*/ 756 h 757"/>
                <a:gd name="T22" fmla="*/ 270 w 515"/>
                <a:gd name="T23" fmla="*/ 756 h 757"/>
                <a:gd name="T24" fmla="*/ 316 w 515"/>
                <a:gd name="T25" fmla="*/ 746 h 757"/>
                <a:gd name="T26" fmla="*/ 357 w 515"/>
                <a:gd name="T27" fmla="*/ 728 h 757"/>
                <a:gd name="T28" fmla="*/ 396 w 515"/>
                <a:gd name="T29" fmla="*/ 699 h 757"/>
                <a:gd name="T30" fmla="*/ 430 w 515"/>
                <a:gd name="T31" fmla="*/ 665 h 757"/>
                <a:gd name="T32" fmla="*/ 461 w 515"/>
                <a:gd name="T33" fmla="*/ 627 h 757"/>
                <a:gd name="T34" fmla="*/ 484 w 515"/>
                <a:gd name="T35" fmla="*/ 592 h 757"/>
                <a:gd name="T36" fmla="*/ 495 w 515"/>
                <a:gd name="T37" fmla="*/ 563 h 757"/>
                <a:gd name="T38" fmla="*/ 507 w 515"/>
                <a:gd name="T39" fmla="*/ 519 h 757"/>
                <a:gd name="T40" fmla="*/ 514 w 515"/>
                <a:gd name="T41" fmla="*/ 463 h 757"/>
                <a:gd name="T42" fmla="*/ 515 w 515"/>
                <a:gd name="T43" fmla="*/ 406 h 757"/>
                <a:gd name="T44" fmla="*/ 512 w 515"/>
                <a:gd name="T45" fmla="*/ 337 h 757"/>
                <a:gd name="T46" fmla="*/ 508 w 515"/>
                <a:gd name="T47" fmla="*/ 276 h 757"/>
                <a:gd name="T48" fmla="*/ 502 w 515"/>
                <a:gd name="T49" fmla="*/ 225 h 757"/>
                <a:gd name="T50" fmla="*/ 491 w 515"/>
                <a:gd name="T51" fmla="*/ 181 h 757"/>
                <a:gd name="T52" fmla="*/ 477 w 515"/>
                <a:gd name="T53" fmla="*/ 149 h 757"/>
                <a:gd name="T54" fmla="*/ 457 w 515"/>
                <a:gd name="T55" fmla="*/ 113 h 757"/>
                <a:gd name="T56" fmla="*/ 436 w 515"/>
                <a:gd name="T57" fmla="*/ 86 h 757"/>
                <a:gd name="T58" fmla="*/ 409 w 515"/>
                <a:gd name="T59" fmla="*/ 61 h 757"/>
                <a:gd name="T60" fmla="*/ 377 w 515"/>
                <a:gd name="T61" fmla="*/ 38 h 757"/>
                <a:gd name="T62" fmla="*/ 336 w 515"/>
                <a:gd name="T63" fmla="*/ 17 h 757"/>
                <a:gd name="T64" fmla="*/ 285 w 515"/>
                <a:gd name="T65" fmla="*/ 4 h 757"/>
                <a:gd name="T66" fmla="*/ 219 w 515"/>
                <a:gd name="T67" fmla="*/ 4 h 757"/>
                <a:gd name="T68" fmla="*/ 153 w 515"/>
                <a:gd name="T69" fmla="*/ 28 h 757"/>
                <a:gd name="T70" fmla="*/ 98 w 515"/>
                <a:gd name="T71" fmla="*/ 65 h 757"/>
                <a:gd name="T72" fmla="*/ 51 w 515"/>
                <a:gd name="T73" fmla="*/ 122 h 7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15"/>
                <a:gd name="T112" fmla="*/ 0 h 757"/>
                <a:gd name="T113" fmla="*/ 515 w 515"/>
                <a:gd name="T114" fmla="*/ 757 h 7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15" h="757">
                  <a:moveTo>
                    <a:pt x="51" y="122"/>
                  </a:moveTo>
                  <a:lnTo>
                    <a:pt x="34" y="154"/>
                  </a:lnTo>
                  <a:lnTo>
                    <a:pt x="21" y="188"/>
                  </a:lnTo>
                  <a:lnTo>
                    <a:pt x="13" y="221"/>
                  </a:lnTo>
                  <a:lnTo>
                    <a:pt x="7" y="262"/>
                  </a:lnTo>
                  <a:lnTo>
                    <a:pt x="3" y="307"/>
                  </a:lnTo>
                  <a:lnTo>
                    <a:pt x="2" y="348"/>
                  </a:lnTo>
                  <a:lnTo>
                    <a:pt x="0" y="389"/>
                  </a:lnTo>
                  <a:lnTo>
                    <a:pt x="0" y="440"/>
                  </a:lnTo>
                  <a:lnTo>
                    <a:pt x="3" y="481"/>
                  </a:lnTo>
                  <a:lnTo>
                    <a:pt x="9" y="522"/>
                  </a:lnTo>
                  <a:lnTo>
                    <a:pt x="16" y="552"/>
                  </a:lnTo>
                  <a:lnTo>
                    <a:pt x="28" y="587"/>
                  </a:lnTo>
                  <a:lnTo>
                    <a:pt x="45" y="616"/>
                  </a:lnTo>
                  <a:lnTo>
                    <a:pt x="61" y="640"/>
                  </a:lnTo>
                  <a:lnTo>
                    <a:pt x="85" y="668"/>
                  </a:lnTo>
                  <a:lnTo>
                    <a:pt x="111" y="692"/>
                  </a:lnTo>
                  <a:lnTo>
                    <a:pt x="140" y="716"/>
                  </a:lnTo>
                  <a:lnTo>
                    <a:pt x="170" y="732"/>
                  </a:lnTo>
                  <a:lnTo>
                    <a:pt x="200" y="745"/>
                  </a:lnTo>
                  <a:lnTo>
                    <a:pt x="214" y="750"/>
                  </a:lnTo>
                  <a:lnTo>
                    <a:pt x="232" y="756"/>
                  </a:lnTo>
                  <a:lnTo>
                    <a:pt x="256" y="757"/>
                  </a:lnTo>
                  <a:lnTo>
                    <a:pt x="270" y="756"/>
                  </a:lnTo>
                  <a:lnTo>
                    <a:pt x="292" y="753"/>
                  </a:lnTo>
                  <a:lnTo>
                    <a:pt x="316" y="746"/>
                  </a:lnTo>
                  <a:lnTo>
                    <a:pt x="336" y="739"/>
                  </a:lnTo>
                  <a:lnTo>
                    <a:pt x="357" y="728"/>
                  </a:lnTo>
                  <a:lnTo>
                    <a:pt x="378" y="713"/>
                  </a:lnTo>
                  <a:lnTo>
                    <a:pt x="396" y="699"/>
                  </a:lnTo>
                  <a:lnTo>
                    <a:pt x="415" y="682"/>
                  </a:lnTo>
                  <a:lnTo>
                    <a:pt x="430" y="665"/>
                  </a:lnTo>
                  <a:lnTo>
                    <a:pt x="443" y="648"/>
                  </a:lnTo>
                  <a:lnTo>
                    <a:pt x="461" y="627"/>
                  </a:lnTo>
                  <a:lnTo>
                    <a:pt x="473" y="610"/>
                  </a:lnTo>
                  <a:lnTo>
                    <a:pt x="484" y="592"/>
                  </a:lnTo>
                  <a:lnTo>
                    <a:pt x="490" y="578"/>
                  </a:lnTo>
                  <a:lnTo>
                    <a:pt x="495" y="563"/>
                  </a:lnTo>
                  <a:lnTo>
                    <a:pt x="501" y="544"/>
                  </a:lnTo>
                  <a:lnTo>
                    <a:pt x="507" y="519"/>
                  </a:lnTo>
                  <a:lnTo>
                    <a:pt x="511" y="488"/>
                  </a:lnTo>
                  <a:lnTo>
                    <a:pt x="514" y="463"/>
                  </a:lnTo>
                  <a:lnTo>
                    <a:pt x="515" y="435"/>
                  </a:lnTo>
                  <a:lnTo>
                    <a:pt x="515" y="406"/>
                  </a:lnTo>
                  <a:lnTo>
                    <a:pt x="514" y="367"/>
                  </a:lnTo>
                  <a:lnTo>
                    <a:pt x="512" y="337"/>
                  </a:lnTo>
                  <a:lnTo>
                    <a:pt x="510" y="309"/>
                  </a:lnTo>
                  <a:lnTo>
                    <a:pt x="508" y="276"/>
                  </a:lnTo>
                  <a:lnTo>
                    <a:pt x="507" y="252"/>
                  </a:lnTo>
                  <a:lnTo>
                    <a:pt x="502" y="225"/>
                  </a:lnTo>
                  <a:lnTo>
                    <a:pt x="498" y="204"/>
                  </a:lnTo>
                  <a:lnTo>
                    <a:pt x="491" y="181"/>
                  </a:lnTo>
                  <a:lnTo>
                    <a:pt x="484" y="163"/>
                  </a:lnTo>
                  <a:lnTo>
                    <a:pt x="477" y="149"/>
                  </a:lnTo>
                  <a:lnTo>
                    <a:pt x="470" y="136"/>
                  </a:lnTo>
                  <a:lnTo>
                    <a:pt x="457" y="113"/>
                  </a:lnTo>
                  <a:lnTo>
                    <a:pt x="447" y="99"/>
                  </a:lnTo>
                  <a:lnTo>
                    <a:pt x="436" y="86"/>
                  </a:lnTo>
                  <a:lnTo>
                    <a:pt x="422" y="72"/>
                  </a:lnTo>
                  <a:lnTo>
                    <a:pt x="409" y="61"/>
                  </a:lnTo>
                  <a:lnTo>
                    <a:pt x="395" y="50"/>
                  </a:lnTo>
                  <a:lnTo>
                    <a:pt x="377" y="38"/>
                  </a:lnTo>
                  <a:lnTo>
                    <a:pt x="358" y="27"/>
                  </a:lnTo>
                  <a:lnTo>
                    <a:pt x="336" y="17"/>
                  </a:lnTo>
                  <a:lnTo>
                    <a:pt x="311" y="10"/>
                  </a:lnTo>
                  <a:lnTo>
                    <a:pt x="285" y="4"/>
                  </a:lnTo>
                  <a:lnTo>
                    <a:pt x="258" y="0"/>
                  </a:lnTo>
                  <a:lnTo>
                    <a:pt x="219" y="4"/>
                  </a:lnTo>
                  <a:lnTo>
                    <a:pt x="187" y="14"/>
                  </a:lnTo>
                  <a:lnTo>
                    <a:pt x="153" y="28"/>
                  </a:lnTo>
                  <a:lnTo>
                    <a:pt x="125" y="45"/>
                  </a:lnTo>
                  <a:lnTo>
                    <a:pt x="98" y="65"/>
                  </a:lnTo>
                  <a:lnTo>
                    <a:pt x="72" y="92"/>
                  </a:lnTo>
                  <a:lnTo>
                    <a:pt x="51" y="122"/>
                  </a:lnTo>
                  <a:close/>
                </a:path>
              </a:pathLst>
            </a:custGeom>
            <a:solidFill>
              <a:srgbClr val="FFC08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1" name="Freeform 20"/>
            <p:cNvSpPr>
              <a:spLocks/>
            </p:cNvSpPr>
            <p:nvPr/>
          </p:nvSpPr>
          <p:spPr bwMode="auto">
            <a:xfrm>
              <a:off x="2866" y="1483"/>
              <a:ext cx="105" cy="23"/>
            </a:xfrm>
            <a:custGeom>
              <a:avLst/>
              <a:gdLst>
                <a:gd name="T0" fmla="*/ 0 w 209"/>
                <a:gd name="T1" fmla="*/ 31 h 45"/>
                <a:gd name="T2" fmla="*/ 7 w 209"/>
                <a:gd name="T3" fmla="*/ 25 h 45"/>
                <a:gd name="T4" fmla="*/ 17 w 209"/>
                <a:gd name="T5" fmla="*/ 17 h 45"/>
                <a:gd name="T6" fmla="*/ 35 w 209"/>
                <a:gd name="T7" fmla="*/ 8 h 45"/>
                <a:gd name="T8" fmla="*/ 57 w 209"/>
                <a:gd name="T9" fmla="*/ 3 h 45"/>
                <a:gd name="T10" fmla="*/ 78 w 209"/>
                <a:gd name="T11" fmla="*/ 0 h 45"/>
                <a:gd name="T12" fmla="*/ 96 w 209"/>
                <a:gd name="T13" fmla="*/ 0 h 45"/>
                <a:gd name="T14" fmla="*/ 109 w 209"/>
                <a:gd name="T15" fmla="*/ 1 h 45"/>
                <a:gd name="T16" fmla="*/ 119 w 209"/>
                <a:gd name="T17" fmla="*/ 0 h 45"/>
                <a:gd name="T18" fmla="*/ 129 w 209"/>
                <a:gd name="T19" fmla="*/ 0 h 45"/>
                <a:gd name="T20" fmla="*/ 141 w 209"/>
                <a:gd name="T21" fmla="*/ 1 h 45"/>
                <a:gd name="T22" fmla="*/ 157 w 209"/>
                <a:gd name="T23" fmla="*/ 4 h 45"/>
                <a:gd name="T24" fmla="*/ 171 w 209"/>
                <a:gd name="T25" fmla="*/ 8 h 45"/>
                <a:gd name="T26" fmla="*/ 188 w 209"/>
                <a:gd name="T27" fmla="*/ 14 h 45"/>
                <a:gd name="T28" fmla="*/ 197 w 209"/>
                <a:gd name="T29" fmla="*/ 20 h 45"/>
                <a:gd name="T30" fmla="*/ 204 w 209"/>
                <a:gd name="T31" fmla="*/ 25 h 45"/>
                <a:gd name="T32" fmla="*/ 209 w 209"/>
                <a:gd name="T33" fmla="*/ 34 h 45"/>
                <a:gd name="T34" fmla="*/ 208 w 209"/>
                <a:gd name="T35" fmla="*/ 37 h 45"/>
                <a:gd name="T36" fmla="*/ 188 w 209"/>
                <a:gd name="T37" fmla="*/ 42 h 45"/>
                <a:gd name="T38" fmla="*/ 154 w 209"/>
                <a:gd name="T39" fmla="*/ 45 h 45"/>
                <a:gd name="T40" fmla="*/ 122 w 209"/>
                <a:gd name="T41" fmla="*/ 45 h 45"/>
                <a:gd name="T42" fmla="*/ 88 w 209"/>
                <a:gd name="T43" fmla="*/ 45 h 45"/>
                <a:gd name="T44" fmla="*/ 42 w 209"/>
                <a:gd name="T45" fmla="*/ 42 h 45"/>
                <a:gd name="T46" fmla="*/ 13 w 209"/>
                <a:gd name="T47" fmla="*/ 39 h 45"/>
                <a:gd name="T48" fmla="*/ 4 w 209"/>
                <a:gd name="T49" fmla="*/ 37 h 45"/>
                <a:gd name="T50" fmla="*/ 0 w 209"/>
                <a:gd name="T51" fmla="*/ 31 h 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9"/>
                <a:gd name="T79" fmla="*/ 0 h 45"/>
                <a:gd name="T80" fmla="*/ 209 w 209"/>
                <a:gd name="T81" fmla="*/ 45 h 4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9" h="45">
                  <a:moveTo>
                    <a:pt x="0" y="31"/>
                  </a:moveTo>
                  <a:lnTo>
                    <a:pt x="7" y="25"/>
                  </a:lnTo>
                  <a:lnTo>
                    <a:pt x="17" y="17"/>
                  </a:lnTo>
                  <a:lnTo>
                    <a:pt x="35" y="8"/>
                  </a:lnTo>
                  <a:lnTo>
                    <a:pt x="57" y="3"/>
                  </a:lnTo>
                  <a:lnTo>
                    <a:pt x="78" y="0"/>
                  </a:lnTo>
                  <a:lnTo>
                    <a:pt x="96" y="0"/>
                  </a:lnTo>
                  <a:lnTo>
                    <a:pt x="109" y="1"/>
                  </a:lnTo>
                  <a:lnTo>
                    <a:pt x="119" y="0"/>
                  </a:lnTo>
                  <a:lnTo>
                    <a:pt x="129" y="0"/>
                  </a:lnTo>
                  <a:lnTo>
                    <a:pt x="141" y="1"/>
                  </a:lnTo>
                  <a:lnTo>
                    <a:pt x="157" y="4"/>
                  </a:lnTo>
                  <a:lnTo>
                    <a:pt x="171" y="8"/>
                  </a:lnTo>
                  <a:lnTo>
                    <a:pt x="188" y="14"/>
                  </a:lnTo>
                  <a:lnTo>
                    <a:pt x="197" y="20"/>
                  </a:lnTo>
                  <a:lnTo>
                    <a:pt x="204" y="25"/>
                  </a:lnTo>
                  <a:lnTo>
                    <a:pt x="209" y="34"/>
                  </a:lnTo>
                  <a:lnTo>
                    <a:pt x="208" y="37"/>
                  </a:lnTo>
                  <a:lnTo>
                    <a:pt x="188" y="42"/>
                  </a:lnTo>
                  <a:lnTo>
                    <a:pt x="154" y="45"/>
                  </a:lnTo>
                  <a:lnTo>
                    <a:pt x="122" y="45"/>
                  </a:lnTo>
                  <a:lnTo>
                    <a:pt x="88" y="45"/>
                  </a:lnTo>
                  <a:lnTo>
                    <a:pt x="42" y="42"/>
                  </a:lnTo>
                  <a:lnTo>
                    <a:pt x="13" y="39"/>
                  </a:lnTo>
                  <a:lnTo>
                    <a:pt x="4" y="3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E0C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2" name="Freeform 21"/>
            <p:cNvSpPr>
              <a:spLocks/>
            </p:cNvSpPr>
            <p:nvPr/>
          </p:nvSpPr>
          <p:spPr bwMode="auto">
            <a:xfrm>
              <a:off x="2774" y="1162"/>
              <a:ext cx="298" cy="204"/>
            </a:xfrm>
            <a:custGeom>
              <a:avLst/>
              <a:gdLst>
                <a:gd name="T0" fmla="*/ 18 w 595"/>
                <a:gd name="T1" fmla="*/ 388 h 408"/>
                <a:gd name="T2" fmla="*/ 15 w 595"/>
                <a:gd name="T3" fmla="*/ 358 h 408"/>
                <a:gd name="T4" fmla="*/ 21 w 595"/>
                <a:gd name="T5" fmla="*/ 337 h 408"/>
                <a:gd name="T6" fmla="*/ 17 w 595"/>
                <a:gd name="T7" fmla="*/ 309 h 408"/>
                <a:gd name="T8" fmla="*/ 15 w 595"/>
                <a:gd name="T9" fmla="*/ 286 h 408"/>
                <a:gd name="T10" fmla="*/ 14 w 595"/>
                <a:gd name="T11" fmla="*/ 271 h 408"/>
                <a:gd name="T12" fmla="*/ 26 w 595"/>
                <a:gd name="T13" fmla="*/ 256 h 408"/>
                <a:gd name="T14" fmla="*/ 17 w 595"/>
                <a:gd name="T15" fmla="*/ 218 h 408"/>
                <a:gd name="T16" fmla="*/ 29 w 595"/>
                <a:gd name="T17" fmla="*/ 213 h 408"/>
                <a:gd name="T18" fmla="*/ 45 w 595"/>
                <a:gd name="T19" fmla="*/ 201 h 408"/>
                <a:gd name="T20" fmla="*/ 42 w 595"/>
                <a:gd name="T21" fmla="*/ 180 h 408"/>
                <a:gd name="T22" fmla="*/ 55 w 595"/>
                <a:gd name="T23" fmla="*/ 170 h 408"/>
                <a:gd name="T24" fmla="*/ 51 w 595"/>
                <a:gd name="T25" fmla="*/ 143 h 408"/>
                <a:gd name="T26" fmla="*/ 53 w 595"/>
                <a:gd name="T27" fmla="*/ 126 h 408"/>
                <a:gd name="T28" fmla="*/ 66 w 595"/>
                <a:gd name="T29" fmla="*/ 99 h 408"/>
                <a:gd name="T30" fmla="*/ 73 w 595"/>
                <a:gd name="T31" fmla="*/ 78 h 408"/>
                <a:gd name="T32" fmla="*/ 103 w 595"/>
                <a:gd name="T33" fmla="*/ 89 h 408"/>
                <a:gd name="T34" fmla="*/ 113 w 595"/>
                <a:gd name="T35" fmla="*/ 53 h 408"/>
                <a:gd name="T36" fmla="*/ 131 w 595"/>
                <a:gd name="T37" fmla="*/ 74 h 408"/>
                <a:gd name="T38" fmla="*/ 157 w 595"/>
                <a:gd name="T39" fmla="*/ 44 h 408"/>
                <a:gd name="T40" fmla="*/ 199 w 595"/>
                <a:gd name="T41" fmla="*/ 20 h 408"/>
                <a:gd name="T42" fmla="*/ 276 w 595"/>
                <a:gd name="T43" fmla="*/ 3 h 408"/>
                <a:gd name="T44" fmla="*/ 329 w 595"/>
                <a:gd name="T45" fmla="*/ 0 h 408"/>
                <a:gd name="T46" fmla="*/ 346 w 595"/>
                <a:gd name="T47" fmla="*/ 16 h 408"/>
                <a:gd name="T48" fmla="*/ 375 w 595"/>
                <a:gd name="T49" fmla="*/ 26 h 408"/>
                <a:gd name="T50" fmla="*/ 420 w 595"/>
                <a:gd name="T51" fmla="*/ 20 h 408"/>
                <a:gd name="T52" fmla="*/ 416 w 595"/>
                <a:gd name="T53" fmla="*/ 37 h 408"/>
                <a:gd name="T54" fmla="*/ 457 w 595"/>
                <a:gd name="T55" fmla="*/ 39 h 408"/>
                <a:gd name="T56" fmla="*/ 454 w 595"/>
                <a:gd name="T57" fmla="*/ 53 h 408"/>
                <a:gd name="T58" fmla="*/ 478 w 595"/>
                <a:gd name="T59" fmla="*/ 63 h 408"/>
                <a:gd name="T60" fmla="*/ 519 w 595"/>
                <a:gd name="T61" fmla="*/ 78 h 408"/>
                <a:gd name="T62" fmla="*/ 517 w 595"/>
                <a:gd name="T63" fmla="*/ 97 h 408"/>
                <a:gd name="T64" fmla="*/ 519 w 595"/>
                <a:gd name="T65" fmla="*/ 111 h 408"/>
                <a:gd name="T66" fmla="*/ 559 w 595"/>
                <a:gd name="T67" fmla="*/ 125 h 408"/>
                <a:gd name="T68" fmla="*/ 559 w 595"/>
                <a:gd name="T69" fmla="*/ 152 h 408"/>
                <a:gd name="T70" fmla="*/ 571 w 595"/>
                <a:gd name="T71" fmla="*/ 190 h 408"/>
                <a:gd name="T72" fmla="*/ 566 w 595"/>
                <a:gd name="T73" fmla="*/ 230 h 408"/>
                <a:gd name="T74" fmla="*/ 566 w 595"/>
                <a:gd name="T75" fmla="*/ 275 h 408"/>
                <a:gd name="T76" fmla="*/ 566 w 595"/>
                <a:gd name="T77" fmla="*/ 323 h 408"/>
                <a:gd name="T78" fmla="*/ 539 w 595"/>
                <a:gd name="T79" fmla="*/ 405 h 408"/>
                <a:gd name="T80" fmla="*/ 488 w 595"/>
                <a:gd name="T81" fmla="*/ 200 h 408"/>
                <a:gd name="T82" fmla="*/ 392 w 595"/>
                <a:gd name="T83" fmla="*/ 167 h 408"/>
                <a:gd name="T84" fmla="*/ 274 w 595"/>
                <a:gd name="T85" fmla="*/ 139 h 408"/>
                <a:gd name="T86" fmla="*/ 157 w 595"/>
                <a:gd name="T87" fmla="*/ 142 h 408"/>
                <a:gd name="T88" fmla="*/ 126 w 595"/>
                <a:gd name="T89" fmla="*/ 157 h 408"/>
                <a:gd name="T90" fmla="*/ 94 w 595"/>
                <a:gd name="T91" fmla="*/ 198 h 408"/>
                <a:gd name="T92" fmla="*/ 75 w 595"/>
                <a:gd name="T93" fmla="*/ 261 h 408"/>
                <a:gd name="T94" fmla="*/ 51 w 595"/>
                <a:gd name="T95" fmla="*/ 309 h 4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95"/>
                <a:gd name="T145" fmla="*/ 0 h 408"/>
                <a:gd name="T146" fmla="*/ 595 w 595"/>
                <a:gd name="T147" fmla="*/ 408 h 40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95" h="408">
                  <a:moveTo>
                    <a:pt x="35" y="408"/>
                  </a:moveTo>
                  <a:lnTo>
                    <a:pt x="29" y="401"/>
                  </a:lnTo>
                  <a:lnTo>
                    <a:pt x="18" y="388"/>
                  </a:lnTo>
                  <a:lnTo>
                    <a:pt x="29" y="382"/>
                  </a:lnTo>
                  <a:lnTo>
                    <a:pt x="22" y="371"/>
                  </a:lnTo>
                  <a:lnTo>
                    <a:pt x="15" y="358"/>
                  </a:lnTo>
                  <a:lnTo>
                    <a:pt x="10" y="350"/>
                  </a:lnTo>
                  <a:lnTo>
                    <a:pt x="25" y="350"/>
                  </a:lnTo>
                  <a:lnTo>
                    <a:pt x="21" y="337"/>
                  </a:lnTo>
                  <a:lnTo>
                    <a:pt x="12" y="323"/>
                  </a:lnTo>
                  <a:lnTo>
                    <a:pt x="0" y="310"/>
                  </a:lnTo>
                  <a:lnTo>
                    <a:pt x="17" y="309"/>
                  </a:lnTo>
                  <a:lnTo>
                    <a:pt x="12" y="298"/>
                  </a:lnTo>
                  <a:lnTo>
                    <a:pt x="5" y="283"/>
                  </a:lnTo>
                  <a:lnTo>
                    <a:pt x="15" y="286"/>
                  </a:lnTo>
                  <a:lnTo>
                    <a:pt x="24" y="289"/>
                  </a:lnTo>
                  <a:lnTo>
                    <a:pt x="21" y="281"/>
                  </a:lnTo>
                  <a:lnTo>
                    <a:pt x="14" y="271"/>
                  </a:lnTo>
                  <a:lnTo>
                    <a:pt x="22" y="271"/>
                  </a:lnTo>
                  <a:lnTo>
                    <a:pt x="18" y="255"/>
                  </a:lnTo>
                  <a:lnTo>
                    <a:pt x="26" y="256"/>
                  </a:lnTo>
                  <a:lnTo>
                    <a:pt x="26" y="245"/>
                  </a:lnTo>
                  <a:lnTo>
                    <a:pt x="24" y="235"/>
                  </a:lnTo>
                  <a:lnTo>
                    <a:pt x="17" y="218"/>
                  </a:lnTo>
                  <a:lnTo>
                    <a:pt x="26" y="221"/>
                  </a:lnTo>
                  <a:lnTo>
                    <a:pt x="36" y="224"/>
                  </a:lnTo>
                  <a:lnTo>
                    <a:pt x="29" y="213"/>
                  </a:lnTo>
                  <a:lnTo>
                    <a:pt x="43" y="214"/>
                  </a:lnTo>
                  <a:lnTo>
                    <a:pt x="55" y="215"/>
                  </a:lnTo>
                  <a:lnTo>
                    <a:pt x="45" y="201"/>
                  </a:lnTo>
                  <a:lnTo>
                    <a:pt x="39" y="193"/>
                  </a:lnTo>
                  <a:lnTo>
                    <a:pt x="31" y="181"/>
                  </a:lnTo>
                  <a:lnTo>
                    <a:pt x="42" y="180"/>
                  </a:lnTo>
                  <a:lnTo>
                    <a:pt x="53" y="180"/>
                  </a:lnTo>
                  <a:lnTo>
                    <a:pt x="63" y="179"/>
                  </a:lnTo>
                  <a:lnTo>
                    <a:pt x="55" y="170"/>
                  </a:lnTo>
                  <a:lnTo>
                    <a:pt x="45" y="162"/>
                  </a:lnTo>
                  <a:lnTo>
                    <a:pt x="56" y="157"/>
                  </a:lnTo>
                  <a:lnTo>
                    <a:pt x="51" y="143"/>
                  </a:lnTo>
                  <a:lnTo>
                    <a:pt x="45" y="133"/>
                  </a:lnTo>
                  <a:lnTo>
                    <a:pt x="41" y="125"/>
                  </a:lnTo>
                  <a:lnTo>
                    <a:pt x="53" y="126"/>
                  </a:lnTo>
                  <a:lnTo>
                    <a:pt x="65" y="129"/>
                  </a:lnTo>
                  <a:lnTo>
                    <a:pt x="68" y="115"/>
                  </a:lnTo>
                  <a:lnTo>
                    <a:pt x="66" y="99"/>
                  </a:lnTo>
                  <a:lnTo>
                    <a:pt x="63" y="85"/>
                  </a:lnTo>
                  <a:lnTo>
                    <a:pt x="53" y="68"/>
                  </a:lnTo>
                  <a:lnTo>
                    <a:pt x="73" y="78"/>
                  </a:lnTo>
                  <a:lnTo>
                    <a:pt x="82" y="82"/>
                  </a:lnTo>
                  <a:lnTo>
                    <a:pt x="92" y="89"/>
                  </a:lnTo>
                  <a:lnTo>
                    <a:pt x="103" y="89"/>
                  </a:lnTo>
                  <a:lnTo>
                    <a:pt x="103" y="78"/>
                  </a:lnTo>
                  <a:lnTo>
                    <a:pt x="106" y="67"/>
                  </a:lnTo>
                  <a:lnTo>
                    <a:pt x="113" y="53"/>
                  </a:lnTo>
                  <a:lnTo>
                    <a:pt x="118" y="63"/>
                  </a:lnTo>
                  <a:lnTo>
                    <a:pt x="123" y="68"/>
                  </a:lnTo>
                  <a:lnTo>
                    <a:pt x="131" y="74"/>
                  </a:lnTo>
                  <a:lnTo>
                    <a:pt x="137" y="64"/>
                  </a:lnTo>
                  <a:lnTo>
                    <a:pt x="144" y="54"/>
                  </a:lnTo>
                  <a:lnTo>
                    <a:pt x="157" y="44"/>
                  </a:lnTo>
                  <a:lnTo>
                    <a:pt x="168" y="33"/>
                  </a:lnTo>
                  <a:lnTo>
                    <a:pt x="182" y="24"/>
                  </a:lnTo>
                  <a:lnTo>
                    <a:pt x="199" y="20"/>
                  </a:lnTo>
                  <a:lnTo>
                    <a:pt x="222" y="16"/>
                  </a:lnTo>
                  <a:lnTo>
                    <a:pt x="254" y="7"/>
                  </a:lnTo>
                  <a:lnTo>
                    <a:pt x="276" y="3"/>
                  </a:lnTo>
                  <a:lnTo>
                    <a:pt x="294" y="2"/>
                  </a:lnTo>
                  <a:lnTo>
                    <a:pt x="308" y="0"/>
                  </a:lnTo>
                  <a:lnTo>
                    <a:pt x="329" y="0"/>
                  </a:lnTo>
                  <a:lnTo>
                    <a:pt x="369" y="2"/>
                  </a:lnTo>
                  <a:lnTo>
                    <a:pt x="355" y="7"/>
                  </a:lnTo>
                  <a:lnTo>
                    <a:pt x="346" y="16"/>
                  </a:lnTo>
                  <a:lnTo>
                    <a:pt x="343" y="20"/>
                  </a:lnTo>
                  <a:lnTo>
                    <a:pt x="358" y="24"/>
                  </a:lnTo>
                  <a:lnTo>
                    <a:pt x="375" y="26"/>
                  </a:lnTo>
                  <a:lnTo>
                    <a:pt x="392" y="24"/>
                  </a:lnTo>
                  <a:lnTo>
                    <a:pt x="407" y="23"/>
                  </a:lnTo>
                  <a:lnTo>
                    <a:pt x="420" y="20"/>
                  </a:lnTo>
                  <a:lnTo>
                    <a:pt x="444" y="22"/>
                  </a:lnTo>
                  <a:lnTo>
                    <a:pt x="428" y="27"/>
                  </a:lnTo>
                  <a:lnTo>
                    <a:pt x="416" y="37"/>
                  </a:lnTo>
                  <a:lnTo>
                    <a:pt x="428" y="39"/>
                  </a:lnTo>
                  <a:lnTo>
                    <a:pt x="440" y="37"/>
                  </a:lnTo>
                  <a:lnTo>
                    <a:pt x="457" y="39"/>
                  </a:lnTo>
                  <a:lnTo>
                    <a:pt x="484" y="47"/>
                  </a:lnTo>
                  <a:lnTo>
                    <a:pt x="468" y="50"/>
                  </a:lnTo>
                  <a:lnTo>
                    <a:pt x="454" y="53"/>
                  </a:lnTo>
                  <a:lnTo>
                    <a:pt x="445" y="57"/>
                  </a:lnTo>
                  <a:lnTo>
                    <a:pt x="464" y="60"/>
                  </a:lnTo>
                  <a:lnTo>
                    <a:pt x="478" y="63"/>
                  </a:lnTo>
                  <a:lnTo>
                    <a:pt x="488" y="64"/>
                  </a:lnTo>
                  <a:lnTo>
                    <a:pt x="502" y="70"/>
                  </a:lnTo>
                  <a:lnTo>
                    <a:pt x="519" y="78"/>
                  </a:lnTo>
                  <a:lnTo>
                    <a:pt x="544" y="87"/>
                  </a:lnTo>
                  <a:lnTo>
                    <a:pt x="529" y="91"/>
                  </a:lnTo>
                  <a:lnTo>
                    <a:pt x="517" y="97"/>
                  </a:lnTo>
                  <a:lnTo>
                    <a:pt x="509" y="102"/>
                  </a:lnTo>
                  <a:lnTo>
                    <a:pt x="508" y="109"/>
                  </a:lnTo>
                  <a:lnTo>
                    <a:pt x="519" y="111"/>
                  </a:lnTo>
                  <a:lnTo>
                    <a:pt x="530" y="115"/>
                  </a:lnTo>
                  <a:lnTo>
                    <a:pt x="542" y="121"/>
                  </a:lnTo>
                  <a:lnTo>
                    <a:pt x="559" y="125"/>
                  </a:lnTo>
                  <a:lnTo>
                    <a:pt x="571" y="123"/>
                  </a:lnTo>
                  <a:lnTo>
                    <a:pt x="561" y="135"/>
                  </a:lnTo>
                  <a:lnTo>
                    <a:pt x="559" y="152"/>
                  </a:lnTo>
                  <a:lnTo>
                    <a:pt x="564" y="166"/>
                  </a:lnTo>
                  <a:lnTo>
                    <a:pt x="568" y="179"/>
                  </a:lnTo>
                  <a:lnTo>
                    <a:pt x="571" y="190"/>
                  </a:lnTo>
                  <a:lnTo>
                    <a:pt x="561" y="211"/>
                  </a:lnTo>
                  <a:lnTo>
                    <a:pt x="595" y="210"/>
                  </a:lnTo>
                  <a:lnTo>
                    <a:pt x="566" y="230"/>
                  </a:lnTo>
                  <a:lnTo>
                    <a:pt x="556" y="242"/>
                  </a:lnTo>
                  <a:lnTo>
                    <a:pt x="551" y="265"/>
                  </a:lnTo>
                  <a:lnTo>
                    <a:pt x="566" y="275"/>
                  </a:lnTo>
                  <a:lnTo>
                    <a:pt x="560" y="289"/>
                  </a:lnTo>
                  <a:lnTo>
                    <a:pt x="556" y="307"/>
                  </a:lnTo>
                  <a:lnTo>
                    <a:pt x="566" y="323"/>
                  </a:lnTo>
                  <a:lnTo>
                    <a:pt x="551" y="346"/>
                  </a:lnTo>
                  <a:lnTo>
                    <a:pt x="546" y="360"/>
                  </a:lnTo>
                  <a:lnTo>
                    <a:pt x="539" y="405"/>
                  </a:lnTo>
                  <a:lnTo>
                    <a:pt x="527" y="299"/>
                  </a:lnTo>
                  <a:lnTo>
                    <a:pt x="515" y="259"/>
                  </a:lnTo>
                  <a:lnTo>
                    <a:pt x="488" y="200"/>
                  </a:lnTo>
                  <a:lnTo>
                    <a:pt x="465" y="180"/>
                  </a:lnTo>
                  <a:lnTo>
                    <a:pt x="430" y="170"/>
                  </a:lnTo>
                  <a:lnTo>
                    <a:pt x="392" y="167"/>
                  </a:lnTo>
                  <a:lnTo>
                    <a:pt x="351" y="157"/>
                  </a:lnTo>
                  <a:lnTo>
                    <a:pt x="315" y="149"/>
                  </a:lnTo>
                  <a:lnTo>
                    <a:pt x="274" y="139"/>
                  </a:lnTo>
                  <a:lnTo>
                    <a:pt x="236" y="136"/>
                  </a:lnTo>
                  <a:lnTo>
                    <a:pt x="165" y="133"/>
                  </a:lnTo>
                  <a:lnTo>
                    <a:pt x="157" y="142"/>
                  </a:lnTo>
                  <a:lnTo>
                    <a:pt x="145" y="150"/>
                  </a:lnTo>
                  <a:lnTo>
                    <a:pt x="134" y="157"/>
                  </a:lnTo>
                  <a:lnTo>
                    <a:pt x="126" y="157"/>
                  </a:lnTo>
                  <a:lnTo>
                    <a:pt x="116" y="162"/>
                  </a:lnTo>
                  <a:lnTo>
                    <a:pt x="106" y="180"/>
                  </a:lnTo>
                  <a:lnTo>
                    <a:pt x="94" y="198"/>
                  </a:lnTo>
                  <a:lnTo>
                    <a:pt x="92" y="224"/>
                  </a:lnTo>
                  <a:lnTo>
                    <a:pt x="83" y="241"/>
                  </a:lnTo>
                  <a:lnTo>
                    <a:pt x="75" y="261"/>
                  </a:lnTo>
                  <a:lnTo>
                    <a:pt x="65" y="275"/>
                  </a:lnTo>
                  <a:lnTo>
                    <a:pt x="56" y="290"/>
                  </a:lnTo>
                  <a:lnTo>
                    <a:pt x="51" y="309"/>
                  </a:lnTo>
                  <a:lnTo>
                    <a:pt x="46" y="330"/>
                  </a:lnTo>
                  <a:lnTo>
                    <a:pt x="35" y="408"/>
                  </a:lnTo>
                  <a:close/>
                </a:path>
              </a:pathLst>
            </a:custGeom>
            <a:solidFill>
              <a:srgbClr val="201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28"/>
            <p:cNvGrpSpPr>
              <a:grpSpLocks/>
            </p:cNvGrpSpPr>
            <p:nvPr/>
          </p:nvGrpSpPr>
          <p:grpSpPr bwMode="auto">
            <a:xfrm>
              <a:off x="2853" y="1362"/>
              <a:ext cx="124" cy="20"/>
              <a:chOff x="2853" y="1362"/>
              <a:chExt cx="124" cy="20"/>
            </a:xfrm>
          </p:grpSpPr>
          <p:grpSp>
            <p:nvGrpSpPr>
              <p:cNvPr id="5" name="Group 24"/>
              <p:cNvGrpSpPr>
                <a:grpSpLocks/>
              </p:cNvGrpSpPr>
              <p:nvPr/>
            </p:nvGrpSpPr>
            <p:grpSpPr bwMode="auto">
              <a:xfrm>
                <a:off x="2853" y="1362"/>
                <a:ext cx="20" cy="20"/>
                <a:chOff x="2853" y="1362"/>
                <a:chExt cx="20" cy="20"/>
              </a:xfrm>
            </p:grpSpPr>
            <p:sp>
              <p:nvSpPr>
                <p:cNvPr id="32840" name="Oval 22"/>
                <p:cNvSpPr>
                  <a:spLocks noChangeArrowheads="1"/>
                </p:cNvSpPr>
                <p:nvPr/>
              </p:nvSpPr>
              <p:spPr bwMode="auto">
                <a:xfrm>
                  <a:off x="2853" y="1362"/>
                  <a:ext cx="20" cy="20"/>
                </a:xfrm>
                <a:prstGeom prst="ellipse">
                  <a:avLst/>
                </a:prstGeom>
                <a:solidFill>
                  <a:srgbClr val="4040FF"/>
                </a:solidFill>
                <a:ln w="95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41" name="Oval 23"/>
                <p:cNvSpPr>
                  <a:spLocks noChangeArrowheads="1"/>
                </p:cNvSpPr>
                <p:nvPr/>
              </p:nvSpPr>
              <p:spPr bwMode="auto">
                <a:xfrm>
                  <a:off x="2858" y="1365"/>
                  <a:ext cx="9" cy="1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27"/>
              <p:cNvGrpSpPr>
                <a:grpSpLocks/>
              </p:cNvGrpSpPr>
              <p:nvPr/>
            </p:nvGrpSpPr>
            <p:grpSpPr bwMode="auto">
              <a:xfrm>
                <a:off x="2957" y="1362"/>
                <a:ext cx="20" cy="20"/>
                <a:chOff x="2957" y="1362"/>
                <a:chExt cx="20" cy="20"/>
              </a:xfrm>
            </p:grpSpPr>
            <p:sp>
              <p:nvSpPr>
                <p:cNvPr id="32838" name="Oval 25"/>
                <p:cNvSpPr>
                  <a:spLocks noChangeArrowheads="1"/>
                </p:cNvSpPr>
                <p:nvPr/>
              </p:nvSpPr>
              <p:spPr bwMode="auto">
                <a:xfrm>
                  <a:off x="2957" y="1362"/>
                  <a:ext cx="20" cy="20"/>
                </a:xfrm>
                <a:prstGeom prst="ellipse">
                  <a:avLst/>
                </a:prstGeom>
                <a:solidFill>
                  <a:srgbClr val="4040FF"/>
                </a:solidFill>
                <a:ln w="95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39" name="Oval 26"/>
                <p:cNvSpPr>
                  <a:spLocks noChangeArrowheads="1"/>
                </p:cNvSpPr>
                <p:nvPr/>
              </p:nvSpPr>
              <p:spPr bwMode="auto">
                <a:xfrm>
                  <a:off x="2962" y="1365"/>
                  <a:ext cx="9" cy="1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2824" name="Arc 29"/>
            <p:cNvSpPr>
              <a:spLocks/>
            </p:cNvSpPr>
            <p:nvPr/>
          </p:nvSpPr>
          <p:spPr bwMode="auto">
            <a:xfrm>
              <a:off x="2889" y="1430"/>
              <a:ext cx="57" cy="29"/>
            </a:xfrm>
            <a:custGeom>
              <a:avLst/>
              <a:gdLst>
                <a:gd name="T0" fmla="*/ 57 w 43200"/>
                <a:gd name="T1" fmla="*/ 0 h 22320"/>
                <a:gd name="T2" fmla="*/ 0 w 43200"/>
                <a:gd name="T3" fmla="*/ 0 h 22320"/>
                <a:gd name="T4" fmla="*/ 29 w 43200"/>
                <a:gd name="T5" fmla="*/ 1 h 2232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2320"/>
                <a:gd name="T11" fmla="*/ 43200 w 43200"/>
                <a:gd name="T12" fmla="*/ 22320 h 22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2320" fill="none" extrusionOk="0">
                  <a:moveTo>
                    <a:pt x="43187" y="0"/>
                  </a:moveTo>
                  <a:cubicBezTo>
                    <a:pt x="43195" y="239"/>
                    <a:pt x="43200" y="479"/>
                    <a:pt x="43200" y="720"/>
                  </a:cubicBezTo>
                  <a:cubicBezTo>
                    <a:pt x="43200" y="12649"/>
                    <a:pt x="33529" y="22320"/>
                    <a:pt x="21600" y="22320"/>
                  </a:cubicBezTo>
                  <a:cubicBezTo>
                    <a:pt x="9670" y="22320"/>
                    <a:pt x="0" y="12649"/>
                    <a:pt x="0" y="720"/>
                  </a:cubicBezTo>
                  <a:cubicBezTo>
                    <a:pt x="-1" y="494"/>
                    <a:pt x="3" y="269"/>
                    <a:pt x="10" y="44"/>
                  </a:cubicBezTo>
                </a:path>
                <a:path w="43200" h="22320" stroke="0" extrusionOk="0">
                  <a:moveTo>
                    <a:pt x="43187" y="0"/>
                  </a:moveTo>
                  <a:cubicBezTo>
                    <a:pt x="43195" y="239"/>
                    <a:pt x="43200" y="479"/>
                    <a:pt x="43200" y="720"/>
                  </a:cubicBezTo>
                  <a:cubicBezTo>
                    <a:pt x="43200" y="12649"/>
                    <a:pt x="33529" y="22320"/>
                    <a:pt x="21600" y="22320"/>
                  </a:cubicBezTo>
                  <a:cubicBezTo>
                    <a:pt x="9670" y="22320"/>
                    <a:pt x="0" y="12649"/>
                    <a:pt x="0" y="720"/>
                  </a:cubicBezTo>
                  <a:cubicBezTo>
                    <a:pt x="-1" y="494"/>
                    <a:pt x="3" y="269"/>
                    <a:pt x="10" y="44"/>
                  </a:cubicBezTo>
                  <a:lnTo>
                    <a:pt x="21600" y="72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2830" y="1294"/>
              <a:ext cx="180" cy="50"/>
              <a:chOff x="2830" y="1294"/>
              <a:chExt cx="180" cy="50"/>
            </a:xfrm>
          </p:grpSpPr>
          <p:sp>
            <p:nvSpPr>
              <p:cNvPr id="32834" name="Freeform 30"/>
              <p:cNvSpPr>
                <a:spLocks/>
              </p:cNvSpPr>
              <p:nvPr/>
            </p:nvSpPr>
            <p:spPr bwMode="auto">
              <a:xfrm>
                <a:off x="2830" y="1294"/>
                <a:ext cx="55" cy="46"/>
              </a:xfrm>
              <a:custGeom>
                <a:avLst/>
                <a:gdLst>
                  <a:gd name="T0" fmla="*/ 95 w 111"/>
                  <a:gd name="T1" fmla="*/ 7 h 93"/>
                  <a:gd name="T2" fmla="*/ 84 w 111"/>
                  <a:gd name="T3" fmla="*/ 11 h 93"/>
                  <a:gd name="T4" fmla="*/ 73 w 111"/>
                  <a:gd name="T5" fmla="*/ 17 h 93"/>
                  <a:gd name="T6" fmla="*/ 64 w 111"/>
                  <a:gd name="T7" fmla="*/ 22 h 93"/>
                  <a:gd name="T8" fmla="*/ 57 w 111"/>
                  <a:gd name="T9" fmla="*/ 28 h 93"/>
                  <a:gd name="T10" fmla="*/ 50 w 111"/>
                  <a:gd name="T11" fmla="*/ 39 h 93"/>
                  <a:gd name="T12" fmla="*/ 43 w 111"/>
                  <a:gd name="T13" fmla="*/ 52 h 93"/>
                  <a:gd name="T14" fmla="*/ 37 w 111"/>
                  <a:gd name="T15" fmla="*/ 62 h 93"/>
                  <a:gd name="T16" fmla="*/ 32 w 111"/>
                  <a:gd name="T17" fmla="*/ 69 h 93"/>
                  <a:gd name="T18" fmla="*/ 24 w 111"/>
                  <a:gd name="T19" fmla="*/ 77 h 93"/>
                  <a:gd name="T20" fmla="*/ 0 w 111"/>
                  <a:gd name="T21" fmla="*/ 93 h 93"/>
                  <a:gd name="T22" fmla="*/ 16 w 111"/>
                  <a:gd name="T23" fmla="*/ 89 h 93"/>
                  <a:gd name="T24" fmla="*/ 26 w 111"/>
                  <a:gd name="T25" fmla="*/ 86 h 93"/>
                  <a:gd name="T26" fmla="*/ 36 w 111"/>
                  <a:gd name="T27" fmla="*/ 80 h 93"/>
                  <a:gd name="T28" fmla="*/ 47 w 111"/>
                  <a:gd name="T29" fmla="*/ 70 h 93"/>
                  <a:gd name="T30" fmla="*/ 53 w 111"/>
                  <a:gd name="T31" fmla="*/ 63 h 93"/>
                  <a:gd name="T32" fmla="*/ 61 w 111"/>
                  <a:gd name="T33" fmla="*/ 52 h 93"/>
                  <a:gd name="T34" fmla="*/ 65 w 111"/>
                  <a:gd name="T35" fmla="*/ 42 h 93"/>
                  <a:gd name="T36" fmla="*/ 71 w 111"/>
                  <a:gd name="T37" fmla="*/ 34 h 93"/>
                  <a:gd name="T38" fmla="*/ 78 w 111"/>
                  <a:gd name="T39" fmla="*/ 24 h 93"/>
                  <a:gd name="T40" fmla="*/ 85 w 111"/>
                  <a:gd name="T41" fmla="*/ 19 h 93"/>
                  <a:gd name="T42" fmla="*/ 97 w 111"/>
                  <a:gd name="T43" fmla="*/ 14 h 93"/>
                  <a:gd name="T44" fmla="*/ 105 w 111"/>
                  <a:gd name="T45" fmla="*/ 9 h 93"/>
                  <a:gd name="T46" fmla="*/ 111 w 111"/>
                  <a:gd name="T47" fmla="*/ 0 h 93"/>
                  <a:gd name="T48" fmla="*/ 95 w 111"/>
                  <a:gd name="T49" fmla="*/ 7 h 9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1"/>
                  <a:gd name="T76" fmla="*/ 0 h 93"/>
                  <a:gd name="T77" fmla="*/ 111 w 111"/>
                  <a:gd name="T78" fmla="*/ 93 h 9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1" h="93">
                    <a:moveTo>
                      <a:pt x="95" y="7"/>
                    </a:moveTo>
                    <a:lnTo>
                      <a:pt x="84" y="11"/>
                    </a:lnTo>
                    <a:lnTo>
                      <a:pt x="73" y="17"/>
                    </a:lnTo>
                    <a:lnTo>
                      <a:pt x="64" y="22"/>
                    </a:lnTo>
                    <a:lnTo>
                      <a:pt x="57" y="28"/>
                    </a:lnTo>
                    <a:lnTo>
                      <a:pt x="50" y="39"/>
                    </a:lnTo>
                    <a:lnTo>
                      <a:pt x="43" y="52"/>
                    </a:lnTo>
                    <a:lnTo>
                      <a:pt x="37" y="62"/>
                    </a:lnTo>
                    <a:lnTo>
                      <a:pt x="32" y="69"/>
                    </a:lnTo>
                    <a:lnTo>
                      <a:pt x="24" y="77"/>
                    </a:lnTo>
                    <a:lnTo>
                      <a:pt x="0" y="93"/>
                    </a:lnTo>
                    <a:lnTo>
                      <a:pt x="16" y="89"/>
                    </a:lnTo>
                    <a:lnTo>
                      <a:pt x="26" y="86"/>
                    </a:lnTo>
                    <a:lnTo>
                      <a:pt x="36" y="80"/>
                    </a:lnTo>
                    <a:lnTo>
                      <a:pt x="47" y="70"/>
                    </a:lnTo>
                    <a:lnTo>
                      <a:pt x="53" y="63"/>
                    </a:lnTo>
                    <a:lnTo>
                      <a:pt x="61" y="52"/>
                    </a:lnTo>
                    <a:lnTo>
                      <a:pt x="65" y="42"/>
                    </a:lnTo>
                    <a:lnTo>
                      <a:pt x="71" y="34"/>
                    </a:lnTo>
                    <a:lnTo>
                      <a:pt x="78" y="24"/>
                    </a:lnTo>
                    <a:lnTo>
                      <a:pt x="85" y="19"/>
                    </a:lnTo>
                    <a:lnTo>
                      <a:pt x="97" y="14"/>
                    </a:lnTo>
                    <a:lnTo>
                      <a:pt x="105" y="9"/>
                    </a:lnTo>
                    <a:lnTo>
                      <a:pt x="111" y="0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201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5" name="Freeform 31"/>
              <p:cNvSpPr>
                <a:spLocks/>
              </p:cNvSpPr>
              <p:nvPr/>
            </p:nvSpPr>
            <p:spPr bwMode="auto">
              <a:xfrm>
                <a:off x="2955" y="1297"/>
                <a:ext cx="55" cy="47"/>
              </a:xfrm>
              <a:custGeom>
                <a:avLst/>
                <a:gdLst>
                  <a:gd name="T0" fmla="*/ 15 w 110"/>
                  <a:gd name="T1" fmla="*/ 7 h 93"/>
                  <a:gd name="T2" fmla="*/ 28 w 110"/>
                  <a:gd name="T3" fmla="*/ 11 h 93"/>
                  <a:gd name="T4" fmla="*/ 38 w 110"/>
                  <a:gd name="T5" fmla="*/ 15 h 93"/>
                  <a:gd name="T6" fmla="*/ 47 w 110"/>
                  <a:gd name="T7" fmla="*/ 21 h 93"/>
                  <a:gd name="T8" fmla="*/ 54 w 110"/>
                  <a:gd name="T9" fmla="*/ 28 h 93"/>
                  <a:gd name="T10" fmla="*/ 61 w 110"/>
                  <a:gd name="T11" fmla="*/ 39 h 93"/>
                  <a:gd name="T12" fmla="*/ 68 w 110"/>
                  <a:gd name="T13" fmla="*/ 52 h 93"/>
                  <a:gd name="T14" fmla="*/ 73 w 110"/>
                  <a:gd name="T15" fmla="*/ 62 h 93"/>
                  <a:gd name="T16" fmla="*/ 79 w 110"/>
                  <a:gd name="T17" fmla="*/ 69 h 93"/>
                  <a:gd name="T18" fmla="*/ 86 w 110"/>
                  <a:gd name="T19" fmla="*/ 77 h 93"/>
                  <a:gd name="T20" fmla="*/ 110 w 110"/>
                  <a:gd name="T21" fmla="*/ 93 h 93"/>
                  <a:gd name="T22" fmla="*/ 95 w 110"/>
                  <a:gd name="T23" fmla="*/ 89 h 93"/>
                  <a:gd name="T24" fmla="*/ 85 w 110"/>
                  <a:gd name="T25" fmla="*/ 85 h 93"/>
                  <a:gd name="T26" fmla="*/ 75 w 110"/>
                  <a:gd name="T27" fmla="*/ 79 h 93"/>
                  <a:gd name="T28" fmla="*/ 64 w 110"/>
                  <a:gd name="T29" fmla="*/ 70 h 93"/>
                  <a:gd name="T30" fmla="*/ 58 w 110"/>
                  <a:gd name="T31" fmla="*/ 63 h 93"/>
                  <a:gd name="T32" fmla="*/ 49 w 110"/>
                  <a:gd name="T33" fmla="*/ 51 h 93"/>
                  <a:gd name="T34" fmla="*/ 45 w 110"/>
                  <a:gd name="T35" fmla="*/ 42 h 93"/>
                  <a:gd name="T36" fmla="*/ 39 w 110"/>
                  <a:gd name="T37" fmla="*/ 34 h 93"/>
                  <a:gd name="T38" fmla="*/ 32 w 110"/>
                  <a:gd name="T39" fmla="*/ 24 h 93"/>
                  <a:gd name="T40" fmla="*/ 25 w 110"/>
                  <a:gd name="T41" fmla="*/ 19 h 93"/>
                  <a:gd name="T42" fmla="*/ 14 w 110"/>
                  <a:gd name="T43" fmla="*/ 14 h 93"/>
                  <a:gd name="T44" fmla="*/ 6 w 110"/>
                  <a:gd name="T45" fmla="*/ 10 h 93"/>
                  <a:gd name="T46" fmla="*/ 0 w 110"/>
                  <a:gd name="T47" fmla="*/ 0 h 93"/>
                  <a:gd name="T48" fmla="*/ 15 w 110"/>
                  <a:gd name="T49" fmla="*/ 7 h 9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0"/>
                  <a:gd name="T76" fmla="*/ 0 h 93"/>
                  <a:gd name="T77" fmla="*/ 110 w 110"/>
                  <a:gd name="T78" fmla="*/ 93 h 9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0" h="93">
                    <a:moveTo>
                      <a:pt x="15" y="7"/>
                    </a:moveTo>
                    <a:lnTo>
                      <a:pt x="28" y="11"/>
                    </a:lnTo>
                    <a:lnTo>
                      <a:pt x="38" y="15"/>
                    </a:lnTo>
                    <a:lnTo>
                      <a:pt x="47" y="21"/>
                    </a:lnTo>
                    <a:lnTo>
                      <a:pt x="54" y="28"/>
                    </a:lnTo>
                    <a:lnTo>
                      <a:pt x="61" y="39"/>
                    </a:lnTo>
                    <a:lnTo>
                      <a:pt x="68" y="52"/>
                    </a:lnTo>
                    <a:lnTo>
                      <a:pt x="73" y="62"/>
                    </a:lnTo>
                    <a:lnTo>
                      <a:pt x="79" y="69"/>
                    </a:lnTo>
                    <a:lnTo>
                      <a:pt x="86" y="77"/>
                    </a:lnTo>
                    <a:lnTo>
                      <a:pt x="110" y="93"/>
                    </a:lnTo>
                    <a:lnTo>
                      <a:pt x="95" y="89"/>
                    </a:lnTo>
                    <a:lnTo>
                      <a:pt x="85" y="85"/>
                    </a:lnTo>
                    <a:lnTo>
                      <a:pt x="75" y="79"/>
                    </a:lnTo>
                    <a:lnTo>
                      <a:pt x="64" y="70"/>
                    </a:lnTo>
                    <a:lnTo>
                      <a:pt x="58" y="63"/>
                    </a:lnTo>
                    <a:lnTo>
                      <a:pt x="49" y="51"/>
                    </a:lnTo>
                    <a:lnTo>
                      <a:pt x="45" y="42"/>
                    </a:lnTo>
                    <a:lnTo>
                      <a:pt x="39" y="34"/>
                    </a:lnTo>
                    <a:lnTo>
                      <a:pt x="32" y="24"/>
                    </a:lnTo>
                    <a:lnTo>
                      <a:pt x="25" y="19"/>
                    </a:lnTo>
                    <a:lnTo>
                      <a:pt x="14" y="14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201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9"/>
            <p:cNvGrpSpPr>
              <a:grpSpLocks/>
            </p:cNvGrpSpPr>
            <p:nvPr/>
          </p:nvGrpSpPr>
          <p:grpSpPr bwMode="auto">
            <a:xfrm>
              <a:off x="2791" y="1336"/>
              <a:ext cx="262" cy="74"/>
              <a:chOff x="2791" y="1336"/>
              <a:chExt cx="262" cy="74"/>
            </a:xfrm>
          </p:grpSpPr>
          <p:grpSp>
            <p:nvGrpSpPr>
              <p:cNvPr id="9" name="Group 35"/>
              <p:cNvGrpSpPr>
                <a:grpSpLocks/>
              </p:cNvGrpSpPr>
              <p:nvPr/>
            </p:nvGrpSpPr>
            <p:grpSpPr bwMode="auto">
              <a:xfrm>
                <a:off x="2826" y="1336"/>
                <a:ext cx="183" cy="74"/>
                <a:chOff x="2826" y="1336"/>
                <a:chExt cx="183" cy="74"/>
              </a:xfrm>
            </p:grpSpPr>
            <p:sp>
              <p:nvSpPr>
                <p:cNvPr id="32832" name="Oval 33"/>
                <p:cNvSpPr>
                  <a:spLocks noChangeArrowheads="1"/>
                </p:cNvSpPr>
                <p:nvPr/>
              </p:nvSpPr>
              <p:spPr bwMode="auto">
                <a:xfrm>
                  <a:off x="2935" y="1336"/>
                  <a:ext cx="74" cy="74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33" name="Oval 34"/>
                <p:cNvSpPr>
                  <a:spLocks noChangeArrowheads="1"/>
                </p:cNvSpPr>
                <p:nvPr/>
              </p:nvSpPr>
              <p:spPr bwMode="auto">
                <a:xfrm>
                  <a:off x="2826" y="1336"/>
                  <a:ext cx="74" cy="74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829" name="Arc 36"/>
              <p:cNvSpPr>
                <a:spLocks/>
              </p:cNvSpPr>
              <p:nvPr/>
            </p:nvSpPr>
            <p:spPr bwMode="auto">
              <a:xfrm>
                <a:off x="2901" y="1357"/>
                <a:ext cx="32" cy="21"/>
              </a:xfrm>
              <a:custGeom>
                <a:avLst/>
                <a:gdLst>
                  <a:gd name="T0" fmla="*/ 0 w 33384"/>
                  <a:gd name="T1" fmla="*/ 10 h 21600"/>
                  <a:gd name="T2" fmla="*/ 32 w 33384"/>
                  <a:gd name="T3" fmla="*/ 6 h 21600"/>
                  <a:gd name="T4" fmla="*/ 17 w 33384"/>
                  <a:gd name="T5" fmla="*/ 21 h 21600"/>
                  <a:gd name="T6" fmla="*/ 0 60000 65536"/>
                  <a:gd name="T7" fmla="*/ 0 60000 65536"/>
                  <a:gd name="T8" fmla="*/ 0 60000 65536"/>
                  <a:gd name="T9" fmla="*/ 0 w 33384"/>
                  <a:gd name="T10" fmla="*/ 0 h 21600"/>
                  <a:gd name="T11" fmla="*/ 33384 w 3338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384" h="21600" fill="none" extrusionOk="0">
                    <a:moveTo>
                      <a:pt x="-1" y="9827"/>
                    </a:moveTo>
                    <a:cubicBezTo>
                      <a:pt x="3984" y="3698"/>
                      <a:pt x="10799" y="-1"/>
                      <a:pt x="18110" y="0"/>
                    </a:cubicBezTo>
                    <a:cubicBezTo>
                      <a:pt x="23838" y="0"/>
                      <a:pt x="29332" y="2275"/>
                      <a:pt x="33383" y="6326"/>
                    </a:cubicBezTo>
                  </a:path>
                  <a:path w="33384" h="21600" stroke="0" extrusionOk="0">
                    <a:moveTo>
                      <a:pt x="-1" y="9827"/>
                    </a:moveTo>
                    <a:cubicBezTo>
                      <a:pt x="3984" y="3698"/>
                      <a:pt x="10799" y="-1"/>
                      <a:pt x="18110" y="0"/>
                    </a:cubicBezTo>
                    <a:cubicBezTo>
                      <a:pt x="23838" y="0"/>
                      <a:pt x="29332" y="2275"/>
                      <a:pt x="33383" y="6326"/>
                    </a:cubicBezTo>
                    <a:lnTo>
                      <a:pt x="1811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0" name="Line 37"/>
              <p:cNvSpPr>
                <a:spLocks noChangeShapeType="1"/>
              </p:cNvSpPr>
              <p:nvPr/>
            </p:nvSpPr>
            <p:spPr bwMode="auto">
              <a:xfrm>
                <a:off x="2791" y="1355"/>
                <a:ext cx="42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1" name="Line 38"/>
              <p:cNvSpPr>
                <a:spLocks noChangeShapeType="1"/>
              </p:cNvSpPr>
              <p:nvPr/>
            </p:nvSpPr>
            <p:spPr bwMode="auto">
              <a:xfrm flipV="1">
                <a:off x="3009" y="1344"/>
                <a:ext cx="44" cy="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827" name="Freeform 40"/>
            <p:cNvSpPr>
              <a:spLocks/>
            </p:cNvSpPr>
            <p:nvPr/>
          </p:nvSpPr>
          <p:spPr bwMode="auto">
            <a:xfrm>
              <a:off x="2912" y="1524"/>
              <a:ext cx="15" cy="3"/>
            </a:xfrm>
            <a:custGeom>
              <a:avLst/>
              <a:gdLst>
                <a:gd name="T0" fmla="*/ 0 w 29"/>
                <a:gd name="T1" fmla="*/ 3 h 4"/>
                <a:gd name="T2" fmla="*/ 11 w 29"/>
                <a:gd name="T3" fmla="*/ 0 h 4"/>
                <a:gd name="T4" fmla="*/ 21 w 29"/>
                <a:gd name="T5" fmla="*/ 3 h 4"/>
                <a:gd name="T6" fmla="*/ 29 w 29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4"/>
                <a:gd name="T14" fmla="*/ 29 w 29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4">
                  <a:moveTo>
                    <a:pt x="0" y="3"/>
                  </a:moveTo>
                  <a:lnTo>
                    <a:pt x="11" y="0"/>
                  </a:lnTo>
                  <a:lnTo>
                    <a:pt x="21" y="3"/>
                  </a:lnTo>
                  <a:lnTo>
                    <a:pt x="29" y="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77"/>
          <p:cNvGrpSpPr>
            <a:grpSpLocks/>
          </p:cNvGrpSpPr>
          <p:nvPr/>
        </p:nvGrpSpPr>
        <p:grpSpPr bwMode="auto">
          <a:xfrm>
            <a:off x="3294063" y="2465388"/>
            <a:ext cx="2686050" cy="2919412"/>
            <a:chOff x="2075" y="1553"/>
            <a:chExt cx="1692" cy="1839"/>
          </a:xfrm>
        </p:grpSpPr>
        <p:sp>
          <p:nvSpPr>
            <p:cNvPr id="32783" name="Freeform 42"/>
            <p:cNvSpPr>
              <a:spLocks/>
            </p:cNvSpPr>
            <p:nvPr/>
          </p:nvSpPr>
          <p:spPr bwMode="auto">
            <a:xfrm>
              <a:off x="2704" y="1564"/>
              <a:ext cx="443" cy="711"/>
            </a:xfrm>
            <a:custGeom>
              <a:avLst/>
              <a:gdLst>
                <a:gd name="T0" fmla="*/ 263 w 885"/>
                <a:gd name="T1" fmla="*/ 21 h 1423"/>
                <a:gd name="T2" fmla="*/ 178 w 885"/>
                <a:gd name="T3" fmla="*/ 13 h 1423"/>
                <a:gd name="T4" fmla="*/ 118 w 885"/>
                <a:gd name="T5" fmla="*/ 4 h 1423"/>
                <a:gd name="T6" fmla="*/ 84 w 885"/>
                <a:gd name="T7" fmla="*/ 0 h 1423"/>
                <a:gd name="T8" fmla="*/ 84 w 885"/>
                <a:gd name="T9" fmla="*/ 221 h 1423"/>
                <a:gd name="T10" fmla="*/ 72 w 885"/>
                <a:gd name="T11" fmla="*/ 416 h 1423"/>
                <a:gd name="T12" fmla="*/ 63 w 885"/>
                <a:gd name="T13" fmla="*/ 463 h 1423"/>
                <a:gd name="T14" fmla="*/ 38 w 885"/>
                <a:gd name="T15" fmla="*/ 747 h 1423"/>
                <a:gd name="T16" fmla="*/ 0 w 885"/>
                <a:gd name="T17" fmla="*/ 916 h 1423"/>
                <a:gd name="T18" fmla="*/ 29 w 885"/>
                <a:gd name="T19" fmla="*/ 1196 h 1423"/>
                <a:gd name="T20" fmla="*/ 55 w 885"/>
                <a:gd name="T21" fmla="*/ 1346 h 1423"/>
                <a:gd name="T22" fmla="*/ 84 w 885"/>
                <a:gd name="T23" fmla="*/ 1384 h 1423"/>
                <a:gd name="T24" fmla="*/ 144 w 885"/>
                <a:gd name="T25" fmla="*/ 1389 h 1423"/>
                <a:gd name="T26" fmla="*/ 309 w 885"/>
                <a:gd name="T27" fmla="*/ 1406 h 1423"/>
                <a:gd name="T28" fmla="*/ 433 w 885"/>
                <a:gd name="T29" fmla="*/ 1423 h 1423"/>
                <a:gd name="T30" fmla="*/ 614 w 885"/>
                <a:gd name="T31" fmla="*/ 1406 h 1423"/>
                <a:gd name="T32" fmla="*/ 792 w 885"/>
                <a:gd name="T33" fmla="*/ 1380 h 1423"/>
                <a:gd name="T34" fmla="*/ 860 w 885"/>
                <a:gd name="T35" fmla="*/ 1363 h 1423"/>
                <a:gd name="T36" fmla="*/ 856 w 885"/>
                <a:gd name="T37" fmla="*/ 1196 h 1423"/>
                <a:gd name="T38" fmla="*/ 885 w 885"/>
                <a:gd name="T39" fmla="*/ 890 h 1423"/>
                <a:gd name="T40" fmla="*/ 877 w 885"/>
                <a:gd name="T41" fmla="*/ 663 h 1423"/>
                <a:gd name="T42" fmla="*/ 843 w 885"/>
                <a:gd name="T43" fmla="*/ 425 h 1423"/>
                <a:gd name="T44" fmla="*/ 783 w 885"/>
                <a:gd name="T45" fmla="*/ 208 h 1423"/>
                <a:gd name="T46" fmla="*/ 762 w 885"/>
                <a:gd name="T47" fmla="*/ 47 h 1423"/>
                <a:gd name="T48" fmla="*/ 754 w 885"/>
                <a:gd name="T49" fmla="*/ 4 h 1423"/>
                <a:gd name="T50" fmla="*/ 609 w 885"/>
                <a:gd name="T51" fmla="*/ 43 h 1423"/>
                <a:gd name="T52" fmla="*/ 529 w 885"/>
                <a:gd name="T53" fmla="*/ 77 h 1423"/>
                <a:gd name="T54" fmla="*/ 407 w 885"/>
                <a:gd name="T55" fmla="*/ 85 h 1423"/>
                <a:gd name="T56" fmla="*/ 314 w 885"/>
                <a:gd name="T57" fmla="*/ 68 h 1423"/>
                <a:gd name="T58" fmla="*/ 263 w 885"/>
                <a:gd name="T59" fmla="*/ 21 h 142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5"/>
                <a:gd name="T91" fmla="*/ 0 h 1423"/>
                <a:gd name="T92" fmla="*/ 885 w 885"/>
                <a:gd name="T93" fmla="*/ 1423 h 142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5" h="1423">
                  <a:moveTo>
                    <a:pt x="263" y="21"/>
                  </a:moveTo>
                  <a:lnTo>
                    <a:pt x="178" y="13"/>
                  </a:lnTo>
                  <a:lnTo>
                    <a:pt x="118" y="4"/>
                  </a:lnTo>
                  <a:lnTo>
                    <a:pt x="84" y="0"/>
                  </a:lnTo>
                  <a:lnTo>
                    <a:pt x="84" y="221"/>
                  </a:lnTo>
                  <a:lnTo>
                    <a:pt x="72" y="416"/>
                  </a:lnTo>
                  <a:lnTo>
                    <a:pt x="63" y="463"/>
                  </a:lnTo>
                  <a:lnTo>
                    <a:pt x="38" y="747"/>
                  </a:lnTo>
                  <a:lnTo>
                    <a:pt x="0" y="916"/>
                  </a:lnTo>
                  <a:lnTo>
                    <a:pt x="29" y="1196"/>
                  </a:lnTo>
                  <a:lnTo>
                    <a:pt x="55" y="1346"/>
                  </a:lnTo>
                  <a:lnTo>
                    <a:pt x="84" y="1384"/>
                  </a:lnTo>
                  <a:lnTo>
                    <a:pt x="144" y="1389"/>
                  </a:lnTo>
                  <a:lnTo>
                    <a:pt x="309" y="1406"/>
                  </a:lnTo>
                  <a:lnTo>
                    <a:pt x="433" y="1423"/>
                  </a:lnTo>
                  <a:lnTo>
                    <a:pt x="614" y="1406"/>
                  </a:lnTo>
                  <a:lnTo>
                    <a:pt x="792" y="1380"/>
                  </a:lnTo>
                  <a:lnTo>
                    <a:pt x="860" y="1363"/>
                  </a:lnTo>
                  <a:lnTo>
                    <a:pt x="856" y="1196"/>
                  </a:lnTo>
                  <a:lnTo>
                    <a:pt x="885" y="890"/>
                  </a:lnTo>
                  <a:lnTo>
                    <a:pt x="877" y="663"/>
                  </a:lnTo>
                  <a:lnTo>
                    <a:pt x="843" y="425"/>
                  </a:lnTo>
                  <a:lnTo>
                    <a:pt x="783" y="208"/>
                  </a:lnTo>
                  <a:lnTo>
                    <a:pt x="762" y="47"/>
                  </a:lnTo>
                  <a:lnTo>
                    <a:pt x="754" y="4"/>
                  </a:lnTo>
                  <a:lnTo>
                    <a:pt x="609" y="43"/>
                  </a:lnTo>
                  <a:lnTo>
                    <a:pt x="529" y="77"/>
                  </a:lnTo>
                  <a:lnTo>
                    <a:pt x="407" y="85"/>
                  </a:lnTo>
                  <a:lnTo>
                    <a:pt x="314" y="68"/>
                  </a:lnTo>
                  <a:lnTo>
                    <a:pt x="263" y="21"/>
                  </a:lnTo>
                  <a:close/>
                </a:path>
              </a:pathLst>
            </a:custGeom>
            <a:solidFill>
              <a:srgbClr val="E0E0E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47"/>
            <p:cNvGrpSpPr>
              <a:grpSpLocks/>
            </p:cNvGrpSpPr>
            <p:nvPr/>
          </p:nvGrpSpPr>
          <p:grpSpPr bwMode="auto">
            <a:xfrm>
              <a:off x="2536" y="2249"/>
              <a:ext cx="857" cy="1143"/>
              <a:chOff x="2536" y="2249"/>
              <a:chExt cx="857" cy="1143"/>
            </a:xfrm>
          </p:grpSpPr>
          <p:grpSp>
            <p:nvGrpSpPr>
              <p:cNvPr id="12" name="Group 45"/>
              <p:cNvGrpSpPr>
                <a:grpSpLocks/>
              </p:cNvGrpSpPr>
              <p:nvPr/>
            </p:nvGrpSpPr>
            <p:grpSpPr bwMode="auto">
              <a:xfrm>
                <a:off x="2536" y="3165"/>
                <a:ext cx="857" cy="227"/>
                <a:chOff x="2536" y="3165"/>
                <a:chExt cx="857" cy="227"/>
              </a:xfrm>
            </p:grpSpPr>
            <p:sp>
              <p:nvSpPr>
                <p:cNvPr id="32816" name="Freeform 43"/>
                <p:cNvSpPr>
                  <a:spLocks/>
                </p:cNvSpPr>
                <p:nvPr/>
              </p:nvSpPr>
              <p:spPr bwMode="auto">
                <a:xfrm>
                  <a:off x="3087" y="3204"/>
                  <a:ext cx="306" cy="188"/>
                </a:xfrm>
                <a:custGeom>
                  <a:avLst/>
                  <a:gdLst>
                    <a:gd name="T0" fmla="*/ 1 w 613"/>
                    <a:gd name="T1" fmla="*/ 46 h 375"/>
                    <a:gd name="T2" fmla="*/ 0 w 613"/>
                    <a:gd name="T3" fmla="*/ 93 h 375"/>
                    <a:gd name="T4" fmla="*/ 1 w 613"/>
                    <a:gd name="T5" fmla="*/ 126 h 375"/>
                    <a:gd name="T6" fmla="*/ 4 w 613"/>
                    <a:gd name="T7" fmla="*/ 155 h 375"/>
                    <a:gd name="T8" fmla="*/ 18 w 613"/>
                    <a:gd name="T9" fmla="*/ 198 h 375"/>
                    <a:gd name="T10" fmla="*/ 84 w 613"/>
                    <a:gd name="T11" fmla="*/ 233 h 375"/>
                    <a:gd name="T12" fmla="*/ 117 w 613"/>
                    <a:gd name="T13" fmla="*/ 232 h 375"/>
                    <a:gd name="T14" fmla="*/ 125 w 613"/>
                    <a:gd name="T15" fmla="*/ 262 h 375"/>
                    <a:gd name="T16" fmla="*/ 144 w 613"/>
                    <a:gd name="T17" fmla="*/ 279 h 375"/>
                    <a:gd name="T18" fmla="*/ 174 w 613"/>
                    <a:gd name="T19" fmla="*/ 298 h 375"/>
                    <a:gd name="T20" fmla="*/ 219 w 613"/>
                    <a:gd name="T21" fmla="*/ 320 h 375"/>
                    <a:gd name="T22" fmla="*/ 342 w 613"/>
                    <a:gd name="T23" fmla="*/ 354 h 375"/>
                    <a:gd name="T24" fmla="*/ 402 w 613"/>
                    <a:gd name="T25" fmla="*/ 368 h 375"/>
                    <a:gd name="T26" fmla="*/ 470 w 613"/>
                    <a:gd name="T27" fmla="*/ 375 h 375"/>
                    <a:gd name="T28" fmla="*/ 531 w 613"/>
                    <a:gd name="T29" fmla="*/ 371 h 375"/>
                    <a:gd name="T30" fmla="*/ 563 w 613"/>
                    <a:gd name="T31" fmla="*/ 361 h 375"/>
                    <a:gd name="T32" fmla="*/ 592 w 613"/>
                    <a:gd name="T33" fmla="*/ 341 h 375"/>
                    <a:gd name="T34" fmla="*/ 607 w 613"/>
                    <a:gd name="T35" fmla="*/ 315 h 375"/>
                    <a:gd name="T36" fmla="*/ 611 w 613"/>
                    <a:gd name="T37" fmla="*/ 286 h 375"/>
                    <a:gd name="T38" fmla="*/ 613 w 613"/>
                    <a:gd name="T39" fmla="*/ 270 h 375"/>
                    <a:gd name="T40" fmla="*/ 611 w 613"/>
                    <a:gd name="T41" fmla="*/ 254 h 375"/>
                    <a:gd name="T42" fmla="*/ 606 w 613"/>
                    <a:gd name="T43" fmla="*/ 242 h 375"/>
                    <a:gd name="T44" fmla="*/ 596 w 613"/>
                    <a:gd name="T45" fmla="*/ 228 h 375"/>
                    <a:gd name="T46" fmla="*/ 524 w 613"/>
                    <a:gd name="T47" fmla="*/ 189 h 375"/>
                    <a:gd name="T48" fmla="*/ 460 w 613"/>
                    <a:gd name="T49" fmla="*/ 147 h 375"/>
                    <a:gd name="T50" fmla="*/ 330 w 613"/>
                    <a:gd name="T51" fmla="*/ 0 h 375"/>
                    <a:gd name="T52" fmla="*/ 1 w 613"/>
                    <a:gd name="T53" fmla="*/ 46 h 37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613"/>
                    <a:gd name="T82" fmla="*/ 0 h 375"/>
                    <a:gd name="T83" fmla="*/ 613 w 613"/>
                    <a:gd name="T84" fmla="*/ 375 h 37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613" h="375">
                      <a:moveTo>
                        <a:pt x="1" y="46"/>
                      </a:moveTo>
                      <a:lnTo>
                        <a:pt x="0" y="93"/>
                      </a:lnTo>
                      <a:lnTo>
                        <a:pt x="1" y="126"/>
                      </a:lnTo>
                      <a:lnTo>
                        <a:pt x="4" y="155"/>
                      </a:lnTo>
                      <a:lnTo>
                        <a:pt x="18" y="198"/>
                      </a:lnTo>
                      <a:lnTo>
                        <a:pt x="84" y="233"/>
                      </a:lnTo>
                      <a:lnTo>
                        <a:pt x="117" y="232"/>
                      </a:lnTo>
                      <a:lnTo>
                        <a:pt x="125" y="262"/>
                      </a:lnTo>
                      <a:lnTo>
                        <a:pt x="144" y="279"/>
                      </a:lnTo>
                      <a:lnTo>
                        <a:pt x="174" y="298"/>
                      </a:lnTo>
                      <a:lnTo>
                        <a:pt x="219" y="320"/>
                      </a:lnTo>
                      <a:lnTo>
                        <a:pt x="342" y="354"/>
                      </a:lnTo>
                      <a:lnTo>
                        <a:pt x="402" y="368"/>
                      </a:lnTo>
                      <a:lnTo>
                        <a:pt x="470" y="375"/>
                      </a:lnTo>
                      <a:lnTo>
                        <a:pt x="531" y="371"/>
                      </a:lnTo>
                      <a:lnTo>
                        <a:pt x="563" y="361"/>
                      </a:lnTo>
                      <a:lnTo>
                        <a:pt x="592" y="341"/>
                      </a:lnTo>
                      <a:lnTo>
                        <a:pt x="607" y="315"/>
                      </a:lnTo>
                      <a:lnTo>
                        <a:pt x="611" y="286"/>
                      </a:lnTo>
                      <a:lnTo>
                        <a:pt x="613" y="270"/>
                      </a:lnTo>
                      <a:lnTo>
                        <a:pt x="611" y="254"/>
                      </a:lnTo>
                      <a:lnTo>
                        <a:pt x="606" y="242"/>
                      </a:lnTo>
                      <a:lnTo>
                        <a:pt x="596" y="228"/>
                      </a:lnTo>
                      <a:lnTo>
                        <a:pt x="524" y="189"/>
                      </a:lnTo>
                      <a:lnTo>
                        <a:pt x="460" y="147"/>
                      </a:lnTo>
                      <a:lnTo>
                        <a:pt x="330" y="0"/>
                      </a:lnTo>
                      <a:lnTo>
                        <a:pt x="1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17" name="Freeform 44"/>
                <p:cNvSpPr>
                  <a:spLocks/>
                </p:cNvSpPr>
                <p:nvPr/>
              </p:nvSpPr>
              <p:spPr bwMode="auto">
                <a:xfrm>
                  <a:off x="2536" y="3165"/>
                  <a:ext cx="359" cy="149"/>
                </a:xfrm>
                <a:custGeom>
                  <a:avLst/>
                  <a:gdLst>
                    <a:gd name="T0" fmla="*/ 354 w 718"/>
                    <a:gd name="T1" fmla="*/ 0 h 297"/>
                    <a:gd name="T2" fmla="*/ 283 w 718"/>
                    <a:gd name="T3" fmla="*/ 59 h 297"/>
                    <a:gd name="T4" fmla="*/ 207 w 718"/>
                    <a:gd name="T5" fmla="*/ 103 h 297"/>
                    <a:gd name="T6" fmla="*/ 142 w 718"/>
                    <a:gd name="T7" fmla="*/ 124 h 297"/>
                    <a:gd name="T8" fmla="*/ 31 w 718"/>
                    <a:gd name="T9" fmla="*/ 160 h 297"/>
                    <a:gd name="T10" fmla="*/ 14 w 718"/>
                    <a:gd name="T11" fmla="*/ 170 h 297"/>
                    <a:gd name="T12" fmla="*/ 6 w 718"/>
                    <a:gd name="T13" fmla="*/ 181 h 297"/>
                    <a:gd name="T14" fmla="*/ 0 w 718"/>
                    <a:gd name="T15" fmla="*/ 198 h 297"/>
                    <a:gd name="T16" fmla="*/ 0 w 718"/>
                    <a:gd name="T17" fmla="*/ 218 h 297"/>
                    <a:gd name="T18" fmla="*/ 6 w 718"/>
                    <a:gd name="T19" fmla="*/ 246 h 297"/>
                    <a:gd name="T20" fmla="*/ 13 w 718"/>
                    <a:gd name="T21" fmla="*/ 267 h 297"/>
                    <a:gd name="T22" fmla="*/ 31 w 718"/>
                    <a:gd name="T23" fmla="*/ 279 h 297"/>
                    <a:gd name="T24" fmla="*/ 61 w 718"/>
                    <a:gd name="T25" fmla="*/ 289 h 297"/>
                    <a:gd name="T26" fmla="*/ 108 w 718"/>
                    <a:gd name="T27" fmla="*/ 293 h 297"/>
                    <a:gd name="T28" fmla="*/ 161 w 718"/>
                    <a:gd name="T29" fmla="*/ 296 h 297"/>
                    <a:gd name="T30" fmla="*/ 208 w 718"/>
                    <a:gd name="T31" fmla="*/ 297 h 297"/>
                    <a:gd name="T32" fmla="*/ 262 w 718"/>
                    <a:gd name="T33" fmla="*/ 296 h 297"/>
                    <a:gd name="T34" fmla="*/ 309 w 718"/>
                    <a:gd name="T35" fmla="*/ 293 h 297"/>
                    <a:gd name="T36" fmla="*/ 355 w 718"/>
                    <a:gd name="T37" fmla="*/ 284 h 297"/>
                    <a:gd name="T38" fmla="*/ 394 w 718"/>
                    <a:gd name="T39" fmla="*/ 273 h 297"/>
                    <a:gd name="T40" fmla="*/ 429 w 718"/>
                    <a:gd name="T41" fmla="*/ 259 h 297"/>
                    <a:gd name="T42" fmla="*/ 477 w 718"/>
                    <a:gd name="T43" fmla="*/ 248 h 297"/>
                    <a:gd name="T44" fmla="*/ 481 w 718"/>
                    <a:gd name="T45" fmla="*/ 265 h 297"/>
                    <a:gd name="T46" fmla="*/ 515 w 718"/>
                    <a:gd name="T47" fmla="*/ 266 h 297"/>
                    <a:gd name="T48" fmla="*/ 548 w 718"/>
                    <a:gd name="T49" fmla="*/ 266 h 297"/>
                    <a:gd name="T50" fmla="*/ 582 w 718"/>
                    <a:gd name="T51" fmla="*/ 265 h 297"/>
                    <a:gd name="T52" fmla="*/ 610 w 718"/>
                    <a:gd name="T53" fmla="*/ 262 h 297"/>
                    <a:gd name="T54" fmla="*/ 637 w 718"/>
                    <a:gd name="T55" fmla="*/ 257 h 297"/>
                    <a:gd name="T56" fmla="*/ 672 w 718"/>
                    <a:gd name="T57" fmla="*/ 248 h 297"/>
                    <a:gd name="T58" fmla="*/ 703 w 718"/>
                    <a:gd name="T59" fmla="*/ 233 h 297"/>
                    <a:gd name="T60" fmla="*/ 703 w 718"/>
                    <a:gd name="T61" fmla="*/ 198 h 297"/>
                    <a:gd name="T62" fmla="*/ 709 w 718"/>
                    <a:gd name="T63" fmla="*/ 185 h 297"/>
                    <a:gd name="T64" fmla="*/ 712 w 718"/>
                    <a:gd name="T65" fmla="*/ 174 h 297"/>
                    <a:gd name="T66" fmla="*/ 713 w 718"/>
                    <a:gd name="T67" fmla="*/ 105 h 297"/>
                    <a:gd name="T68" fmla="*/ 718 w 718"/>
                    <a:gd name="T69" fmla="*/ 35 h 297"/>
                    <a:gd name="T70" fmla="*/ 556 w 718"/>
                    <a:gd name="T71" fmla="*/ 51 h 297"/>
                    <a:gd name="T72" fmla="*/ 354 w 718"/>
                    <a:gd name="T73" fmla="*/ 0 h 29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18"/>
                    <a:gd name="T112" fmla="*/ 0 h 297"/>
                    <a:gd name="T113" fmla="*/ 718 w 718"/>
                    <a:gd name="T114" fmla="*/ 297 h 29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18" h="297">
                      <a:moveTo>
                        <a:pt x="354" y="0"/>
                      </a:moveTo>
                      <a:lnTo>
                        <a:pt x="283" y="59"/>
                      </a:lnTo>
                      <a:lnTo>
                        <a:pt x="207" y="103"/>
                      </a:lnTo>
                      <a:lnTo>
                        <a:pt x="142" y="124"/>
                      </a:lnTo>
                      <a:lnTo>
                        <a:pt x="31" y="160"/>
                      </a:lnTo>
                      <a:lnTo>
                        <a:pt x="14" y="170"/>
                      </a:lnTo>
                      <a:lnTo>
                        <a:pt x="6" y="181"/>
                      </a:lnTo>
                      <a:lnTo>
                        <a:pt x="0" y="198"/>
                      </a:lnTo>
                      <a:lnTo>
                        <a:pt x="0" y="218"/>
                      </a:lnTo>
                      <a:lnTo>
                        <a:pt x="6" y="246"/>
                      </a:lnTo>
                      <a:lnTo>
                        <a:pt x="13" y="267"/>
                      </a:lnTo>
                      <a:lnTo>
                        <a:pt x="31" y="279"/>
                      </a:lnTo>
                      <a:lnTo>
                        <a:pt x="61" y="289"/>
                      </a:lnTo>
                      <a:lnTo>
                        <a:pt x="108" y="293"/>
                      </a:lnTo>
                      <a:lnTo>
                        <a:pt x="161" y="296"/>
                      </a:lnTo>
                      <a:lnTo>
                        <a:pt x="208" y="297"/>
                      </a:lnTo>
                      <a:lnTo>
                        <a:pt x="262" y="296"/>
                      </a:lnTo>
                      <a:lnTo>
                        <a:pt x="309" y="293"/>
                      </a:lnTo>
                      <a:lnTo>
                        <a:pt x="355" y="284"/>
                      </a:lnTo>
                      <a:lnTo>
                        <a:pt x="394" y="273"/>
                      </a:lnTo>
                      <a:lnTo>
                        <a:pt x="429" y="259"/>
                      </a:lnTo>
                      <a:lnTo>
                        <a:pt x="477" y="248"/>
                      </a:lnTo>
                      <a:lnTo>
                        <a:pt x="481" y="265"/>
                      </a:lnTo>
                      <a:lnTo>
                        <a:pt x="515" y="266"/>
                      </a:lnTo>
                      <a:lnTo>
                        <a:pt x="548" y="266"/>
                      </a:lnTo>
                      <a:lnTo>
                        <a:pt x="582" y="265"/>
                      </a:lnTo>
                      <a:lnTo>
                        <a:pt x="610" y="262"/>
                      </a:lnTo>
                      <a:lnTo>
                        <a:pt x="637" y="257"/>
                      </a:lnTo>
                      <a:lnTo>
                        <a:pt x="672" y="248"/>
                      </a:lnTo>
                      <a:lnTo>
                        <a:pt x="703" y="233"/>
                      </a:lnTo>
                      <a:lnTo>
                        <a:pt x="703" y="198"/>
                      </a:lnTo>
                      <a:lnTo>
                        <a:pt x="709" y="185"/>
                      </a:lnTo>
                      <a:lnTo>
                        <a:pt x="712" y="174"/>
                      </a:lnTo>
                      <a:lnTo>
                        <a:pt x="713" y="105"/>
                      </a:lnTo>
                      <a:lnTo>
                        <a:pt x="718" y="35"/>
                      </a:lnTo>
                      <a:lnTo>
                        <a:pt x="556" y="51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815" name="Freeform 46"/>
              <p:cNvSpPr>
                <a:spLocks/>
              </p:cNvSpPr>
              <p:nvPr/>
            </p:nvSpPr>
            <p:spPr bwMode="auto">
              <a:xfrm>
                <a:off x="2713" y="2249"/>
                <a:ext cx="560" cy="1000"/>
              </a:xfrm>
              <a:custGeom>
                <a:avLst/>
                <a:gdLst>
                  <a:gd name="T0" fmla="*/ 42 w 1119"/>
                  <a:gd name="T1" fmla="*/ 0 h 2000"/>
                  <a:gd name="T2" fmla="*/ 8 w 1119"/>
                  <a:gd name="T3" fmla="*/ 602 h 2000"/>
                  <a:gd name="T4" fmla="*/ 17 w 1119"/>
                  <a:gd name="T5" fmla="*/ 1084 h 2000"/>
                  <a:gd name="T6" fmla="*/ 34 w 1119"/>
                  <a:gd name="T7" fmla="*/ 1271 h 2000"/>
                  <a:gd name="T8" fmla="*/ 59 w 1119"/>
                  <a:gd name="T9" fmla="*/ 1475 h 2000"/>
                  <a:gd name="T10" fmla="*/ 42 w 1119"/>
                  <a:gd name="T11" fmla="*/ 1670 h 2000"/>
                  <a:gd name="T12" fmla="*/ 0 w 1119"/>
                  <a:gd name="T13" fmla="*/ 1831 h 2000"/>
                  <a:gd name="T14" fmla="*/ 23 w 1119"/>
                  <a:gd name="T15" fmla="*/ 1857 h 2000"/>
                  <a:gd name="T16" fmla="*/ 44 w 1119"/>
                  <a:gd name="T17" fmla="*/ 1874 h 2000"/>
                  <a:gd name="T18" fmla="*/ 78 w 1119"/>
                  <a:gd name="T19" fmla="*/ 1889 h 2000"/>
                  <a:gd name="T20" fmla="*/ 110 w 1119"/>
                  <a:gd name="T21" fmla="*/ 1904 h 2000"/>
                  <a:gd name="T22" fmla="*/ 151 w 1119"/>
                  <a:gd name="T23" fmla="*/ 1918 h 2000"/>
                  <a:gd name="T24" fmla="*/ 195 w 1119"/>
                  <a:gd name="T25" fmla="*/ 1928 h 2000"/>
                  <a:gd name="T26" fmla="*/ 228 w 1119"/>
                  <a:gd name="T27" fmla="*/ 1935 h 2000"/>
                  <a:gd name="T28" fmla="*/ 269 w 1119"/>
                  <a:gd name="T29" fmla="*/ 1940 h 2000"/>
                  <a:gd name="T30" fmla="*/ 320 w 1119"/>
                  <a:gd name="T31" fmla="*/ 1950 h 2000"/>
                  <a:gd name="T32" fmla="*/ 375 w 1119"/>
                  <a:gd name="T33" fmla="*/ 1963 h 2000"/>
                  <a:gd name="T34" fmla="*/ 396 w 1119"/>
                  <a:gd name="T35" fmla="*/ 1967 h 2000"/>
                  <a:gd name="T36" fmla="*/ 405 w 1119"/>
                  <a:gd name="T37" fmla="*/ 1942 h 2000"/>
                  <a:gd name="T38" fmla="*/ 420 w 1119"/>
                  <a:gd name="T39" fmla="*/ 1894 h 2000"/>
                  <a:gd name="T40" fmla="*/ 433 w 1119"/>
                  <a:gd name="T41" fmla="*/ 1857 h 2000"/>
                  <a:gd name="T42" fmla="*/ 444 w 1119"/>
                  <a:gd name="T43" fmla="*/ 1807 h 2000"/>
                  <a:gd name="T44" fmla="*/ 448 w 1119"/>
                  <a:gd name="T45" fmla="*/ 1449 h 2000"/>
                  <a:gd name="T46" fmla="*/ 448 w 1119"/>
                  <a:gd name="T47" fmla="*/ 1127 h 2000"/>
                  <a:gd name="T48" fmla="*/ 423 w 1119"/>
                  <a:gd name="T49" fmla="*/ 763 h 2000"/>
                  <a:gd name="T50" fmla="*/ 431 w 1119"/>
                  <a:gd name="T51" fmla="*/ 534 h 2000"/>
                  <a:gd name="T52" fmla="*/ 440 w 1119"/>
                  <a:gd name="T53" fmla="*/ 462 h 2000"/>
                  <a:gd name="T54" fmla="*/ 525 w 1119"/>
                  <a:gd name="T55" fmla="*/ 805 h 2000"/>
                  <a:gd name="T56" fmla="*/ 601 w 1119"/>
                  <a:gd name="T57" fmla="*/ 1178 h 2000"/>
                  <a:gd name="T58" fmla="*/ 652 w 1119"/>
                  <a:gd name="T59" fmla="*/ 1390 h 2000"/>
                  <a:gd name="T60" fmla="*/ 686 w 1119"/>
                  <a:gd name="T61" fmla="*/ 1764 h 2000"/>
                  <a:gd name="T62" fmla="*/ 734 w 1119"/>
                  <a:gd name="T63" fmla="*/ 1976 h 2000"/>
                  <a:gd name="T64" fmla="*/ 782 w 1119"/>
                  <a:gd name="T65" fmla="*/ 1979 h 2000"/>
                  <a:gd name="T66" fmla="*/ 831 w 1119"/>
                  <a:gd name="T67" fmla="*/ 1983 h 2000"/>
                  <a:gd name="T68" fmla="*/ 879 w 1119"/>
                  <a:gd name="T69" fmla="*/ 1990 h 2000"/>
                  <a:gd name="T70" fmla="*/ 942 w 1119"/>
                  <a:gd name="T71" fmla="*/ 1997 h 2000"/>
                  <a:gd name="T72" fmla="*/ 986 w 1119"/>
                  <a:gd name="T73" fmla="*/ 2000 h 2000"/>
                  <a:gd name="T74" fmla="*/ 1030 w 1119"/>
                  <a:gd name="T75" fmla="*/ 1991 h 2000"/>
                  <a:gd name="T76" fmla="*/ 1072 w 1119"/>
                  <a:gd name="T77" fmla="*/ 1974 h 2000"/>
                  <a:gd name="T78" fmla="*/ 1088 w 1119"/>
                  <a:gd name="T79" fmla="*/ 1962 h 2000"/>
                  <a:gd name="T80" fmla="*/ 1105 w 1119"/>
                  <a:gd name="T81" fmla="*/ 1950 h 2000"/>
                  <a:gd name="T82" fmla="*/ 1119 w 1119"/>
                  <a:gd name="T83" fmla="*/ 1936 h 2000"/>
                  <a:gd name="T84" fmla="*/ 1095 w 1119"/>
                  <a:gd name="T85" fmla="*/ 1683 h 2000"/>
                  <a:gd name="T86" fmla="*/ 1033 w 1119"/>
                  <a:gd name="T87" fmla="*/ 1332 h 2000"/>
                  <a:gd name="T88" fmla="*/ 999 w 1119"/>
                  <a:gd name="T89" fmla="*/ 1062 h 2000"/>
                  <a:gd name="T90" fmla="*/ 881 w 1119"/>
                  <a:gd name="T91" fmla="*/ 450 h 2000"/>
                  <a:gd name="T92" fmla="*/ 831 w 1119"/>
                  <a:gd name="T93" fmla="*/ 0 h 2000"/>
                  <a:gd name="T94" fmla="*/ 627 w 1119"/>
                  <a:gd name="T95" fmla="*/ 37 h 2000"/>
                  <a:gd name="T96" fmla="*/ 434 w 1119"/>
                  <a:gd name="T97" fmla="*/ 48 h 2000"/>
                  <a:gd name="T98" fmla="*/ 209 w 1119"/>
                  <a:gd name="T99" fmla="*/ 37 h 2000"/>
                  <a:gd name="T100" fmla="*/ 42 w 1119"/>
                  <a:gd name="T101" fmla="*/ 0 h 20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19"/>
                  <a:gd name="T154" fmla="*/ 0 h 2000"/>
                  <a:gd name="T155" fmla="*/ 1119 w 1119"/>
                  <a:gd name="T156" fmla="*/ 2000 h 200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19" h="2000">
                    <a:moveTo>
                      <a:pt x="42" y="0"/>
                    </a:moveTo>
                    <a:lnTo>
                      <a:pt x="8" y="602"/>
                    </a:lnTo>
                    <a:lnTo>
                      <a:pt x="17" y="1084"/>
                    </a:lnTo>
                    <a:lnTo>
                      <a:pt x="34" y="1271"/>
                    </a:lnTo>
                    <a:lnTo>
                      <a:pt x="59" y="1475"/>
                    </a:lnTo>
                    <a:lnTo>
                      <a:pt x="42" y="1670"/>
                    </a:lnTo>
                    <a:lnTo>
                      <a:pt x="0" y="1831"/>
                    </a:lnTo>
                    <a:lnTo>
                      <a:pt x="23" y="1857"/>
                    </a:lnTo>
                    <a:lnTo>
                      <a:pt x="44" y="1874"/>
                    </a:lnTo>
                    <a:lnTo>
                      <a:pt x="78" y="1889"/>
                    </a:lnTo>
                    <a:lnTo>
                      <a:pt x="110" y="1904"/>
                    </a:lnTo>
                    <a:lnTo>
                      <a:pt x="151" y="1918"/>
                    </a:lnTo>
                    <a:lnTo>
                      <a:pt x="195" y="1928"/>
                    </a:lnTo>
                    <a:lnTo>
                      <a:pt x="228" y="1935"/>
                    </a:lnTo>
                    <a:lnTo>
                      <a:pt x="269" y="1940"/>
                    </a:lnTo>
                    <a:lnTo>
                      <a:pt x="320" y="1950"/>
                    </a:lnTo>
                    <a:lnTo>
                      <a:pt x="375" y="1963"/>
                    </a:lnTo>
                    <a:lnTo>
                      <a:pt x="396" y="1967"/>
                    </a:lnTo>
                    <a:lnTo>
                      <a:pt x="405" y="1942"/>
                    </a:lnTo>
                    <a:lnTo>
                      <a:pt x="420" y="1894"/>
                    </a:lnTo>
                    <a:lnTo>
                      <a:pt x="433" y="1857"/>
                    </a:lnTo>
                    <a:lnTo>
                      <a:pt x="444" y="1807"/>
                    </a:lnTo>
                    <a:lnTo>
                      <a:pt x="448" y="1449"/>
                    </a:lnTo>
                    <a:lnTo>
                      <a:pt x="448" y="1127"/>
                    </a:lnTo>
                    <a:lnTo>
                      <a:pt x="423" y="763"/>
                    </a:lnTo>
                    <a:lnTo>
                      <a:pt x="431" y="534"/>
                    </a:lnTo>
                    <a:lnTo>
                      <a:pt x="440" y="462"/>
                    </a:lnTo>
                    <a:lnTo>
                      <a:pt x="525" y="805"/>
                    </a:lnTo>
                    <a:lnTo>
                      <a:pt x="601" y="1178"/>
                    </a:lnTo>
                    <a:lnTo>
                      <a:pt x="652" y="1390"/>
                    </a:lnTo>
                    <a:lnTo>
                      <a:pt x="686" y="1764"/>
                    </a:lnTo>
                    <a:lnTo>
                      <a:pt x="734" y="1976"/>
                    </a:lnTo>
                    <a:lnTo>
                      <a:pt x="782" y="1979"/>
                    </a:lnTo>
                    <a:lnTo>
                      <a:pt x="831" y="1983"/>
                    </a:lnTo>
                    <a:lnTo>
                      <a:pt x="879" y="1990"/>
                    </a:lnTo>
                    <a:lnTo>
                      <a:pt x="942" y="1997"/>
                    </a:lnTo>
                    <a:lnTo>
                      <a:pt x="986" y="2000"/>
                    </a:lnTo>
                    <a:lnTo>
                      <a:pt x="1030" y="1991"/>
                    </a:lnTo>
                    <a:lnTo>
                      <a:pt x="1072" y="1974"/>
                    </a:lnTo>
                    <a:lnTo>
                      <a:pt x="1088" y="1962"/>
                    </a:lnTo>
                    <a:lnTo>
                      <a:pt x="1105" y="1950"/>
                    </a:lnTo>
                    <a:lnTo>
                      <a:pt x="1119" y="1936"/>
                    </a:lnTo>
                    <a:lnTo>
                      <a:pt x="1095" y="1683"/>
                    </a:lnTo>
                    <a:lnTo>
                      <a:pt x="1033" y="1332"/>
                    </a:lnTo>
                    <a:lnTo>
                      <a:pt x="999" y="1062"/>
                    </a:lnTo>
                    <a:lnTo>
                      <a:pt x="881" y="450"/>
                    </a:lnTo>
                    <a:lnTo>
                      <a:pt x="831" y="0"/>
                    </a:lnTo>
                    <a:lnTo>
                      <a:pt x="627" y="37"/>
                    </a:lnTo>
                    <a:lnTo>
                      <a:pt x="434" y="48"/>
                    </a:lnTo>
                    <a:lnTo>
                      <a:pt x="209" y="37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53"/>
            <p:cNvGrpSpPr>
              <a:grpSpLocks/>
            </p:cNvGrpSpPr>
            <p:nvPr/>
          </p:nvGrpSpPr>
          <p:grpSpPr bwMode="auto">
            <a:xfrm>
              <a:off x="2331" y="1553"/>
              <a:ext cx="548" cy="851"/>
              <a:chOff x="2331" y="1553"/>
              <a:chExt cx="548" cy="851"/>
            </a:xfrm>
          </p:grpSpPr>
          <p:grpSp>
            <p:nvGrpSpPr>
              <p:cNvPr id="14" name="Group 50"/>
              <p:cNvGrpSpPr>
                <a:grpSpLocks/>
              </p:cNvGrpSpPr>
              <p:nvPr/>
            </p:nvGrpSpPr>
            <p:grpSpPr bwMode="auto">
              <a:xfrm>
                <a:off x="2331" y="1553"/>
                <a:ext cx="548" cy="851"/>
                <a:chOff x="2331" y="1553"/>
                <a:chExt cx="548" cy="851"/>
              </a:xfrm>
            </p:grpSpPr>
            <p:sp>
              <p:nvSpPr>
                <p:cNvPr id="32812" name="Freeform 48"/>
                <p:cNvSpPr>
                  <a:spLocks/>
                </p:cNvSpPr>
                <p:nvPr/>
              </p:nvSpPr>
              <p:spPr bwMode="auto">
                <a:xfrm>
                  <a:off x="2331" y="1553"/>
                  <a:ext cx="548" cy="851"/>
                </a:xfrm>
                <a:custGeom>
                  <a:avLst/>
                  <a:gdLst>
                    <a:gd name="T0" fmla="*/ 420 w 1095"/>
                    <a:gd name="T1" fmla="*/ 635 h 1702"/>
                    <a:gd name="T2" fmla="*/ 298 w 1095"/>
                    <a:gd name="T3" fmla="*/ 597 h 1702"/>
                    <a:gd name="T4" fmla="*/ 105 w 1095"/>
                    <a:gd name="T5" fmla="*/ 542 h 1702"/>
                    <a:gd name="T6" fmla="*/ 55 w 1095"/>
                    <a:gd name="T7" fmla="*/ 567 h 1702"/>
                    <a:gd name="T8" fmla="*/ 22 w 1095"/>
                    <a:gd name="T9" fmla="*/ 610 h 1702"/>
                    <a:gd name="T10" fmla="*/ 4 w 1095"/>
                    <a:gd name="T11" fmla="*/ 676 h 1702"/>
                    <a:gd name="T12" fmla="*/ 0 w 1095"/>
                    <a:gd name="T13" fmla="*/ 740 h 1702"/>
                    <a:gd name="T14" fmla="*/ 5 w 1095"/>
                    <a:gd name="T15" fmla="*/ 813 h 1702"/>
                    <a:gd name="T16" fmla="*/ 147 w 1095"/>
                    <a:gd name="T17" fmla="*/ 884 h 1702"/>
                    <a:gd name="T18" fmla="*/ 240 w 1095"/>
                    <a:gd name="T19" fmla="*/ 932 h 1702"/>
                    <a:gd name="T20" fmla="*/ 298 w 1095"/>
                    <a:gd name="T21" fmla="*/ 960 h 1702"/>
                    <a:gd name="T22" fmla="*/ 417 w 1095"/>
                    <a:gd name="T23" fmla="*/ 994 h 1702"/>
                    <a:gd name="T24" fmla="*/ 648 w 1095"/>
                    <a:gd name="T25" fmla="*/ 1041 h 1702"/>
                    <a:gd name="T26" fmla="*/ 687 w 1095"/>
                    <a:gd name="T27" fmla="*/ 1017 h 1702"/>
                    <a:gd name="T28" fmla="*/ 730 w 1095"/>
                    <a:gd name="T29" fmla="*/ 922 h 1702"/>
                    <a:gd name="T30" fmla="*/ 744 w 1095"/>
                    <a:gd name="T31" fmla="*/ 1074 h 1702"/>
                    <a:gd name="T32" fmla="*/ 730 w 1095"/>
                    <a:gd name="T33" fmla="*/ 1202 h 1702"/>
                    <a:gd name="T34" fmla="*/ 729 w 1095"/>
                    <a:gd name="T35" fmla="*/ 1294 h 1702"/>
                    <a:gd name="T36" fmla="*/ 712 w 1095"/>
                    <a:gd name="T37" fmla="*/ 1401 h 1702"/>
                    <a:gd name="T38" fmla="*/ 702 w 1095"/>
                    <a:gd name="T39" fmla="*/ 1576 h 1702"/>
                    <a:gd name="T40" fmla="*/ 775 w 1095"/>
                    <a:gd name="T41" fmla="*/ 1613 h 1702"/>
                    <a:gd name="T42" fmla="*/ 857 w 1095"/>
                    <a:gd name="T43" fmla="*/ 1636 h 1702"/>
                    <a:gd name="T44" fmla="*/ 935 w 1095"/>
                    <a:gd name="T45" fmla="*/ 1664 h 1702"/>
                    <a:gd name="T46" fmla="*/ 1029 w 1095"/>
                    <a:gd name="T47" fmla="*/ 1692 h 1702"/>
                    <a:gd name="T48" fmla="*/ 1064 w 1095"/>
                    <a:gd name="T49" fmla="*/ 1504 h 1702"/>
                    <a:gd name="T50" fmla="*/ 1047 w 1095"/>
                    <a:gd name="T51" fmla="*/ 1402 h 1702"/>
                    <a:gd name="T52" fmla="*/ 1041 w 1095"/>
                    <a:gd name="T53" fmla="*/ 1269 h 1702"/>
                    <a:gd name="T54" fmla="*/ 1065 w 1095"/>
                    <a:gd name="T55" fmla="*/ 822 h 1702"/>
                    <a:gd name="T56" fmla="*/ 1003 w 1095"/>
                    <a:gd name="T57" fmla="*/ 46 h 1702"/>
                    <a:gd name="T58" fmla="*/ 829 w 1095"/>
                    <a:gd name="T59" fmla="*/ 14 h 1702"/>
                    <a:gd name="T60" fmla="*/ 778 w 1095"/>
                    <a:gd name="T61" fmla="*/ 0 h 1702"/>
                    <a:gd name="T62" fmla="*/ 734 w 1095"/>
                    <a:gd name="T63" fmla="*/ 2 h 1702"/>
                    <a:gd name="T64" fmla="*/ 693 w 1095"/>
                    <a:gd name="T65" fmla="*/ 18 h 1702"/>
                    <a:gd name="T66" fmla="*/ 652 w 1095"/>
                    <a:gd name="T67" fmla="*/ 58 h 1702"/>
                    <a:gd name="T68" fmla="*/ 634 w 1095"/>
                    <a:gd name="T69" fmla="*/ 109 h 1702"/>
                    <a:gd name="T70" fmla="*/ 627 w 1095"/>
                    <a:gd name="T71" fmla="*/ 201 h 1702"/>
                    <a:gd name="T72" fmla="*/ 536 w 1095"/>
                    <a:gd name="T73" fmla="*/ 594 h 1702"/>
                    <a:gd name="T74" fmla="*/ 495 w 1095"/>
                    <a:gd name="T75" fmla="*/ 636 h 170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095"/>
                    <a:gd name="T115" fmla="*/ 0 h 1702"/>
                    <a:gd name="T116" fmla="*/ 1095 w 1095"/>
                    <a:gd name="T117" fmla="*/ 1702 h 170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095" h="1702">
                      <a:moveTo>
                        <a:pt x="453" y="636"/>
                      </a:moveTo>
                      <a:lnTo>
                        <a:pt x="420" y="635"/>
                      </a:lnTo>
                      <a:lnTo>
                        <a:pt x="375" y="628"/>
                      </a:lnTo>
                      <a:lnTo>
                        <a:pt x="298" y="597"/>
                      </a:lnTo>
                      <a:lnTo>
                        <a:pt x="130" y="537"/>
                      </a:lnTo>
                      <a:lnTo>
                        <a:pt x="105" y="542"/>
                      </a:lnTo>
                      <a:lnTo>
                        <a:pt x="80" y="551"/>
                      </a:lnTo>
                      <a:lnTo>
                        <a:pt x="55" y="567"/>
                      </a:lnTo>
                      <a:lnTo>
                        <a:pt x="38" y="584"/>
                      </a:lnTo>
                      <a:lnTo>
                        <a:pt x="22" y="610"/>
                      </a:lnTo>
                      <a:lnTo>
                        <a:pt x="13" y="638"/>
                      </a:lnTo>
                      <a:lnTo>
                        <a:pt x="4" y="676"/>
                      </a:lnTo>
                      <a:lnTo>
                        <a:pt x="1" y="707"/>
                      </a:lnTo>
                      <a:lnTo>
                        <a:pt x="0" y="740"/>
                      </a:lnTo>
                      <a:lnTo>
                        <a:pt x="1" y="778"/>
                      </a:lnTo>
                      <a:lnTo>
                        <a:pt x="5" y="813"/>
                      </a:lnTo>
                      <a:lnTo>
                        <a:pt x="13" y="843"/>
                      </a:lnTo>
                      <a:lnTo>
                        <a:pt x="147" y="884"/>
                      </a:lnTo>
                      <a:lnTo>
                        <a:pt x="204" y="911"/>
                      </a:lnTo>
                      <a:lnTo>
                        <a:pt x="240" y="932"/>
                      </a:lnTo>
                      <a:lnTo>
                        <a:pt x="271" y="949"/>
                      </a:lnTo>
                      <a:lnTo>
                        <a:pt x="298" y="960"/>
                      </a:lnTo>
                      <a:lnTo>
                        <a:pt x="338" y="972"/>
                      </a:lnTo>
                      <a:lnTo>
                        <a:pt x="417" y="994"/>
                      </a:lnTo>
                      <a:lnTo>
                        <a:pt x="550" y="1024"/>
                      </a:lnTo>
                      <a:lnTo>
                        <a:pt x="648" y="1041"/>
                      </a:lnTo>
                      <a:lnTo>
                        <a:pt x="672" y="1034"/>
                      </a:lnTo>
                      <a:lnTo>
                        <a:pt x="687" y="1017"/>
                      </a:lnTo>
                      <a:lnTo>
                        <a:pt x="699" y="990"/>
                      </a:lnTo>
                      <a:lnTo>
                        <a:pt x="730" y="922"/>
                      </a:lnTo>
                      <a:lnTo>
                        <a:pt x="737" y="965"/>
                      </a:lnTo>
                      <a:lnTo>
                        <a:pt x="744" y="1074"/>
                      </a:lnTo>
                      <a:lnTo>
                        <a:pt x="740" y="1159"/>
                      </a:lnTo>
                      <a:lnTo>
                        <a:pt x="730" y="1202"/>
                      </a:lnTo>
                      <a:lnTo>
                        <a:pt x="729" y="1249"/>
                      </a:lnTo>
                      <a:lnTo>
                        <a:pt x="729" y="1294"/>
                      </a:lnTo>
                      <a:lnTo>
                        <a:pt x="723" y="1350"/>
                      </a:lnTo>
                      <a:lnTo>
                        <a:pt x="712" y="1401"/>
                      </a:lnTo>
                      <a:lnTo>
                        <a:pt x="680" y="1551"/>
                      </a:lnTo>
                      <a:lnTo>
                        <a:pt x="702" y="1576"/>
                      </a:lnTo>
                      <a:lnTo>
                        <a:pt x="731" y="1596"/>
                      </a:lnTo>
                      <a:lnTo>
                        <a:pt x="775" y="1613"/>
                      </a:lnTo>
                      <a:lnTo>
                        <a:pt x="821" y="1623"/>
                      </a:lnTo>
                      <a:lnTo>
                        <a:pt x="857" y="1636"/>
                      </a:lnTo>
                      <a:lnTo>
                        <a:pt x="898" y="1650"/>
                      </a:lnTo>
                      <a:lnTo>
                        <a:pt x="935" y="1664"/>
                      </a:lnTo>
                      <a:lnTo>
                        <a:pt x="976" y="1677"/>
                      </a:lnTo>
                      <a:lnTo>
                        <a:pt x="1029" y="1692"/>
                      </a:lnTo>
                      <a:lnTo>
                        <a:pt x="1095" y="1702"/>
                      </a:lnTo>
                      <a:lnTo>
                        <a:pt x="1064" y="1504"/>
                      </a:lnTo>
                      <a:lnTo>
                        <a:pt x="1053" y="1440"/>
                      </a:lnTo>
                      <a:lnTo>
                        <a:pt x="1047" y="1402"/>
                      </a:lnTo>
                      <a:lnTo>
                        <a:pt x="1045" y="1360"/>
                      </a:lnTo>
                      <a:lnTo>
                        <a:pt x="1041" y="1269"/>
                      </a:lnTo>
                      <a:lnTo>
                        <a:pt x="1044" y="1143"/>
                      </a:lnTo>
                      <a:lnTo>
                        <a:pt x="1065" y="822"/>
                      </a:lnTo>
                      <a:lnTo>
                        <a:pt x="1053" y="321"/>
                      </a:lnTo>
                      <a:lnTo>
                        <a:pt x="1003" y="46"/>
                      </a:lnTo>
                      <a:lnTo>
                        <a:pt x="874" y="24"/>
                      </a:lnTo>
                      <a:lnTo>
                        <a:pt x="829" y="14"/>
                      </a:lnTo>
                      <a:lnTo>
                        <a:pt x="798" y="4"/>
                      </a:lnTo>
                      <a:lnTo>
                        <a:pt x="778" y="0"/>
                      </a:lnTo>
                      <a:lnTo>
                        <a:pt x="754" y="0"/>
                      </a:lnTo>
                      <a:lnTo>
                        <a:pt x="734" y="2"/>
                      </a:lnTo>
                      <a:lnTo>
                        <a:pt x="714" y="8"/>
                      </a:lnTo>
                      <a:lnTo>
                        <a:pt x="693" y="18"/>
                      </a:lnTo>
                      <a:lnTo>
                        <a:pt x="672" y="35"/>
                      </a:lnTo>
                      <a:lnTo>
                        <a:pt x="652" y="58"/>
                      </a:lnTo>
                      <a:lnTo>
                        <a:pt x="641" y="79"/>
                      </a:lnTo>
                      <a:lnTo>
                        <a:pt x="634" y="109"/>
                      </a:lnTo>
                      <a:lnTo>
                        <a:pt x="634" y="148"/>
                      </a:lnTo>
                      <a:lnTo>
                        <a:pt x="627" y="201"/>
                      </a:lnTo>
                      <a:lnTo>
                        <a:pt x="604" y="314"/>
                      </a:lnTo>
                      <a:lnTo>
                        <a:pt x="536" y="594"/>
                      </a:lnTo>
                      <a:lnTo>
                        <a:pt x="526" y="632"/>
                      </a:lnTo>
                      <a:lnTo>
                        <a:pt x="495" y="636"/>
                      </a:lnTo>
                      <a:lnTo>
                        <a:pt x="453" y="63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13" name="Freeform 49"/>
                <p:cNvSpPr>
                  <a:spLocks/>
                </p:cNvSpPr>
                <p:nvPr/>
              </p:nvSpPr>
              <p:spPr bwMode="auto">
                <a:xfrm>
                  <a:off x="2700" y="1781"/>
                  <a:ext cx="60" cy="228"/>
                </a:xfrm>
                <a:custGeom>
                  <a:avLst/>
                  <a:gdLst>
                    <a:gd name="T0" fmla="*/ 0 w 119"/>
                    <a:gd name="T1" fmla="*/ 457 h 457"/>
                    <a:gd name="T2" fmla="*/ 43 w 119"/>
                    <a:gd name="T3" fmla="*/ 306 h 457"/>
                    <a:gd name="T4" fmla="*/ 85 w 119"/>
                    <a:gd name="T5" fmla="*/ 153 h 457"/>
                    <a:gd name="T6" fmla="*/ 77 w 119"/>
                    <a:gd name="T7" fmla="*/ 26 h 457"/>
                    <a:gd name="T8" fmla="*/ 119 w 119"/>
                    <a:gd name="T9" fmla="*/ 0 h 4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9"/>
                    <a:gd name="T16" fmla="*/ 0 h 457"/>
                    <a:gd name="T17" fmla="*/ 119 w 119"/>
                    <a:gd name="T18" fmla="*/ 457 h 4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9" h="457">
                      <a:moveTo>
                        <a:pt x="0" y="457"/>
                      </a:moveTo>
                      <a:lnTo>
                        <a:pt x="43" y="306"/>
                      </a:lnTo>
                      <a:lnTo>
                        <a:pt x="85" y="153"/>
                      </a:lnTo>
                      <a:lnTo>
                        <a:pt x="77" y="26"/>
                      </a:lnTo>
                      <a:lnTo>
                        <a:pt x="119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810" name="Freeform 51"/>
              <p:cNvSpPr>
                <a:spLocks/>
              </p:cNvSpPr>
              <p:nvPr/>
            </p:nvSpPr>
            <p:spPr bwMode="auto">
              <a:xfrm>
                <a:off x="2596" y="1870"/>
                <a:ext cx="49" cy="46"/>
              </a:xfrm>
              <a:custGeom>
                <a:avLst/>
                <a:gdLst>
                  <a:gd name="T0" fmla="*/ 0 w 99"/>
                  <a:gd name="T1" fmla="*/ 2 h 93"/>
                  <a:gd name="T2" fmla="*/ 47 w 99"/>
                  <a:gd name="T3" fmla="*/ 0 h 93"/>
                  <a:gd name="T4" fmla="*/ 72 w 99"/>
                  <a:gd name="T5" fmla="*/ 11 h 93"/>
                  <a:gd name="T6" fmla="*/ 91 w 99"/>
                  <a:gd name="T7" fmla="*/ 34 h 93"/>
                  <a:gd name="T8" fmla="*/ 99 w 99"/>
                  <a:gd name="T9" fmla="*/ 68 h 93"/>
                  <a:gd name="T10" fmla="*/ 98 w 99"/>
                  <a:gd name="T11" fmla="*/ 93 h 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9"/>
                  <a:gd name="T19" fmla="*/ 0 h 93"/>
                  <a:gd name="T20" fmla="*/ 99 w 99"/>
                  <a:gd name="T21" fmla="*/ 93 h 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9" h="93">
                    <a:moveTo>
                      <a:pt x="0" y="2"/>
                    </a:moveTo>
                    <a:lnTo>
                      <a:pt x="47" y="0"/>
                    </a:lnTo>
                    <a:lnTo>
                      <a:pt x="72" y="11"/>
                    </a:lnTo>
                    <a:lnTo>
                      <a:pt x="91" y="34"/>
                    </a:lnTo>
                    <a:lnTo>
                      <a:pt x="99" y="68"/>
                    </a:lnTo>
                    <a:lnTo>
                      <a:pt x="98" y="9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1" name="Freeform 52"/>
              <p:cNvSpPr>
                <a:spLocks/>
              </p:cNvSpPr>
              <p:nvPr/>
            </p:nvSpPr>
            <p:spPr bwMode="auto">
              <a:xfrm>
                <a:off x="2762" y="1577"/>
                <a:ext cx="114" cy="661"/>
              </a:xfrm>
              <a:custGeom>
                <a:avLst/>
                <a:gdLst>
                  <a:gd name="T0" fmla="*/ 140 w 229"/>
                  <a:gd name="T1" fmla="*/ 0 h 1321"/>
                  <a:gd name="T2" fmla="*/ 104 w 229"/>
                  <a:gd name="T3" fmla="*/ 87 h 1321"/>
                  <a:gd name="T4" fmla="*/ 90 w 229"/>
                  <a:gd name="T5" fmla="*/ 120 h 1321"/>
                  <a:gd name="T6" fmla="*/ 76 w 229"/>
                  <a:gd name="T7" fmla="*/ 148 h 1321"/>
                  <a:gd name="T8" fmla="*/ 50 w 229"/>
                  <a:gd name="T9" fmla="*/ 185 h 1321"/>
                  <a:gd name="T10" fmla="*/ 31 w 229"/>
                  <a:gd name="T11" fmla="*/ 208 h 1321"/>
                  <a:gd name="T12" fmla="*/ 0 w 229"/>
                  <a:gd name="T13" fmla="*/ 242 h 1321"/>
                  <a:gd name="T14" fmla="*/ 106 w 229"/>
                  <a:gd name="T15" fmla="*/ 246 h 1321"/>
                  <a:gd name="T16" fmla="*/ 34 w 229"/>
                  <a:gd name="T17" fmla="*/ 344 h 1321"/>
                  <a:gd name="T18" fmla="*/ 73 w 229"/>
                  <a:gd name="T19" fmla="*/ 443 h 1321"/>
                  <a:gd name="T20" fmla="*/ 89 w 229"/>
                  <a:gd name="T21" fmla="*/ 485 h 1321"/>
                  <a:gd name="T22" fmla="*/ 101 w 229"/>
                  <a:gd name="T23" fmla="*/ 530 h 1321"/>
                  <a:gd name="T24" fmla="*/ 113 w 229"/>
                  <a:gd name="T25" fmla="*/ 587 h 1321"/>
                  <a:gd name="T26" fmla="*/ 134 w 229"/>
                  <a:gd name="T27" fmla="*/ 720 h 1321"/>
                  <a:gd name="T28" fmla="*/ 144 w 229"/>
                  <a:gd name="T29" fmla="*/ 794 h 1321"/>
                  <a:gd name="T30" fmla="*/ 150 w 229"/>
                  <a:gd name="T31" fmla="*/ 870 h 1321"/>
                  <a:gd name="T32" fmla="*/ 152 w 229"/>
                  <a:gd name="T33" fmla="*/ 928 h 1321"/>
                  <a:gd name="T34" fmla="*/ 152 w 229"/>
                  <a:gd name="T35" fmla="*/ 1089 h 1321"/>
                  <a:gd name="T36" fmla="*/ 155 w 229"/>
                  <a:gd name="T37" fmla="*/ 1133 h 1321"/>
                  <a:gd name="T38" fmla="*/ 162 w 229"/>
                  <a:gd name="T39" fmla="*/ 1191 h 1321"/>
                  <a:gd name="T40" fmla="*/ 181 w 229"/>
                  <a:gd name="T41" fmla="*/ 1321 h 1321"/>
                  <a:gd name="T42" fmla="*/ 203 w 229"/>
                  <a:gd name="T43" fmla="*/ 1009 h 1321"/>
                  <a:gd name="T44" fmla="*/ 210 w 229"/>
                  <a:gd name="T45" fmla="*/ 928 h 1321"/>
                  <a:gd name="T46" fmla="*/ 220 w 229"/>
                  <a:gd name="T47" fmla="*/ 813 h 1321"/>
                  <a:gd name="T48" fmla="*/ 225 w 229"/>
                  <a:gd name="T49" fmla="*/ 753 h 1321"/>
                  <a:gd name="T50" fmla="*/ 227 w 229"/>
                  <a:gd name="T51" fmla="*/ 693 h 1321"/>
                  <a:gd name="T52" fmla="*/ 227 w 229"/>
                  <a:gd name="T53" fmla="*/ 615 h 1321"/>
                  <a:gd name="T54" fmla="*/ 229 w 229"/>
                  <a:gd name="T55" fmla="*/ 528 h 1321"/>
                  <a:gd name="T56" fmla="*/ 229 w 229"/>
                  <a:gd name="T57" fmla="*/ 441 h 1321"/>
                  <a:gd name="T58" fmla="*/ 227 w 229"/>
                  <a:gd name="T59" fmla="*/ 389 h 1321"/>
                  <a:gd name="T60" fmla="*/ 222 w 229"/>
                  <a:gd name="T61" fmla="*/ 300 h 1321"/>
                  <a:gd name="T62" fmla="*/ 219 w 229"/>
                  <a:gd name="T63" fmla="*/ 253 h 1321"/>
                  <a:gd name="T64" fmla="*/ 212 w 229"/>
                  <a:gd name="T65" fmla="*/ 199 h 1321"/>
                  <a:gd name="T66" fmla="*/ 205 w 229"/>
                  <a:gd name="T67" fmla="*/ 168 h 1321"/>
                  <a:gd name="T68" fmla="*/ 196 w 229"/>
                  <a:gd name="T69" fmla="*/ 134 h 1321"/>
                  <a:gd name="T70" fmla="*/ 188 w 229"/>
                  <a:gd name="T71" fmla="*/ 107 h 1321"/>
                  <a:gd name="T72" fmla="*/ 179 w 229"/>
                  <a:gd name="T73" fmla="*/ 80 h 1321"/>
                  <a:gd name="T74" fmla="*/ 140 w 229"/>
                  <a:gd name="T75" fmla="*/ 0 h 132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29"/>
                  <a:gd name="T115" fmla="*/ 0 h 1321"/>
                  <a:gd name="T116" fmla="*/ 229 w 229"/>
                  <a:gd name="T117" fmla="*/ 1321 h 132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29" h="1321">
                    <a:moveTo>
                      <a:pt x="140" y="0"/>
                    </a:moveTo>
                    <a:lnTo>
                      <a:pt x="104" y="87"/>
                    </a:lnTo>
                    <a:lnTo>
                      <a:pt x="90" y="120"/>
                    </a:lnTo>
                    <a:lnTo>
                      <a:pt x="76" y="148"/>
                    </a:lnTo>
                    <a:lnTo>
                      <a:pt x="50" y="185"/>
                    </a:lnTo>
                    <a:lnTo>
                      <a:pt x="31" y="208"/>
                    </a:lnTo>
                    <a:lnTo>
                      <a:pt x="0" y="242"/>
                    </a:lnTo>
                    <a:lnTo>
                      <a:pt x="106" y="246"/>
                    </a:lnTo>
                    <a:lnTo>
                      <a:pt x="34" y="344"/>
                    </a:lnTo>
                    <a:lnTo>
                      <a:pt x="73" y="443"/>
                    </a:lnTo>
                    <a:lnTo>
                      <a:pt x="89" y="485"/>
                    </a:lnTo>
                    <a:lnTo>
                      <a:pt x="101" y="530"/>
                    </a:lnTo>
                    <a:lnTo>
                      <a:pt x="113" y="587"/>
                    </a:lnTo>
                    <a:lnTo>
                      <a:pt x="134" y="720"/>
                    </a:lnTo>
                    <a:lnTo>
                      <a:pt x="144" y="794"/>
                    </a:lnTo>
                    <a:lnTo>
                      <a:pt x="150" y="870"/>
                    </a:lnTo>
                    <a:lnTo>
                      <a:pt x="152" y="928"/>
                    </a:lnTo>
                    <a:lnTo>
                      <a:pt x="152" y="1089"/>
                    </a:lnTo>
                    <a:lnTo>
                      <a:pt x="155" y="1133"/>
                    </a:lnTo>
                    <a:lnTo>
                      <a:pt x="162" y="1191"/>
                    </a:lnTo>
                    <a:lnTo>
                      <a:pt x="181" y="1321"/>
                    </a:lnTo>
                    <a:lnTo>
                      <a:pt x="203" y="1009"/>
                    </a:lnTo>
                    <a:lnTo>
                      <a:pt x="210" y="928"/>
                    </a:lnTo>
                    <a:lnTo>
                      <a:pt x="220" y="813"/>
                    </a:lnTo>
                    <a:lnTo>
                      <a:pt x="225" y="753"/>
                    </a:lnTo>
                    <a:lnTo>
                      <a:pt x="227" y="693"/>
                    </a:lnTo>
                    <a:lnTo>
                      <a:pt x="227" y="615"/>
                    </a:lnTo>
                    <a:lnTo>
                      <a:pt x="229" y="528"/>
                    </a:lnTo>
                    <a:lnTo>
                      <a:pt x="229" y="441"/>
                    </a:lnTo>
                    <a:lnTo>
                      <a:pt x="227" y="389"/>
                    </a:lnTo>
                    <a:lnTo>
                      <a:pt x="222" y="300"/>
                    </a:lnTo>
                    <a:lnTo>
                      <a:pt x="219" y="253"/>
                    </a:lnTo>
                    <a:lnTo>
                      <a:pt x="212" y="199"/>
                    </a:lnTo>
                    <a:lnTo>
                      <a:pt x="205" y="168"/>
                    </a:lnTo>
                    <a:lnTo>
                      <a:pt x="196" y="134"/>
                    </a:lnTo>
                    <a:lnTo>
                      <a:pt x="188" y="107"/>
                    </a:lnTo>
                    <a:lnTo>
                      <a:pt x="179" y="80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786" name="Freeform 54"/>
            <p:cNvSpPr>
              <a:spLocks/>
            </p:cNvSpPr>
            <p:nvPr/>
          </p:nvSpPr>
          <p:spPr bwMode="auto">
            <a:xfrm>
              <a:off x="2878" y="1633"/>
              <a:ext cx="89" cy="663"/>
            </a:xfrm>
            <a:custGeom>
              <a:avLst/>
              <a:gdLst>
                <a:gd name="T0" fmla="*/ 56 w 178"/>
                <a:gd name="T1" fmla="*/ 0 h 1328"/>
                <a:gd name="T2" fmla="*/ 26 w 178"/>
                <a:gd name="T3" fmla="*/ 192 h 1328"/>
                <a:gd name="T4" fmla="*/ 5 w 178"/>
                <a:gd name="T5" fmla="*/ 442 h 1328"/>
                <a:gd name="T6" fmla="*/ 10 w 178"/>
                <a:gd name="T7" fmla="*/ 950 h 1328"/>
                <a:gd name="T8" fmla="*/ 0 w 178"/>
                <a:gd name="T9" fmla="*/ 1188 h 1328"/>
                <a:gd name="T10" fmla="*/ 85 w 178"/>
                <a:gd name="T11" fmla="*/ 1328 h 1328"/>
                <a:gd name="T12" fmla="*/ 172 w 178"/>
                <a:gd name="T13" fmla="*/ 1188 h 1328"/>
                <a:gd name="T14" fmla="*/ 169 w 178"/>
                <a:gd name="T15" fmla="*/ 950 h 1328"/>
                <a:gd name="T16" fmla="*/ 178 w 178"/>
                <a:gd name="T17" fmla="*/ 438 h 1328"/>
                <a:gd name="T18" fmla="*/ 144 w 178"/>
                <a:gd name="T19" fmla="*/ 170 h 1328"/>
                <a:gd name="T20" fmla="*/ 101 w 178"/>
                <a:gd name="T21" fmla="*/ 0 h 1328"/>
                <a:gd name="T22" fmla="*/ 56 w 178"/>
                <a:gd name="T23" fmla="*/ 0 h 13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8"/>
                <a:gd name="T37" fmla="*/ 0 h 1328"/>
                <a:gd name="T38" fmla="*/ 178 w 178"/>
                <a:gd name="T39" fmla="*/ 1328 h 13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8" h="1328">
                  <a:moveTo>
                    <a:pt x="56" y="0"/>
                  </a:moveTo>
                  <a:lnTo>
                    <a:pt x="26" y="192"/>
                  </a:lnTo>
                  <a:lnTo>
                    <a:pt x="5" y="442"/>
                  </a:lnTo>
                  <a:lnTo>
                    <a:pt x="10" y="950"/>
                  </a:lnTo>
                  <a:lnTo>
                    <a:pt x="0" y="1188"/>
                  </a:lnTo>
                  <a:lnTo>
                    <a:pt x="85" y="1328"/>
                  </a:lnTo>
                  <a:lnTo>
                    <a:pt x="172" y="1188"/>
                  </a:lnTo>
                  <a:lnTo>
                    <a:pt x="169" y="950"/>
                  </a:lnTo>
                  <a:lnTo>
                    <a:pt x="178" y="438"/>
                  </a:lnTo>
                  <a:lnTo>
                    <a:pt x="144" y="170"/>
                  </a:lnTo>
                  <a:lnTo>
                    <a:pt x="101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E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Arc 55"/>
            <p:cNvSpPr>
              <a:spLocks/>
            </p:cNvSpPr>
            <p:nvPr/>
          </p:nvSpPr>
          <p:spPr bwMode="auto">
            <a:xfrm>
              <a:off x="2893" y="1589"/>
              <a:ext cx="50" cy="46"/>
            </a:xfrm>
            <a:custGeom>
              <a:avLst/>
              <a:gdLst>
                <a:gd name="T0" fmla="*/ 47 w 43200"/>
                <a:gd name="T1" fmla="*/ 0 h 31828"/>
                <a:gd name="T2" fmla="*/ 1 w 43200"/>
                <a:gd name="T3" fmla="*/ 4 h 31828"/>
                <a:gd name="T4" fmla="*/ 25 w 43200"/>
                <a:gd name="T5" fmla="*/ 15 h 31828"/>
                <a:gd name="T6" fmla="*/ 0 60000 65536"/>
                <a:gd name="T7" fmla="*/ 0 60000 65536"/>
                <a:gd name="T8" fmla="*/ 0 60000 65536"/>
                <a:gd name="T9" fmla="*/ 0 w 43200"/>
                <a:gd name="T10" fmla="*/ 0 h 31828"/>
                <a:gd name="T11" fmla="*/ 43200 w 43200"/>
                <a:gd name="T12" fmla="*/ 31828 h 318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1828" fill="none" extrusionOk="0">
                  <a:moveTo>
                    <a:pt x="40624" y="0"/>
                  </a:moveTo>
                  <a:cubicBezTo>
                    <a:pt x="42315" y="3144"/>
                    <a:pt x="43200" y="6658"/>
                    <a:pt x="43200" y="10228"/>
                  </a:cubicBezTo>
                  <a:cubicBezTo>
                    <a:pt x="43200" y="22157"/>
                    <a:pt x="33529" y="31828"/>
                    <a:pt x="21600" y="31828"/>
                  </a:cubicBezTo>
                  <a:cubicBezTo>
                    <a:pt x="9670" y="31828"/>
                    <a:pt x="0" y="22157"/>
                    <a:pt x="0" y="10228"/>
                  </a:cubicBezTo>
                  <a:cubicBezTo>
                    <a:pt x="-1" y="7743"/>
                    <a:pt x="428" y="5278"/>
                    <a:pt x="1266" y="2939"/>
                  </a:cubicBezTo>
                </a:path>
                <a:path w="43200" h="31828" stroke="0" extrusionOk="0">
                  <a:moveTo>
                    <a:pt x="40624" y="0"/>
                  </a:moveTo>
                  <a:cubicBezTo>
                    <a:pt x="42315" y="3144"/>
                    <a:pt x="43200" y="6658"/>
                    <a:pt x="43200" y="10228"/>
                  </a:cubicBezTo>
                  <a:cubicBezTo>
                    <a:pt x="43200" y="22157"/>
                    <a:pt x="33529" y="31828"/>
                    <a:pt x="21600" y="31828"/>
                  </a:cubicBezTo>
                  <a:cubicBezTo>
                    <a:pt x="9670" y="31828"/>
                    <a:pt x="0" y="22157"/>
                    <a:pt x="0" y="10228"/>
                  </a:cubicBezTo>
                  <a:cubicBezTo>
                    <a:pt x="-1" y="7743"/>
                    <a:pt x="428" y="5278"/>
                    <a:pt x="1266" y="2939"/>
                  </a:cubicBezTo>
                  <a:lnTo>
                    <a:pt x="21600" y="10228"/>
                  </a:lnTo>
                  <a:close/>
                </a:path>
              </a:pathLst>
            </a:custGeom>
            <a:solidFill>
              <a:srgbClr val="E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Freeform 56"/>
            <p:cNvSpPr>
              <a:spLocks/>
            </p:cNvSpPr>
            <p:nvPr/>
          </p:nvSpPr>
          <p:spPr bwMode="auto">
            <a:xfrm>
              <a:off x="2833" y="1557"/>
              <a:ext cx="171" cy="102"/>
            </a:xfrm>
            <a:custGeom>
              <a:avLst/>
              <a:gdLst>
                <a:gd name="T0" fmla="*/ 33 w 344"/>
                <a:gd name="T1" fmla="*/ 0 h 204"/>
                <a:gd name="T2" fmla="*/ 171 w 344"/>
                <a:gd name="T3" fmla="*/ 88 h 204"/>
                <a:gd name="T4" fmla="*/ 318 w 344"/>
                <a:gd name="T5" fmla="*/ 0 h 204"/>
                <a:gd name="T6" fmla="*/ 344 w 344"/>
                <a:gd name="T7" fmla="*/ 42 h 204"/>
                <a:gd name="T8" fmla="*/ 248 w 344"/>
                <a:gd name="T9" fmla="*/ 204 h 204"/>
                <a:gd name="T10" fmla="*/ 171 w 344"/>
                <a:gd name="T11" fmla="*/ 93 h 204"/>
                <a:gd name="T12" fmla="*/ 98 w 344"/>
                <a:gd name="T13" fmla="*/ 202 h 204"/>
                <a:gd name="T14" fmla="*/ 0 w 344"/>
                <a:gd name="T15" fmla="*/ 41 h 204"/>
                <a:gd name="T16" fmla="*/ 33 w 344"/>
                <a:gd name="T17" fmla="*/ 0 h 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4"/>
                <a:gd name="T28" fmla="*/ 0 h 204"/>
                <a:gd name="T29" fmla="*/ 344 w 344"/>
                <a:gd name="T30" fmla="*/ 204 h 2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4" h="204">
                  <a:moveTo>
                    <a:pt x="33" y="0"/>
                  </a:moveTo>
                  <a:lnTo>
                    <a:pt x="171" y="88"/>
                  </a:lnTo>
                  <a:lnTo>
                    <a:pt x="318" y="0"/>
                  </a:lnTo>
                  <a:lnTo>
                    <a:pt x="344" y="42"/>
                  </a:lnTo>
                  <a:lnTo>
                    <a:pt x="248" y="204"/>
                  </a:lnTo>
                  <a:lnTo>
                    <a:pt x="171" y="93"/>
                  </a:lnTo>
                  <a:lnTo>
                    <a:pt x="98" y="202"/>
                  </a:lnTo>
                  <a:lnTo>
                    <a:pt x="0" y="4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Freeform 57"/>
            <p:cNvSpPr>
              <a:spLocks/>
            </p:cNvSpPr>
            <p:nvPr/>
          </p:nvSpPr>
          <p:spPr bwMode="auto">
            <a:xfrm>
              <a:off x="2342" y="1834"/>
              <a:ext cx="49" cy="136"/>
            </a:xfrm>
            <a:custGeom>
              <a:avLst/>
              <a:gdLst>
                <a:gd name="T0" fmla="*/ 81 w 98"/>
                <a:gd name="T1" fmla="*/ 0 h 270"/>
                <a:gd name="T2" fmla="*/ 90 w 98"/>
                <a:gd name="T3" fmla="*/ 27 h 270"/>
                <a:gd name="T4" fmla="*/ 94 w 98"/>
                <a:gd name="T5" fmla="*/ 51 h 270"/>
                <a:gd name="T6" fmla="*/ 98 w 98"/>
                <a:gd name="T7" fmla="*/ 83 h 270"/>
                <a:gd name="T8" fmla="*/ 98 w 98"/>
                <a:gd name="T9" fmla="*/ 105 h 270"/>
                <a:gd name="T10" fmla="*/ 98 w 98"/>
                <a:gd name="T11" fmla="*/ 130 h 270"/>
                <a:gd name="T12" fmla="*/ 91 w 98"/>
                <a:gd name="T13" fmla="*/ 163 h 270"/>
                <a:gd name="T14" fmla="*/ 81 w 98"/>
                <a:gd name="T15" fmla="*/ 198 h 270"/>
                <a:gd name="T16" fmla="*/ 71 w 98"/>
                <a:gd name="T17" fmla="*/ 222 h 270"/>
                <a:gd name="T18" fmla="*/ 60 w 98"/>
                <a:gd name="T19" fmla="*/ 245 h 270"/>
                <a:gd name="T20" fmla="*/ 44 w 98"/>
                <a:gd name="T21" fmla="*/ 260 h 270"/>
                <a:gd name="T22" fmla="*/ 26 w 98"/>
                <a:gd name="T23" fmla="*/ 269 h 270"/>
                <a:gd name="T24" fmla="*/ 10 w 98"/>
                <a:gd name="T25" fmla="*/ 270 h 270"/>
                <a:gd name="T26" fmla="*/ 5 w 98"/>
                <a:gd name="T27" fmla="*/ 253 h 270"/>
                <a:gd name="T28" fmla="*/ 3 w 98"/>
                <a:gd name="T29" fmla="*/ 239 h 270"/>
                <a:gd name="T30" fmla="*/ 0 w 98"/>
                <a:gd name="T31" fmla="*/ 215 h 270"/>
                <a:gd name="T32" fmla="*/ 0 w 98"/>
                <a:gd name="T33" fmla="*/ 194 h 270"/>
                <a:gd name="T34" fmla="*/ 6 w 98"/>
                <a:gd name="T35" fmla="*/ 137 h 270"/>
                <a:gd name="T36" fmla="*/ 44 w 98"/>
                <a:gd name="T37" fmla="*/ 15 h 270"/>
                <a:gd name="T38" fmla="*/ 64 w 98"/>
                <a:gd name="T39" fmla="*/ 3 h 270"/>
                <a:gd name="T40" fmla="*/ 81 w 98"/>
                <a:gd name="T41" fmla="*/ 0 h 2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8"/>
                <a:gd name="T64" fmla="*/ 0 h 270"/>
                <a:gd name="T65" fmla="*/ 98 w 98"/>
                <a:gd name="T66" fmla="*/ 270 h 27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8" h="270">
                  <a:moveTo>
                    <a:pt x="81" y="0"/>
                  </a:moveTo>
                  <a:lnTo>
                    <a:pt x="90" y="27"/>
                  </a:lnTo>
                  <a:lnTo>
                    <a:pt x="94" y="51"/>
                  </a:lnTo>
                  <a:lnTo>
                    <a:pt x="98" y="83"/>
                  </a:lnTo>
                  <a:lnTo>
                    <a:pt x="98" y="105"/>
                  </a:lnTo>
                  <a:lnTo>
                    <a:pt x="98" y="130"/>
                  </a:lnTo>
                  <a:lnTo>
                    <a:pt x="91" y="163"/>
                  </a:lnTo>
                  <a:lnTo>
                    <a:pt x="81" y="198"/>
                  </a:lnTo>
                  <a:lnTo>
                    <a:pt x="71" y="222"/>
                  </a:lnTo>
                  <a:lnTo>
                    <a:pt x="60" y="245"/>
                  </a:lnTo>
                  <a:lnTo>
                    <a:pt x="44" y="260"/>
                  </a:lnTo>
                  <a:lnTo>
                    <a:pt x="26" y="269"/>
                  </a:lnTo>
                  <a:lnTo>
                    <a:pt x="10" y="270"/>
                  </a:lnTo>
                  <a:lnTo>
                    <a:pt x="5" y="253"/>
                  </a:lnTo>
                  <a:lnTo>
                    <a:pt x="3" y="239"/>
                  </a:lnTo>
                  <a:lnTo>
                    <a:pt x="0" y="215"/>
                  </a:lnTo>
                  <a:lnTo>
                    <a:pt x="0" y="194"/>
                  </a:lnTo>
                  <a:lnTo>
                    <a:pt x="6" y="137"/>
                  </a:lnTo>
                  <a:lnTo>
                    <a:pt x="44" y="15"/>
                  </a:lnTo>
                  <a:lnTo>
                    <a:pt x="64" y="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20202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64"/>
            <p:cNvGrpSpPr>
              <a:grpSpLocks/>
            </p:cNvGrpSpPr>
            <p:nvPr/>
          </p:nvGrpSpPr>
          <p:grpSpPr bwMode="auto">
            <a:xfrm>
              <a:off x="2964" y="1557"/>
              <a:ext cx="548" cy="851"/>
              <a:chOff x="2964" y="1557"/>
              <a:chExt cx="548" cy="851"/>
            </a:xfrm>
          </p:grpSpPr>
          <p:grpSp>
            <p:nvGrpSpPr>
              <p:cNvPr id="16" name="Group 62"/>
              <p:cNvGrpSpPr>
                <a:grpSpLocks/>
              </p:cNvGrpSpPr>
              <p:nvPr/>
            </p:nvGrpSpPr>
            <p:grpSpPr bwMode="auto">
              <a:xfrm>
                <a:off x="2964" y="1557"/>
                <a:ext cx="548" cy="851"/>
                <a:chOff x="2964" y="1557"/>
                <a:chExt cx="548" cy="851"/>
              </a:xfrm>
            </p:grpSpPr>
            <p:grpSp>
              <p:nvGrpSpPr>
                <p:cNvPr id="17" name="Group 60"/>
                <p:cNvGrpSpPr>
                  <a:grpSpLocks/>
                </p:cNvGrpSpPr>
                <p:nvPr/>
              </p:nvGrpSpPr>
              <p:grpSpPr bwMode="auto">
                <a:xfrm>
                  <a:off x="2964" y="1557"/>
                  <a:ext cx="548" cy="851"/>
                  <a:chOff x="2964" y="1557"/>
                  <a:chExt cx="548" cy="851"/>
                </a:xfrm>
              </p:grpSpPr>
              <p:sp>
                <p:nvSpPr>
                  <p:cNvPr id="32807" name="Freeform 58"/>
                  <p:cNvSpPr>
                    <a:spLocks/>
                  </p:cNvSpPr>
                  <p:nvPr/>
                </p:nvSpPr>
                <p:spPr bwMode="auto">
                  <a:xfrm>
                    <a:off x="2964" y="1557"/>
                    <a:ext cx="548" cy="851"/>
                  </a:xfrm>
                  <a:custGeom>
                    <a:avLst/>
                    <a:gdLst>
                      <a:gd name="T0" fmla="*/ 675 w 1095"/>
                      <a:gd name="T1" fmla="*/ 635 h 1703"/>
                      <a:gd name="T2" fmla="*/ 797 w 1095"/>
                      <a:gd name="T3" fmla="*/ 597 h 1703"/>
                      <a:gd name="T4" fmla="*/ 991 w 1095"/>
                      <a:gd name="T5" fmla="*/ 542 h 1703"/>
                      <a:gd name="T6" fmla="*/ 1040 w 1095"/>
                      <a:gd name="T7" fmla="*/ 568 h 1703"/>
                      <a:gd name="T8" fmla="*/ 1073 w 1095"/>
                      <a:gd name="T9" fmla="*/ 610 h 1703"/>
                      <a:gd name="T10" fmla="*/ 1091 w 1095"/>
                      <a:gd name="T11" fmla="*/ 677 h 1703"/>
                      <a:gd name="T12" fmla="*/ 1095 w 1095"/>
                      <a:gd name="T13" fmla="*/ 740 h 1703"/>
                      <a:gd name="T14" fmla="*/ 1090 w 1095"/>
                      <a:gd name="T15" fmla="*/ 814 h 1703"/>
                      <a:gd name="T16" fmla="*/ 948 w 1095"/>
                      <a:gd name="T17" fmla="*/ 885 h 1703"/>
                      <a:gd name="T18" fmla="*/ 855 w 1095"/>
                      <a:gd name="T19" fmla="*/ 933 h 1703"/>
                      <a:gd name="T20" fmla="*/ 797 w 1095"/>
                      <a:gd name="T21" fmla="*/ 961 h 1703"/>
                      <a:gd name="T22" fmla="*/ 678 w 1095"/>
                      <a:gd name="T23" fmla="*/ 995 h 1703"/>
                      <a:gd name="T24" fmla="*/ 447 w 1095"/>
                      <a:gd name="T25" fmla="*/ 1042 h 1703"/>
                      <a:gd name="T26" fmla="*/ 408 w 1095"/>
                      <a:gd name="T27" fmla="*/ 1018 h 1703"/>
                      <a:gd name="T28" fmla="*/ 365 w 1095"/>
                      <a:gd name="T29" fmla="*/ 923 h 1703"/>
                      <a:gd name="T30" fmla="*/ 351 w 1095"/>
                      <a:gd name="T31" fmla="*/ 1074 h 1703"/>
                      <a:gd name="T32" fmla="*/ 365 w 1095"/>
                      <a:gd name="T33" fmla="*/ 1203 h 1703"/>
                      <a:gd name="T34" fmla="*/ 367 w 1095"/>
                      <a:gd name="T35" fmla="*/ 1295 h 1703"/>
                      <a:gd name="T36" fmla="*/ 384 w 1095"/>
                      <a:gd name="T37" fmla="*/ 1401 h 1703"/>
                      <a:gd name="T38" fmla="*/ 394 w 1095"/>
                      <a:gd name="T39" fmla="*/ 1577 h 1703"/>
                      <a:gd name="T40" fmla="*/ 320 w 1095"/>
                      <a:gd name="T41" fmla="*/ 1613 h 1703"/>
                      <a:gd name="T42" fmla="*/ 238 w 1095"/>
                      <a:gd name="T43" fmla="*/ 1636 h 1703"/>
                      <a:gd name="T44" fmla="*/ 160 w 1095"/>
                      <a:gd name="T45" fmla="*/ 1664 h 1703"/>
                      <a:gd name="T46" fmla="*/ 67 w 1095"/>
                      <a:gd name="T47" fmla="*/ 1693 h 1703"/>
                      <a:gd name="T48" fmla="*/ 31 w 1095"/>
                      <a:gd name="T49" fmla="*/ 1504 h 1703"/>
                      <a:gd name="T50" fmla="*/ 48 w 1095"/>
                      <a:gd name="T51" fmla="*/ 1403 h 1703"/>
                      <a:gd name="T52" fmla="*/ 54 w 1095"/>
                      <a:gd name="T53" fmla="*/ 1270 h 1703"/>
                      <a:gd name="T54" fmla="*/ 30 w 1095"/>
                      <a:gd name="T55" fmla="*/ 821 h 1703"/>
                      <a:gd name="T56" fmla="*/ 92 w 1095"/>
                      <a:gd name="T57" fmla="*/ 47 h 1703"/>
                      <a:gd name="T58" fmla="*/ 266 w 1095"/>
                      <a:gd name="T59" fmla="*/ 13 h 1703"/>
                      <a:gd name="T60" fmla="*/ 317 w 1095"/>
                      <a:gd name="T61" fmla="*/ 0 h 1703"/>
                      <a:gd name="T62" fmla="*/ 361 w 1095"/>
                      <a:gd name="T63" fmla="*/ 3 h 1703"/>
                      <a:gd name="T64" fmla="*/ 402 w 1095"/>
                      <a:gd name="T65" fmla="*/ 18 h 1703"/>
                      <a:gd name="T66" fmla="*/ 443 w 1095"/>
                      <a:gd name="T67" fmla="*/ 58 h 1703"/>
                      <a:gd name="T68" fmla="*/ 462 w 1095"/>
                      <a:gd name="T69" fmla="*/ 109 h 1703"/>
                      <a:gd name="T70" fmla="*/ 469 w 1095"/>
                      <a:gd name="T71" fmla="*/ 201 h 1703"/>
                      <a:gd name="T72" fmla="*/ 559 w 1095"/>
                      <a:gd name="T73" fmla="*/ 594 h 1703"/>
                      <a:gd name="T74" fmla="*/ 600 w 1095"/>
                      <a:gd name="T75" fmla="*/ 637 h 1703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095"/>
                      <a:gd name="T115" fmla="*/ 0 h 1703"/>
                      <a:gd name="T116" fmla="*/ 1095 w 1095"/>
                      <a:gd name="T117" fmla="*/ 1703 h 1703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095" h="1703">
                        <a:moveTo>
                          <a:pt x="643" y="637"/>
                        </a:moveTo>
                        <a:lnTo>
                          <a:pt x="675" y="635"/>
                        </a:lnTo>
                        <a:lnTo>
                          <a:pt x="720" y="628"/>
                        </a:lnTo>
                        <a:lnTo>
                          <a:pt x="797" y="597"/>
                        </a:lnTo>
                        <a:lnTo>
                          <a:pt x="965" y="538"/>
                        </a:lnTo>
                        <a:lnTo>
                          <a:pt x="991" y="542"/>
                        </a:lnTo>
                        <a:lnTo>
                          <a:pt x="1015" y="552"/>
                        </a:lnTo>
                        <a:lnTo>
                          <a:pt x="1040" y="568"/>
                        </a:lnTo>
                        <a:lnTo>
                          <a:pt x="1057" y="585"/>
                        </a:lnTo>
                        <a:lnTo>
                          <a:pt x="1073" y="610"/>
                        </a:lnTo>
                        <a:lnTo>
                          <a:pt x="1083" y="638"/>
                        </a:lnTo>
                        <a:lnTo>
                          <a:pt x="1091" y="677"/>
                        </a:lnTo>
                        <a:lnTo>
                          <a:pt x="1094" y="708"/>
                        </a:lnTo>
                        <a:lnTo>
                          <a:pt x="1095" y="740"/>
                        </a:lnTo>
                        <a:lnTo>
                          <a:pt x="1094" y="778"/>
                        </a:lnTo>
                        <a:lnTo>
                          <a:pt x="1090" y="814"/>
                        </a:lnTo>
                        <a:lnTo>
                          <a:pt x="1083" y="844"/>
                        </a:lnTo>
                        <a:lnTo>
                          <a:pt x="948" y="885"/>
                        </a:lnTo>
                        <a:lnTo>
                          <a:pt x="892" y="911"/>
                        </a:lnTo>
                        <a:lnTo>
                          <a:pt x="855" y="933"/>
                        </a:lnTo>
                        <a:lnTo>
                          <a:pt x="824" y="950"/>
                        </a:lnTo>
                        <a:lnTo>
                          <a:pt x="797" y="961"/>
                        </a:lnTo>
                        <a:lnTo>
                          <a:pt x="757" y="972"/>
                        </a:lnTo>
                        <a:lnTo>
                          <a:pt x="678" y="995"/>
                        </a:lnTo>
                        <a:lnTo>
                          <a:pt x="545" y="1025"/>
                        </a:lnTo>
                        <a:lnTo>
                          <a:pt x="447" y="1042"/>
                        </a:lnTo>
                        <a:lnTo>
                          <a:pt x="423" y="1035"/>
                        </a:lnTo>
                        <a:lnTo>
                          <a:pt x="408" y="1018"/>
                        </a:lnTo>
                        <a:lnTo>
                          <a:pt x="396" y="991"/>
                        </a:lnTo>
                        <a:lnTo>
                          <a:pt x="365" y="923"/>
                        </a:lnTo>
                        <a:lnTo>
                          <a:pt x="358" y="965"/>
                        </a:lnTo>
                        <a:lnTo>
                          <a:pt x="351" y="1074"/>
                        </a:lnTo>
                        <a:lnTo>
                          <a:pt x="355" y="1159"/>
                        </a:lnTo>
                        <a:lnTo>
                          <a:pt x="365" y="1203"/>
                        </a:lnTo>
                        <a:lnTo>
                          <a:pt x="367" y="1250"/>
                        </a:lnTo>
                        <a:lnTo>
                          <a:pt x="367" y="1295"/>
                        </a:lnTo>
                        <a:lnTo>
                          <a:pt x="372" y="1350"/>
                        </a:lnTo>
                        <a:lnTo>
                          <a:pt x="384" y="1401"/>
                        </a:lnTo>
                        <a:lnTo>
                          <a:pt x="415" y="1551"/>
                        </a:lnTo>
                        <a:lnTo>
                          <a:pt x="394" y="1577"/>
                        </a:lnTo>
                        <a:lnTo>
                          <a:pt x="364" y="1596"/>
                        </a:lnTo>
                        <a:lnTo>
                          <a:pt x="320" y="1613"/>
                        </a:lnTo>
                        <a:lnTo>
                          <a:pt x="275" y="1623"/>
                        </a:lnTo>
                        <a:lnTo>
                          <a:pt x="238" y="1636"/>
                        </a:lnTo>
                        <a:lnTo>
                          <a:pt x="197" y="1650"/>
                        </a:lnTo>
                        <a:lnTo>
                          <a:pt x="160" y="1664"/>
                        </a:lnTo>
                        <a:lnTo>
                          <a:pt x="119" y="1677"/>
                        </a:lnTo>
                        <a:lnTo>
                          <a:pt x="67" y="1693"/>
                        </a:lnTo>
                        <a:lnTo>
                          <a:pt x="0" y="1703"/>
                        </a:lnTo>
                        <a:lnTo>
                          <a:pt x="31" y="1504"/>
                        </a:lnTo>
                        <a:lnTo>
                          <a:pt x="43" y="1441"/>
                        </a:lnTo>
                        <a:lnTo>
                          <a:pt x="48" y="1403"/>
                        </a:lnTo>
                        <a:lnTo>
                          <a:pt x="50" y="1360"/>
                        </a:lnTo>
                        <a:lnTo>
                          <a:pt x="54" y="1270"/>
                        </a:lnTo>
                        <a:lnTo>
                          <a:pt x="51" y="1144"/>
                        </a:lnTo>
                        <a:lnTo>
                          <a:pt x="30" y="821"/>
                        </a:lnTo>
                        <a:lnTo>
                          <a:pt x="43" y="321"/>
                        </a:lnTo>
                        <a:lnTo>
                          <a:pt x="92" y="47"/>
                        </a:lnTo>
                        <a:lnTo>
                          <a:pt x="221" y="24"/>
                        </a:lnTo>
                        <a:lnTo>
                          <a:pt x="266" y="13"/>
                        </a:lnTo>
                        <a:lnTo>
                          <a:pt x="297" y="4"/>
                        </a:lnTo>
                        <a:lnTo>
                          <a:pt x="317" y="0"/>
                        </a:lnTo>
                        <a:lnTo>
                          <a:pt x="341" y="0"/>
                        </a:lnTo>
                        <a:lnTo>
                          <a:pt x="361" y="3"/>
                        </a:lnTo>
                        <a:lnTo>
                          <a:pt x="381" y="7"/>
                        </a:lnTo>
                        <a:lnTo>
                          <a:pt x="402" y="18"/>
                        </a:lnTo>
                        <a:lnTo>
                          <a:pt x="423" y="35"/>
                        </a:lnTo>
                        <a:lnTo>
                          <a:pt x="443" y="58"/>
                        </a:lnTo>
                        <a:lnTo>
                          <a:pt x="454" y="79"/>
                        </a:lnTo>
                        <a:lnTo>
                          <a:pt x="462" y="109"/>
                        </a:lnTo>
                        <a:lnTo>
                          <a:pt x="462" y="149"/>
                        </a:lnTo>
                        <a:lnTo>
                          <a:pt x="469" y="201"/>
                        </a:lnTo>
                        <a:lnTo>
                          <a:pt x="491" y="314"/>
                        </a:lnTo>
                        <a:lnTo>
                          <a:pt x="559" y="594"/>
                        </a:lnTo>
                        <a:lnTo>
                          <a:pt x="569" y="633"/>
                        </a:lnTo>
                        <a:lnTo>
                          <a:pt x="600" y="637"/>
                        </a:lnTo>
                        <a:lnTo>
                          <a:pt x="643" y="637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08" name="Freeform 59"/>
                  <p:cNvSpPr>
                    <a:spLocks/>
                  </p:cNvSpPr>
                  <p:nvPr/>
                </p:nvSpPr>
                <p:spPr bwMode="auto">
                  <a:xfrm>
                    <a:off x="3083" y="1785"/>
                    <a:ext cx="59" cy="228"/>
                  </a:xfrm>
                  <a:custGeom>
                    <a:avLst/>
                    <a:gdLst>
                      <a:gd name="T0" fmla="*/ 119 w 119"/>
                      <a:gd name="T1" fmla="*/ 457 h 457"/>
                      <a:gd name="T2" fmla="*/ 76 w 119"/>
                      <a:gd name="T3" fmla="*/ 305 h 457"/>
                      <a:gd name="T4" fmla="*/ 34 w 119"/>
                      <a:gd name="T5" fmla="*/ 153 h 457"/>
                      <a:gd name="T6" fmla="*/ 42 w 119"/>
                      <a:gd name="T7" fmla="*/ 25 h 457"/>
                      <a:gd name="T8" fmla="*/ 0 w 119"/>
                      <a:gd name="T9" fmla="*/ 0 h 4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9"/>
                      <a:gd name="T16" fmla="*/ 0 h 457"/>
                      <a:gd name="T17" fmla="*/ 119 w 119"/>
                      <a:gd name="T18" fmla="*/ 457 h 4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9" h="457">
                        <a:moveTo>
                          <a:pt x="119" y="457"/>
                        </a:moveTo>
                        <a:lnTo>
                          <a:pt x="76" y="305"/>
                        </a:lnTo>
                        <a:lnTo>
                          <a:pt x="34" y="153"/>
                        </a:lnTo>
                        <a:lnTo>
                          <a:pt x="42" y="25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2806" name="Freeform 61"/>
                <p:cNvSpPr>
                  <a:spLocks/>
                </p:cNvSpPr>
                <p:nvPr/>
              </p:nvSpPr>
              <p:spPr bwMode="auto">
                <a:xfrm>
                  <a:off x="3198" y="1874"/>
                  <a:ext cx="49" cy="47"/>
                </a:xfrm>
                <a:custGeom>
                  <a:avLst/>
                  <a:gdLst>
                    <a:gd name="T0" fmla="*/ 99 w 99"/>
                    <a:gd name="T1" fmla="*/ 3 h 93"/>
                    <a:gd name="T2" fmla="*/ 53 w 99"/>
                    <a:gd name="T3" fmla="*/ 0 h 93"/>
                    <a:gd name="T4" fmla="*/ 27 w 99"/>
                    <a:gd name="T5" fmla="*/ 11 h 93"/>
                    <a:gd name="T6" fmla="*/ 9 w 99"/>
                    <a:gd name="T7" fmla="*/ 34 h 93"/>
                    <a:gd name="T8" fmla="*/ 0 w 99"/>
                    <a:gd name="T9" fmla="*/ 68 h 93"/>
                    <a:gd name="T10" fmla="*/ 2 w 99"/>
                    <a:gd name="T11" fmla="*/ 93 h 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9"/>
                    <a:gd name="T19" fmla="*/ 0 h 93"/>
                    <a:gd name="T20" fmla="*/ 99 w 99"/>
                    <a:gd name="T21" fmla="*/ 93 h 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9" h="93">
                      <a:moveTo>
                        <a:pt x="99" y="3"/>
                      </a:moveTo>
                      <a:lnTo>
                        <a:pt x="53" y="0"/>
                      </a:lnTo>
                      <a:lnTo>
                        <a:pt x="27" y="11"/>
                      </a:lnTo>
                      <a:lnTo>
                        <a:pt x="9" y="34"/>
                      </a:lnTo>
                      <a:lnTo>
                        <a:pt x="0" y="68"/>
                      </a:lnTo>
                      <a:lnTo>
                        <a:pt x="2" y="93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804" name="Freeform 63"/>
              <p:cNvSpPr>
                <a:spLocks/>
              </p:cNvSpPr>
              <p:nvPr/>
            </p:nvSpPr>
            <p:spPr bwMode="auto">
              <a:xfrm>
                <a:off x="2966" y="1581"/>
                <a:ext cx="115" cy="661"/>
              </a:xfrm>
              <a:custGeom>
                <a:avLst/>
                <a:gdLst>
                  <a:gd name="T0" fmla="*/ 90 w 230"/>
                  <a:gd name="T1" fmla="*/ 0 h 1322"/>
                  <a:gd name="T2" fmla="*/ 125 w 230"/>
                  <a:gd name="T3" fmla="*/ 88 h 1322"/>
                  <a:gd name="T4" fmla="*/ 139 w 230"/>
                  <a:gd name="T5" fmla="*/ 120 h 1322"/>
                  <a:gd name="T6" fmla="*/ 153 w 230"/>
                  <a:gd name="T7" fmla="*/ 149 h 1322"/>
                  <a:gd name="T8" fmla="*/ 179 w 230"/>
                  <a:gd name="T9" fmla="*/ 186 h 1322"/>
                  <a:gd name="T10" fmla="*/ 199 w 230"/>
                  <a:gd name="T11" fmla="*/ 208 h 1322"/>
                  <a:gd name="T12" fmla="*/ 230 w 230"/>
                  <a:gd name="T13" fmla="*/ 242 h 1322"/>
                  <a:gd name="T14" fmla="*/ 124 w 230"/>
                  <a:gd name="T15" fmla="*/ 246 h 1322"/>
                  <a:gd name="T16" fmla="*/ 196 w 230"/>
                  <a:gd name="T17" fmla="*/ 344 h 1322"/>
                  <a:gd name="T18" fmla="*/ 156 w 230"/>
                  <a:gd name="T19" fmla="*/ 443 h 1322"/>
                  <a:gd name="T20" fmla="*/ 141 w 230"/>
                  <a:gd name="T21" fmla="*/ 486 h 1322"/>
                  <a:gd name="T22" fmla="*/ 128 w 230"/>
                  <a:gd name="T23" fmla="*/ 531 h 1322"/>
                  <a:gd name="T24" fmla="*/ 117 w 230"/>
                  <a:gd name="T25" fmla="*/ 587 h 1322"/>
                  <a:gd name="T26" fmla="*/ 95 w 230"/>
                  <a:gd name="T27" fmla="*/ 721 h 1322"/>
                  <a:gd name="T28" fmla="*/ 85 w 230"/>
                  <a:gd name="T29" fmla="*/ 794 h 1322"/>
                  <a:gd name="T30" fmla="*/ 80 w 230"/>
                  <a:gd name="T31" fmla="*/ 871 h 1322"/>
                  <a:gd name="T32" fmla="*/ 77 w 230"/>
                  <a:gd name="T33" fmla="*/ 929 h 1322"/>
                  <a:gd name="T34" fmla="*/ 77 w 230"/>
                  <a:gd name="T35" fmla="*/ 1090 h 1322"/>
                  <a:gd name="T36" fmla="*/ 74 w 230"/>
                  <a:gd name="T37" fmla="*/ 1134 h 1322"/>
                  <a:gd name="T38" fmla="*/ 67 w 230"/>
                  <a:gd name="T39" fmla="*/ 1192 h 1322"/>
                  <a:gd name="T40" fmla="*/ 49 w 230"/>
                  <a:gd name="T41" fmla="*/ 1322 h 1322"/>
                  <a:gd name="T42" fmla="*/ 26 w 230"/>
                  <a:gd name="T43" fmla="*/ 1009 h 1322"/>
                  <a:gd name="T44" fmla="*/ 19 w 230"/>
                  <a:gd name="T45" fmla="*/ 929 h 1322"/>
                  <a:gd name="T46" fmla="*/ 9 w 230"/>
                  <a:gd name="T47" fmla="*/ 814 h 1322"/>
                  <a:gd name="T48" fmla="*/ 5 w 230"/>
                  <a:gd name="T49" fmla="*/ 753 h 1322"/>
                  <a:gd name="T50" fmla="*/ 2 w 230"/>
                  <a:gd name="T51" fmla="*/ 694 h 1322"/>
                  <a:gd name="T52" fmla="*/ 2 w 230"/>
                  <a:gd name="T53" fmla="*/ 616 h 1322"/>
                  <a:gd name="T54" fmla="*/ 0 w 230"/>
                  <a:gd name="T55" fmla="*/ 528 h 1322"/>
                  <a:gd name="T56" fmla="*/ 0 w 230"/>
                  <a:gd name="T57" fmla="*/ 442 h 1322"/>
                  <a:gd name="T58" fmla="*/ 2 w 230"/>
                  <a:gd name="T59" fmla="*/ 389 h 1322"/>
                  <a:gd name="T60" fmla="*/ 8 w 230"/>
                  <a:gd name="T61" fmla="*/ 300 h 1322"/>
                  <a:gd name="T62" fmla="*/ 10 w 230"/>
                  <a:gd name="T63" fmla="*/ 253 h 1322"/>
                  <a:gd name="T64" fmla="*/ 17 w 230"/>
                  <a:gd name="T65" fmla="*/ 200 h 1322"/>
                  <a:gd name="T66" fmla="*/ 25 w 230"/>
                  <a:gd name="T67" fmla="*/ 169 h 1322"/>
                  <a:gd name="T68" fmla="*/ 33 w 230"/>
                  <a:gd name="T69" fmla="*/ 135 h 1322"/>
                  <a:gd name="T70" fmla="*/ 42 w 230"/>
                  <a:gd name="T71" fmla="*/ 108 h 1322"/>
                  <a:gd name="T72" fmla="*/ 50 w 230"/>
                  <a:gd name="T73" fmla="*/ 81 h 1322"/>
                  <a:gd name="T74" fmla="*/ 90 w 230"/>
                  <a:gd name="T75" fmla="*/ 0 h 132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30"/>
                  <a:gd name="T115" fmla="*/ 0 h 1322"/>
                  <a:gd name="T116" fmla="*/ 230 w 230"/>
                  <a:gd name="T117" fmla="*/ 1322 h 132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30" h="1322">
                    <a:moveTo>
                      <a:pt x="90" y="0"/>
                    </a:moveTo>
                    <a:lnTo>
                      <a:pt x="125" y="88"/>
                    </a:lnTo>
                    <a:lnTo>
                      <a:pt x="139" y="120"/>
                    </a:lnTo>
                    <a:lnTo>
                      <a:pt x="153" y="149"/>
                    </a:lnTo>
                    <a:lnTo>
                      <a:pt x="179" y="186"/>
                    </a:lnTo>
                    <a:lnTo>
                      <a:pt x="199" y="208"/>
                    </a:lnTo>
                    <a:lnTo>
                      <a:pt x="230" y="242"/>
                    </a:lnTo>
                    <a:lnTo>
                      <a:pt x="124" y="246"/>
                    </a:lnTo>
                    <a:lnTo>
                      <a:pt x="196" y="344"/>
                    </a:lnTo>
                    <a:lnTo>
                      <a:pt x="156" y="443"/>
                    </a:lnTo>
                    <a:lnTo>
                      <a:pt x="141" y="486"/>
                    </a:lnTo>
                    <a:lnTo>
                      <a:pt x="128" y="531"/>
                    </a:lnTo>
                    <a:lnTo>
                      <a:pt x="117" y="587"/>
                    </a:lnTo>
                    <a:lnTo>
                      <a:pt x="95" y="721"/>
                    </a:lnTo>
                    <a:lnTo>
                      <a:pt x="85" y="794"/>
                    </a:lnTo>
                    <a:lnTo>
                      <a:pt x="80" y="871"/>
                    </a:lnTo>
                    <a:lnTo>
                      <a:pt x="77" y="929"/>
                    </a:lnTo>
                    <a:lnTo>
                      <a:pt x="77" y="1090"/>
                    </a:lnTo>
                    <a:lnTo>
                      <a:pt x="74" y="1134"/>
                    </a:lnTo>
                    <a:lnTo>
                      <a:pt x="67" y="1192"/>
                    </a:lnTo>
                    <a:lnTo>
                      <a:pt x="49" y="1322"/>
                    </a:lnTo>
                    <a:lnTo>
                      <a:pt x="26" y="1009"/>
                    </a:lnTo>
                    <a:lnTo>
                      <a:pt x="19" y="929"/>
                    </a:lnTo>
                    <a:lnTo>
                      <a:pt x="9" y="814"/>
                    </a:lnTo>
                    <a:lnTo>
                      <a:pt x="5" y="753"/>
                    </a:lnTo>
                    <a:lnTo>
                      <a:pt x="2" y="694"/>
                    </a:lnTo>
                    <a:lnTo>
                      <a:pt x="2" y="616"/>
                    </a:lnTo>
                    <a:lnTo>
                      <a:pt x="0" y="528"/>
                    </a:lnTo>
                    <a:lnTo>
                      <a:pt x="0" y="442"/>
                    </a:lnTo>
                    <a:lnTo>
                      <a:pt x="2" y="389"/>
                    </a:lnTo>
                    <a:lnTo>
                      <a:pt x="8" y="300"/>
                    </a:lnTo>
                    <a:lnTo>
                      <a:pt x="10" y="253"/>
                    </a:lnTo>
                    <a:lnTo>
                      <a:pt x="17" y="200"/>
                    </a:lnTo>
                    <a:lnTo>
                      <a:pt x="25" y="169"/>
                    </a:lnTo>
                    <a:lnTo>
                      <a:pt x="33" y="135"/>
                    </a:lnTo>
                    <a:lnTo>
                      <a:pt x="42" y="108"/>
                    </a:lnTo>
                    <a:lnTo>
                      <a:pt x="50" y="81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69"/>
            <p:cNvGrpSpPr>
              <a:grpSpLocks/>
            </p:cNvGrpSpPr>
            <p:nvPr/>
          </p:nvGrpSpPr>
          <p:grpSpPr bwMode="auto">
            <a:xfrm>
              <a:off x="2075" y="1783"/>
              <a:ext cx="317" cy="240"/>
              <a:chOff x="2075" y="1783"/>
              <a:chExt cx="317" cy="240"/>
            </a:xfrm>
          </p:grpSpPr>
          <p:grpSp>
            <p:nvGrpSpPr>
              <p:cNvPr id="19" name="Group 67"/>
              <p:cNvGrpSpPr>
                <a:grpSpLocks/>
              </p:cNvGrpSpPr>
              <p:nvPr/>
            </p:nvGrpSpPr>
            <p:grpSpPr bwMode="auto">
              <a:xfrm>
                <a:off x="2075" y="1783"/>
                <a:ext cx="317" cy="240"/>
                <a:chOff x="2075" y="1783"/>
                <a:chExt cx="317" cy="240"/>
              </a:xfrm>
            </p:grpSpPr>
            <p:sp>
              <p:nvSpPr>
                <p:cNvPr id="32801" name="Freeform 65"/>
                <p:cNvSpPr>
                  <a:spLocks/>
                </p:cNvSpPr>
                <p:nvPr/>
              </p:nvSpPr>
              <p:spPr bwMode="auto">
                <a:xfrm>
                  <a:off x="2241" y="1792"/>
                  <a:ext cx="151" cy="157"/>
                </a:xfrm>
                <a:custGeom>
                  <a:avLst/>
                  <a:gdLst>
                    <a:gd name="T0" fmla="*/ 0 w 301"/>
                    <a:gd name="T1" fmla="*/ 0 h 314"/>
                    <a:gd name="T2" fmla="*/ 287 w 301"/>
                    <a:gd name="T3" fmla="*/ 98 h 314"/>
                    <a:gd name="T4" fmla="*/ 297 w 301"/>
                    <a:gd name="T5" fmla="*/ 153 h 314"/>
                    <a:gd name="T6" fmla="*/ 301 w 301"/>
                    <a:gd name="T7" fmla="*/ 204 h 314"/>
                    <a:gd name="T8" fmla="*/ 289 w 301"/>
                    <a:gd name="T9" fmla="*/ 263 h 314"/>
                    <a:gd name="T10" fmla="*/ 263 w 301"/>
                    <a:gd name="T11" fmla="*/ 314 h 314"/>
                    <a:gd name="T12" fmla="*/ 161 w 301"/>
                    <a:gd name="T13" fmla="*/ 242 h 314"/>
                    <a:gd name="T14" fmla="*/ 47 w 301"/>
                    <a:gd name="T15" fmla="*/ 221 h 314"/>
                    <a:gd name="T16" fmla="*/ 0 w 301"/>
                    <a:gd name="T17" fmla="*/ 0 h 3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01"/>
                    <a:gd name="T28" fmla="*/ 0 h 314"/>
                    <a:gd name="T29" fmla="*/ 301 w 301"/>
                    <a:gd name="T30" fmla="*/ 314 h 3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01" h="314">
                      <a:moveTo>
                        <a:pt x="0" y="0"/>
                      </a:moveTo>
                      <a:lnTo>
                        <a:pt x="287" y="98"/>
                      </a:lnTo>
                      <a:lnTo>
                        <a:pt x="297" y="153"/>
                      </a:lnTo>
                      <a:lnTo>
                        <a:pt x="301" y="204"/>
                      </a:lnTo>
                      <a:lnTo>
                        <a:pt x="289" y="263"/>
                      </a:lnTo>
                      <a:lnTo>
                        <a:pt x="263" y="314"/>
                      </a:lnTo>
                      <a:lnTo>
                        <a:pt x="161" y="242"/>
                      </a:lnTo>
                      <a:lnTo>
                        <a:pt x="47" y="2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02" name="Freeform 66"/>
                <p:cNvSpPr>
                  <a:spLocks/>
                </p:cNvSpPr>
                <p:nvPr/>
              </p:nvSpPr>
              <p:spPr bwMode="auto">
                <a:xfrm>
                  <a:off x="2075" y="1783"/>
                  <a:ext cx="246" cy="240"/>
                </a:xfrm>
                <a:custGeom>
                  <a:avLst/>
                  <a:gdLst>
                    <a:gd name="T0" fmla="*/ 453 w 491"/>
                    <a:gd name="T1" fmla="*/ 77 h 482"/>
                    <a:gd name="T2" fmla="*/ 413 w 491"/>
                    <a:gd name="T3" fmla="*/ 57 h 482"/>
                    <a:gd name="T4" fmla="*/ 372 w 491"/>
                    <a:gd name="T5" fmla="*/ 43 h 482"/>
                    <a:gd name="T6" fmla="*/ 325 w 491"/>
                    <a:gd name="T7" fmla="*/ 12 h 482"/>
                    <a:gd name="T8" fmla="*/ 282 w 491"/>
                    <a:gd name="T9" fmla="*/ 0 h 482"/>
                    <a:gd name="T10" fmla="*/ 245 w 491"/>
                    <a:gd name="T11" fmla="*/ 12 h 482"/>
                    <a:gd name="T12" fmla="*/ 209 w 491"/>
                    <a:gd name="T13" fmla="*/ 26 h 482"/>
                    <a:gd name="T14" fmla="*/ 147 w 491"/>
                    <a:gd name="T15" fmla="*/ 30 h 482"/>
                    <a:gd name="T16" fmla="*/ 95 w 491"/>
                    <a:gd name="T17" fmla="*/ 23 h 482"/>
                    <a:gd name="T18" fmla="*/ 54 w 491"/>
                    <a:gd name="T19" fmla="*/ 17 h 482"/>
                    <a:gd name="T20" fmla="*/ 18 w 491"/>
                    <a:gd name="T21" fmla="*/ 30 h 482"/>
                    <a:gd name="T22" fmla="*/ 14 w 491"/>
                    <a:gd name="T23" fmla="*/ 49 h 482"/>
                    <a:gd name="T24" fmla="*/ 27 w 491"/>
                    <a:gd name="T25" fmla="*/ 71 h 482"/>
                    <a:gd name="T26" fmla="*/ 106 w 491"/>
                    <a:gd name="T27" fmla="*/ 87 h 482"/>
                    <a:gd name="T28" fmla="*/ 174 w 491"/>
                    <a:gd name="T29" fmla="*/ 102 h 482"/>
                    <a:gd name="T30" fmla="*/ 184 w 491"/>
                    <a:gd name="T31" fmla="*/ 132 h 482"/>
                    <a:gd name="T32" fmla="*/ 147 w 491"/>
                    <a:gd name="T33" fmla="*/ 210 h 482"/>
                    <a:gd name="T34" fmla="*/ 75 w 491"/>
                    <a:gd name="T35" fmla="*/ 278 h 482"/>
                    <a:gd name="T36" fmla="*/ 31 w 491"/>
                    <a:gd name="T37" fmla="*/ 310 h 482"/>
                    <a:gd name="T38" fmla="*/ 7 w 491"/>
                    <a:gd name="T39" fmla="*/ 329 h 482"/>
                    <a:gd name="T40" fmla="*/ 0 w 491"/>
                    <a:gd name="T41" fmla="*/ 351 h 482"/>
                    <a:gd name="T42" fmla="*/ 11 w 491"/>
                    <a:gd name="T43" fmla="*/ 370 h 482"/>
                    <a:gd name="T44" fmla="*/ 42 w 491"/>
                    <a:gd name="T45" fmla="*/ 371 h 482"/>
                    <a:gd name="T46" fmla="*/ 88 w 491"/>
                    <a:gd name="T47" fmla="*/ 340 h 482"/>
                    <a:gd name="T48" fmla="*/ 184 w 491"/>
                    <a:gd name="T49" fmla="*/ 268 h 482"/>
                    <a:gd name="T50" fmla="*/ 197 w 491"/>
                    <a:gd name="T51" fmla="*/ 264 h 482"/>
                    <a:gd name="T52" fmla="*/ 151 w 491"/>
                    <a:gd name="T53" fmla="*/ 318 h 482"/>
                    <a:gd name="T54" fmla="*/ 122 w 491"/>
                    <a:gd name="T55" fmla="*/ 349 h 482"/>
                    <a:gd name="T56" fmla="*/ 72 w 491"/>
                    <a:gd name="T57" fmla="*/ 387 h 482"/>
                    <a:gd name="T58" fmla="*/ 68 w 491"/>
                    <a:gd name="T59" fmla="*/ 414 h 482"/>
                    <a:gd name="T60" fmla="*/ 85 w 491"/>
                    <a:gd name="T61" fmla="*/ 431 h 482"/>
                    <a:gd name="T62" fmla="*/ 117 w 491"/>
                    <a:gd name="T63" fmla="*/ 431 h 482"/>
                    <a:gd name="T64" fmla="*/ 170 w 491"/>
                    <a:gd name="T65" fmla="*/ 390 h 482"/>
                    <a:gd name="T66" fmla="*/ 260 w 491"/>
                    <a:gd name="T67" fmla="*/ 288 h 482"/>
                    <a:gd name="T68" fmla="*/ 228 w 491"/>
                    <a:gd name="T69" fmla="*/ 344 h 482"/>
                    <a:gd name="T70" fmla="*/ 211 w 491"/>
                    <a:gd name="T71" fmla="*/ 381 h 482"/>
                    <a:gd name="T72" fmla="*/ 173 w 491"/>
                    <a:gd name="T73" fmla="*/ 432 h 482"/>
                    <a:gd name="T74" fmla="*/ 166 w 491"/>
                    <a:gd name="T75" fmla="*/ 456 h 482"/>
                    <a:gd name="T76" fmla="*/ 177 w 491"/>
                    <a:gd name="T77" fmla="*/ 476 h 482"/>
                    <a:gd name="T78" fmla="*/ 205 w 491"/>
                    <a:gd name="T79" fmla="*/ 480 h 482"/>
                    <a:gd name="T80" fmla="*/ 270 w 491"/>
                    <a:gd name="T81" fmla="*/ 402 h 482"/>
                    <a:gd name="T82" fmla="*/ 324 w 491"/>
                    <a:gd name="T83" fmla="*/ 296 h 482"/>
                    <a:gd name="T84" fmla="*/ 337 w 491"/>
                    <a:gd name="T85" fmla="*/ 289 h 482"/>
                    <a:gd name="T86" fmla="*/ 335 w 491"/>
                    <a:gd name="T87" fmla="*/ 329 h 482"/>
                    <a:gd name="T88" fmla="*/ 334 w 491"/>
                    <a:gd name="T89" fmla="*/ 391 h 482"/>
                    <a:gd name="T90" fmla="*/ 335 w 491"/>
                    <a:gd name="T91" fmla="*/ 446 h 482"/>
                    <a:gd name="T92" fmla="*/ 351 w 491"/>
                    <a:gd name="T93" fmla="*/ 463 h 482"/>
                    <a:gd name="T94" fmla="*/ 376 w 491"/>
                    <a:gd name="T95" fmla="*/ 465 h 482"/>
                    <a:gd name="T96" fmla="*/ 391 w 491"/>
                    <a:gd name="T97" fmla="*/ 448 h 482"/>
                    <a:gd name="T98" fmla="*/ 389 w 491"/>
                    <a:gd name="T99" fmla="*/ 385 h 482"/>
                    <a:gd name="T100" fmla="*/ 395 w 491"/>
                    <a:gd name="T101" fmla="*/ 308 h 482"/>
                    <a:gd name="T102" fmla="*/ 406 w 491"/>
                    <a:gd name="T103" fmla="*/ 274 h 482"/>
                    <a:gd name="T104" fmla="*/ 490 w 491"/>
                    <a:gd name="T105" fmla="*/ 156 h 482"/>
                    <a:gd name="T106" fmla="*/ 483 w 491"/>
                    <a:gd name="T107" fmla="*/ 112 h 48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491"/>
                    <a:gd name="T163" fmla="*/ 0 h 482"/>
                    <a:gd name="T164" fmla="*/ 491 w 491"/>
                    <a:gd name="T165" fmla="*/ 482 h 48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491" h="482">
                      <a:moveTo>
                        <a:pt x="467" y="92"/>
                      </a:moveTo>
                      <a:lnTo>
                        <a:pt x="453" y="77"/>
                      </a:lnTo>
                      <a:lnTo>
                        <a:pt x="434" y="64"/>
                      </a:lnTo>
                      <a:lnTo>
                        <a:pt x="413" y="57"/>
                      </a:lnTo>
                      <a:lnTo>
                        <a:pt x="385" y="51"/>
                      </a:lnTo>
                      <a:lnTo>
                        <a:pt x="372" y="43"/>
                      </a:lnTo>
                      <a:lnTo>
                        <a:pt x="352" y="29"/>
                      </a:lnTo>
                      <a:lnTo>
                        <a:pt x="325" y="12"/>
                      </a:lnTo>
                      <a:lnTo>
                        <a:pt x="297" y="2"/>
                      </a:lnTo>
                      <a:lnTo>
                        <a:pt x="282" y="0"/>
                      </a:lnTo>
                      <a:lnTo>
                        <a:pt x="266" y="3"/>
                      </a:lnTo>
                      <a:lnTo>
                        <a:pt x="245" y="12"/>
                      </a:lnTo>
                      <a:lnTo>
                        <a:pt x="226" y="20"/>
                      </a:lnTo>
                      <a:lnTo>
                        <a:pt x="209" y="26"/>
                      </a:lnTo>
                      <a:lnTo>
                        <a:pt x="185" y="30"/>
                      </a:lnTo>
                      <a:lnTo>
                        <a:pt x="147" y="30"/>
                      </a:lnTo>
                      <a:lnTo>
                        <a:pt x="122" y="29"/>
                      </a:lnTo>
                      <a:lnTo>
                        <a:pt x="95" y="23"/>
                      </a:lnTo>
                      <a:lnTo>
                        <a:pt x="69" y="17"/>
                      </a:lnTo>
                      <a:lnTo>
                        <a:pt x="54" y="17"/>
                      </a:lnTo>
                      <a:lnTo>
                        <a:pt x="35" y="22"/>
                      </a:lnTo>
                      <a:lnTo>
                        <a:pt x="18" y="30"/>
                      </a:lnTo>
                      <a:lnTo>
                        <a:pt x="14" y="39"/>
                      </a:lnTo>
                      <a:lnTo>
                        <a:pt x="14" y="49"/>
                      </a:lnTo>
                      <a:lnTo>
                        <a:pt x="16" y="63"/>
                      </a:lnTo>
                      <a:lnTo>
                        <a:pt x="27" y="71"/>
                      </a:lnTo>
                      <a:lnTo>
                        <a:pt x="71" y="74"/>
                      </a:lnTo>
                      <a:lnTo>
                        <a:pt x="106" y="87"/>
                      </a:lnTo>
                      <a:lnTo>
                        <a:pt x="164" y="98"/>
                      </a:lnTo>
                      <a:lnTo>
                        <a:pt x="174" y="102"/>
                      </a:lnTo>
                      <a:lnTo>
                        <a:pt x="184" y="118"/>
                      </a:lnTo>
                      <a:lnTo>
                        <a:pt x="184" y="132"/>
                      </a:lnTo>
                      <a:lnTo>
                        <a:pt x="168" y="175"/>
                      </a:lnTo>
                      <a:lnTo>
                        <a:pt x="147" y="210"/>
                      </a:lnTo>
                      <a:lnTo>
                        <a:pt x="119" y="243"/>
                      </a:lnTo>
                      <a:lnTo>
                        <a:pt x="75" y="278"/>
                      </a:lnTo>
                      <a:lnTo>
                        <a:pt x="44" y="303"/>
                      </a:lnTo>
                      <a:lnTo>
                        <a:pt x="31" y="310"/>
                      </a:lnTo>
                      <a:lnTo>
                        <a:pt x="18" y="319"/>
                      </a:lnTo>
                      <a:lnTo>
                        <a:pt x="7" y="329"/>
                      </a:lnTo>
                      <a:lnTo>
                        <a:pt x="0" y="340"/>
                      </a:lnTo>
                      <a:lnTo>
                        <a:pt x="0" y="351"/>
                      </a:lnTo>
                      <a:lnTo>
                        <a:pt x="4" y="364"/>
                      </a:lnTo>
                      <a:lnTo>
                        <a:pt x="11" y="370"/>
                      </a:lnTo>
                      <a:lnTo>
                        <a:pt x="25" y="373"/>
                      </a:lnTo>
                      <a:lnTo>
                        <a:pt x="42" y="371"/>
                      </a:lnTo>
                      <a:lnTo>
                        <a:pt x="58" y="364"/>
                      </a:lnTo>
                      <a:lnTo>
                        <a:pt x="88" y="340"/>
                      </a:lnTo>
                      <a:lnTo>
                        <a:pt x="141" y="308"/>
                      </a:lnTo>
                      <a:lnTo>
                        <a:pt x="184" y="268"/>
                      </a:lnTo>
                      <a:lnTo>
                        <a:pt x="190" y="262"/>
                      </a:lnTo>
                      <a:lnTo>
                        <a:pt x="197" y="264"/>
                      </a:lnTo>
                      <a:lnTo>
                        <a:pt x="194" y="275"/>
                      </a:lnTo>
                      <a:lnTo>
                        <a:pt x="151" y="318"/>
                      </a:lnTo>
                      <a:lnTo>
                        <a:pt x="137" y="332"/>
                      </a:lnTo>
                      <a:lnTo>
                        <a:pt x="122" y="349"/>
                      </a:lnTo>
                      <a:lnTo>
                        <a:pt x="89" y="371"/>
                      </a:lnTo>
                      <a:lnTo>
                        <a:pt x="72" y="387"/>
                      </a:lnTo>
                      <a:lnTo>
                        <a:pt x="66" y="400"/>
                      </a:lnTo>
                      <a:lnTo>
                        <a:pt x="68" y="414"/>
                      </a:lnTo>
                      <a:lnTo>
                        <a:pt x="75" y="424"/>
                      </a:lnTo>
                      <a:lnTo>
                        <a:pt x="85" y="431"/>
                      </a:lnTo>
                      <a:lnTo>
                        <a:pt x="100" y="434"/>
                      </a:lnTo>
                      <a:lnTo>
                        <a:pt x="117" y="431"/>
                      </a:lnTo>
                      <a:lnTo>
                        <a:pt x="130" y="424"/>
                      </a:lnTo>
                      <a:lnTo>
                        <a:pt x="170" y="390"/>
                      </a:lnTo>
                      <a:lnTo>
                        <a:pt x="195" y="363"/>
                      </a:lnTo>
                      <a:lnTo>
                        <a:pt x="260" y="288"/>
                      </a:lnTo>
                      <a:lnTo>
                        <a:pt x="238" y="319"/>
                      </a:lnTo>
                      <a:lnTo>
                        <a:pt x="228" y="344"/>
                      </a:lnTo>
                      <a:lnTo>
                        <a:pt x="222" y="357"/>
                      </a:lnTo>
                      <a:lnTo>
                        <a:pt x="211" y="381"/>
                      </a:lnTo>
                      <a:lnTo>
                        <a:pt x="183" y="419"/>
                      </a:lnTo>
                      <a:lnTo>
                        <a:pt x="173" y="432"/>
                      </a:lnTo>
                      <a:lnTo>
                        <a:pt x="167" y="445"/>
                      </a:lnTo>
                      <a:lnTo>
                        <a:pt x="166" y="456"/>
                      </a:lnTo>
                      <a:lnTo>
                        <a:pt x="168" y="466"/>
                      </a:lnTo>
                      <a:lnTo>
                        <a:pt x="177" y="476"/>
                      </a:lnTo>
                      <a:lnTo>
                        <a:pt x="188" y="482"/>
                      </a:lnTo>
                      <a:lnTo>
                        <a:pt x="205" y="480"/>
                      </a:lnTo>
                      <a:lnTo>
                        <a:pt x="218" y="476"/>
                      </a:lnTo>
                      <a:lnTo>
                        <a:pt x="270" y="402"/>
                      </a:lnTo>
                      <a:lnTo>
                        <a:pt x="300" y="343"/>
                      </a:lnTo>
                      <a:lnTo>
                        <a:pt x="324" y="296"/>
                      </a:lnTo>
                      <a:lnTo>
                        <a:pt x="328" y="289"/>
                      </a:lnTo>
                      <a:lnTo>
                        <a:pt x="337" y="289"/>
                      </a:lnTo>
                      <a:lnTo>
                        <a:pt x="340" y="295"/>
                      </a:lnTo>
                      <a:lnTo>
                        <a:pt x="335" y="329"/>
                      </a:lnTo>
                      <a:lnTo>
                        <a:pt x="333" y="356"/>
                      </a:lnTo>
                      <a:lnTo>
                        <a:pt x="334" y="391"/>
                      </a:lnTo>
                      <a:lnTo>
                        <a:pt x="334" y="438"/>
                      </a:lnTo>
                      <a:lnTo>
                        <a:pt x="335" y="446"/>
                      </a:lnTo>
                      <a:lnTo>
                        <a:pt x="341" y="455"/>
                      </a:lnTo>
                      <a:lnTo>
                        <a:pt x="351" y="463"/>
                      </a:lnTo>
                      <a:lnTo>
                        <a:pt x="364" y="466"/>
                      </a:lnTo>
                      <a:lnTo>
                        <a:pt x="376" y="465"/>
                      </a:lnTo>
                      <a:lnTo>
                        <a:pt x="385" y="459"/>
                      </a:lnTo>
                      <a:lnTo>
                        <a:pt x="391" y="448"/>
                      </a:lnTo>
                      <a:lnTo>
                        <a:pt x="392" y="421"/>
                      </a:lnTo>
                      <a:lnTo>
                        <a:pt x="389" y="385"/>
                      </a:lnTo>
                      <a:lnTo>
                        <a:pt x="389" y="356"/>
                      </a:lnTo>
                      <a:lnTo>
                        <a:pt x="395" y="308"/>
                      </a:lnTo>
                      <a:lnTo>
                        <a:pt x="399" y="289"/>
                      </a:lnTo>
                      <a:lnTo>
                        <a:pt x="406" y="274"/>
                      </a:lnTo>
                      <a:lnTo>
                        <a:pt x="456" y="206"/>
                      </a:lnTo>
                      <a:lnTo>
                        <a:pt x="490" y="156"/>
                      </a:lnTo>
                      <a:lnTo>
                        <a:pt x="491" y="136"/>
                      </a:lnTo>
                      <a:lnTo>
                        <a:pt x="483" y="112"/>
                      </a:lnTo>
                      <a:lnTo>
                        <a:pt x="467" y="92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800" name="Arc 68"/>
              <p:cNvSpPr>
                <a:spLocks/>
              </p:cNvSpPr>
              <p:nvPr/>
            </p:nvSpPr>
            <p:spPr bwMode="auto">
              <a:xfrm>
                <a:off x="2219" y="1820"/>
                <a:ext cx="25" cy="44"/>
              </a:xfrm>
              <a:custGeom>
                <a:avLst/>
                <a:gdLst>
                  <a:gd name="T0" fmla="*/ 25 w 27513"/>
                  <a:gd name="T1" fmla="*/ 0 h 25430"/>
                  <a:gd name="T2" fmla="*/ 0 w 27513"/>
                  <a:gd name="T3" fmla="*/ 43 h 25430"/>
                  <a:gd name="T4" fmla="*/ 5 w 27513"/>
                  <a:gd name="T5" fmla="*/ 7 h 25430"/>
                  <a:gd name="T6" fmla="*/ 0 60000 65536"/>
                  <a:gd name="T7" fmla="*/ 0 60000 65536"/>
                  <a:gd name="T8" fmla="*/ 0 60000 65536"/>
                  <a:gd name="T9" fmla="*/ 0 w 27513"/>
                  <a:gd name="T10" fmla="*/ 0 h 25430"/>
                  <a:gd name="T11" fmla="*/ 27513 w 27513"/>
                  <a:gd name="T12" fmla="*/ 25430 h 254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513" h="25430" fill="none" extrusionOk="0">
                    <a:moveTo>
                      <a:pt x="27170" y="0"/>
                    </a:moveTo>
                    <a:cubicBezTo>
                      <a:pt x="27398" y="1263"/>
                      <a:pt x="27513" y="2545"/>
                      <a:pt x="27513" y="3830"/>
                    </a:cubicBezTo>
                    <a:cubicBezTo>
                      <a:pt x="27513" y="15759"/>
                      <a:pt x="17842" y="25430"/>
                      <a:pt x="5913" y="25430"/>
                    </a:cubicBezTo>
                    <a:cubicBezTo>
                      <a:pt x="3913" y="25430"/>
                      <a:pt x="1923" y="25152"/>
                      <a:pt x="0" y="24604"/>
                    </a:cubicBezTo>
                  </a:path>
                  <a:path w="27513" h="25430" stroke="0" extrusionOk="0">
                    <a:moveTo>
                      <a:pt x="27170" y="0"/>
                    </a:moveTo>
                    <a:cubicBezTo>
                      <a:pt x="27398" y="1263"/>
                      <a:pt x="27513" y="2545"/>
                      <a:pt x="27513" y="3830"/>
                    </a:cubicBezTo>
                    <a:cubicBezTo>
                      <a:pt x="27513" y="15759"/>
                      <a:pt x="17842" y="25430"/>
                      <a:pt x="5913" y="25430"/>
                    </a:cubicBezTo>
                    <a:cubicBezTo>
                      <a:pt x="3913" y="25430"/>
                      <a:pt x="1923" y="25152"/>
                      <a:pt x="0" y="24604"/>
                    </a:cubicBezTo>
                    <a:lnTo>
                      <a:pt x="5913" y="383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76"/>
            <p:cNvGrpSpPr>
              <a:grpSpLocks/>
            </p:cNvGrpSpPr>
            <p:nvPr/>
          </p:nvGrpSpPr>
          <p:grpSpPr bwMode="auto">
            <a:xfrm>
              <a:off x="3451" y="1787"/>
              <a:ext cx="316" cy="241"/>
              <a:chOff x="3451" y="1787"/>
              <a:chExt cx="316" cy="241"/>
            </a:xfrm>
          </p:grpSpPr>
          <p:grpSp>
            <p:nvGrpSpPr>
              <p:cNvPr id="21" name="Group 74"/>
              <p:cNvGrpSpPr>
                <a:grpSpLocks/>
              </p:cNvGrpSpPr>
              <p:nvPr/>
            </p:nvGrpSpPr>
            <p:grpSpPr bwMode="auto">
              <a:xfrm>
                <a:off x="3451" y="1787"/>
                <a:ext cx="316" cy="241"/>
                <a:chOff x="3451" y="1787"/>
                <a:chExt cx="316" cy="241"/>
              </a:xfrm>
            </p:grpSpPr>
            <p:sp>
              <p:nvSpPr>
                <p:cNvPr id="32795" name="Freeform 70"/>
                <p:cNvSpPr>
                  <a:spLocks/>
                </p:cNvSpPr>
                <p:nvPr/>
              </p:nvSpPr>
              <p:spPr bwMode="auto">
                <a:xfrm>
                  <a:off x="3452" y="1839"/>
                  <a:ext cx="48" cy="135"/>
                </a:xfrm>
                <a:custGeom>
                  <a:avLst/>
                  <a:gdLst>
                    <a:gd name="T0" fmla="*/ 17 w 98"/>
                    <a:gd name="T1" fmla="*/ 0 h 271"/>
                    <a:gd name="T2" fmla="*/ 9 w 98"/>
                    <a:gd name="T3" fmla="*/ 27 h 271"/>
                    <a:gd name="T4" fmla="*/ 4 w 98"/>
                    <a:gd name="T5" fmla="*/ 51 h 271"/>
                    <a:gd name="T6" fmla="*/ 0 w 98"/>
                    <a:gd name="T7" fmla="*/ 84 h 271"/>
                    <a:gd name="T8" fmla="*/ 0 w 98"/>
                    <a:gd name="T9" fmla="*/ 105 h 271"/>
                    <a:gd name="T10" fmla="*/ 0 w 98"/>
                    <a:gd name="T11" fmla="*/ 131 h 271"/>
                    <a:gd name="T12" fmla="*/ 7 w 98"/>
                    <a:gd name="T13" fmla="*/ 163 h 271"/>
                    <a:gd name="T14" fmla="*/ 17 w 98"/>
                    <a:gd name="T15" fmla="*/ 198 h 271"/>
                    <a:gd name="T16" fmla="*/ 27 w 98"/>
                    <a:gd name="T17" fmla="*/ 222 h 271"/>
                    <a:gd name="T18" fmla="*/ 38 w 98"/>
                    <a:gd name="T19" fmla="*/ 245 h 271"/>
                    <a:gd name="T20" fmla="*/ 54 w 98"/>
                    <a:gd name="T21" fmla="*/ 259 h 271"/>
                    <a:gd name="T22" fmla="*/ 72 w 98"/>
                    <a:gd name="T23" fmla="*/ 269 h 271"/>
                    <a:gd name="T24" fmla="*/ 88 w 98"/>
                    <a:gd name="T25" fmla="*/ 271 h 271"/>
                    <a:gd name="T26" fmla="*/ 94 w 98"/>
                    <a:gd name="T27" fmla="*/ 254 h 271"/>
                    <a:gd name="T28" fmla="*/ 95 w 98"/>
                    <a:gd name="T29" fmla="*/ 239 h 271"/>
                    <a:gd name="T30" fmla="*/ 98 w 98"/>
                    <a:gd name="T31" fmla="*/ 215 h 271"/>
                    <a:gd name="T32" fmla="*/ 98 w 98"/>
                    <a:gd name="T33" fmla="*/ 194 h 271"/>
                    <a:gd name="T34" fmla="*/ 92 w 98"/>
                    <a:gd name="T35" fmla="*/ 138 h 271"/>
                    <a:gd name="T36" fmla="*/ 54 w 98"/>
                    <a:gd name="T37" fmla="*/ 16 h 271"/>
                    <a:gd name="T38" fmla="*/ 34 w 98"/>
                    <a:gd name="T39" fmla="*/ 3 h 271"/>
                    <a:gd name="T40" fmla="*/ 17 w 98"/>
                    <a:gd name="T41" fmla="*/ 0 h 27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8"/>
                    <a:gd name="T64" fmla="*/ 0 h 271"/>
                    <a:gd name="T65" fmla="*/ 98 w 98"/>
                    <a:gd name="T66" fmla="*/ 271 h 27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8" h="271">
                      <a:moveTo>
                        <a:pt x="17" y="0"/>
                      </a:moveTo>
                      <a:lnTo>
                        <a:pt x="9" y="27"/>
                      </a:lnTo>
                      <a:lnTo>
                        <a:pt x="4" y="51"/>
                      </a:lnTo>
                      <a:lnTo>
                        <a:pt x="0" y="84"/>
                      </a:lnTo>
                      <a:lnTo>
                        <a:pt x="0" y="105"/>
                      </a:lnTo>
                      <a:lnTo>
                        <a:pt x="0" y="131"/>
                      </a:lnTo>
                      <a:lnTo>
                        <a:pt x="7" y="163"/>
                      </a:lnTo>
                      <a:lnTo>
                        <a:pt x="17" y="198"/>
                      </a:lnTo>
                      <a:lnTo>
                        <a:pt x="27" y="222"/>
                      </a:lnTo>
                      <a:lnTo>
                        <a:pt x="38" y="245"/>
                      </a:lnTo>
                      <a:lnTo>
                        <a:pt x="54" y="259"/>
                      </a:lnTo>
                      <a:lnTo>
                        <a:pt x="72" y="269"/>
                      </a:lnTo>
                      <a:lnTo>
                        <a:pt x="88" y="271"/>
                      </a:lnTo>
                      <a:lnTo>
                        <a:pt x="94" y="254"/>
                      </a:lnTo>
                      <a:lnTo>
                        <a:pt x="95" y="239"/>
                      </a:lnTo>
                      <a:lnTo>
                        <a:pt x="98" y="215"/>
                      </a:lnTo>
                      <a:lnTo>
                        <a:pt x="98" y="194"/>
                      </a:lnTo>
                      <a:lnTo>
                        <a:pt x="92" y="138"/>
                      </a:lnTo>
                      <a:lnTo>
                        <a:pt x="54" y="16"/>
                      </a:lnTo>
                      <a:lnTo>
                        <a:pt x="34" y="3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2" name="Group 73"/>
                <p:cNvGrpSpPr>
                  <a:grpSpLocks/>
                </p:cNvGrpSpPr>
                <p:nvPr/>
              </p:nvGrpSpPr>
              <p:grpSpPr bwMode="auto">
                <a:xfrm>
                  <a:off x="3451" y="1787"/>
                  <a:ext cx="316" cy="241"/>
                  <a:chOff x="3451" y="1787"/>
                  <a:chExt cx="316" cy="241"/>
                </a:xfrm>
              </p:grpSpPr>
              <p:sp>
                <p:nvSpPr>
                  <p:cNvPr id="32797" name="Freeform 71"/>
                  <p:cNvSpPr>
                    <a:spLocks/>
                  </p:cNvSpPr>
                  <p:nvPr/>
                </p:nvSpPr>
                <p:spPr bwMode="auto">
                  <a:xfrm>
                    <a:off x="3451" y="1796"/>
                    <a:ext cx="151" cy="157"/>
                  </a:xfrm>
                  <a:custGeom>
                    <a:avLst/>
                    <a:gdLst>
                      <a:gd name="T0" fmla="*/ 301 w 301"/>
                      <a:gd name="T1" fmla="*/ 0 h 315"/>
                      <a:gd name="T2" fmla="*/ 14 w 301"/>
                      <a:gd name="T3" fmla="*/ 98 h 315"/>
                      <a:gd name="T4" fmla="*/ 4 w 301"/>
                      <a:gd name="T5" fmla="*/ 153 h 315"/>
                      <a:gd name="T6" fmla="*/ 0 w 301"/>
                      <a:gd name="T7" fmla="*/ 204 h 315"/>
                      <a:gd name="T8" fmla="*/ 13 w 301"/>
                      <a:gd name="T9" fmla="*/ 264 h 315"/>
                      <a:gd name="T10" fmla="*/ 38 w 301"/>
                      <a:gd name="T11" fmla="*/ 315 h 315"/>
                      <a:gd name="T12" fmla="*/ 140 w 301"/>
                      <a:gd name="T13" fmla="*/ 242 h 315"/>
                      <a:gd name="T14" fmla="*/ 254 w 301"/>
                      <a:gd name="T15" fmla="*/ 221 h 315"/>
                      <a:gd name="T16" fmla="*/ 301 w 301"/>
                      <a:gd name="T17" fmla="*/ 0 h 31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01"/>
                      <a:gd name="T28" fmla="*/ 0 h 315"/>
                      <a:gd name="T29" fmla="*/ 301 w 301"/>
                      <a:gd name="T30" fmla="*/ 315 h 31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01" h="315">
                        <a:moveTo>
                          <a:pt x="301" y="0"/>
                        </a:moveTo>
                        <a:lnTo>
                          <a:pt x="14" y="98"/>
                        </a:lnTo>
                        <a:lnTo>
                          <a:pt x="4" y="153"/>
                        </a:lnTo>
                        <a:lnTo>
                          <a:pt x="0" y="204"/>
                        </a:lnTo>
                        <a:lnTo>
                          <a:pt x="13" y="264"/>
                        </a:lnTo>
                        <a:lnTo>
                          <a:pt x="38" y="315"/>
                        </a:lnTo>
                        <a:lnTo>
                          <a:pt x="140" y="242"/>
                        </a:lnTo>
                        <a:lnTo>
                          <a:pt x="254" y="221"/>
                        </a:lnTo>
                        <a:lnTo>
                          <a:pt x="301" y="0"/>
                        </a:lnTo>
                        <a:close/>
                      </a:path>
                    </a:pathLst>
                  </a:custGeom>
                  <a:solidFill>
                    <a:srgbClr val="FFC08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98" name="Freeform 72"/>
                  <p:cNvSpPr>
                    <a:spLocks/>
                  </p:cNvSpPr>
                  <p:nvPr/>
                </p:nvSpPr>
                <p:spPr bwMode="auto">
                  <a:xfrm>
                    <a:off x="3522" y="1787"/>
                    <a:ext cx="245" cy="241"/>
                  </a:xfrm>
                  <a:custGeom>
                    <a:avLst/>
                    <a:gdLst>
                      <a:gd name="T0" fmla="*/ 38 w 491"/>
                      <a:gd name="T1" fmla="*/ 76 h 481"/>
                      <a:gd name="T2" fmla="*/ 78 w 491"/>
                      <a:gd name="T3" fmla="*/ 57 h 481"/>
                      <a:gd name="T4" fmla="*/ 119 w 491"/>
                      <a:gd name="T5" fmla="*/ 42 h 481"/>
                      <a:gd name="T6" fmla="*/ 166 w 491"/>
                      <a:gd name="T7" fmla="*/ 11 h 481"/>
                      <a:gd name="T8" fmla="*/ 210 w 491"/>
                      <a:gd name="T9" fmla="*/ 0 h 481"/>
                      <a:gd name="T10" fmla="*/ 246 w 491"/>
                      <a:gd name="T11" fmla="*/ 11 h 481"/>
                      <a:gd name="T12" fmla="*/ 282 w 491"/>
                      <a:gd name="T13" fmla="*/ 25 h 481"/>
                      <a:gd name="T14" fmla="*/ 344 w 491"/>
                      <a:gd name="T15" fmla="*/ 30 h 481"/>
                      <a:gd name="T16" fmla="*/ 396 w 491"/>
                      <a:gd name="T17" fmla="*/ 23 h 481"/>
                      <a:gd name="T18" fmla="*/ 438 w 491"/>
                      <a:gd name="T19" fmla="*/ 17 h 481"/>
                      <a:gd name="T20" fmla="*/ 473 w 491"/>
                      <a:gd name="T21" fmla="*/ 30 h 481"/>
                      <a:gd name="T22" fmla="*/ 477 w 491"/>
                      <a:gd name="T23" fmla="*/ 48 h 481"/>
                      <a:gd name="T24" fmla="*/ 464 w 491"/>
                      <a:gd name="T25" fmla="*/ 71 h 481"/>
                      <a:gd name="T26" fmla="*/ 385 w 491"/>
                      <a:gd name="T27" fmla="*/ 86 h 481"/>
                      <a:gd name="T28" fmla="*/ 317 w 491"/>
                      <a:gd name="T29" fmla="*/ 102 h 481"/>
                      <a:gd name="T30" fmla="*/ 307 w 491"/>
                      <a:gd name="T31" fmla="*/ 132 h 481"/>
                      <a:gd name="T32" fmla="*/ 344 w 491"/>
                      <a:gd name="T33" fmla="*/ 209 h 481"/>
                      <a:gd name="T34" fmla="*/ 416 w 491"/>
                      <a:gd name="T35" fmla="*/ 277 h 481"/>
                      <a:gd name="T36" fmla="*/ 460 w 491"/>
                      <a:gd name="T37" fmla="*/ 310 h 481"/>
                      <a:gd name="T38" fmla="*/ 484 w 491"/>
                      <a:gd name="T39" fmla="*/ 328 h 481"/>
                      <a:gd name="T40" fmla="*/ 491 w 491"/>
                      <a:gd name="T41" fmla="*/ 351 h 481"/>
                      <a:gd name="T42" fmla="*/ 480 w 491"/>
                      <a:gd name="T43" fmla="*/ 368 h 481"/>
                      <a:gd name="T44" fmla="*/ 449 w 491"/>
                      <a:gd name="T45" fmla="*/ 371 h 481"/>
                      <a:gd name="T46" fmla="*/ 404 w 491"/>
                      <a:gd name="T47" fmla="*/ 340 h 481"/>
                      <a:gd name="T48" fmla="*/ 307 w 491"/>
                      <a:gd name="T49" fmla="*/ 267 h 481"/>
                      <a:gd name="T50" fmla="*/ 295 w 491"/>
                      <a:gd name="T51" fmla="*/ 263 h 481"/>
                      <a:gd name="T52" fmla="*/ 340 w 491"/>
                      <a:gd name="T53" fmla="*/ 317 h 481"/>
                      <a:gd name="T54" fmla="*/ 370 w 491"/>
                      <a:gd name="T55" fmla="*/ 348 h 481"/>
                      <a:gd name="T56" fmla="*/ 419 w 491"/>
                      <a:gd name="T57" fmla="*/ 386 h 481"/>
                      <a:gd name="T58" fmla="*/ 423 w 491"/>
                      <a:gd name="T59" fmla="*/ 413 h 481"/>
                      <a:gd name="T60" fmla="*/ 406 w 491"/>
                      <a:gd name="T61" fmla="*/ 430 h 481"/>
                      <a:gd name="T62" fmla="*/ 374 w 491"/>
                      <a:gd name="T63" fmla="*/ 430 h 481"/>
                      <a:gd name="T64" fmla="*/ 321 w 491"/>
                      <a:gd name="T65" fmla="*/ 389 h 481"/>
                      <a:gd name="T66" fmla="*/ 231 w 491"/>
                      <a:gd name="T67" fmla="*/ 287 h 481"/>
                      <a:gd name="T68" fmla="*/ 263 w 491"/>
                      <a:gd name="T69" fmla="*/ 344 h 481"/>
                      <a:gd name="T70" fmla="*/ 280 w 491"/>
                      <a:gd name="T71" fmla="*/ 381 h 481"/>
                      <a:gd name="T72" fmla="*/ 319 w 491"/>
                      <a:gd name="T73" fmla="*/ 432 h 481"/>
                      <a:gd name="T74" fmla="*/ 326 w 491"/>
                      <a:gd name="T75" fmla="*/ 456 h 481"/>
                      <a:gd name="T76" fmla="*/ 314 w 491"/>
                      <a:gd name="T77" fmla="*/ 476 h 481"/>
                      <a:gd name="T78" fmla="*/ 286 w 491"/>
                      <a:gd name="T79" fmla="*/ 480 h 481"/>
                      <a:gd name="T80" fmla="*/ 221 w 491"/>
                      <a:gd name="T81" fmla="*/ 402 h 481"/>
                      <a:gd name="T82" fmla="*/ 167 w 491"/>
                      <a:gd name="T83" fmla="*/ 296 h 481"/>
                      <a:gd name="T84" fmla="*/ 155 w 491"/>
                      <a:gd name="T85" fmla="*/ 289 h 481"/>
                      <a:gd name="T86" fmla="*/ 156 w 491"/>
                      <a:gd name="T87" fmla="*/ 328 h 481"/>
                      <a:gd name="T88" fmla="*/ 157 w 491"/>
                      <a:gd name="T89" fmla="*/ 391 h 481"/>
                      <a:gd name="T90" fmla="*/ 156 w 491"/>
                      <a:gd name="T91" fmla="*/ 446 h 481"/>
                      <a:gd name="T92" fmla="*/ 140 w 491"/>
                      <a:gd name="T93" fmla="*/ 463 h 481"/>
                      <a:gd name="T94" fmla="*/ 115 w 491"/>
                      <a:gd name="T95" fmla="*/ 464 h 481"/>
                      <a:gd name="T96" fmla="*/ 101 w 491"/>
                      <a:gd name="T97" fmla="*/ 447 h 481"/>
                      <a:gd name="T98" fmla="*/ 102 w 491"/>
                      <a:gd name="T99" fmla="*/ 385 h 481"/>
                      <a:gd name="T100" fmla="*/ 96 w 491"/>
                      <a:gd name="T101" fmla="*/ 307 h 481"/>
                      <a:gd name="T102" fmla="*/ 85 w 491"/>
                      <a:gd name="T103" fmla="*/ 273 h 481"/>
                      <a:gd name="T104" fmla="*/ 2 w 491"/>
                      <a:gd name="T105" fmla="*/ 156 h 481"/>
                      <a:gd name="T106" fmla="*/ 9 w 491"/>
                      <a:gd name="T107" fmla="*/ 112 h 4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491"/>
                      <a:gd name="T163" fmla="*/ 0 h 481"/>
                      <a:gd name="T164" fmla="*/ 491 w 491"/>
                      <a:gd name="T165" fmla="*/ 481 h 481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491" h="481">
                        <a:moveTo>
                          <a:pt x="24" y="92"/>
                        </a:moveTo>
                        <a:lnTo>
                          <a:pt x="38" y="76"/>
                        </a:lnTo>
                        <a:lnTo>
                          <a:pt x="57" y="64"/>
                        </a:lnTo>
                        <a:lnTo>
                          <a:pt x="78" y="57"/>
                        </a:lnTo>
                        <a:lnTo>
                          <a:pt x="106" y="51"/>
                        </a:lnTo>
                        <a:lnTo>
                          <a:pt x="119" y="42"/>
                        </a:lnTo>
                        <a:lnTo>
                          <a:pt x="139" y="28"/>
                        </a:lnTo>
                        <a:lnTo>
                          <a:pt x="166" y="11"/>
                        </a:lnTo>
                        <a:lnTo>
                          <a:pt x="194" y="1"/>
                        </a:lnTo>
                        <a:lnTo>
                          <a:pt x="210" y="0"/>
                        </a:lnTo>
                        <a:lnTo>
                          <a:pt x="225" y="3"/>
                        </a:lnTo>
                        <a:lnTo>
                          <a:pt x="246" y="11"/>
                        </a:lnTo>
                        <a:lnTo>
                          <a:pt x="265" y="20"/>
                        </a:lnTo>
                        <a:lnTo>
                          <a:pt x="282" y="25"/>
                        </a:lnTo>
                        <a:lnTo>
                          <a:pt x="306" y="30"/>
                        </a:lnTo>
                        <a:lnTo>
                          <a:pt x="344" y="30"/>
                        </a:lnTo>
                        <a:lnTo>
                          <a:pt x="370" y="28"/>
                        </a:lnTo>
                        <a:lnTo>
                          <a:pt x="396" y="23"/>
                        </a:lnTo>
                        <a:lnTo>
                          <a:pt x="422" y="17"/>
                        </a:lnTo>
                        <a:lnTo>
                          <a:pt x="438" y="17"/>
                        </a:lnTo>
                        <a:lnTo>
                          <a:pt x="456" y="21"/>
                        </a:lnTo>
                        <a:lnTo>
                          <a:pt x="473" y="30"/>
                        </a:lnTo>
                        <a:lnTo>
                          <a:pt x="477" y="38"/>
                        </a:lnTo>
                        <a:lnTo>
                          <a:pt x="477" y="48"/>
                        </a:lnTo>
                        <a:lnTo>
                          <a:pt x="476" y="62"/>
                        </a:lnTo>
                        <a:lnTo>
                          <a:pt x="464" y="71"/>
                        </a:lnTo>
                        <a:lnTo>
                          <a:pt x="421" y="74"/>
                        </a:lnTo>
                        <a:lnTo>
                          <a:pt x="385" y="86"/>
                        </a:lnTo>
                        <a:lnTo>
                          <a:pt x="327" y="98"/>
                        </a:lnTo>
                        <a:lnTo>
                          <a:pt x="317" y="102"/>
                        </a:lnTo>
                        <a:lnTo>
                          <a:pt x="307" y="117"/>
                        </a:lnTo>
                        <a:lnTo>
                          <a:pt x="307" y="132"/>
                        </a:lnTo>
                        <a:lnTo>
                          <a:pt x="323" y="174"/>
                        </a:lnTo>
                        <a:lnTo>
                          <a:pt x="344" y="209"/>
                        </a:lnTo>
                        <a:lnTo>
                          <a:pt x="372" y="242"/>
                        </a:lnTo>
                        <a:lnTo>
                          <a:pt x="416" y="277"/>
                        </a:lnTo>
                        <a:lnTo>
                          <a:pt x="447" y="303"/>
                        </a:lnTo>
                        <a:lnTo>
                          <a:pt x="460" y="310"/>
                        </a:lnTo>
                        <a:lnTo>
                          <a:pt x="473" y="318"/>
                        </a:lnTo>
                        <a:lnTo>
                          <a:pt x="484" y="328"/>
                        </a:lnTo>
                        <a:lnTo>
                          <a:pt x="491" y="340"/>
                        </a:lnTo>
                        <a:lnTo>
                          <a:pt x="491" y="351"/>
                        </a:lnTo>
                        <a:lnTo>
                          <a:pt x="487" y="362"/>
                        </a:lnTo>
                        <a:lnTo>
                          <a:pt x="480" y="368"/>
                        </a:lnTo>
                        <a:lnTo>
                          <a:pt x="466" y="372"/>
                        </a:lnTo>
                        <a:lnTo>
                          <a:pt x="449" y="371"/>
                        </a:lnTo>
                        <a:lnTo>
                          <a:pt x="433" y="362"/>
                        </a:lnTo>
                        <a:lnTo>
                          <a:pt x="404" y="340"/>
                        </a:lnTo>
                        <a:lnTo>
                          <a:pt x="350" y="307"/>
                        </a:lnTo>
                        <a:lnTo>
                          <a:pt x="307" y="267"/>
                        </a:lnTo>
                        <a:lnTo>
                          <a:pt x="302" y="262"/>
                        </a:lnTo>
                        <a:lnTo>
                          <a:pt x="295" y="263"/>
                        </a:lnTo>
                        <a:lnTo>
                          <a:pt x="297" y="275"/>
                        </a:lnTo>
                        <a:lnTo>
                          <a:pt x="340" y="317"/>
                        </a:lnTo>
                        <a:lnTo>
                          <a:pt x="354" y="331"/>
                        </a:lnTo>
                        <a:lnTo>
                          <a:pt x="370" y="348"/>
                        </a:lnTo>
                        <a:lnTo>
                          <a:pt x="402" y="371"/>
                        </a:lnTo>
                        <a:lnTo>
                          <a:pt x="419" y="386"/>
                        </a:lnTo>
                        <a:lnTo>
                          <a:pt x="425" y="399"/>
                        </a:lnTo>
                        <a:lnTo>
                          <a:pt x="423" y="413"/>
                        </a:lnTo>
                        <a:lnTo>
                          <a:pt x="416" y="423"/>
                        </a:lnTo>
                        <a:lnTo>
                          <a:pt x="406" y="430"/>
                        </a:lnTo>
                        <a:lnTo>
                          <a:pt x="391" y="433"/>
                        </a:lnTo>
                        <a:lnTo>
                          <a:pt x="374" y="430"/>
                        </a:lnTo>
                        <a:lnTo>
                          <a:pt x="361" y="423"/>
                        </a:lnTo>
                        <a:lnTo>
                          <a:pt x="321" y="389"/>
                        </a:lnTo>
                        <a:lnTo>
                          <a:pt x="296" y="361"/>
                        </a:lnTo>
                        <a:lnTo>
                          <a:pt x="231" y="287"/>
                        </a:lnTo>
                        <a:lnTo>
                          <a:pt x="254" y="318"/>
                        </a:lnTo>
                        <a:lnTo>
                          <a:pt x="263" y="344"/>
                        </a:lnTo>
                        <a:lnTo>
                          <a:pt x="269" y="357"/>
                        </a:lnTo>
                        <a:lnTo>
                          <a:pt x="280" y="381"/>
                        </a:lnTo>
                        <a:lnTo>
                          <a:pt x="309" y="419"/>
                        </a:lnTo>
                        <a:lnTo>
                          <a:pt x="319" y="432"/>
                        </a:lnTo>
                        <a:lnTo>
                          <a:pt x="324" y="444"/>
                        </a:lnTo>
                        <a:lnTo>
                          <a:pt x="326" y="456"/>
                        </a:lnTo>
                        <a:lnTo>
                          <a:pt x="323" y="466"/>
                        </a:lnTo>
                        <a:lnTo>
                          <a:pt x="314" y="476"/>
                        </a:lnTo>
                        <a:lnTo>
                          <a:pt x="303" y="481"/>
                        </a:lnTo>
                        <a:lnTo>
                          <a:pt x="286" y="480"/>
                        </a:lnTo>
                        <a:lnTo>
                          <a:pt x="273" y="476"/>
                        </a:lnTo>
                        <a:lnTo>
                          <a:pt x="221" y="402"/>
                        </a:lnTo>
                        <a:lnTo>
                          <a:pt x="191" y="342"/>
                        </a:lnTo>
                        <a:lnTo>
                          <a:pt x="167" y="296"/>
                        </a:lnTo>
                        <a:lnTo>
                          <a:pt x="163" y="289"/>
                        </a:lnTo>
                        <a:lnTo>
                          <a:pt x="155" y="289"/>
                        </a:lnTo>
                        <a:lnTo>
                          <a:pt x="152" y="294"/>
                        </a:lnTo>
                        <a:lnTo>
                          <a:pt x="156" y="328"/>
                        </a:lnTo>
                        <a:lnTo>
                          <a:pt x="159" y="355"/>
                        </a:lnTo>
                        <a:lnTo>
                          <a:pt x="157" y="391"/>
                        </a:lnTo>
                        <a:lnTo>
                          <a:pt x="157" y="437"/>
                        </a:lnTo>
                        <a:lnTo>
                          <a:pt x="156" y="446"/>
                        </a:lnTo>
                        <a:lnTo>
                          <a:pt x="150" y="454"/>
                        </a:lnTo>
                        <a:lnTo>
                          <a:pt x="140" y="463"/>
                        </a:lnTo>
                        <a:lnTo>
                          <a:pt x="128" y="466"/>
                        </a:lnTo>
                        <a:lnTo>
                          <a:pt x="115" y="464"/>
                        </a:lnTo>
                        <a:lnTo>
                          <a:pt x="106" y="459"/>
                        </a:lnTo>
                        <a:lnTo>
                          <a:pt x="101" y="447"/>
                        </a:lnTo>
                        <a:lnTo>
                          <a:pt x="99" y="420"/>
                        </a:lnTo>
                        <a:lnTo>
                          <a:pt x="102" y="385"/>
                        </a:lnTo>
                        <a:lnTo>
                          <a:pt x="102" y="355"/>
                        </a:lnTo>
                        <a:lnTo>
                          <a:pt x="96" y="307"/>
                        </a:lnTo>
                        <a:lnTo>
                          <a:pt x="92" y="289"/>
                        </a:lnTo>
                        <a:lnTo>
                          <a:pt x="85" y="273"/>
                        </a:lnTo>
                        <a:lnTo>
                          <a:pt x="36" y="205"/>
                        </a:lnTo>
                        <a:lnTo>
                          <a:pt x="2" y="156"/>
                        </a:lnTo>
                        <a:lnTo>
                          <a:pt x="0" y="136"/>
                        </a:lnTo>
                        <a:lnTo>
                          <a:pt x="9" y="112"/>
                        </a:lnTo>
                        <a:lnTo>
                          <a:pt x="24" y="92"/>
                        </a:lnTo>
                        <a:close/>
                      </a:path>
                    </a:pathLst>
                  </a:custGeom>
                  <a:solidFill>
                    <a:srgbClr val="FFC08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2794" name="Arc 75"/>
              <p:cNvSpPr>
                <a:spLocks/>
              </p:cNvSpPr>
              <p:nvPr/>
            </p:nvSpPr>
            <p:spPr bwMode="auto">
              <a:xfrm>
                <a:off x="3594" y="1821"/>
                <a:ext cx="25" cy="44"/>
              </a:xfrm>
              <a:custGeom>
                <a:avLst/>
                <a:gdLst>
                  <a:gd name="T0" fmla="*/ 25 w 26709"/>
                  <a:gd name="T1" fmla="*/ 43 h 25766"/>
                  <a:gd name="T2" fmla="*/ 0 w 26709"/>
                  <a:gd name="T3" fmla="*/ 0 h 25766"/>
                  <a:gd name="T4" fmla="*/ 20 w 26709"/>
                  <a:gd name="T5" fmla="*/ 7 h 25766"/>
                  <a:gd name="T6" fmla="*/ 0 60000 65536"/>
                  <a:gd name="T7" fmla="*/ 0 60000 65536"/>
                  <a:gd name="T8" fmla="*/ 0 60000 65536"/>
                  <a:gd name="T9" fmla="*/ 0 w 26709"/>
                  <a:gd name="T10" fmla="*/ 0 h 25766"/>
                  <a:gd name="T11" fmla="*/ 26709 w 26709"/>
                  <a:gd name="T12" fmla="*/ 25766 h 257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709" h="25766" fill="none" extrusionOk="0">
                    <a:moveTo>
                      <a:pt x="26709" y="25153"/>
                    </a:moveTo>
                    <a:cubicBezTo>
                      <a:pt x="25036" y="25560"/>
                      <a:pt x="23321" y="25765"/>
                      <a:pt x="21600" y="25766"/>
                    </a:cubicBezTo>
                    <a:cubicBezTo>
                      <a:pt x="9670" y="25766"/>
                      <a:pt x="0" y="16095"/>
                      <a:pt x="0" y="4166"/>
                    </a:cubicBezTo>
                    <a:cubicBezTo>
                      <a:pt x="-1" y="2767"/>
                      <a:pt x="135" y="1372"/>
                      <a:pt x="405" y="-1"/>
                    </a:cubicBezTo>
                  </a:path>
                  <a:path w="26709" h="25766" stroke="0" extrusionOk="0">
                    <a:moveTo>
                      <a:pt x="26709" y="25153"/>
                    </a:moveTo>
                    <a:cubicBezTo>
                      <a:pt x="25036" y="25560"/>
                      <a:pt x="23321" y="25765"/>
                      <a:pt x="21600" y="25766"/>
                    </a:cubicBezTo>
                    <a:cubicBezTo>
                      <a:pt x="9670" y="25766"/>
                      <a:pt x="0" y="16095"/>
                      <a:pt x="0" y="4166"/>
                    </a:cubicBezTo>
                    <a:cubicBezTo>
                      <a:pt x="-1" y="2767"/>
                      <a:pt x="135" y="1372"/>
                      <a:pt x="405" y="-1"/>
                    </a:cubicBezTo>
                    <a:lnTo>
                      <a:pt x="21600" y="4166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" name="Group 87"/>
          <p:cNvGrpSpPr>
            <a:grpSpLocks/>
          </p:cNvGrpSpPr>
          <p:nvPr/>
        </p:nvGrpSpPr>
        <p:grpSpPr bwMode="auto">
          <a:xfrm>
            <a:off x="4137025" y="1516063"/>
            <a:ext cx="985838" cy="750887"/>
            <a:chOff x="2606" y="955"/>
            <a:chExt cx="621" cy="473"/>
          </a:xfrm>
        </p:grpSpPr>
        <p:sp>
          <p:nvSpPr>
            <p:cNvPr id="32774" name="Line 78"/>
            <p:cNvSpPr>
              <a:spLocks noChangeShapeType="1"/>
            </p:cNvSpPr>
            <p:nvPr/>
          </p:nvSpPr>
          <p:spPr bwMode="auto">
            <a:xfrm>
              <a:off x="2606" y="1259"/>
              <a:ext cx="67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5" name="Line 79"/>
            <p:cNvSpPr>
              <a:spLocks noChangeShapeType="1"/>
            </p:cNvSpPr>
            <p:nvPr/>
          </p:nvSpPr>
          <p:spPr bwMode="auto">
            <a:xfrm flipV="1">
              <a:off x="3164" y="1291"/>
              <a:ext cx="63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6" name="Line 80"/>
            <p:cNvSpPr>
              <a:spLocks noChangeShapeType="1"/>
            </p:cNvSpPr>
            <p:nvPr/>
          </p:nvSpPr>
          <p:spPr bwMode="auto">
            <a:xfrm>
              <a:off x="2727" y="1002"/>
              <a:ext cx="35" cy="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7" name="Line 81"/>
            <p:cNvSpPr>
              <a:spLocks noChangeShapeType="1"/>
            </p:cNvSpPr>
            <p:nvPr/>
          </p:nvSpPr>
          <p:spPr bwMode="auto">
            <a:xfrm flipH="1">
              <a:off x="3080" y="1016"/>
              <a:ext cx="31" cy="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8" name="Line 82"/>
            <p:cNvSpPr>
              <a:spLocks noChangeShapeType="1"/>
            </p:cNvSpPr>
            <p:nvPr/>
          </p:nvSpPr>
          <p:spPr bwMode="auto">
            <a:xfrm>
              <a:off x="2921" y="955"/>
              <a:ext cx="1" cy="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9" name="Line 83"/>
            <p:cNvSpPr>
              <a:spLocks noChangeShapeType="1"/>
            </p:cNvSpPr>
            <p:nvPr/>
          </p:nvSpPr>
          <p:spPr bwMode="auto">
            <a:xfrm>
              <a:off x="2640" y="1131"/>
              <a:ext cx="50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Line 84"/>
            <p:cNvSpPr>
              <a:spLocks noChangeShapeType="1"/>
            </p:cNvSpPr>
            <p:nvPr/>
          </p:nvSpPr>
          <p:spPr bwMode="auto">
            <a:xfrm flipH="1">
              <a:off x="3173" y="1146"/>
              <a:ext cx="48" cy="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Line 85"/>
            <p:cNvSpPr>
              <a:spLocks noChangeShapeType="1"/>
            </p:cNvSpPr>
            <p:nvPr/>
          </p:nvSpPr>
          <p:spPr bwMode="auto">
            <a:xfrm flipH="1">
              <a:off x="2646" y="1414"/>
              <a:ext cx="46" cy="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Line 86"/>
            <p:cNvSpPr>
              <a:spLocks noChangeShapeType="1"/>
            </p:cNvSpPr>
            <p:nvPr/>
          </p:nvSpPr>
          <p:spPr bwMode="auto">
            <a:xfrm>
              <a:off x="3159" y="1412"/>
              <a:ext cx="56" cy="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2133600" y="5715000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Hmm. Perhaps after you have heard more…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can this be done??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proposed system was apparently developed by Clifford Cocks at GCHQ </a:t>
            </a:r>
            <a:r>
              <a:rPr lang="en-US" sz="2400" dirty="0" smtClean="0"/>
              <a:t>(British Intelligence Government Communications Headquarters)</a:t>
            </a:r>
          </a:p>
          <a:p>
            <a:pPr>
              <a:buNone/>
            </a:pPr>
            <a:r>
              <a:rPr lang="en-US" dirty="0" smtClean="0"/>
              <a:t>  in 1973. Like Ellis, Cocks could not publish his results.</a:t>
            </a:r>
          </a:p>
          <a:p>
            <a:pPr>
              <a:buNone/>
            </a:pPr>
            <a:r>
              <a:rPr lang="en-US" dirty="0" smtClean="0"/>
              <a:t>The first published system, RSA, was developed in 1977 at MIT.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Creating a mathematical secret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2800" smtClean="0"/>
              <a:t>It is easy to multiply numbers.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 smtClean="0"/>
              <a:t>There are usually many ways to get the same product:</a:t>
            </a:r>
          </a:p>
          <a:p>
            <a:pPr eaLnBrk="1" hangingPunct="1">
              <a:spcBef>
                <a:spcPts val="1200"/>
              </a:spcBef>
              <a:buFont typeface="Wingdings 2" pitchFamily="18" charset="2"/>
              <a:buNone/>
            </a:pPr>
            <a:endParaRPr lang="en-US" sz="2800" smtClean="0"/>
          </a:p>
          <a:p>
            <a:pPr eaLnBrk="1" hangingPunct="1">
              <a:spcBef>
                <a:spcPts val="1200"/>
              </a:spcBef>
              <a:buFont typeface="Wingdings 2" pitchFamily="18" charset="2"/>
              <a:buNone/>
            </a:pPr>
            <a:endParaRPr lang="en-US" sz="280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124200"/>
            <a:ext cx="7239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52600" y="3962400"/>
            <a:ext cx="70866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</a:rPr>
              <a:t>But if two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primes</a:t>
            </a:r>
            <a:r>
              <a:rPr lang="en-US" sz="2800" dirty="0">
                <a:latin typeface="+mn-lt"/>
              </a:rPr>
              <a:t> are multiplied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</a:rPr>
              <a:t> together there is only one way to ‘</a:t>
            </a:r>
            <a:r>
              <a:rPr lang="en-US" sz="2800" dirty="0" err="1">
                <a:latin typeface="+mn-lt"/>
              </a:rPr>
              <a:t>unmultiply</a:t>
            </a:r>
            <a:r>
              <a:rPr lang="en-US" sz="2800" dirty="0">
                <a:latin typeface="+mn-lt"/>
              </a:rPr>
              <a:t>’ (factor) them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5638800"/>
            <a:ext cx="20669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Creating a mathematical secret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Multiplying numbers is “easy”</a:t>
            </a:r>
          </a:p>
          <a:p>
            <a:pPr eaLnBrk="1" hangingPunct="1"/>
            <a:r>
              <a:rPr lang="en-US" smtClean="0"/>
              <a:t>But factoring numbers is “hard”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463" y="3195638"/>
            <a:ext cx="5553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962400"/>
            <a:ext cx="5619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3962400"/>
            <a:ext cx="10477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52600" y="4876800"/>
            <a:ext cx="6858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Verdana" pitchFamily="34" charset="0"/>
              </a:rPr>
              <a:t>Basis for RSA cryptosystem: L.M. Adleman, R.L. Rivest and A. Shamir, 1978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The RSA Cryptosystem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Generate two large prime numbers p and q. Multiply them together to get very large number N.</a:t>
            </a:r>
          </a:p>
          <a:p>
            <a:pPr eaLnBrk="1" hangingPunct="1"/>
            <a:r>
              <a:rPr lang="en-US" sz="2800" smtClean="0"/>
              <a:t>Compute Euler Totient T=(p-1)(q-1)</a:t>
            </a:r>
          </a:p>
          <a:p>
            <a:pPr eaLnBrk="1" hangingPunct="1"/>
            <a:r>
              <a:rPr lang="en-US" sz="2800" smtClean="0"/>
              <a:t>Choose numbers e and d for which the product e times d leaves remainder 1 when divided by T.</a:t>
            </a:r>
          </a:p>
          <a:p>
            <a:pPr eaLnBrk="1" hangingPunct="1"/>
            <a:r>
              <a:rPr lang="en-US" sz="2800" smtClean="0"/>
              <a:t>Publish (N, e) (this is the public key).</a:t>
            </a:r>
          </a:p>
          <a:p>
            <a:pPr eaLnBrk="1" hangingPunct="1"/>
            <a:r>
              <a:rPr lang="en-US" sz="2800" smtClean="0"/>
              <a:t>Keep the rest secret.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The Encryption algorithm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Turn message into a large number m (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encoding</a:t>
            </a:r>
            <a:r>
              <a:rPr lang="en-US" dirty="0" smtClean="0"/>
              <a:t>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Compute                                     (this is the remainder left when       </a:t>
            </a:r>
            <a:r>
              <a:rPr lang="en-US" dirty="0" err="1" smtClean="0"/>
              <a:t>th</a:t>
            </a:r>
            <a:r>
              <a:rPr lang="en-US" dirty="0" smtClean="0"/>
              <a:t>  is divided by N).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The number c is the encryption of the message!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590800"/>
            <a:ext cx="3067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581400"/>
            <a:ext cx="7048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505200" y="5334000"/>
            <a:ext cx="3021981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/>
                <a:solidFill>
                  <a:schemeClr val="accent3"/>
                </a:solidFill>
                <a:latin typeface="+mn-lt"/>
              </a:rPr>
              <a:t>(Don’t Panic!)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The Decryption Algorithm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Compute</a:t>
            </a:r>
          </a:p>
          <a:p>
            <a:pPr eaLnBrk="1" hangingPunct="1"/>
            <a:r>
              <a:rPr lang="en-US" sz="2800" smtClean="0"/>
              <a:t>Decode m to get the message.</a:t>
            </a:r>
          </a:p>
          <a:p>
            <a:pPr eaLnBrk="1" hangingPunct="1"/>
            <a:r>
              <a:rPr lang="en-US" sz="2800" smtClean="0"/>
              <a:t>Mathematical principle: If you know the values of m, e, and N, you can compute c.</a:t>
            </a:r>
          </a:p>
          <a:p>
            <a:pPr eaLnBrk="1" hangingPunct="1"/>
            <a:r>
              <a:rPr lang="en-US" sz="2800" smtClean="0"/>
              <a:t>If you know the values of c, d, and N, you can compute m.</a:t>
            </a:r>
          </a:p>
          <a:p>
            <a:pPr eaLnBrk="1" hangingPunct="1"/>
            <a:r>
              <a:rPr lang="en-US" sz="2800" smtClean="0"/>
              <a:t>BUT if you know c, e, and N and can’t factor N, you (probably) can’t get m.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447800"/>
            <a:ext cx="32575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A Small Example: N=33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447800"/>
            <a:ext cx="39243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057400"/>
            <a:ext cx="12763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2590800"/>
            <a:ext cx="4819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3505200"/>
            <a:ext cx="12573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4038600"/>
            <a:ext cx="7153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2400" y="4800600"/>
            <a:ext cx="12477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Big Primes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447800"/>
            <a:ext cx="72961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Big Primes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495800"/>
            <a:ext cx="72009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752600"/>
            <a:ext cx="71913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Factoring Into Big Primes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524000"/>
            <a:ext cx="72961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953000"/>
            <a:ext cx="70294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Public Key Cryptography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Freeform 12"/>
          <p:cNvSpPr>
            <a:spLocks/>
          </p:cNvSpPr>
          <p:nvPr/>
        </p:nvSpPr>
        <p:spPr bwMode="auto">
          <a:xfrm>
            <a:off x="1968500" y="1549400"/>
            <a:ext cx="6108700" cy="1473200"/>
          </a:xfrm>
          <a:custGeom>
            <a:avLst/>
            <a:gdLst>
              <a:gd name="T0" fmla="*/ 2147483647 w 3848"/>
              <a:gd name="T1" fmla="*/ 2147483647 h 928"/>
              <a:gd name="T2" fmla="*/ 2147483647 w 3848"/>
              <a:gd name="T3" fmla="*/ 2147483647 h 928"/>
              <a:gd name="T4" fmla="*/ 2147483647 w 3848"/>
              <a:gd name="T5" fmla="*/ 2147483647 h 928"/>
              <a:gd name="T6" fmla="*/ 2147483647 w 3848"/>
              <a:gd name="T7" fmla="*/ 2147483647 h 928"/>
              <a:gd name="T8" fmla="*/ 2147483647 w 3848"/>
              <a:gd name="T9" fmla="*/ 2147483647 h 9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48"/>
              <a:gd name="T16" fmla="*/ 0 h 928"/>
              <a:gd name="T17" fmla="*/ 3848 w 3848"/>
              <a:gd name="T18" fmla="*/ 928 h 9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48" h="928">
                <a:moveTo>
                  <a:pt x="56" y="560"/>
                </a:moveTo>
                <a:cubicBezTo>
                  <a:pt x="28" y="744"/>
                  <a:pt x="0" y="928"/>
                  <a:pt x="248" y="848"/>
                </a:cubicBezTo>
                <a:cubicBezTo>
                  <a:pt x="496" y="768"/>
                  <a:pt x="1072" y="160"/>
                  <a:pt x="1544" y="80"/>
                </a:cubicBezTo>
                <a:cubicBezTo>
                  <a:pt x="2016" y="0"/>
                  <a:pt x="2696" y="328"/>
                  <a:pt x="3080" y="368"/>
                </a:cubicBezTo>
                <a:cubicBezTo>
                  <a:pt x="3464" y="408"/>
                  <a:pt x="3728" y="328"/>
                  <a:pt x="3848" y="3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14"/>
          <p:cNvSpPr>
            <a:spLocks noChangeArrowheads="1"/>
          </p:cNvSpPr>
          <p:nvPr/>
        </p:nvSpPr>
        <p:spPr bwMode="auto">
          <a:xfrm>
            <a:off x="1120775" y="2514600"/>
            <a:ext cx="1236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1"/>
                </a:solidFill>
                <a:latin typeface="Verdana" pitchFamily="34" charset="0"/>
              </a:rPr>
              <a:t>Alice (sender)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7467600" y="2362200"/>
            <a:ext cx="1266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1"/>
                </a:solidFill>
                <a:latin typeface="Verdana" pitchFamily="34" charset="0"/>
              </a:rPr>
              <a:t>Bob (receiver)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3429000"/>
            <a:ext cx="58674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A</a:t>
            </a:r>
            <a:r>
              <a:rPr lang="en-US" dirty="0">
                <a:latin typeface="+mn-lt"/>
              </a:rPr>
              <a:t>lice and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B</a:t>
            </a:r>
            <a:r>
              <a:rPr lang="en-US" dirty="0">
                <a:latin typeface="+mn-lt"/>
              </a:rPr>
              <a:t>ob have never met before.  Yet they are able to carry on a private conversation 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an insecure communications channel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268788" y="3048000"/>
            <a:ext cx="1662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1"/>
                </a:solidFill>
                <a:latin typeface="Verdana" pitchFamily="34" charset="0"/>
              </a:rPr>
              <a:t>Eve (eavesdropper)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09800" y="4343400"/>
            <a:ext cx="541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Verdana" pitchFamily="34" charset="0"/>
              </a:rPr>
              <a:t>and not worry about eavesdroppers.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1524000"/>
            <a:ext cx="819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447800"/>
            <a:ext cx="876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2209800"/>
            <a:ext cx="8477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200400" y="5105400"/>
            <a:ext cx="396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Verdana" pitchFamily="34" charset="0"/>
              </a:rPr>
              <a:t>How is this possible?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/>
      <p:bldP spid="14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Factoring into Big Numbers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5105400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219200"/>
            <a:ext cx="71532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810000"/>
            <a:ext cx="73437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5334000"/>
            <a:ext cx="72294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Digital Signatures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676400"/>
            <a:ext cx="6172200" cy="200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</a:rPr>
              <a:t>RSA</a:t>
            </a:r>
            <a:r>
              <a:rPr lang="en-US" sz="2400" dirty="0">
                <a:latin typeface="+mn-lt"/>
              </a:rPr>
              <a:t> can also be used to allow Alice to sign a document. She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decrypts</a:t>
            </a:r>
            <a:r>
              <a:rPr lang="en-US" sz="2400" dirty="0">
                <a:latin typeface="+mn-lt"/>
              </a:rPr>
              <a:t> the document with her secret key.  Anyone else can use her public key to see that she signed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Digital Signatures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Only Alice can use her key to sign a message:</a:t>
            </a:r>
          </a:p>
        </p:txBody>
      </p:sp>
      <p:pic>
        <p:nvPicPr>
          <p:cNvPr id="11266" name="Picture 2" descr="C:\Documents and Settings\David\Desktop\Science Cafe\560px-Public_key_signing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590800"/>
            <a:ext cx="4343400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Secure Hash Function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practice, Alice does not sign the message itself; she signs a hash  (a compressed version).</a:t>
            </a:r>
          </a:p>
          <a:p>
            <a:pPr eaLnBrk="1" hangingPunct="1"/>
            <a:r>
              <a:rPr lang="en-US" smtClean="0"/>
              <a:t>This makes electronic forgery much more difficult.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114800"/>
            <a:ext cx="2268538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33400"/>
            <a:ext cx="771525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Mathematical tools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Number theory –for encryption algorithms.</a:t>
            </a:r>
          </a:p>
          <a:p>
            <a:pPr eaLnBrk="1" hangingPunct="1"/>
            <a:r>
              <a:rPr lang="en-US" smtClean="0"/>
              <a:t>Computational complexity – to know what is hard and what is easy to compute.</a:t>
            </a:r>
          </a:p>
          <a:p>
            <a:pPr eaLnBrk="1" hangingPunct="1"/>
            <a:r>
              <a:rPr lang="en-US" smtClean="0"/>
              <a:t>Probability theory – randomness is needed for implementing algorithms securely.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Randomness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47800"/>
            <a:ext cx="7499350" cy="4800600"/>
          </a:xfrm>
        </p:spPr>
        <p:txBody>
          <a:bodyPr/>
          <a:lstStyle/>
          <a:p>
            <a:r>
              <a:rPr lang="en-US" dirty="0" smtClean="0"/>
              <a:t>Randomness is like sincerity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438400"/>
            <a:ext cx="47339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Mathematical Tools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Algebra – to generate pseudo-random sequences</a:t>
            </a:r>
          </a:p>
          <a:p>
            <a:pPr eaLnBrk="1" hangingPunct="1"/>
            <a:r>
              <a:rPr lang="en-US" dirty="0" smtClean="0"/>
              <a:t>Computational </a:t>
            </a:r>
            <a:r>
              <a:rPr lang="en-US" dirty="0" smtClean="0"/>
              <a:t>Mathematics – to know how to make calculations quickly and accurately.</a:t>
            </a:r>
          </a:p>
          <a:p>
            <a:pPr eaLnBrk="1" hangingPunct="1"/>
            <a:r>
              <a:rPr lang="en-US" dirty="0" smtClean="0"/>
              <a:t>Other mathematics: linear algebra, geometry,…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Challenge-response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 prove identity, you possess a secret (password).</a:t>
            </a:r>
          </a:p>
          <a:p>
            <a:pPr eaLnBrk="1" hangingPunct="1"/>
            <a:r>
              <a:rPr lang="en-US" smtClean="0"/>
              <a:t>But you don’t want to give up the secret! (Remember Ethel and Fred)</a:t>
            </a:r>
          </a:p>
          <a:p>
            <a:pPr eaLnBrk="1" hangingPunct="1"/>
            <a:r>
              <a:rPr lang="en-US" smtClean="0"/>
              <a:t>So you must give a “proof of knowledge.”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Ali Baba’s Cave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8915" name="Picture 2" descr="C:\Documents and Settings\David\Desktop\Science Cafe\Zkip_alibaba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371600"/>
            <a:ext cx="736282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066800"/>
            <a:ext cx="13049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429000"/>
            <a:ext cx="13049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43200" y="685800"/>
            <a:ext cx="419679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C</a:t>
            </a:r>
            <a:r>
              <a:rPr lang="en-US" dirty="0">
                <a:latin typeface="+mn-lt"/>
              </a:rPr>
              <a:t>arol and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D</a:t>
            </a:r>
            <a:r>
              <a:rPr lang="en-US" dirty="0">
                <a:latin typeface="+mn-lt"/>
              </a:rPr>
              <a:t>avid are flipping a coin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43200" y="2819400"/>
            <a:ext cx="4325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over the telephone, and each is</a:t>
            </a:r>
          </a:p>
          <a:p>
            <a:r>
              <a:rPr lang="en-US">
                <a:latin typeface="Verdana" pitchFamily="34" charset="0"/>
              </a:rPr>
              <a:t>confident the other is not cheating.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43200" y="5486400"/>
            <a:ext cx="396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Verdana" pitchFamily="34" charset="0"/>
              </a:rPr>
              <a:t>How is this possible?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Ali Baba’s Cave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9939" name="Picture 2" descr="C:\Documents and Settings\David\Desktop\Science Cafe\Zkip_alibab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371600"/>
            <a:ext cx="634365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Ali Baba’s Cave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0963" name="Picture 2" descr="C:\Documents and Settings\David\Desktop\Science Cafe\Zkip_alibaba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447800"/>
            <a:ext cx="634365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Zero-Knowledge Proof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Using challenge-response techniques</a:t>
            </a:r>
            <a:r>
              <a:rPr lang="en-US" smtClean="0"/>
              <a:t>, </a:t>
            </a:r>
            <a:r>
              <a:rPr lang="en-US" sz="2800" smtClean="0"/>
              <a:t>Alice demonstrates she knows the password (with high probability) but does not reveal the password.</a:t>
            </a:r>
          </a:p>
          <a:p>
            <a:pPr eaLnBrk="1" hangingPunct="1"/>
            <a:r>
              <a:rPr lang="en-US" sz="2800" smtClean="0"/>
              <a:t>She may have to respond to many challenges in order to convince Bob.</a:t>
            </a:r>
          </a:p>
          <a:p>
            <a:pPr eaLnBrk="1" hangingPunct="1"/>
            <a:r>
              <a:rPr lang="en-US" sz="2800" smtClean="0"/>
              <a:t>Key idea for solving many problems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smtClean="0"/>
              <a:t>(e.g., coin-flip over telephone)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effectLst/>
              </a:rPr>
              <a:t>Why Use Cryptography?</a:t>
            </a:r>
          </a:p>
        </p:txBody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are protecting data and there is a lot of data to protect!</a:t>
            </a:r>
          </a:p>
        </p:txBody>
      </p:sp>
      <p:pic>
        <p:nvPicPr>
          <p:cNvPr id="83975" name="Picture 7" descr="Speedpass Transponde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450" y="3279775"/>
            <a:ext cx="57626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8" name="Picture 10" descr="Apply for a Fusion Card!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4038600"/>
            <a:ext cx="603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1" name="Picture 13" descr="variety_image_M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276600"/>
            <a:ext cx="58578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16" descr="minstrel_modem"/>
          <p:cNvPicPr>
            <a:picLocks noChangeAspect="1" noChangeArrowheads="1"/>
          </p:cNvPicPr>
          <p:nvPr/>
        </p:nvPicPr>
        <p:blipFill>
          <a:blip r:embed="rId7" cstate="print"/>
          <a:srcRect l="10667" t="2667" r="10667" b="5333"/>
          <a:stretch>
            <a:fillRect/>
          </a:stretch>
        </p:blipFill>
        <p:spPr bwMode="auto">
          <a:xfrm>
            <a:off x="4090988" y="3679825"/>
            <a:ext cx="6699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6" name="Picture 18" descr="Nokia 8290"/>
          <p:cNvPicPr>
            <a:picLocks noChangeAspect="1" noChangeArrowheads="1"/>
          </p:cNvPicPr>
          <p:nvPr/>
        </p:nvPicPr>
        <p:blipFill>
          <a:blip r:embed="rId8" cstate="print"/>
          <a:srcRect t="10127" b="10127"/>
          <a:stretch>
            <a:fillRect/>
          </a:stretch>
        </p:blipFill>
        <p:spPr bwMode="auto">
          <a:xfrm>
            <a:off x="3276600" y="3124200"/>
            <a:ext cx="322263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9" name="Picture 21" descr="Click To Downloa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3048000"/>
            <a:ext cx="8921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90" name="Picture 22" descr="Click To Downloa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00800" y="4191000"/>
            <a:ext cx="8604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91" name="Picture 23" descr="Click To Download"/>
          <p:cNvPicPr>
            <a:picLocks noChangeAspect="1" noChangeArrowheads="1"/>
          </p:cNvPicPr>
          <p:nvPr/>
        </p:nvPicPr>
        <p:blipFill>
          <a:blip r:embed="rId11" cstate="print"/>
          <a:srcRect t="18750" b="18750"/>
          <a:stretch>
            <a:fillRect/>
          </a:stretch>
        </p:blipFill>
        <p:spPr bwMode="auto">
          <a:xfrm>
            <a:off x="7772400" y="4343400"/>
            <a:ext cx="773113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93" name="Picture 25" descr="20050515fb89689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34000" y="41148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94" name="Picture 26" descr="E_1061017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95800" y="5181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95" name="Picture 27" descr="e100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47800" y="4800600"/>
            <a:ext cx="8286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97" name="Picture 29" descr="MPj03057530000[1]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43600" y="5334000"/>
            <a:ext cx="10668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98" name="Picture 30" descr="PC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67600" y="5334000"/>
            <a:ext cx="3746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000" name="Picture 3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743200" y="4800600"/>
            <a:ext cx="10699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900" smtClean="0">
                <a:solidFill>
                  <a:schemeClr val="tx2">
                    <a:satMod val="130000"/>
                  </a:schemeClr>
                </a:solidFill>
                <a:effectLst/>
              </a:rPr>
              <a:t>What are we protecting against?</a:t>
            </a:r>
          </a:p>
        </p:txBody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Well known stuff like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/>
              <a:t>Laptop loss or theft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/>
              <a:t>Data center compromise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/>
              <a:t>Viruses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/>
              <a:t>Hackers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/>
              <a:t>Snooping of e-mail and personal data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And lesser known stuff like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/>
              <a:t>Electronically modifying sensor data in a factory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/>
              <a:t>My neighbor changing the temperature on my refrigerator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effectLst/>
              </a:rPr>
              <a:t>Cryptographic Services</a:t>
            </a:r>
          </a:p>
        </p:txBody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Privacy (encryption) – You can’t see it</a:t>
            </a:r>
          </a:p>
          <a:p>
            <a:pPr eaLnBrk="1" hangingPunct="1"/>
            <a:r>
              <a:rPr lang="en-US" smtClean="0"/>
              <a:t>Integrity (signing) – You can’t change it</a:t>
            </a:r>
          </a:p>
          <a:p>
            <a:pPr eaLnBrk="1" hangingPunct="1"/>
            <a:r>
              <a:rPr lang="en-US" smtClean="0"/>
              <a:t>Authentication (validation) – I wrote it</a:t>
            </a:r>
          </a:p>
          <a:p>
            <a:pPr eaLnBrk="1" hangingPunct="1"/>
            <a:r>
              <a:rPr lang="en-US" smtClean="0"/>
              <a:t>Freshness (challenge-response) – I am doing this now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effectLst/>
              </a:rPr>
              <a:t>Common Security Goals</a:t>
            </a:r>
          </a:p>
        </p:txBody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Protection of data (access control)</a:t>
            </a:r>
          </a:p>
          <a:p>
            <a:pPr lvl="1" eaLnBrk="1" hangingPunct="1"/>
            <a:r>
              <a:rPr lang="en-US" sz="2400" smtClean="0"/>
              <a:t>Secrecy of data (read access)</a:t>
            </a:r>
          </a:p>
          <a:p>
            <a:pPr lvl="1" eaLnBrk="1" hangingPunct="1"/>
            <a:r>
              <a:rPr lang="en-US" sz="2400" smtClean="0"/>
              <a:t>Creation of data (write access)</a:t>
            </a:r>
          </a:p>
          <a:p>
            <a:pPr eaLnBrk="1" hangingPunct="1"/>
            <a:r>
              <a:rPr lang="en-US" sz="2800" smtClean="0"/>
              <a:t>Authentication required to access resources</a:t>
            </a:r>
          </a:p>
          <a:p>
            <a:pPr lvl="1" eaLnBrk="1" hangingPunct="1"/>
            <a:r>
              <a:rPr lang="en-US" sz="2400" smtClean="0"/>
              <a:t>Networks, individual machines, etc.</a:t>
            </a:r>
          </a:p>
          <a:p>
            <a:pPr eaLnBrk="1" hangingPunct="1"/>
            <a:r>
              <a:rPr lang="en-US" sz="2800" smtClean="0"/>
              <a:t>Proof of authorization of an action</a:t>
            </a:r>
          </a:p>
          <a:p>
            <a:pPr lvl="1" eaLnBrk="1" hangingPunct="1"/>
            <a:r>
              <a:rPr lang="en-US" sz="2400" smtClean="0"/>
              <a:t>Signature on a contract, authorization of payment,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900" smtClean="0">
                <a:solidFill>
                  <a:schemeClr val="tx2">
                    <a:satMod val="130000"/>
                  </a:schemeClr>
                </a:solidFill>
                <a:effectLst/>
              </a:rPr>
              <a:t>Security Goals: Authentication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Web sites – Am I at Amazon.com?</a:t>
            </a:r>
          </a:p>
          <a:p>
            <a:pPr eaLnBrk="1" hangingPunct="1"/>
            <a:r>
              <a:rPr lang="en-US" smtClean="0"/>
              <a:t>Users– Is this Alice trying to access the site?</a:t>
            </a:r>
          </a:p>
          <a:p>
            <a:pPr eaLnBrk="1" hangingPunct="1"/>
            <a:r>
              <a:rPr lang="en-US" smtClean="0"/>
              <a:t>Network devices – Is this the DNS server that really knows which machines host amazon.com?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26" name="Object 14"/>
          <p:cNvGraphicFramePr>
            <a:graphicFrameLocks noChangeAspect="1"/>
          </p:cNvGraphicFramePr>
          <p:nvPr/>
        </p:nvGraphicFramePr>
        <p:xfrm>
          <a:off x="1371600" y="2514600"/>
          <a:ext cx="3036888" cy="3552825"/>
        </p:xfrm>
        <a:graphic>
          <a:graphicData uri="http://schemas.openxmlformats.org/presentationml/2006/ole">
            <p:oleObj spid="_x0000_s1026" name="Visio" r:id="rId4" imgW="3036094" imgH="3552825" progId="">
              <p:embed/>
            </p:oleObj>
          </a:graphicData>
        </a:graphic>
      </p:graphicFrame>
      <p:sp>
        <p:nvSpPr>
          <p:cNvPr id="1037" name="Rectangle 2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900" smtClean="0">
                <a:effectLst/>
              </a:rPr>
              <a:t>Example: Web Authentication</a:t>
            </a:r>
          </a:p>
        </p:txBody>
      </p:sp>
      <p:sp>
        <p:nvSpPr>
          <p:cNvPr id="1038" name="Rectangle 3"/>
          <p:cNvSpPr>
            <a:spLocks noChangeArrowheads="1"/>
          </p:cNvSpPr>
          <p:nvPr/>
        </p:nvSpPr>
        <p:spPr bwMode="auto">
          <a:xfrm>
            <a:off x="0" y="1747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5716" name="Object 4"/>
          <p:cNvGraphicFramePr>
            <a:graphicFrameLocks noChangeAspect="1"/>
          </p:cNvGraphicFramePr>
          <p:nvPr/>
        </p:nvGraphicFramePr>
        <p:xfrm>
          <a:off x="1219200" y="1600200"/>
          <a:ext cx="7383463" cy="1860550"/>
        </p:xfrm>
        <a:graphic>
          <a:graphicData uri="http://schemas.openxmlformats.org/presentationml/2006/ole">
            <p:oleObj spid="_x0000_s1027" name="Visio" r:id="rId5" imgW="7383304" imgH="1861185" progId="">
              <p:embed/>
            </p:oleObj>
          </a:graphicData>
        </a:graphic>
      </p:graphicFrame>
      <p:graphicFrame>
        <p:nvGraphicFramePr>
          <p:cNvPr id="115717" name="Object 5"/>
          <p:cNvGraphicFramePr>
            <a:graphicFrameLocks noChangeAspect="1"/>
          </p:cNvGraphicFramePr>
          <p:nvPr/>
        </p:nvGraphicFramePr>
        <p:xfrm>
          <a:off x="3200400" y="3581400"/>
          <a:ext cx="4867275" cy="504825"/>
        </p:xfrm>
        <a:graphic>
          <a:graphicData uri="http://schemas.openxmlformats.org/presentationml/2006/ole">
            <p:oleObj spid="_x0000_s1028" name="Visio" r:id="rId6" imgW="4866799" imgH="504825" progId="">
              <p:embed/>
            </p:oleObj>
          </a:graphicData>
        </a:graphic>
      </p:graphicFrame>
      <p:graphicFrame>
        <p:nvGraphicFramePr>
          <p:cNvPr id="115718" name="Object 6"/>
          <p:cNvGraphicFramePr>
            <a:graphicFrameLocks noChangeAspect="1"/>
          </p:cNvGraphicFramePr>
          <p:nvPr/>
        </p:nvGraphicFramePr>
        <p:xfrm>
          <a:off x="1447800" y="2057400"/>
          <a:ext cx="2838450" cy="2287588"/>
        </p:xfrm>
        <a:graphic>
          <a:graphicData uri="http://schemas.openxmlformats.org/presentationml/2006/ole">
            <p:oleObj spid="_x0000_s1029" name="Visio" r:id="rId7" imgW="2838450" imgH="2287905" progId="">
              <p:embed/>
            </p:oleObj>
          </a:graphicData>
        </a:graphic>
      </p:graphicFrame>
      <p:graphicFrame>
        <p:nvGraphicFramePr>
          <p:cNvPr id="115719" name="Object 7"/>
          <p:cNvGraphicFramePr>
            <a:graphicFrameLocks noChangeAspect="1"/>
          </p:cNvGraphicFramePr>
          <p:nvPr/>
        </p:nvGraphicFramePr>
        <p:xfrm>
          <a:off x="1447800" y="4387850"/>
          <a:ext cx="4914900" cy="717550"/>
        </p:xfrm>
        <a:graphic>
          <a:graphicData uri="http://schemas.openxmlformats.org/presentationml/2006/ole">
            <p:oleObj spid="_x0000_s1030" name="Visio" r:id="rId8" imgW="4915376" imgH="718185" progId="">
              <p:embed/>
            </p:oleObj>
          </a:graphicData>
        </a:graphic>
      </p:graphicFrame>
      <p:graphicFrame>
        <p:nvGraphicFramePr>
          <p:cNvPr id="115720" name="Object 8"/>
          <p:cNvGraphicFramePr>
            <a:graphicFrameLocks noChangeAspect="1"/>
          </p:cNvGraphicFramePr>
          <p:nvPr/>
        </p:nvGraphicFramePr>
        <p:xfrm>
          <a:off x="5008563" y="1993900"/>
          <a:ext cx="3068637" cy="2578100"/>
        </p:xfrm>
        <a:graphic>
          <a:graphicData uri="http://schemas.openxmlformats.org/presentationml/2006/ole">
            <p:oleObj spid="_x0000_s1031" name="Visio" r:id="rId9" imgW="3068955" imgH="2577465" progId="">
              <p:embed/>
            </p:oleObj>
          </a:graphicData>
        </a:graphic>
      </p:graphicFrame>
      <p:graphicFrame>
        <p:nvGraphicFramePr>
          <p:cNvPr id="115721" name="Object 9"/>
          <p:cNvGraphicFramePr>
            <a:graphicFrameLocks noChangeAspect="1"/>
          </p:cNvGraphicFramePr>
          <p:nvPr/>
        </p:nvGraphicFramePr>
        <p:xfrm>
          <a:off x="4987925" y="2209800"/>
          <a:ext cx="2936875" cy="2562225"/>
        </p:xfrm>
        <a:graphic>
          <a:graphicData uri="http://schemas.openxmlformats.org/presentationml/2006/ole">
            <p:oleObj spid="_x0000_s1032" name="Visio" r:id="rId10" imgW="2936558" imgH="2562225" progId="">
              <p:embed/>
            </p:oleObj>
          </a:graphicData>
        </a:graphic>
      </p:graphicFrame>
      <p:graphicFrame>
        <p:nvGraphicFramePr>
          <p:cNvPr id="115722" name="Object 10"/>
          <p:cNvGraphicFramePr>
            <a:graphicFrameLocks noChangeAspect="1"/>
          </p:cNvGraphicFramePr>
          <p:nvPr/>
        </p:nvGraphicFramePr>
        <p:xfrm>
          <a:off x="4999038" y="2573338"/>
          <a:ext cx="2925762" cy="2379662"/>
        </p:xfrm>
        <a:graphic>
          <a:graphicData uri="http://schemas.openxmlformats.org/presentationml/2006/ole">
            <p:oleObj spid="_x0000_s1033" name="Visio" r:id="rId11" imgW="2926080" imgH="2379345" progId="">
              <p:embed/>
            </p:oleObj>
          </a:graphicData>
        </a:graphic>
      </p:graphicFrame>
      <p:graphicFrame>
        <p:nvGraphicFramePr>
          <p:cNvPr id="115723" name="Object 11"/>
          <p:cNvGraphicFramePr>
            <a:graphicFrameLocks noChangeAspect="1"/>
          </p:cNvGraphicFramePr>
          <p:nvPr/>
        </p:nvGraphicFramePr>
        <p:xfrm>
          <a:off x="4953000" y="2971800"/>
          <a:ext cx="2954338" cy="2165350"/>
        </p:xfrm>
        <a:graphic>
          <a:graphicData uri="http://schemas.openxmlformats.org/presentationml/2006/ole">
            <p:oleObj spid="_x0000_s1034" name="Visio" r:id="rId12" imgW="2954179" imgH="2165985" progId="">
              <p:embed/>
            </p:oleObj>
          </a:graphicData>
        </a:graphic>
      </p:graphicFrame>
      <p:graphicFrame>
        <p:nvGraphicFramePr>
          <p:cNvPr id="115724" name="Object 12"/>
          <p:cNvGraphicFramePr>
            <a:graphicFrameLocks noChangeAspect="1"/>
          </p:cNvGraphicFramePr>
          <p:nvPr/>
        </p:nvGraphicFramePr>
        <p:xfrm>
          <a:off x="3194050" y="5334000"/>
          <a:ext cx="4806950" cy="550863"/>
        </p:xfrm>
        <a:graphic>
          <a:graphicData uri="http://schemas.openxmlformats.org/presentationml/2006/ole">
            <p:oleObj spid="_x0000_s1035" name="Visio" r:id="rId13" imgW="4806315" imgH="550545" progId="">
              <p:embed/>
            </p:oleObj>
          </a:graphicData>
        </a:graphic>
      </p:graphicFrame>
      <p:graphicFrame>
        <p:nvGraphicFramePr>
          <p:cNvPr id="115725" name="Object 13"/>
          <p:cNvGraphicFramePr>
            <a:graphicFrameLocks noChangeAspect="1"/>
          </p:cNvGraphicFramePr>
          <p:nvPr/>
        </p:nvGraphicFramePr>
        <p:xfrm>
          <a:off x="1524000" y="2286000"/>
          <a:ext cx="2908300" cy="3079750"/>
        </p:xfrm>
        <a:graphic>
          <a:graphicData uri="http://schemas.openxmlformats.org/presentationml/2006/ole">
            <p:oleObj spid="_x0000_s1036" name="Visio" r:id="rId14" imgW="2908459" imgH="3080385" progId="">
              <p:embed/>
            </p:oleObj>
          </a:graphicData>
        </a:graphic>
      </p:graphicFrame>
      <p:pic>
        <p:nvPicPr>
          <p:cNvPr id="115727" name="Picture 15" descr="MPj04388100000[1]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38400" y="6019800"/>
            <a:ext cx="8318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8" name="Picture 16" descr="MPj04386780000[1]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172200" y="5867400"/>
            <a:ext cx="841375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57200"/>
            <a:ext cx="14478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86200" y="990600"/>
            <a:ext cx="234551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E</a:t>
            </a:r>
            <a:r>
              <a:rPr lang="en-US" dirty="0">
                <a:latin typeface="+mn-lt"/>
              </a:rPr>
              <a:t>thel has a secret.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2209800"/>
            <a:ext cx="523284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She wants to convince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F</a:t>
            </a:r>
            <a:r>
              <a:rPr lang="en-US" dirty="0">
                <a:latin typeface="+mn-lt"/>
              </a:rPr>
              <a:t>red that she knows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the secret, but without revealing anything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about the secret to him.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2743200"/>
            <a:ext cx="14478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00400" y="5105400"/>
            <a:ext cx="396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Verdana" pitchFamily="34" charset="0"/>
              </a:rPr>
              <a:t>How is this possible?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Cryptography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6172200" cy="4800600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Cryptography (secret writing), is the art and science of secure transmission of confidential information.</a:t>
            </a:r>
          </a:p>
          <a:p>
            <a:pPr marL="365760" indent="-283464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It also allows secure storage of data.</a:t>
            </a:r>
          </a:p>
          <a:p>
            <a:pPr marL="365760" indent="-283464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Only someone with the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</a:t>
            </a:r>
            <a:r>
              <a:rPr lang="en-US" sz="2800" dirty="0" smtClean="0"/>
              <a:t> can get access.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“Classical” Cryptography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Dates back to antiquity</a:t>
            </a:r>
          </a:p>
          <a:p>
            <a:pPr marL="365760" indent="-283464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Alice and Bob agree on a method of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encryption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/>
              <a:t>and a shared secret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</a:t>
            </a:r>
            <a:r>
              <a:rPr lang="en-US" sz="2800" dirty="0" smtClean="0"/>
              <a:t>.</a:t>
            </a:r>
          </a:p>
          <a:p>
            <a:pPr marL="365760" indent="-283464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Alice uses the key to encrypt the message she sends.</a:t>
            </a:r>
          </a:p>
          <a:p>
            <a:pPr marL="365760" indent="-283464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Bob uses the same key to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decrypt</a:t>
            </a:r>
            <a:r>
              <a:rPr lang="en-US" sz="2800" dirty="0" smtClean="0"/>
              <a:t> the message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40" name="Picture 10" descr="E:\PFiles\MSOffice\Clipart\standard\stddir1\bd06972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876800"/>
            <a:ext cx="1824038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Classical Cryptanalysis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en-US" sz="2800" dirty="0" smtClean="0"/>
              <a:t>scar attempts to determine the contents of an encrypted message without the key.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/>
          </a:p>
        </p:txBody>
      </p:sp>
      <p:pic>
        <p:nvPicPr>
          <p:cNvPr id="5" name="Picture 11" descr="E:\PFiles\MSOffice\Clipart\standard\stddir2\bs00888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048000"/>
            <a:ext cx="16287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00200" y="2971800"/>
            <a:ext cx="5397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Verdana" pitchFamily="34" charset="0"/>
              </a:rPr>
              <a:t>He may try all possible keys </a:t>
            </a:r>
          </a:p>
          <a:p>
            <a:r>
              <a:rPr lang="en-US" sz="2800">
                <a:latin typeface="Verdana" pitchFamily="34" charset="0"/>
              </a:rPr>
              <a:t>(Brute force)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47800" y="4191000"/>
            <a:ext cx="6400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Verdana" pitchFamily="34" charset="0"/>
              </a:rPr>
              <a:t>Or he may use more subtle </a:t>
            </a:r>
          </a:p>
          <a:p>
            <a:r>
              <a:rPr lang="en-US" sz="2800">
                <a:latin typeface="Verdana" pitchFamily="34" charset="0"/>
              </a:rPr>
              <a:t>techniques, such as analysis of statistical anomalies</a:t>
            </a:r>
            <a:r>
              <a:rPr lang="en-US" sz="3200">
                <a:latin typeface="Verdan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Modern Cryptography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en-US" sz="2800" smtClean="0"/>
              <a:t>New Directions in Cryptography,</a:t>
            </a:r>
          </a:p>
          <a:p>
            <a:pPr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en-US" sz="2800" smtClean="0"/>
              <a:t>by Whitfield Diffie and Martin Hellman, 1976.</a:t>
            </a:r>
          </a:p>
          <a:p>
            <a:pPr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en-US" sz="2800" smtClean="0"/>
              <a:t>(Also classified publication by James Ellis in 1970, declassified in 1997.)</a:t>
            </a:r>
          </a:p>
          <a:p>
            <a:pPr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en-US" sz="2800" smtClean="0"/>
              <a:t>Introduced the essential idea:</a:t>
            </a:r>
          </a:p>
          <a:p>
            <a:pPr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en-US" sz="2800" i="1" smtClean="0"/>
              <a:t>Public Keys and Private Keys</a:t>
            </a:r>
            <a:r>
              <a:rPr lang="en-US" sz="28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4794</TotalTime>
  <Words>1443</Words>
  <Application>Microsoft Office PowerPoint</Application>
  <PresentationFormat>On-screen Show (4:3)</PresentationFormat>
  <Paragraphs>228</Paragraphs>
  <Slides>48</Slides>
  <Notes>48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Solstice</vt:lpstr>
      <vt:lpstr>Visio</vt:lpstr>
      <vt:lpstr>Big Numbers:</vt:lpstr>
      <vt:lpstr>Thank You! Any Questions?</vt:lpstr>
      <vt:lpstr>Public Key Cryptography</vt:lpstr>
      <vt:lpstr>Slide 4</vt:lpstr>
      <vt:lpstr>Slide 5</vt:lpstr>
      <vt:lpstr>Cryptography</vt:lpstr>
      <vt:lpstr>“Classical” Cryptography</vt:lpstr>
      <vt:lpstr>Classical Cryptanalysis</vt:lpstr>
      <vt:lpstr>Modern Cryptography</vt:lpstr>
      <vt:lpstr>Slide 10</vt:lpstr>
      <vt:lpstr>Advantages </vt:lpstr>
      <vt:lpstr>Public key v.s. Private key</vt:lpstr>
      <vt:lpstr>Disadvantages</vt:lpstr>
      <vt:lpstr>One-Way Functions</vt:lpstr>
      <vt:lpstr>One-Way Functions</vt:lpstr>
      <vt:lpstr>Properties of one-way functions</vt:lpstr>
      <vt:lpstr>One-way trapdoor functions</vt:lpstr>
      <vt:lpstr>How public-key works</vt:lpstr>
      <vt:lpstr>How public-key works</vt:lpstr>
      <vt:lpstr>But can this be done??</vt:lpstr>
      <vt:lpstr>Creating a mathematical secret</vt:lpstr>
      <vt:lpstr>Creating a mathematical secret</vt:lpstr>
      <vt:lpstr>The RSA Cryptosystem</vt:lpstr>
      <vt:lpstr>The Encryption algorithm</vt:lpstr>
      <vt:lpstr>The Decryption Algorithm</vt:lpstr>
      <vt:lpstr>A Small Example: N=33</vt:lpstr>
      <vt:lpstr>Big Primes</vt:lpstr>
      <vt:lpstr>Big Primes</vt:lpstr>
      <vt:lpstr>Factoring Into Big Primes</vt:lpstr>
      <vt:lpstr>Factoring into Big Numbers</vt:lpstr>
      <vt:lpstr>Digital Signatures</vt:lpstr>
      <vt:lpstr>Digital Signatures</vt:lpstr>
      <vt:lpstr>Secure Hash Function</vt:lpstr>
      <vt:lpstr>Slide 34</vt:lpstr>
      <vt:lpstr>Mathematical tools</vt:lpstr>
      <vt:lpstr>Randomness</vt:lpstr>
      <vt:lpstr>Mathematical Tools</vt:lpstr>
      <vt:lpstr>Challenge-response</vt:lpstr>
      <vt:lpstr>Ali Baba’s Cave</vt:lpstr>
      <vt:lpstr>Ali Baba’s Cave</vt:lpstr>
      <vt:lpstr>Ali Baba’s Cave</vt:lpstr>
      <vt:lpstr>Zero-Knowledge Proof</vt:lpstr>
      <vt:lpstr>Why Use Cryptography?</vt:lpstr>
      <vt:lpstr>What are we protecting against?</vt:lpstr>
      <vt:lpstr>Cryptographic Services</vt:lpstr>
      <vt:lpstr>Common Security Goals</vt:lpstr>
      <vt:lpstr>Security Goals: Authentication</vt:lpstr>
      <vt:lpstr>Example: Web Authentication</vt:lpstr>
    </vt:vector>
  </TitlesOfParts>
  <Company>Case Western Reserve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David Singer</cp:lastModifiedBy>
  <cp:revision>31</cp:revision>
  <dcterms:created xsi:type="dcterms:W3CDTF">2008-06-03T14:09:12Z</dcterms:created>
  <dcterms:modified xsi:type="dcterms:W3CDTF">2012-08-23T16:42:00Z</dcterms:modified>
</cp:coreProperties>
</file>