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20" r:id="rId2"/>
  </p:sldMasterIdLst>
  <p:notesMasterIdLst>
    <p:notesMasterId r:id="rId34"/>
  </p:notesMasterIdLst>
  <p:handoutMasterIdLst>
    <p:handoutMasterId r:id="rId35"/>
  </p:handoutMasterIdLst>
  <p:sldIdLst>
    <p:sldId id="260" r:id="rId3"/>
    <p:sldId id="304" r:id="rId4"/>
    <p:sldId id="307" r:id="rId5"/>
    <p:sldId id="309" r:id="rId6"/>
    <p:sldId id="305" r:id="rId7"/>
    <p:sldId id="306" r:id="rId8"/>
    <p:sldId id="310" r:id="rId9"/>
    <p:sldId id="311" r:id="rId10"/>
    <p:sldId id="312" r:id="rId11"/>
    <p:sldId id="313" r:id="rId12"/>
    <p:sldId id="314" r:id="rId13"/>
    <p:sldId id="315" r:id="rId14"/>
    <p:sldId id="321" r:id="rId15"/>
    <p:sldId id="316" r:id="rId16"/>
    <p:sldId id="318" r:id="rId17"/>
    <p:sldId id="319" r:id="rId18"/>
    <p:sldId id="323" r:id="rId19"/>
    <p:sldId id="324" r:id="rId20"/>
    <p:sldId id="325" r:id="rId21"/>
    <p:sldId id="328" r:id="rId22"/>
    <p:sldId id="329" r:id="rId23"/>
    <p:sldId id="326" r:id="rId24"/>
    <p:sldId id="327" r:id="rId25"/>
    <p:sldId id="333" r:id="rId26"/>
    <p:sldId id="334" r:id="rId27"/>
    <p:sldId id="335" r:id="rId28"/>
    <p:sldId id="320" r:id="rId29"/>
    <p:sldId id="330" r:id="rId30"/>
    <p:sldId id="331" r:id="rId31"/>
    <p:sldId id="332" r:id="rId32"/>
    <p:sldId id="302"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5747" tIns="47873" rIns="95747" bIns="47873" rtlCol="0"/>
          <a:lstStyle>
            <a:lvl1pPr algn="r" fontAlgn="auto">
              <a:spcBef>
                <a:spcPts val="0"/>
              </a:spcBef>
              <a:spcAft>
                <a:spcPts val="0"/>
              </a:spcAft>
              <a:defRPr sz="1300">
                <a:latin typeface="+mn-lt"/>
              </a:defRPr>
            </a:lvl1pPr>
          </a:lstStyle>
          <a:p>
            <a:pPr>
              <a:defRPr/>
            </a:pPr>
            <a:fld id="{78452C5D-6B99-41C8-B13C-4DAD22F3E8D8}" type="datetimeFigureOut">
              <a:rPr lang="en-US"/>
              <a:pPr>
                <a:defRPr/>
              </a:pPr>
              <a:t>2/26/2013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5747" tIns="47873" rIns="95747" bIns="47873" rtlCol="0" anchor="b"/>
          <a:lstStyle>
            <a:lvl1pPr algn="r" fontAlgn="auto">
              <a:spcBef>
                <a:spcPts val="0"/>
              </a:spcBef>
              <a:spcAft>
                <a:spcPts val="0"/>
              </a:spcAft>
              <a:defRPr sz="1300">
                <a:latin typeface="+mn-lt"/>
              </a:defRPr>
            </a:lvl1pPr>
          </a:lstStyle>
          <a:p>
            <a:pPr>
              <a:defRPr/>
            </a:pPr>
            <a:fld id="{704B03FB-AD2C-48A2-AD15-34FCBC4E89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fontAlgn="auto">
              <a:spcBef>
                <a:spcPts val="0"/>
              </a:spcBef>
              <a:spcAft>
                <a:spcPts val="0"/>
              </a:spcAft>
              <a:defRPr sz="1300">
                <a:latin typeface="+mn-lt"/>
              </a:defRPr>
            </a:lvl1pPr>
          </a:lstStyle>
          <a:p>
            <a:pPr>
              <a:defRPr/>
            </a:pPr>
            <a:fld id="{36407DC0-5316-4C68-8032-4D76593A5D0F}" type="datetimeFigureOut">
              <a:rPr lang="en-US"/>
              <a:pPr>
                <a:defRPr/>
              </a:pPr>
              <a:t>2/26/2013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fontAlgn="auto">
              <a:spcBef>
                <a:spcPts val="0"/>
              </a:spcBef>
              <a:spcAft>
                <a:spcPts val="0"/>
              </a:spcAft>
              <a:defRPr sz="1300">
                <a:latin typeface="+mn-lt"/>
              </a:defRPr>
            </a:lvl1pPr>
          </a:lstStyle>
          <a:p>
            <a:pPr>
              <a:defRPr/>
            </a:pPr>
            <a:fld id="{A972675D-7EE3-4BE9-AA17-291858F22C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2644E-4172-42D4-BED2-67D1946CEEB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C4567-FC3D-436D-9DF3-6D77EEE2C40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CBFDD9-423F-4D37-A46F-196F018D0C9D}"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72675D-7EE3-4BE9-AA17-291858F22C7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029A6E29-39C7-472D-B1A2-37AEB7E9613F}" type="datetimeFigureOut">
              <a:rPr lang="en-US"/>
              <a:pPr>
                <a:defRPr/>
              </a:pPr>
              <a:t>2/26/2013</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8FE831B-67FF-42FA-83B2-2B0BD531BC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C86188D-D95C-49D2-911E-ACC7202D8B73}" type="datetimeFigureOut">
              <a:rPr lang="en-US"/>
              <a:pPr>
                <a:defRPr/>
              </a:pPr>
              <a:t>2/26/2013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23ABCEC-FDBB-4806-A3A4-66F8212948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462A05F-F5E1-4A40-B82A-58F7772D0A05}" type="datetimeFigureOut">
              <a:rPr lang="en-US"/>
              <a:pPr>
                <a:defRPr/>
              </a:pPr>
              <a:t>2/26/2013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0F9D834-EEE4-4CE9-AE3B-F72348229E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029A6E29-39C7-472D-B1A2-37AEB7E9613F}" type="datetimeFigureOut">
              <a:rPr lang="en-US" smtClean="0"/>
              <a:pPr>
                <a:defRPr/>
              </a:pPr>
              <a:t>2/26/2013</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D8FE831B-67FF-42FA-83B2-2B0BD531BCAE}"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E8ABB46-AD76-4083-950F-95431B35912C}"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2262E7-39AC-46A0-A433-D6B422DC57A1}"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CEB49A9-B354-418B-B1F0-9942D39A3E91}"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7CF8AC17-140E-4A2C-847D-48A04FDBB7B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EC20D5C-D8B9-497F-BF7F-4868C29406C7}"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CE6A5C-0548-4294-99F8-809D2F98EBE4}"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E9F2F686-C3B2-4125-92CC-89ABE0A9F57E}" type="datetimeFigureOut">
              <a:rPr lang="en-US" smtClean="0"/>
              <a:pPr>
                <a:defRPr/>
              </a:pPr>
              <a:t>2/26/2013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93F10B1-490D-4867-ADD8-994B43078E0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90956B9-0522-45A8-B32A-E51F3DA9062B}" type="datetimeFigureOut">
              <a:rPr lang="en-US" smtClean="0"/>
              <a:pPr>
                <a:defRPr/>
              </a:pPr>
              <a:t>2/26/2013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25FF81B-5D0B-40FE-B636-FEAD7B36C724}"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988A52-55D8-4AAF-B2B3-C963B2034E7F}" type="datetimeFigureOut">
              <a:rPr lang="en-US" smtClean="0"/>
              <a:pPr>
                <a:defRPr/>
              </a:pPr>
              <a:t>2/26/2013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FCCC3E1-B502-4D05-A263-D4C976C97880}"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073DF6D-A096-438F-923C-616F96492C28}"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18BD01-155C-4A37-A359-BDF919CA061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E8ABB46-AD76-4083-950F-95431B35912C}" type="datetimeFigureOut">
              <a:rPr lang="en-US"/>
              <a:pPr>
                <a:defRPr/>
              </a:pPr>
              <a:t>2/26/2013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82262E7-39AC-46A0-A433-D6B422DC57A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8B44AC0-DE9C-47D8-A4CD-F3C35FB2DAF0}" type="datetimeFigureOut">
              <a:rPr lang="en-US" smtClean="0"/>
              <a:pPr>
                <a:defRPr/>
              </a:pPr>
              <a:t>2/26/2013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A9E035-8E08-4EF5-8253-0A6479FC99BF}"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C86188D-D95C-49D2-911E-ACC7202D8B73}"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3ABCEC-FDBB-4806-A3A4-66F8212948E2}"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462A05F-F5E1-4A40-B82A-58F7772D0A05}" type="datetimeFigureOut">
              <a:rPr lang="en-US" smtClean="0"/>
              <a:pPr>
                <a:defRPr/>
              </a:pPr>
              <a:t>2/26/2013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F9D834-EEE4-4CE9-AE3B-F72348229E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4CEB49A9-B354-418B-B1F0-9942D39A3E91}" type="datetimeFigureOut">
              <a:rPr lang="en-US"/>
              <a:pPr>
                <a:defRPr/>
              </a:pPr>
              <a:t>2/26/2013</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7CF8AC17-140E-4A2C-847D-48A04FDBB7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EC20D5C-D8B9-497F-BF7F-4868C29406C7}" type="datetimeFigureOut">
              <a:rPr lang="en-US"/>
              <a:pPr>
                <a:defRPr/>
              </a:pPr>
              <a:t>2/26/2013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3CE6A5C-0548-4294-99F8-809D2F98EB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9F2F686-C3B2-4125-92CC-89ABE0A9F57E}" type="datetimeFigureOut">
              <a:rPr lang="en-US"/>
              <a:pPr>
                <a:defRPr/>
              </a:pPr>
              <a:t>2/26/2013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93F10B1-490D-4867-ADD8-994B43078E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C90956B9-0522-45A8-B32A-E51F3DA9062B}" type="datetimeFigureOut">
              <a:rPr lang="en-US"/>
              <a:pPr>
                <a:defRPr/>
              </a:pPr>
              <a:t>2/26/2013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325FF81B-5D0B-40FE-B636-FEAD7B36C7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4988A52-55D8-4AAF-B2B3-C963B2034E7F}" type="datetimeFigureOut">
              <a:rPr lang="en-US"/>
              <a:pPr>
                <a:defRPr/>
              </a:pPr>
              <a:t>2/26/2013</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AFCCC3E1-B502-4D05-A263-D4C976C978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073DF6D-A096-438F-923C-616F96492C28}" type="datetimeFigureOut">
              <a:rPr lang="en-US"/>
              <a:pPr>
                <a:defRPr/>
              </a:pPr>
              <a:t>2/26/2013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618BD01-155C-4A37-A359-BDF919CA06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8B44AC0-DE9C-47D8-A4CD-F3C35FB2DAF0}" type="datetimeFigureOut">
              <a:rPr lang="en-US"/>
              <a:pPr>
                <a:defRPr/>
              </a:pPr>
              <a:t>2/26/2013</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6DA9E035-8E08-4EF5-8253-0A6479FC99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5C618AE4-8922-4BFA-9140-F7E634113DEE}" type="datetimeFigureOut">
              <a:rPr lang="en-US"/>
              <a:pPr>
                <a:defRPr/>
              </a:pPr>
              <a:t>2/26/2013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8960FCF6-1509-4005-B2B5-F669289BC0C6}"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09" r:id="rId2"/>
    <p:sldLayoutId id="2147483815" r:id="rId3"/>
    <p:sldLayoutId id="2147483810" r:id="rId4"/>
    <p:sldLayoutId id="2147483816" r:id="rId5"/>
    <p:sldLayoutId id="2147483811" r:id="rId6"/>
    <p:sldLayoutId id="2147483817" r:id="rId7"/>
    <p:sldLayoutId id="2147483818" r:id="rId8"/>
    <p:sldLayoutId id="2147483819" r:id="rId9"/>
    <p:sldLayoutId id="2147483812" r:id="rId10"/>
    <p:sldLayoutId id="2147483813" r:id="rId11"/>
  </p:sldLayoutIdLst>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Verdana" pitchFamily="34" charset="0"/>
        </a:defRPr>
      </a:lvl2pPr>
      <a:lvl3pPr algn="l" rtl="0" eaLnBrk="1" fontAlgn="base" hangingPunct="1">
        <a:spcBef>
          <a:spcPct val="0"/>
        </a:spcBef>
        <a:spcAft>
          <a:spcPct val="0"/>
        </a:spcAft>
        <a:defRPr sz="4300">
          <a:solidFill>
            <a:srgbClr val="572314"/>
          </a:solidFill>
          <a:latin typeface="Verdana" pitchFamily="34" charset="0"/>
        </a:defRPr>
      </a:lvl3pPr>
      <a:lvl4pPr algn="l" rtl="0" eaLnBrk="1" fontAlgn="base" hangingPunct="1">
        <a:spcBef>
          <a:spcPct val="0"/>
        </a:spcBef>
        <a:spcAft>
          <a:spcPct val="0"/>
        </a:spcAft>
        <a:defRPr sz="4300">
          <a:solidFill>
            <a:srgbClr val="572314"/>
          </a:solidFill>
          <a:latin typeface="Verdana" pitchFamily="34" charset="0"/>
        </a:defRPr>
      </a:lvl4pPr>
      <a:lvl5pPr algn="l" rtl="0" eaLnBrk="1" fontAlgn="base" hangingPunct="1">
        <a:spcBef>
          <a:spcPct val="0"/>
        </a:spcBef>
        <a:spcAft>
          <a:spcPct val="0"/>
        </a:spcAft>
        <a:defRPr sz="4300">
          <a:solidFill>
            <a:srgbClr val="572314"/>
          </a:solidFill>
          <a:latin typeface="Verdana" pitchFamily="34" charset="0"/>
        </a:defRPr>
      </a:lvl5pPr>
      <a:lvl6pPr marL="457200" algn="l" rtl="0" eaLnBrk="1" fontAlgn="base" hangingPunct="1">
        <a:spcBef>
          <a:spcPct val="0"/>
        </a:spcBef>
        <a:spcAft>
          <a:spcPct val="0"/>
        </a:spcAft>
        <a:defRPr sz="4300">
          <a:solidFill>
            <a:srgbClr val="572314"/>
          </a:solidFill>
          <a:latin typeface="Verdana" pitchFamily="34" charset="0"/>
        </a:defRPr>
      </a:lvl6pPr>
      <a:lvl7pPr marL="914400" algn="l" rtl="0" eaLnBrk="1" fontAlgn="base" hangingPunct="1">
        <a:spcBef>
          <a:spcPct val="0"/>
        </a:spcBef>
        <a:spcAft>
          <a:spcPct val="0"/>
        </a:spcAft>
        <a:defRPr sz="4300">
          <a:solidFill>
            <a:srgbClr val="572314"/>
          </a:solidFill>
          <a:latin typeface="Verdana" pitchFamily="34" charset="0"/>
        </a:defRPr>
      </a:lvl7pPr>
      <a:lvl8pPr marL="1371600" algn="l" rtl="0" eaLnBrk="1" fontAlgn="base" hangingPunct="1">
        <a:spcBef>
          <a:spcPct val="0"/>
        </a:spcBef>
        <a:spcAft>
          <a:spcPct val="0"/>
        </a:spcAft>
        <a:defRPr sz="4300">
          <a:solidFill>
            <a:srgbClr val="572314"/>
          </a:solidFill>
          <a:latin typeface="Verdana" pitchFamily="34" charset="0"/>
        </a:defRPr>
      </a:lvl8pPr>
      <a:lvl9pPr marL="1828800" algn="l" rtl="0" eaLnBrk="1" fontAlgn="base" hangingPunct="1">
        <a:spcBef>
          <a:spcPct val="0"/>
        </a:spcBef>
        <a:spcAft>
          <a:spcPct val="0"/>
        </a:spcAft>
        <a:defRPr sz="4300">
          <a:solidFill>
            <a:srgbClr val="572314"/>
          </a:solidFill>
          <a:latin typeface="Verdana"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5C618AE4-8922-4BFA-9140-F7E634113DEE}" type="datetimeFigureOut">
              <a:rPr lang="en-US" smtClean="0"/>
              <a:pPr>
                <a:defRPr/>
              </a:pPr>
              <a:t>2/26/2013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960FCF6-1509-4005-B2B5-F669289BC0C6}"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Cryptology</a:t>
            </a:r>
            <a:endParaRPr lang="en-US" dirty="0">
              <a:solidFill>
                <a:schemeClr val="tx2">
                  <a:satMod val="130000"/>
                </a:schemeClr>
              </a:solidFill>
            </a:endParaRPr>
          </a:p>
        </p:txBody>
      </p:sp>
      <p:sp>
        <p:nvSpPr>
          <p:cNvPr id="9219" name="Content Placeholder 2"/>
          <p:cNvSpPr>
            <a:spLocks noGrp="1"/>
          </p:cNvSpPr>
          <p:nvPr>
            <p:ph idx="1"/>
          </p:nvPr>
        </p:nvSpPr>
        <p:spPr>
          <a:xfrm>
            <a:off x="1600200" y="1676400"/>
            <a:ext cx="6870700" cy="1676400"/>
          </a:xfrm>
        </p:spPr>
        <p:txBody>
          <a:bodyPr/>
          <a:lstStyle/>
          <a:p>
            <a:pPr algn="ctr" eaLnBrk="1" hangingPunct="1">
              <a:buFont typeface="Wingdings 2" pitchFamily="18" charset="2"/>
              <a:buNone/>
            </a:pPr>
            <a:r>
              <a:rPr lang="en-US" dirty="0" smtClean="0">
                <a:solidFill>
                  <a:srgbClr val="FF0000"/>
                </a:solidFill>
              </a:rPr>
              <a:t> </a:t>
            </a:r>
            <a:r>
              <a:rPr lang="en-US" dirty="0" smtClean="0">
                <a:solidFill>
                  <a:srgbClr val="FF0000"/>
                </a:solidFill>
              </a:rPr>
              <a:t>Digital Signatures and Digital Certificates</a:t>
            </a:r>
          </a:p>
        </p:txBody>
      </p:sp>
      <p:sp>
        <p:nvSpPr>
          <p:cNvPr id="9220" name="Rectangle 3"/>
          <p:cNvSpPr>
            <a:spLocks noChangeArrowheads="1"/>
          </p:cNvSpPr>
          <p:nvPr/>
        </p:nvSpPr>
        <p:spPr bwMode="auto">
          <a:xfrm>
            <a:off x="1600200" y="4114800"/>
            <a:ext cx="6477000" cy="1384995"/>
          </a:xfrm>
          <a:prstGeom prst="rect">
            <a:avLst/>
          </a:prstGeom>
          <a:noFill/>
          <a:ln w="9525">
            <a:noFill/>
            <a:miter lim="800000"/>
            <a:headEnd/>
            <a:tailEnd/>
          </a:ln>
        </p:spPr>
        <p:txBody>
          <a:bodyPr wrap="square">
            <a:spAutoFit/>
          </a:bodyPr>
          <a:lstStyle/>
          <a:p>
            <a:pPr algn="ctr"/>
            <a:r>
              <a:rPr lang="en-US" sz="2800" dirty="0" smtClean="0">
                <a:latin typeface="Verdana" pitchFamily="34" charset="0"/>
              </a:rPr>
              <a:t>Prof. David </a:t>
            </a:r>
            <a:r>
              <a:rPr lang="en-US" sz="2800" dirty="0">
                <a:latin typeface="Verdana" pitchFamily="34" charset="0"/>
              </a:rPr>
              <a:t>Singer </a:t>
            </a:r>
          </a:p>
          <a:p>
            <a:pPr algn="ctr"/>
            <a:r>
              <a:rPr lang="en-US" sz="2800" dirty="0">
                <a:latin typeface="Verdana" pitchFamily="34" charset="0"/>
              </a:rPr>
              <a:t>Dept. of </a:t>
            </a:r>
            <a:r>
              <a:rPr lang="en-US" sz="2800" dirty="0" smtClean="0">
                <a:latin typeface="Verdana" pitchFamily="34" charset="0"/>
              </a:rPr>
              <a:t>Mathematics</a:t>
            </a:r>
          </a:p>
          <a:p>
            <a:pPr algn="ctr"/>
            <a:r>
              <a:rPr lang="en-US" sz="2800" dirty="0" smtClean="0">
                <a:latin typeface="Verdana" pitchFamily="34" charset="0"/>
              </a:rPr>
              <a:t>Case Western Reserve </a:t>
            </a:r>
            <a:r>
              <a:rPr lang="en-US" sz="2800" dirty="0" smtClean="0">
                <a:latin typeface="Verdana" pitchFamily="34" charset="0"/>
              </a:rPr>
              <a:t>University</a:t>
            </a:r>
            <a:endParaRPr lang="en-US" sz="2800" dirty="0" smtClean="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Secure Hash Function</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2667000"/>
          </a:xfrm>
        </p:spPr>
        <p:txBody>
          <a:bodyPr/>
          <a:lstStyle/>
          <a:p>
            <a:pPr eaLnBrk="1" hangingPunct="1"/>
            <a:r>
              <a:rPr lang="en-US" dirty="0" smtClean="0"/>
              <a:t>A hash function is a compressed version of the message, using a one-way function.</a:t>
            </a:r>
          </a:p>
          <a:p>
            <a:pPr eaLnBrk="1" hangingPunct="1"/>
            <a:r>
              <a:rPr lang="en-US" dirty="0" smtClean="0"/>
              <a:t>The hash size  is independent of the size of the message. </a:t>
            </a:r>
          </a:p>
        </p:txBody>
      </p:sp>
      <p:pic>
        <p:nvPicPr>
          <p:cNvPr id="5" name="Picture 4"/>
          <p:cNvPicPr>
            <a:picLocks noChangeAspect="1" noChangeArrowheads="1"/>
          </p:cNvPicPr>
          <p:nvPr/>
        </p:nvPicPr>
        <p:blipFill>
          <a:blip r:embed="rId3" cstate="print"/>
          <a:srcRect/>
          <a:stretch>
            <a:fillRect/>
          </a:stretch>
        </p:blipFill>
        <p:spPr bwMode="auto">
          <a:xfrm>
            <a:off x="3657600" y="4114800"/>
            <a:ext cx="2268538" cy="235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143000" y="533400"/>
            <a:ext cx="7715250"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“secure” hash?</a:t>
            </a:r>
            <a:endParaRPr lang="en-US" dirty="0"/>
          </a:p>
        </p:txBody>
      </p:sp>
      <p:sp>
        <p:nvSpPr>
          <p:cNvPr id="3" name="Content Placeholder 2"/>
          <p:cNvSpPr>
            <a:spLocks noGrp="1"/>
          </p:cNvSpPr>
          <p:nvPr>
            <p:ph idx="1"/>
          </p:nvPr>
        </p:nvSpPr>
        <p:spPr/>
        <p:txBody>
          <a:bodyPr/>
          <a:lstStyle/>
          <a:p>
            <a:pPr marL="596900" indent="-514350">
              <a:buAutoNum type="arabicPeriod"/>
            </a:pPr>
            <a:r>
              <a:rPr lang="en-US" dirty="0" smtClean="0"/>
              <a:t>Efficiency: only a small amount of data has to be encrypted.</a:t>
            </a:r>
          </a:p>
          <a:p>
            <a:pPr marL="596900" indent="-514350">
              <a:buAutoNum type="arabicPeriod"/>
            </a:pPr>
            <a:r>
              <a:rPr lang="en-US" dirty="0" smtClean="0"/>
              <a:t>Integrity: any change in the document will cause major change in the hash and invalidate the signature.</a:t>
            </a:r>
          </a:p>
          <a:p>
            <a:pPr marL="596900" indent="-514350">
              <a:buAutoNum type="arabicPeriod"/>
            </a:pPr>
            <a:r>
              <a:rPr lang="en-US" dirty="0" err="1" smtClean="0"/>
              <a:t>Nonrepudiation</a:t>
            </a:r>
            <a:r>
              <a:rPr lang="en-US" dirty="0" smtClean="0"/>
              <a:t>: Bob cannot later deny signing.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“secure” hash?</a:t>
            </a:r>
            <a:endParaRPr lang="en-US" dirty="0"/>
          </a:p>
        </p:txBody>
      </p:sp>
      <p:sp>
        <p:nvSpPr>
          <p:cNvPr id="3" name="Content Placeholder 2"/>
          <p:cNvSpPr>
            <a:spLocks noGrp="1"/>
          </p:cNvSpPr>
          <p:nvPr>
            <p:ph idx="1"/>
          </p:nvPr>
        </p:nvSpPr>
        <p:spPr/>
        <p:txBody>
          <a:bodyPr/>
          <a:lstStyle/>
          <a:p>
            <a:pPr marL="596900" indent="-514350">
              <a:buNone/>
            </a:pPr>
            <a:r>
              <a:rPr lang="en-US" dirty="0" smtClean="0"/>
              <a:t>A one-way function has the property: Given x, it is ‘hard’ to find another x’ with f(x)=f(x’).</a:t>
            </a:r>
          </a:p>
          <a:p>
            <a:pPr marL="596900" indent="-514350">
              <a:buNone/>
            </a:pPr>
            <a:r>
              <a:rPr lang="en-US" dirty="0" smtClean="0"/>
              <a:t>This property, called (weak)collision-resistance, is vital for security against forgery. </a:t>
            </a:r>
          </a:p>
          <a:p>
            <a:pPr marL="596900" indent="-514350">
              <a:buNone/>
            </a:pPr>
            <a:r>
              <a:rPr lang="en-US" dirty="0" smtClean="0"/>
              <a:t>In fact, we should need a stronger condition: </a:t>
            </a:r>
            <a:r>
              <a:rPr lang="en-US" b="1" dirty="0" smtClean="0"/>
              <a:t>it is hard to find x and x’ with f(x)=f(x’).</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Sneaky Forgery Scheme</a:t>
            </a:r>
            <a:endParaRPr lang="en-US" dirty="0"/>
          </a:p>
        </p:txBody>
      </p:sp>
      <p:sp>
        <p:nvSpPr>
          <p:cNvPr id="3" name="Content Placeholder 2"/>
          <p:cNvSpPr>
            <a:spLocks noGrp="1"/>
          </p:cNvSpPr>
          <p:nvPr>
            <p:ph idx="1"/>
          </p:nvPr>
        </p:nvSpPr>
        <p:spPr/>
        <p:txBody>
          <a:bodyPr/>
          <a:lstStyle/>
          <a:p>
            <a:pPr marL="596900" indent="-514350">
              <a:buAutoNum type="arabicPeriod"/>
            </a:pPr>
            <a:r>
              <a:rPr lang="en-US" dirty="0" smtClean="0"/>
              <a:t>Construct an agreement.</a:t>
            </a:r>
          </a:p>
          <a:p>
            <a:pPr marL="596900" indent="-514350">
              <a:buAutoNum type="arabicPeriod"/>
            </a:pPr>
            <a:r>
              <a:rPr lang="en-US" dirty="0" smtClean="0"/>
              <a:t>Find 32 places where the agreement can be changed slightly.</a:t>
            </a:r>
          </a:p>
          <a:p>
            <a:pPr marL="596900" indent="-514350">
              <a:buNone/>
            </a:pPr>
            <a:r>
              <a:rPr lang="en-US" dirty="0" smtClean="0"/>
              <a:t>3. Construct forgery.</a:t>
            </a:r>
          </a:p>
          <a:p>
            <a:pPr marL="596900" indent="-514350">
              <a:buNone/>
            </a:pPr>
            <a:r>
              <a:rPr lang="en-US" dirty="0" smtClean="0"/>
              <a:t>4. Find 32 places where forgery can be changed slightly.</a:t>
            </a:r>
          </a:p>
          <a:p>
            <a:pPr marL="59690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Sneaky Forgery Scheme</a:t>
            </a:r>
            <a:endParaRPr lang="en-US" dirty="0"/>
          </a:p>
        </p:txBody>
      </p:sp>
      <p:sp>
        <p:nvSpPr>
          <p:cNvPr id="3" name="Content Placeholder 2"/>
          <p:cNvSpPr>
            <a:spLocks noGrp="1"/>
          </p:cNvSpPr>
          <p:nvPr>
            <p:ph idx="1"/>
          </p:nvPr>
        </p:nvSpPr>
        <p:spPr/>
        <p:txBody>
          <a:bodyPr/>
          <a:lstStyle/>
          <a:p>
            <a:pPr>
              <a:buNone/>
            </a:pPr>
            <a:r>
              <a:rPr lang="en-US" dirty="0" smtClean="0"/>
              <a:t>5. Find a copy of the message and a copy of the forgery with the same hash value.</a:t>
            </a:r>
          </a:p>
          <a:p>
            <a:pPr>
              <a:buNone/>
            </a:pPr>
            <a:r>
              <a:rPr lang="en-US" dirty="0" smtClean="0"/>
              <a:t>Note: There are  4,294,967,296 versions of each document.</a:t>
            </a:r>
          </a:p>
          <a:p>
            <a:pPr>
              <a:buNone/>
            </a:pPr>
            <a:r>
              <a:rPr lang="en-US" dirty="0" smtClean="0"/>
              <a:t>6.  Now trick Bob into signing the version of the message which can be forged!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of the Story</a:t>
            </a:r>
            <a:endParaRPr lang="en-US" dirty="0"/>
          </a:p>
        </p:txBody>
      </p:sp>
      <p:sp>
        <p:nvSpPr>
          <p:cNvPr id="3" name="Content Placeholder 2"/>
          <p:cNvSpPr>
            <a:spLocks noGrp="1"/>
          </p:cNvSpPr>
          <p:nvPr>
            <p:ph idx="1"/>
          </p:nvPr>
        </p:nvSpPr>
        <p:spPr/>
        <p:txBody>
          <a:bodyPr/>
          <a:lstStyle/>
          <a:p>
            <a:pPr>
              <a:buNone/>
            </a:pPr>
            <a:r>
              <a:rPr lang="en-US" dirty="0" smtClean="0"/>
              <a:t>Before (digitally) signing a document written by someone else, make changes.</a:t>
            </a:r>
          </a:p>
          <a:p>
            <a:pPr>
              <a:buNone/>
            </a:pPr>
            <a:r>
              <a:rPr lang="en-US" dirty="0" smtClean="0"/>
              <a:t>Make sure the hash function is cryptographically strong. (That means it is strongly collision-resistant.)</a:t>
            </a:r>
          </a:p>
          <a:p>
            <a:pPr>
              <a:buNone/>
            </a:pPr>
            <a:r>
              <a:rPr lang="en-US" dirty="0" smtClean="0"/>
              <a:t>SHA-1 is an example of such a function.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Mallory in the Middle</a:t>
            </a:r>
            <a:endParaRPr lang="en-US" dirty="0"/>
          </a:p>
        </p:txBody>
      </p:sp>
      <p:sp>
        <p:nvSpPr>
          <p:cNvPr id="3" name="Content Placeholder 2"/>
          <p:cNvSpPr>
            <a:spLocks noGrp="1"/>
          </p:cNvSpPr>
          <p:nvPr>
            <p:ph idx="1"/>
          </p:nvPr>
        </p:nvSpPr>
        <p:spPr>
          <a:xfrm>
            <a:off x="1371600" y="1447800"/>
            <a:ext cx="7499350" cy="1981200"/>
          </a:xfrm>
        </p:spPr>
        <p:txBody>
          <a:bodyPr/>
          <a:lstStyle/>
          <a:p>
            <a:r>
              <a:rPr lang="en-US" sz="1600" b="1" dirty="0" smtClean="0"/>
              <a:t>Alice</a:t>
            </a:r>
            <a:r>
              <a:rPr lang="en-US" sz="1600" dirty="0" smtClean="0"/>
              <a:t> </a:t>
            </a:r>
            <a:r>
              <a:rPr lang="en-US" sz="1600" i="1" dirty="0" smtClean="0"/>
              <a:t>"Hi Bob, it's Alice. Give me your key"</a:t>
            </a:r>
            <a:r>
              <a:rPr lang="en-US" sz="1600" dirty="0" smtClean="0"/>
              <a:t>--&gt; </a:t>
            </a:r>
            <a:r>
              <a:rPr lang="en-US" sz="1600" b="1" dirty="0" smtClean="0"/>
              <a:t>Mallory</a:t>
            </a:r>
            <a:r>
              <a:rPr lang="en-US" sz="1600" dirty="0" smtClean="0"/>
              <a:t>           </a:t>
            </a:r>
            <a:r>
              <a:rPr lang="en-US" sz="1600" b="1" dirty="0" smtClean="0"/>
              <a:t>Bob</a:t>
            </a:r>
          </a:p>
          <a:p>
            <a:r>
              <a:rPr lang="en-US" sz="1600" b="1" dirty="0" smtClean="0"/>
              <a:t>Alice</a:t>
            </a:r>
            <a:r>
              <a:rPr lang="en-US" sz="1600" dirty="0" smtClean="0"/>
              <a:t>           </a:t>
            </a:r>
            <a:r>
              <a:rPr lang="en-US" sz="1600" b="1" dirty="0" smtClean="0"/>
              <a:t>Mallory</a:t>
            </a:r>
            <a:r>
              <a:rPr lang="en-US" sz="1600" dirty="0" smtClean="0"/>
              <a:t> </a:t>
            </a:r>
            <a:r>
              <a:rPr lang="en-US" sz="1600" i="1" dirty="0" smtClean="0"/>
              <a:t>"Hi Bob, it's Alice. Give me your key"</a:t>
            </a:r>
            <a:r>
              <a:rPr lang="en-US" sz="1600" dirty="0" smtClean="0"/>
              <a:t>--&gt; </a:t>
            </a:r>
            <a:r>
              <a:rPr lang="en-US" sz="1600" b="1" dirty="0" smtClean="0"/>
              <a:t>Bob</a:t>
            </a:r>
          </a:p>
          <a:p>
            <a:r>
              <a:rPr lang="en-US" sz="1600" b="1" dirty="0" smtClean="0"/>
              <a:t>Alice                             </a:t>
            </a:r>
            <a:r>
              <a:rPr lang="en-US" sz="1600" dirty="0" smtClean="0"/>
              <a:t> </a:t>
            </a:r>
            <a:r>
              <a:rPr lang="en-US" sz="1600" b="1" dirty="0" smtClean="0"/>
              <a:t>Mallory</a:t>
            </a:r>
            <a:r>
              <a:rPr lang="en-US" sz="1600" dirty="0" smtClean="0"/>
              <a:t> &lt;--</a:t>
            </a:r>
            <a:r>
              <a:rPr lang="en-US" sz="1600" i="1" dirty="0" smtClean="0"/>
              <a:t>KB                               </a:t>
            </a:r>
            <a:r>
              <a:rPr lang="en-US" sz="1600" dirty="0" smtClean="0"/>
              <a:t> </a:t>
            </a:r>
            <a:r>
              <a:rPr lang="en-US" sz="1600" b="1" dirty="0" smtClean="0"/>
              <a:t>Bob</a:t>
            </a:r>
          </a:p>
          <a:p>
            <a:r>
              <a:rPr lang="en-US" sz="1600" b="1" dirty="0" smtClean="0"/>
              <a:t>Alice</a:t>
            </a:r>
            <a:r>
              <a:rPr lang="en-US" sz="1600" dirty="0" smtClean="0"/>
              <a:t> &lt;--</a:t>
            </a:r>
            <a:r>
              <a:rPr lang="en-US" sz="1600" i="1" dirty="0" smtClean="0"/>
              <a:t>KM                   </a:t>
            </a:r>
            <a:r>
              <a:rPr lang="en-US" sz="1600" b="1" dirty="0" smtClean="0"/>
              <a:t>Mallory                                          </a:t>
            </a:r>
            <a:r>
              <a:rPr lang="en-US" sz="1600" dirty="0" smtClean="0"/>
              <a:t> </a:t>
            </a:r>
            <a:r>
              <a:rPr lang="en-US" sz="1600" b="1" dirty="0" smtClean="0"/>
              <a:t>Bob</a:t>
            </a:r>
          </a:p>
          <a:p>
            <a:r>
              <a:rPr lang="en-US" sz="1600" b="1" dirty="0" smtClean="0"/>
              <a:t>Alice</a:t>
            </a:r>
            <a:r>
              <a:rPr lang="en-US" sz="1600" dirty="0" smtClean="0"/>
              <a:t> </a:t>
            </a:r>
            <a:r>
              <a:rPr lang="en-US" sz="1600" i="1" dirty="0" smtClean="0"/>
              <a:t>"Meet me at Tommy’s!“KM</a:t>
            </a:r>
            <a:r>
              <a:rPr lang="en-US" sz="1600" dirty="0" smtClean="0"/>
              <a:t>--&gt; </a:t>
            </a:r>
            <a:r>
              <a:rPr lang="en-US" sz="1600" b="1" dirty="0" smtClean="0"/>
              <a:t>Mallory</a:t>
            </a:r>
            <a:r>
              <a:rPr lang="en-US" sz="1600" dirty="0" smtClean="0"/>
              <a:t>                          </a:t>
            </a:r>
            <a:r>
              <a:rPr lang="en-US" sz="1600" b="1" dirty="0" smtClean="0"/>
              <a:t>Bob</a:t>
            </a:r>
          </a:p>
          <a:p>
            <a:r>
              <a:rPr lang="en-US" sz="1600" b="1" dirty="0" smtClean="0"/>
              <a:t>Alice</a:t>
            </a:r>
            <a:r>
              <a:rPr lang="en-US" sz="1600" dirty="0" smtClean="0"/>
              <a:t>                          </a:t>
            </a:r>
            <a:r>
              <a:rPr lang="en-US" sz="1600" b="1" dirty="0" smtClean="0"/>
              <a:t>Mallory</a:t>
            </a:r>
            <a:r>
              <a:rPr lang="en-US" sz="1600" dirty="0" smtClean="0"/>
              <a:t> </a:t>
            </a:r>
            <a:r>
              <a:rPr lang="en-US" sz="1600" i="1" dirty="0" smtClean="0"/>
              <a:t>"Meet me at Sergio’s!“KB  </a:t>
            </a:r>
            <a:r>
              <a:rPr lang="en-US" sz="1600" dirty="0" smtClean="0"/>
              <a:t>--&gt; </a:t>
            </a:r>
            <a:r>
              <a:rPr lang="en-US" sz="1600" b="1" dirty="0" smtClean="0"/>
              <a:t>Bob</a:t>
            </a:r>
          </a:p>
          <a:p>
            <a:endParaRPr lang="en-US" sz="1600" dirty="0"/>
          </a:p>
        </p:txBody>
      </p:sp>
      <p:pic>
        <p:nvPicPr>
          <p:cNvPr id="50179" name="Picture 3"/>
          <p:cNvPicPr>
            <a:picLocks noChangeAspect="1" noChangeArrowheads="1"/>
          </p:cNvPicPr>
          <p:nvPr/>
        </p:nvPicPr>
        <p:blipFill>
          <a:blip r:embed="rId3" cstate="print"/>
          <a:srcRect/>
          <a:stretch>
            <a:fillRect/>
          </a:stretch>
        </p:blipFill>
        <p:spPr bwMode="auto">
          <a:xfrm>
            <a:off x="1600200" y="3505200"/>
            <a:ext cx="7086600" cy="3009900"/>
          </a:xfrm>
          <a:prstGeom prst="rect">
            <a:avLst/>
          </a:prstGeom>
          <a:noFill/>
          <a:ln w="9525">
            <a:noFill/>
            <a:miter lim="800000"/>
            <a:headEnd/>
            <a:tailEnd/>
          </a:ln>
        </p:spPr>
      </p:pic>
      <p:sp>
        <p:nvSpPr>
          <p:cNvPr id="6" name="TextBox 5"/>
          <p:cNvSpPr txBox="1"/>
          <p:nvPr/>
        </p:nvSpPr>
        <p:spPr>
          <a:xfrm>
            <a:off x="1752600" y="4953000"/>
            <a:ext cx="1066800" cy="381000"/>
          </a:xfrm>
          <a:prstGeom prst="rect">
            <a:avLst/>
          </a:prstGeom>
          <a:noFill/>
        </p:spPr>
        <p:txBody>
          <a:bodyPr wrap="square" rtlCol="0">
            <a:spAutoFit/>
          </a:bodyPr>
          <a:lstStyle/>
          <a:p>
            <a:r>
              <a:rPr lang="en-US" dirty="0" smtClean="0"/>
              <a:t>Alice</a:t>
            </a:r>
            <a:endParaRPr lang="en-US" dirty="0"/>
          </a:p>
        </p:txBody>
      </p:sp>
      <p:sp>
        <p:nvSpPr>
          <p:cNvPr id="7" name="TextBox 6"/>
          <p:cNvSpPr txBox="1"/>
          <p:nvPr/>
        </p:nvSpPr>
        <p:spPr>
          <a:xfrm>
            <a:off x="7391400" y="4876800"/>
            <a:ext cx="990600" cy="381000"/>
          </a:xfrm>
          <a:prstGeom prst="rect">
            <a:avLst/>
          </a:prstGeom>
          <a:noFill/>
        </p:spPr>
        <p:txBody>
          <a:bodyPr wrap="square" rtlCol="0">
            <a:spAutoFit/>
          </a:bodyPr>
          <a:lstStyle/>
          <a:p>
            <a:r>
              <a:rPr lang="en-US" dirty="0" smtClean="0"/>
              <a:t>Bob</a:t>
            </a:r>
            <a:endParaRPr lang="en-US" dirty="0"/>
          </a:p>
        </p:txBody>
      </p:sp>
      <p:sp>
        <p:nvSpPr>
          <p:cNvPr id="8" name="TextBox 7"/>
          <p:cNvSpPr txBox="1"/>
          <p:nvPr/>
        </p:nvSpPr>
        <p:spPr>
          <a:xfrm>
            <a:off x="5715000" y="5943600"/>
            <a:ext cx="1143000" cy="381000"/>
          </a:xfrm>
          <a:prstGeom prst="rect">
            <a:avLst/>
          </a:prstGeom>
          <a:noFill/>
        </p:spPr>
        <p:txBody>
          <a:bodyPr wrap="square" rtlCol="0">
            <a:spAutoFit/>
          </a:bodyPr>
          <a:lstStyle/>
          <a:p>
            <a:r>
              <a:rPr lang="en-US" dirty="0" smtClean="0"/>
              <a:t>Mallory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Certificates</a:t>
            </a:r>
            <a:endParaRPr lang="en-US" dirty="0"/>
          </a:p>
        </p:txBody>
      </p:sp>
      <p:sp>
        <p:nvSpPr>
          <p:cNvPr id="3" name="Content Placeholder 2"/>
          <p:cNvSpPr>
            <a:spLocks noGrp="1"/>
          </p:cNvSpPr>
          <p:nvPr>
            <p:ph idx="1"/>
          </p:nvPr>
        </p:nvSpPr>
        <p:spPr/>
        <p:txBody>
          <a:bodyPr/>
          <a:lstStyle/>
          <a:p>
            <a:r>
              <a:rPr lang="en-US" dirty="0" smtClean="0"/>
              <a:t>One way to avoid the Mallory-in-the-middle attack is to have a trusted certificate authority (CA).</a:t>
            </a:r>
          </a:p>
          <a:p>
            <a:r>
              <a:rPr lang="en-US" dirty="0" smtClean="0"/>
              <a:t>This prevents Mallory from inserting her own public key in place of Bob’s.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Authority (CA)</a:t>
            </a:r>
            <a:endParaRPr lang="en-US" dirty="0"/>
          </a:p>
        </p:txBody>
      </p:sp>
      <p:sp>
        <p:nvSpPr>
          <p:cNvPr id="3" name="Content Placeholder 2"/>
          <p:cNvSpPr>
            <a:spLocks noGrp="1"/>
          </p:cNvSpPr>
          <p:nvPr>
            <p:ph idx="1"/>
          </p:nvPr>
        </p:nvSpPr>
        <p:spPr/>
        <p:txBody>
          <a:bodyPr/>
          <a:lstStyle/>
          <a:p>
            <a:r>
              <a:rPr lang="en-US" dirty="0" smtClean="0"/>
              <a:t>CA verifies identity and credentials of user (in person or by some other non-crypto method)</a:t>
            </a:r>
          </a:p>
          <a:p>
            <a:r>
              <a:rPr lang="en-US" dirty="0" smtClean="0"/>
              <a:t>Issues certificate of public key.</a:t>
            </a:r>
          </a:p>
          <a:p>
            <a:r>
              <a:rPr lang="en-US" dirty="0" smtClean="0"/>
              <a:t>Transmits key pair to user securely.</a:t>
            </a:r>
          </a:p>
          <a:p>
            <a:r>
              <a:rPr lang="en-US" dirty="0" smtClean="0"/>
              <a:t>User can publish certificate.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pPr eaLnBrk="1" hangingPunct="1"/>
            <a:r>
              <a:rPr lang="en-US" smtClean="0">
                <a:effectLst/>
              </a:rPr>
              <a:t>Cryptographic Services</a:t>
            </a:r>
          </a:p>
        </p:txBody>
      </p:sp>
      <p:sp>
        <p:nvSpPr>
          <p:cNvPr id="81923" name="Rectangle 3"/>
          <p:cNvSpPr>
            <a:spLocks noGrp="1"/>
          </p:cNvSpPr>
          <p:nvPr>
            <p:ph type="body" idx="1"/>
          </p:nvPr>
        </p:nvSpPr>
        <p:spPr/>
        <p:txBody>
          <a:bodyPr/>
          <a:lstStyle/>
          <a:p>
            <a:pPr eaLnBrk="1" hangingPunct="1"/>
            <a:r>
              <a:rPr lang="en-US" dirty="0" smtClean="0"/>
              <a:t>Privacy (encryption) – You can’t see it</a:t>
            </a:r>
          </a:p>
          <a:p>
            <a:pPr eaLnBrk="1" hangingPunct="1"/>
            <a:r>
              <a:rPr lang="en-US" dirty="0" smtClean="0"/>
              <a:t>Integrity (signing) – You can’t change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Authority (CA)</a:t>
            </a:r>
            <a:endParaRPr lang="en-US" dirty="0"/>
          </a:p>
        </p:txBody>
      </p:sp>
      <p:sp>
        <p:nvSpPr>
          <p:cNvPr id="3" name="Content Placeholder 2"/>
          <p:cNvSpPr>
            <a:spLocks noGrp="1"/>
          </p:cNvSpPr>
          <p:nvPr>
            <p:ph idx="1"/>
          </p:nvPr>
        </p:nvSpPr>
        <p:spPr/>
        <p:txBody>
          <a:bodyPr/>
          <a:lstStyle/>
          <a:p>
            <a:r>
              <a:rPr lang="en-US" dirty="0" smtClean="0"/>
              <a:t>Certificate has expiration date.</a:t>
            </a:r>
          </a:p>
          <a:p>
            <a:r>
              <a:rPr lang="en-US" dirty="0" smtClean="0"/>
              <a:t>CA needs to be able to revoke certificate before expiration.</a:t>
            </a:r>
          </a:p>
          <a:p>
            <a:r>
              <a:rPr lang="en-US" dirty="0" smtClean="0"/>
              <a:t>CA needs to backup keys and have procedure for recovery of lost keys.</a:t>
            </a:r>
          </a:p>
          <a:p>
            <a:r>
              <a:rPr lang="en-US" dirty="0" smtClean="0"/>
              <a:t>Note: Certificates are included in browsers (IE, Firefox,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Your browser handles the security job for you!</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2209800" y="2286000"/>
            <a:ext cx="5543550"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Getting a certificate</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120418" y="1600200"/>
            <a:ext cx="8023582"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complete process</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990601" y="1600200"/>
            <a:ext cx="8001000" cy="4787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out)">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630362"/>
          </a:xfrm>
        </p:spPr>
        <p:txBody>
          <a:bodyPr>
            <a:normAutofit fontScale="90000"/>
          </a:bodyPr>
          <a:lstStyle/>
          <a:p>
            <a:pPr algn="ctr"/>
            <a:r>
              <a:rPr lang="en-US" b="1" dirty="0" smtClean="0"/>
              <a:t>Internet X.509 Public Key Infrastructure</a:t>
            </a:r>
            <a:br>
              <a:rPr lang="en-US" b="1" dirty="0" smtClean="0"/>
            </a:br>
            <a:endParaRPr lang="en-US" dirty="0"/>
          </a:p>
        </p:txBody>
      </p:sp>
      <p:sp>
        <p:nvSpPr>
          <p:cNvPr id="3" name="Content Placeholder 2"/>
          <p:cNvSpPr>
            <a:spLocks noGrp="1"/>
          </p:cNvSpPr>
          <p:nvPr>
            <p:ph idx="1"/>
          </p:nvPr>
        </p:nvSpPr>
        <p:spPr>
          <a:xfrm>
            <a:off x="1371600" y="1600200"/>
            <a:ext cx="7499350" cy="4800600"/>
          </a:xfrm>
        </p:spPr>
        <p:txBody>
          <a:bodyPr/>
          <a:lstStyle/>
          <a:p>
            <a:r>
              <a:rPr lang="en-US" dirty="0" smtClean="0"/>
              <a:t>“When a certificate is issued, it is expected to be in use for its entire validity period. However, various circumstances may cause a certificate to become invalid prior to the expiration of the validity period.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9350" cy="1143000"/>
          </a:xfrm>
        </p:spPr>
        <p:txBody>
          <a:bodyPr>
            <a:normAutofit fontScale="90000"/>
          </a:bodyPr>
          <a:lstStyle/>
          <a:p>
            <a:pPr algn="ctr"/>
            <a:r>
              <a:rPr lang="en-US" b="1" dirty="0" smtClean="0"/>
              <a:t>Internet X.509 Public Key Infrastructure</a:t>
            </a:r>
            <a:endParaRPr lang="en-US" b="1" dirty="0"/>
          </a:p>
        </p:txBody>
      </p:sp>
      <p:sp>
        <p:nvSpPr>
          <p:cNvPr id="3" name="Content Placeholder 2"/>
          <p:cNvSpPr>
            <a:spLocks noGrp="1"/>
          </p:cNvSpPr>
          <p:nvPr>
            <p:ph idx="1"/>
          </p:nvPr>
        </p:nvSpPr>
        <p:spPr>
          <a:xfrm>
            <a:off x="1143000" y="1447800"/>
            <a:ext cx="7848600" cy="4953000"/>
          </a:xfrm>
        </p:spPr>
        <p:txBody>
          <a:bodyPr/>
          <a:lstStyle/>
          <a:p>
            <a:r>
              <a:rPr lang="en-US" dirty="0" smtClean="0"/>
              <a:t>“Such circumstances include change of name, change of association between subject and CA (e.g., an employee terminates employment with an organization), and compromise or suspected compromise of the corresponding private key. Under such circumstances, the CA needs to revoke the certificate.”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Did this ever happen to you?</a:t>
            </a:r>
            <a:endParaRPr lang="en-US" dirty="0"/>
          </a:p>
        </p:txBody>
      </p:sp>
      <p:pic>
        <p:nvPicPr>
          <p:cNvPr id="2050" name="Picture 2" descr="File:Firefox 3.0 error on svn.boost.org.png"/>
          <p:cNvPicPr>
            <a:picLocks noChangeAspect="1" noChangeArrowheads="1"/>
          </p:cNvPicPr>
          <p:nvPr/>
        </p:nvPicPr>
        <p:blipFill>
          <a:blip r:embed="rId3" cstate="print"/>
          <a:srcRect/>
          <a:stretch>
            <a:fillRect/>
          </a:stretch>
        </p:blipFill>
        <p:spPr bwMode="auto">
          <a:xfrm>
            <a:off x="1066800" y="1676400"/>
            <a:ext cx="8060826" cy="4876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Nonrepudiation</a:t>
            </a:r>
            <a:endParaRPr lang="en-US" dirty="0"/>
          </a:p>
        </p:txBody>
      </p:sp>
      <p:sp>
        <p:nvSpPr>
          <p:cNvPr id="3" name="Content Placeholder 2"/>
          <p:cNvSpPr>
            <a:spLocks noGrp="1"/>
          </p:cNvSpPr>
          <p:nvPr>
            <p:ph idx="1"/>
          </p:nvPr>
        </p:nvSpPr>
        <p:spPr/>
        <p:txBody>
          <a:bodyPr/>
          <a:lstStyle/>
          <a:p>
            <a:pPr>
              <a:buNone/>
            </a:pPr>
            <a:r>
              <a:rPr lang="en-US" dirty="0" smtClean="0"/>
              <a:t>If Bob signs a document with his secret key, what is to stop him from later changing his public key and denying the signature?</a:t>
            </a:r>
          </a:p>
          <a:p>
            <a:pPr>
              <a:buNone/>
            </a:pPr>
            <a:endParaRPr lang="en-US" dirty="0" smtClean="0"/>
          </a:p>
          <a:p>
            <a:pPr>
              <a:buNone/>
            </a:pPr>
            <a:r>
              <a:rPr lang="en-US" dirty="0" smtClean="0"/>
              <a:t>Conversely, how can Bob prove that it was not his key that was used?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Nonrepudiation</a:t>
            </a:r>
            <a:endParaRPr lang="en-US" dirty="0"/>
          </a:p>
        </p:txBody>
      </p:sp>
      <p:sp>
        <p:nvSpPr>
          <p:cNvPr id="3" name="Content Placeholder 2"/>
          <p:cNvSpPr>
            <a:spLocks noGrp="1"/>
          </p:cNvSpPr>
          <p:nvPr>
            <p:ph idx="1"/>
          </p:nvPr>
        </p:nvSpPr>
        <p:spPr/>
        <p:txBody>
          <a:bodyPr/>
          <a:lstStyle/>
          <a:p>
            <a:r>
              <a:rPr lang="en-US" dirty="0" smtClean="0"/>
              <a:t>Certificate Authority needs to keep records, including time stamped certificates and dates of revocations.</a:t>
            </a:r>
          </a:p>
          <a:p>
            <a:r>
              <a:rPr lang="en-US" dirty="0" smtClean="0"/>
              <a:t>CA needs to be a trusted party. Can have multiple CA’s.</a:t>
            </a:r>
          </a:p>
          <a:p>
            <a:r>
              <a:rPr lang="en-US" dirty="0" smtClean="0"/>
              <a:t>CA must protect its secret key.</a:t>
            </a:r>
          </a:p>
          <a:p>
            <a:r>
              <a:rPr lang="en-US" dirty="0" smtClean="0"/>
              <a:t>Issued keys must be sound.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mph" presetSubtype="1" nodeType="clickEffect">
                                  <p:stCondLst>
                                    <p:cond delay="0"/>
                                  </p:stCondLst>
                                  <p:endCondLst>
                                    <p:cond evt="onNext" delay="0">
                                      <p:tgtEl>
                                        <p:sldTgt/>
                                      </p:tgtEl>
                                    </p:cond>
                                  </p:endCondLst>
                                  <p:childTnLst>
                                    <p:set>
                                      <p:cBhvr override="childStyle">
                                        <p:cTn id="22" dur="indefinite"/>
                                        <p:tgtEl>
                                          <p:spTgt spid="3">
                                            <p:txEl>
                                              <p:pRg st="3" end="3"/>
                                            </p:txEl>
                                          </p:spTgt>
                                        </p:tgtEl>
                                        <p:attrNameLst>
                                          <p:attrName>style.fontStyle</p:attrName>
                                        </p:attrNameLst>
                                      </p:cBhvr>
                                      <p:to>
                                        <p:strVal val="normal"/>
                                      </p:to>
                                    </p:set>
                                    <p:set>
                                      <p:cBhvr override="childStyle">
                                        <p:cTn id="23" dur="indefinite"/>
                                        <p:tgtEl>
                                          <p:spTgt spid="3">
                                            <p:txEl>
                                              <p:pRg st="3" end="3"/>
                                            </p:txEl>
                                          </p:spTgt>
                                        </p:tgtEl>
                                        <p:attrNameLst>
                                          <p:attrName>style.fontWeight</p:attrName>
                                        </p:attrNameLst>
                                      </p:cBhvr>
                                      <p:to>
                                        <p:strVal val="bold"/>
                                      </p:to>
                                    </p:set>
                                    <p:set>
                                      <p:cBhvr override="childStyle">
                                        <p:cTn id="24"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OOPS!</a:t>
            </a:r>
            <a:endParaRPr lang="en-US" dirty="0"/>
          </a:p>
        </p:txBody>
      </p:sp>
      <p:pic>
        <p:nvPicPr>
          <p:cNvPr id="77826" name="Picture 2"/>
          <p:cNvPicPr>
            <a:picLocks noChangeAspect="1" noChangeArrowheads="1"/>
          </p:cNvPicPr>
          <p:nvPr/>
        </p:nvPicPr>
        <p:blipFill>
          <a:blip r:embed="rId3" cstate="print"/>
          <a:srcRect/>
          <a:stretch>
            <a:fillRect/>
          </a:stretch>
        </p:blipFill>
        <p:spPr bwMode="auto">
          <a:xfrm>
            <a:off x="1447800" y="1295400"/>
            <a:ext cx="6569552" cy="2743200"/>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1219200" y="4191000"/>
            <a:ext cx="736264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99350" cy="838200"/>
          </a:xfrm>
        </p:spPr>
        <p:txBody>
          <a:bodyPr/>
          <a:lstStyle/>
          <a:p>
            <a:pPr>
              <a:buNone/>
            </a:pPr>
            <a:r>
              <a:rPr lang="en-US" dirty="0" smtClean="0"/>
              <a:t>The basic scheme is shown here: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371600" y="2362200"/>
            <a:ext cx="710565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OOPS!</a:t>
            </a:r>
            <a:endParaRPr lang="en-US" dirty="0"/>
          </a:p>
        </p:txBody>
      </p:sp>
      <p:pic>
        <p:nvPicPr>
          <p:cNvPr id="78851" name="Picture 3"/>
          <p:cNvPicPr>
            <a:picLocks noChangeAspect="1" noChangeArrowheads="1"/>
          </p:cNvPicPr>
          <p:nvPr/>
        </p:nvPicPr>
        <p:blipFill>
          <a:blip r:embed="rId3" cstate="print"/>
          <a:srcRect/>
          <a:stretch>
            <a:fillRect/>
          </a:stretch>
        </p:blipFill>
        <p:spPr bwMode="auto">
          <a:xfrm>
            <a:off x="1200150" y="1447800"/>
            <a:ext cx="7943850" cy="1601732"/>
          </a:xfrm>
          <a:prstGeom prst="rect">
            <a:avLst/>
          </a:prstGeom>
          <a:noFill/>
          <a:ln w="9525">
            <a:no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1066801" y="3429000"/>
            <a:ext cx="7924800" cy="990600"/>
          </a:xfrm>
          <a:prstGeom prst="rect">
            <a:avLst/>
          </a:prstGeom>
          <a:noFill/>
          <a:ln w="9525">
            <a:noFill/>
            <a:miter lim="800000"/>
            <a:headEnd/>
            <a:tailEnd/>
          </a:ln>
        </p:spPr>
      </p:pic>
      <p:pic>
        <p:nvPicPr>
          <p:cNvPr id="78853" name="Picture 5"/>
          <p:cNvPicPr>
            <a:picLocks noChangeAspect="1" noChangeArrowheads="1"/>
          </p:cNvPicPr>
          <p:nvPr/>
        </p:nvPicPr>
        <p:blipFill>
          <a:blip r:embed="rId5" cstate="print"/>
          <a:srcRect/>
          <a:stretch>
            <a:fillRect/>
          </a:stretch>
        </p:blipFill>
        <p:spPr bwMode="auto">
          <a:xfrm>
            <a:off x="1028700" y="4724400"/>
            <a:ext cx="811530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End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80300" cy="4953000"/>
          </a:xfrm>
        </p:spPr>
        <p:txBody>
          <a:bodyPr/>
          <a:lstStyle/>
          <a:p>
            <a:pPr>
              <a:buNone/>
            </a:pPr>
            <a:r>
              <a:rPr lang="en-US" dirty="0" smtClean="0"/>
              <a:t>1.Bob signs using his </a:t>
            </a:r>
            <a:r>
              <a:rPr lang="en-US" i="1" dirty="0" smtClean="0"/>
              <a:t>private </a:t>
            </a:r>
            <a:r>
              <a:rPr lang="en-US" dirty="0" smtClean="0"/>
              <a:t>key.</a:t>
            </a:r>
          </a:p>
          <a:p>
            <a:pPr>
              <a:buNone/>
            </a:pPr>
            <a:r>
              <a:rPr lang="en-US" dirty="0" smtClean="0"/>
              <a:t>2.Alice can verify the signature using Bob’s public key.</a:t>
            </a:r>
          </a:p>
          <a:p>
            <a:pPr>
              <a:buNone/>
            </a:pPr>
            <a:r>
              <a:rPr lang="en-US" dirty="0" smtClean="0"/>
              <a:t>3. Anyone else can also verify Bob’s signature.</a:t>
            </a:r>
          </a:p>
          <a:p>
            <a:pPr>
              <a:buNone/>
            </a:pPr>
            <a:r>
              <a:rPr lang="en-US" dirty="0" smtClean="0"/>
              <a:t>4. Since only Bob has the private key, only he could have signed. (</a:t>
            </a:r>
            <a:r>
              <a:rPr lang="en-US" dirty="0" err="1" smtClean="0"/>
              <a:t>Nonrepudiation</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a:t>
            </a:r>
            <a:endParaRPr lang="en-US" dirty="0"/>
          </a:p>
        </p:txBody>
      </p:sp>
      <p:sp>
        <p:nvSpPr>
          <p:cNvPr id="3" name="Content Placeholder 2"/>
          <p:cNvSpPr>
            <a:spLocks noGrp="1"/>
          </p:cNvSpPr>
          <p:nvPr>
            <p:ph idx="1"/>
          </p:nvPr>
        </p:nvSpPr>
        <p:spPr>
          <a:xfrm>
            <a:off x="1435100" y="1447800"/>
            <a:ext cx="7499350" cy="838200"/>
          </a:xfrm>
        </p:spPr>
        <p:txBody>
          <a:bodyPr/>
          <a:lstStyle/>
          <a:p>
            <a:r>
              <a:rPr lang="en-US" dirty="0" smtClean="0"/>
              <a:t>A more complete description: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52600" y="2133600"/>
            <a:ext cx="6276975" cy="431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“message digest”?</a:t>
            </a:r>
          </a:p>
        </p:txBody>
      </p:sp>
      <p:sp>
        <p:nvSpPr>
          <p:cNvPr id="3" name="Content Placeholder 2"/>
          <p:cNvSpPr>
            <a:spLocks noGrp="1"/>
          </p:cNvSpPr>
          <p:nvPr>
            <p:ph idx="1"/>
          </p:nvPr>
        </p:nvSpPr>
        <p:spPr>
          <a:xfrm>
            <a:off x="1371600" y="1447800"/>
            <a:ext cx="7499350" cy="2895600"/>
          </a:xfrm>
        </p:spPr>
        <p:txBody>
          <a:bodyPr/>
          <a:lstStyle/>
          <a:p>
            <a:pPr>
              <a:buNone/>
            </a:pPr>
            <a:r>
              <a:rPr lang="en-US" dirty="0" smtClean="0"/>
              <a:t>It is derived from the old idea of a “checksum”, used to insure that a transmission has no errors.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UPC</a:t>
            </a:r>
            <a:endParaRPr lang="en-US" dirty="0"/>
          </a:p>
        </p:txBody>
      </p:sp>
      <p:sp>
        <p:nvSpPr>
          <p:cNvPr id="3" name="Content Placeholder 2"/>
          <p:cNvSpPr>
            <a:spLocks noGrp="1"/>
          </p:cNvSpPr>
          <p:nvPr>
            <p:ph idx="1"/>
          </p:nvPr>
        </p:nvSpPr>
        <p:spPr>
          <a:xfrm>
            <a:off x="1435100" y="1447800"/>
            <a:ext cx="7499350" cy="5029200"/>
          </a:xfrm>
        </p:spPr>
        <p:txBody>
          <a:bodyPr/>
          <a:lstStyle/>
          <a:p>
            <a:pPr marL="596900" indent="-514350">
              <a:buAutoNum type="arabicPeriod"/>
            </a:pPr>
            <a:r>
              <a:rPr lang="en-US" dirty="0" smtClean="0"/>
              <a:t>Add the digits in the odd-numbered positions together and multiply by three.</a:t>
            </a:r>
          </a:p>
          <a:p>
            <a:pPr marL="596900" indent="-514350">
              <a:buAutoNum type="arabicPeriod"/>
            </a:pPr>
            <a:r>
              <a:rPr lang="en-US" dirty="0" smtClean="0"/>
              <a:t>Add in the digits in the even-numbered positions.</a:t>
            </a:r>
          </a:p>
          <a:p>
            <a:pPr marL="596900" indent="-514350">
              <a:buAutoNum type="arabicPeriod"/>
            </a:pPr>
            <a:r>
              <a:rPr lang="en-US" dirty="0" smtClean="0"/>
              <a:t>Add the checksum digit.</a:t>
            </a:r>
          </a:p>
          <a:p>
            <a:pPr marL="596900" indent="-514350">
              <a:buNone/>
            </a:pPr>
            <a:r>
              <a:rPr lang="en-US" dirty="0" smtClean="0"/>
              <a:t>If the result ends in 0, all is well.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UPC</a:t>
            </a:r>
            <a:endParaRPr lang="en-US" dirty="0"/>
          </a:p>
        </p:txBody>
      </p:sp>
      <p:sp>
        <p:nvSpPr>
          <p:cNvPr id="3" name="Content Placeholder 2"/>
          <p:cNvSpPr>
            <a:spLocks noGrp="1"/>
          </p:cNvSpPr>
          <p:nvPr>
            <p:ph idx="1"/>
          </p:nvPr>
        </p:nvSpPr>
        <p:spPr>
          <a:xfrm>
            <a:off x="1435100" y="1447800"/>
            <a:ext cx="7499350" cy="2514600"/>
          </a:xfrm>
        </p:spPr>
        <p:txBody>
          <a:bodyPr/>
          <a:lstStyle/>
          <a:p>
            <a:pPr marL="596900" indent="-514350">
              <a:buNone/>
            </a:pPr>
            <a:r>
              <a:rPr lang="en-US" dirty="0" smtClean="0"/>
              <a:t>Example: 63938200039</a:t>
            </a:r>
            <a:r>
              <a:rPr lang="en-US" dirty="0" smtClean="0">
                <a:solidFill>
                  <a:srgbClr val="FF0000"/>
                </a:solidFill>
              </a:rPr>
              <a:t>3</a:t>
            </a:r>
          </a:p>
          <a:p>
            <a:pPr marL="596900" indent="-514350">
              <a:buNone/>
            </a:pPr>
            <a:r>
              <a:rPr lang="en-US" dirty="0" smtClean="0"/>
              <a:t>1. (6+9+8+0+0+9)X3=96</a:t>
            </a:r>
          </a:p>
          <a:p>
            <a:pPr marL="596900" indent="-514350">
              <a:buNone/>
            </a:pPr>
            <a:r>
              <a:rPr lang="en-US" dirty="0" smtClean="0"/>
              <a:t>2. 96+3+3+2+0+3=107</a:t>
            </a:r>
          </a:p>
          <a:p>
            <a:pPr marL="596900" indent="-514350">
              <a:buNone/>
            </a:pPr>
            <a:r>
              <a:rPr lang="en-US" dirty="0" smtClean="0"/>
              <a:t>3.  107+</a:t>
            </a:r>
            <a:r>
              <a:rPr lang="en-US" dirty="0" smtClean="0">
                <a:solidFill>
                  <a:srgbClr val="FF0000"/>
                </a:solidFill>
              </a:rPr>
              <a:t>3</a:t>
            </a:r>
            <a:r>
              <a:rPr lang="en-US" dirty="0" smtClean="0"/>
              <a:t>=110</a:t>
            </a:r>
            <a:endParaRPr lang="en-US" dirty="0"/>
          </a:p>
        </p:txBody>
      </p:sp>
      <p:pic>
        <p:nvPicPr>
          <p:cNvPr id="5122" name="Picture 2" descr="http://static.ddmcdn.com/gif/upc-ch.jpg"/>
          <p:cNvPicPr>
            <a:picLocks noChangeAspect="1" noChangeArrowheads="1"/>
          </p:cNvPicPr>
          <p:nvPr/>
        </p:nvPicPr>
        <p:blipFill>
          <a:blip r:embed="rId3" cstate="print"/>
          <a:srcRect/>
          <a:stretch>
            <a:fillRect/>
          </a:stretch>
        </p:blipFill>
        <p:spPr bwMode="auto">
          <a:xfrm>
            <a:off x="3581400" y="3810000"/>
            <a:ext cx="2590800" cy="2590800"/>
          </a:xfrm>
          <a:prstGeom prst="rect">
            <a:avLst/>
          </a:prstGeom>
          <a:noFill/>
        </p:spPr>
      </p:pic>
      <p:cxnSp>
        <p:nvCxnSpPr>
          <p:cNvPr id="10" name="Straight Arrow Connector 9"/>
          <p:cNvCxnSpPr/>
          <p:nvPr/>
        </p:nvCxnSpPr>
        <p:spPr>
          <a:xfrm>
            <a:off x="2971800" y="2971800"/>
            <a:ext cx="29718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0-#ppt_w/2"/>
                                          </p:val>
                                        </p:tav>
                                        <p:tav tm="100000">
                                          <p:val>
                                            <p:strVal val="#ppt_x"/>
                                          </p:val>
                                        </p:tav>
                                      </p:tavLst>
                                    </p:anim>
                                    <p:anim calcmode="lin" valueType="num">
                                      <p:cBhvr additive="base">
                                        <p:cTn id="8"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“message digest”?</a:t>
            </a:r>
          </a:p>
        </p:txBody>
      </p:sp>
      <p:sp>
        <p:nvSpPr>
          <p:cNvPr id="3" name="Content Placeholder 2"/>
          <p:cNvSpPr>
            <a:spLocks noGrp="1"/>
          </p:cNvSpPr>
          <p:nvPr>
            <p:ph idx="1"/>
          </p:nvPr>
        </p:nvSpPr>
        <p:spPr>
          <a:xfrm>
            <a:off x="1371600" y="1447800"/>
            <a:ext cx="7499350" cy="4953000"/>
          </a:xfrm>
        </p:spPr>
        <p:txBody>
          <a:bodyPr/>
          <a:lstStyle/>
          <a:p>
            <a:pPr>
              <a:buNone/>
            </a:pPr>
            <a:r>
              <a:rPr lang="en-US" dirty="0" smtClean="0"/>
              <a:t>It is derived from the old idea of a “checksum”, used to insure that a transmission has no errors.</a:t>
            </a:r>
          </a:p>
          <a:p>
            <a:pPr>
              <a:buNone/>
            </a:pPr>
            <a:r>
              <a:rPr lang="en-US" dirty="0" smtClean="0"/>
              <a:t>A message digest is computed from a message by a “hash” function.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cholars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Scholars2</Template>
  <TotalTime>7400</TotalTime>
  <Words>951</Words>
  <Application>Microsoft Office PowerPoint</Application>
  <PresentationFormat>On-screen Show (4:3)</PresentationFormat>
  <Paragraphs>129</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Scholars2</vt:lpstr>
      <vt:lpstr>Apex</vt:lpstr>
      <vt:lpstr>Cryptology</vt:lpstr>
      <vt:lpstr>Cryptographic Services</vt:lpstr>
      <vt:lpstr>Digital Signatures</vt:lpstr>
      <vt:lpstr>Digital Signatures</vt:lpstr>
      <vt:lpstr>Digital Signatures</vt:lpstr>
      <vt:lpstr>What is a “message digest”?</vt:lpstr>
      <vt:lpstr>Example: UPC</vt:lpstr>
      <vt:lpstr>Example: UPC</vt:lpstr>
      <vt:lpstr>What is a “message digest”?</vt:lpstr>
      <vt:lpstr>Secure Hash Function</vt:lpstr>
      <vt:lpstr>Slide 11</vt:lpstr>
      <vt:lpstr>Why a “secure” hash?</vt:lpstr>
      <vt:lpstr>What is a “secure” hash?</vt:lpstr>
      <vt:lpstr>A Sneaky Forgery Scheme</vt:lpstr>
      <vt:lpstr>A Sneaky Forgery Scheme</vt:lpstr>
      <vt:lpstr>Moral of the Story</vt:lpstr>
      <vt:lpstr>Mallory in the Middle</vt:lpstr>
      <vt:lpstr>Digital Certificates</vt:lpstr>
      <vt:lpstr>Certificate Authority (CA)</vt:lpstr>
      <vt:lpstr>Certificate Authority (CA)</vt:lpstr>
      <vt:lpstr>Your browser handles the security job for you!</vt:lpstr>
      <vt:lpstr>Getting a certificate</vt:lpstr>
      <vt:lpstr>The complete process</vt:lpstr>
      <vt:lpstr>Internet X.509 Public Key Infrastructure </vt:lpstr>
      <vt:lpstr>Internet X.509 Public Key Infrastructure</vt:lpstr>
      <vt:lpstr>Did this ever happen to you?</vt:lpstr>
      <vt:lpstr>More on Nonrepudiation</vt:lpstr>
      <vt:lpstr>More on Nonrepudiation</vt:lpstr>
      <vt:lpstr>OOPS!</vt:lpstr>
      <vt:lpstr>OOPS!</vt:lpstr>
      <vt:lpstr>End</vt:lpstr>
    </vt:vector>
  </TitlesOfParts>
  <Company>CWRU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Cryptology</dc:title>
  <dc:creator>David Singer</dc:creator>
  <cp:lastModifiedBy>David Singer</cp:lastModifiedBy>
  <cp:revision>160</cp:revision>
  <dcterms:created xsi:type="dcterms:W3CDTF">2012-07-27T19:59:32Z</dcterms:created>
  <dcterms:modified xsi:type="dcterms:W3CDTF">2013-02-26T18:46:51Z</dcterms:modified>
</cp:coreProperties>
</file>