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0" r:id="rId2"/>
  </p:sldMasterIdLst>
  <p:notesMasterIdLst>
    <p:notesMasterId r:id="rId33"/>
  </p:notesMasterIdLst>
  <p:handoutMasterIdLst>
    <p:handoutMasterId r:id="rId34"/>
  </p:handoutMasterIdLst>
  <p:sldIdLst>
    <p:sldId id="260" r:id="rId3"/>
    <p:sldId id="303" r:id="rId4"/>
    <p:sldId id="304" r:id="rId5"/>
    <p:sldId id="306" r:id="rId6"/>
    <p:sldId id="305" r:id="rId7"/>
    <p:sldId id="307" r:id="rId8"/>
    <p:sldId id="308" r:id="rId9"/>
    <p:sldId id="309" r:id="rId10"/>
    <p:sldId id="311" r:id="rId11"/>
    <p:sldId id="312" r:id="rId12"/>
    <p:sldId id="313" r:id="rId13"/>
    <p:sldId id="330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5" r:id="rId25"/>
    <p:sldId id="324" r:id="rId26"/>
    <p:sldId id="331" r:id="rId27"/>
    <p:sldId id="326" r:id="rId28"/>
    <p:sldId id="327" r:id="rId29"/>
    <p:sldId id="328" r:id="rId30"/>
    <p:sldId id="329" r:id="rId31"/>
    <p:sldId id="302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8452C5D-6B99-41C8-B13C-4DAD22F3E8D8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04B03FB-AD2C-48A2-AD15-34FCBC4E8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6407DC0-5316-4C68-8032-4D76593A5D0F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972675D-7EE3-4BE9-AA17-291858F2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2644E-4172-42D4-BED2-67D1946CEE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9A6E29-39C7-472D-B1A2-37AEB7E9613F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E831B-67FF-42FA-83B2-2B0BD531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188D-D95C-49D2-911E-ACC7202D8B73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BCEC-FDBB-4806-A3A4-66F821294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A05F-F5E1-4A40-B82A-58F7772D0A05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D834-EEE4-4CE9-AE3B-F7234822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A6E29-39C7-472D-B1A2-37AEB7E9613F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E831B-67FF-42FA-83B2-2B0BD531BC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ABB46-AD76-4083-950F-95431B35912C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262E7-39AC-46A0-A433-D6B422DC57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B49A9-B354-418B-B1F0-9942D39A3E91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CF8AC17-140E-4A2C-847D-48A04FDBB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20D5C-D8B9-497F-BF7F-4868C29406C7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E6A5C-0548-4294-99F8-809D2F98E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2F686-C3B2-4125-92CC-89ABE0A9F57E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F10B1-490D-4867-ADD8-994B43078E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956B9-0522-45A8-B32A-E51F3DA9062B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FF81B-5D0B-40FE-B636-FEAD7B36C7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88A52-55D8-4AAF-B2B3-C963B2034E7F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CC3E1-B502-4D05-A263-D4C976C978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3DF6D-A096-438F-923C-616F96492C28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8BD01-155C-4A37-A359-BDF919CA0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BB46-AD76-4083-950F-95431B35912C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62E7-39AC-46A0-A433-D6B422DC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44AC0-DE9C-47D8-A4CD-F3C35FB2DAF0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E035-8E08-4EF5-8253-0A6479FC9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6188D-D95C-49D2-911E-ACC7202D8B73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BCEC-FDBB-4806-A3A4-66F8212948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2A05F-F5E1-4A40-B82A-58F7772D0A05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9D834-EEE4-4CE9-AE3B-F72348229E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B49A9-B354-418B-B1F0-9942D39A3E91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F8AC17-140E-4A2C-847D-48A04FDBB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0D5C-D8B9-497F-BF7F-4868C29406C7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6A5C-0548-4294-99F8-809D2F98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F2F686-C3B2-4125-92CC-89ABE0A9F57E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3F10B1-490D-4867-ADD8-994B4307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56B9-0522-45A8-B32A-E51F3DA9062B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F81B-5D0B-40FE-B636-FEAD7B36C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988A52-55D8-4AAF-B2B3-C963B2034E7F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CCC3E1-B502-4D05-A263-D4C976C97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3DF6D-A096-438F-923C-616F96492C28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18BD01-155C-4A37-A359-BDF919CA0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B44AC0-DE9C-47D8-A4CD-F3C35FB2DAF0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9E035-8E08-4EF5-8253-0A6479FC9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C618AE4-8922-4BFA-9140-F7E634113DEE}" type="datetimeFigureOut">
              <a:rPr lang="en-US"/>
              <a:pPr>
                <a:defRPr/>
              </a:pPr>
              <a:t>4/7/2013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960FCF6-1509-4005-B2B5-F669289B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9" r:id="rId2"/>
    <p:sldLayoutId id="2147483815" r:id="rId3"/>
    <p:sldLayoutId id="2147483810" r:id="rId4"/>
    <p:sldLayoutId id="2147483816" r:id="rId5"/>
    <p:sldLayoutId id="2147483811" r:id="rId6"/>
    <p:sldLayoutId id="2147483817" r:id="rId7"/>
    <p:sldLayoutId id="2147483818" r:id="rId8"/>
    <p:sldLayoutId id="2147483819" r:id="rId9"/>
    <p:sldLayoutId id="2147483812" r:id="rId10"/>
    <p:sldLayoutId id="21474838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C618AE4-8922-4BFA-9140-F7E634113DEE}" type="datetimeFigureOut">
              <a:rPr lang="en-US" smtClean="0"/>
              <a:pPr>
                <a:defRPr/>
              </a:pPr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960FCF6-1509-4005-B2B5-F669289BC0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Cryptology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6870700" cy="1676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Passwords </a:t>
            </a:r>
            <a:r>
              <a:rPr lang="en-US" dirty="0" smtClean="0">
                <a:solidFill>
                  <a:srgbClr val="FF0000"/>
                </a:solidFill>
              </a:rPr>
              <a:t>and Authentication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600200" y="4114800"/>
            <a:ext cx="647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</a:rPr>
              <a:t>Prof. David </a:t>
            </a:r>
            <a:r>
              <a:rPr lang="en-US" sz="2800" dirty="0">
                <a:latin typeface="Verdana" pitchFamily="34" charset="0"/>
              </a:rPr>
              <a:t>Singer </a:t>
            </a:r>
          </a:p>
          <a:p>
            <a:pPr algn="ctr"/>
            <a:r>
              <a:rPr lang="en-US" sz="2800" dirty="0">
                <a:latin typeface="Verdana" pitchFamily="34" charset="0"/>
              </a:rPr>
              <a:t>Dept. of </a:t>
            </a:r>
            <a:r>
              <a:rPr lang="en-US" sz="2800" dirty="0" smtClean="0">
                <a:latin typeface="Verdana" pitchFamily="34" charset="0"/>
              </a:rPr>
              <a:t>Mathematics</a:t>
            </a:r>
          </a:p>
          <a:p>
            <a:pPr algn="ctr"/>
            <a:r>
              <a:rPr lang="en-US" sz="2800" dirty="0" smtClean="0">
                <a:latin typeface="Verdana" pitchFamily="34" charset="0"/>
              </a:rPr>
              <a:t>Case Western Reserve </a:t>
            </a:r>
            <a:r>
              <a:rPr lang="en-US" sz="2800" dirty="0" smtClean="0">
                <a:latin typeface="Verdana" pitchFamily="34" charset="0"/>
              </a:rPr>
              <a:t>University</a:t>
            </a:r>
            <a:endParaRPr lang="en-US" sz="28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Strong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measure of strength of a password is its “entropy”.</a:t>
            </a:r>
          </a:p>
          <a:p>
            <a:r>
              <a:rPr lang="en-US" dirty="0" smtClean="0"/>
              <a:t>Notion developed by Shannon of Bell Labs in the 1940’s.</a:t>
            </a:r>
          </a:p>
          <a:p>
            <a:r>
              <a:rPr lang="en-US" dirty="0" smtClean="0"/>
              <a:t>Entropy= number of “bits” of “uncertainty”</a:t>
            </a:r>
          </a:p>
          <a:p>
            <a:r>
              <a:rPr lang="en-US" dirty="0" smtClean="0"/>
              <a:t>Every bit helps! Each bit doubles the amount of work to guess a password.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Strong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 1  (one bit)</a:t>
            </a:r>
          </a:p>
          <a:p>
            <a:r>
              <a:rPr lang="en-US" dirty="0" smtClean="0"/>
              <a:t>00  01  10  11  (two bits)</a:t>
            </a:r>
          </a:p>
          <a:p>
            <a:r>
              <a:rPr lang="en-US" dirty="0" smtClean="0"/>
              <a:t>000 001 010 011 100 101 110 111  (three bits = 8 possibilities)</a:t>
            </a:r>
          </a:p>
          <a:p>
            <a:r>
              <a:rPr lang="en-US" dirty="0" smtClean="0"/>
              <a:t>0000 0001 0010 0011 0100 0101 </a:t>
            </a:r>
          </a:p>
          <a:p>
            <a:pPr>
              <a:buNone/>
            </a:pPr>
            <a:r>
              <a:rPr lang="en-US" dirty="0" smtClean="0"/>
              <a:t>0110 0111 1000 1001 1010 1011</a:t>
            </a:r>
          </a:p>
          <a:p>
            <a:pPr>
              <a:buNone/>
            </a:pPr>
            <a:r>
              <a:rPr lang="en-US" dirty="0" smtClean="0"/>
              <a:t>1100 1101 1110 1111 (four bits = 16 possibilities)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Strong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random</a:t>
            </a:r>
            <a:r>
              <a:rPr lang="en-US" dirty="0" smtClean="0"/>
              <a:t> string of length n of unknown 1’s and 0’s has n bits of entropy (uncertainty.)</a:t>
            </a:r>
          </a:p>
          <a:p>
            <a:r>
              <a:rPr lang="en-US" dirty="0" smtClean="0"/>
              <a:t>Letters, numbers, and symbols are stored on a computer as binary strings of length 7.</a:t>
            </a:r>
          </a:p>
          <a:p>
            <a:r>
              <a:rPr lang="en-US" dirty="0" smtClean="0"/>
              <a:t>An ordinary letter has about 4.7 bits of entropy (or less!)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merican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tandard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ode for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nformation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nterchange</a:t>
            </a:r>
          </a:p>
          <a:p>
            <a:r>
              <a:rPr lang="en-US" dirty="0" smtClean="0"/>
              <a:t>Standard symbols coded as numbers from 0 to 127.</a:t>
            </a:r>
          </a:p>
          <a:p>
            <a:r>
              <a:rPr lang="en-US" dirty="0" smtClean="0"/>
              <a:t>Example: a=97 (decimal)</a:t>
            </a:r>
          </a:p>
          <a:p>
            <a:pPr>
              <a:buNone/>
            </a:pPr>
            <a:r>
              <a:rPr lang="en-US" dirty="0" smtClean="0"/>
              <a:t>97=64+32+1</a:t>
            </a:r>
          </a:p>
          <a:p>
            <a:pPr>
              <a:buNone/>
            </a:pPr>
            <a:r>
              <a:rPr lang="en-US" dirty="0" smtClean="0"/>
              <a:t>=1100001 (binary)</a:t>
            </a:r>
          </a:p>
          <a:p>
            <a:pPr>
              <a:buNone/>
            </a:pPr>
            <a:r>
              <a:rPr lang="en-US" dirty="0" smtClean="0"/>
              <a:t>=141 (octal) = 61 (</a:t>
            </a:r>
            <a:r>
              <a:rPr lang="en-US" dirty="0" err="1" smtClean="0"/>
              <a:t>hexidecimal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a-z encoded as 1100001 to 1111010 (97 to 122)</a:t>
            </a:r>
          </a:p>
          <a:p>
            <a:r>
              <a:rPr lang="en-US" dirty="0" smtClean="0"/>
              <a:t>A-Z encoded as 1000001 to 1011010 (65 to 90)</a:t>
            </a:r>
          </a:p>
          <a:p>
            <a:r>
              <a:rPr lang="en-US" dirty="0" smtClean="0"/>
              <a:t>Using capitals mixed with small letters </a:t>
            </a:r>
            <a:r>
              <a:rPr lang="en-US" i="1" dirty="0" smtClean="0"/>
              <a:t>randomly </a:t>
            </a:r>
            <a:r>
              <a:rPr lang="en-US" dirty="0" smtClean="0"/>
              <a:t>adds exactly one bit of uncertainty!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Ascii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random </a:t>
            </a:r>
            <a:r>
              <a:rPr lang="en-US" dirty="0" err="1" smtClean="0"/>
              <a:t>ascii</a:t>
            </a:r>
            <a:r>
              <a:rPr lang="en-US" dirty="0" smtClean="0"/>
              <a:t> character has 7 bits of uncertainty. </a:t>
            </a:r>
          </a:p>
          <a:p>
            <a:r>
              <a:rPr lang="en-US" dirty="0" smtClean="0"/>
              <a:t>But since the first 32 characters are non-printing (like “backspace”), there are only about 6.5 bits of uncertainty in a random </a:t>
            </a:r>
            <a:r>
              <a:rPr lang="en-US" dirty="0" err="1" smtClean="0"/>
              <a:t>ascii</a:t>
            </a:r>
            <a:r>
              <a:rPr lang="en-US" dirty="0" smtClean="0"/>
              <a:t> string used in a password.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Entropy of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NIST, an 8-letter humanly generated password has about 18 bits of entropy.</a:t>
            </a:r>
          </a:p>
          <a:p>
            <a:endParaRPr lang="en-US" dirty="0" smtClean="0"/>
          </a:p>
          <a:p>
            <a:r>
              <a:rPr lang="en-US" dirty="0" smtClean="0"/>
              <a:t>However, other experts disagree with their methodology. They argue that Shannon entropy is not the right measure. (See Matt Weir)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Password Policies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32893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This is currently a difficult and controversial area of computer security.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7338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letters, numbers and special characters</a:t>
            </a:r>
          </a:p>
          <a:p>
            <a:r>
              <a:rPr lang="en-US" dirty="0" smtClean="0"/>
              <a:t> Choose long passwords (at least eight characters)</a:t>
            </a:r>
          </a:p>
          <a:p>
            <a:r>
              <a:rPr lang="en-US" dirty="0" smtClean="0"/>
              <a:t> Avoid guessable roots</a:t>
            </a:r>
          </a:p>
          <a:p>
            <a:r>
              <a:rPr lang="en-US" dirty="0" smtClean="0"/>
              <a:t> If supported, use pass phrase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passwords but keep them in a safe place (no sticky notes!)</a:t>
            </a:r>
          </a:p>
          <a:p>
            <a:r>
              <a:rPr lang="en-US" dirty="0" smtClean="0"/>
              <a:t>Don’t share them with others</a:t>
            </a:r>
          </a:p>
          <a:p>
            <a:r>
              <a:rPr lang="en-US" dirty="0" smtClean="0"/>
              <a:t>Be careful in public places (There are “password sniffers” that can steal your passwords as you use them)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systems often have to </a:t>
            </a:r>
            <a:r>
              <a:rPr lang="en-US" dirty="0" smtClean="0">
                <a:solidFill>
                  <a:srgbClr val="FF0000"/>
                </a:solidFill>
              </a:rPr>
              <a:t>identify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authenticate</a:t>
            </a:r>
            <a:r>
              <a:rPr lang="en-US" dirty="0" smtClean="0"/>
              <a:t> users before </a:t>
            </a:r>
            <a:r>
              <a:rPr lang="en-US" dirty="0" smtClean="0">
                <a:solidFill>
                  <a:srgbClr val="FF0000"/>
                </a:solidFill>
              </a:rPr>
              <a:t>authorizing</a:t>
            </a:r>
            <a:r>
              <a:rPr lang="en-US" dirty="0" smtClean="0"/>
              <a:t> them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Identification</a:t>
            </a:r>
            <a:r>
              <a:rPr lang="en-US" dirty="0" smtClean="0"/>
              <a:t>: Who are you?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Authentication</a:t>
            </a:r>
            <a:r>
              <a:rPr lang="en-US" dirty="0" smtClean="0"/>
              <a:t>: Prove it!</a:t>
            </a:r>
          </a:p>
          <a:p>
            <a:r>
              <a:rPr lang="en-US" dirty="0" smtClean="0"/>
              <a:t>How can a computer accomplish these things remotely?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model:</a:t>
            </a:r>
          </a:p>
          <a:p>
            <a:r>
              <a:rPr lang="en-US" dirty="0" smtClean="0"/>
              <a:t>Alice sends (ID, </a:t>
            </a:r>
            <a:r>
              <a:rPr lang="en-US" dirty="0" err="1" smtClean="0"/>
              <a:t>pwd</a:t>
            </a:r>
            <a:r>
              <a:rPr lang="en-US" dirty="0" smtClean="0"/>
              <a:t>) to Bob.</a:t>
            </a:r>
          </a:p>
          <a:p>
            <a:r>
              <a:rPr lang="en-US" dirty="0" smtClean="0"/>
              <a:t>Bob compares with his list.</a:t>
            </a:r>
          </a:p>
          <a:p>
            <a:r>
              <a:rPr lang="en-US" dirty="0" smtClean="0"/>
              <a:t>Bob says OK and gives access or NO and denies access.</a:t>
            </a:r>
          </a:p>
          <a:p>
            <a:pPr>
              <a:buNone/>
            </a:pPr>
            <a:r>
              <a:rPr lang="en-US" dirty="0" smtClean="0"/>
              <a:t>Big problem: Someone can hack into Bob’s server and steal the password list!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secure method:</a:t>
            </a:r>
          </a:p>
          <a:p>
            <a:r>
              <a:rPr lang="en-US" dirty="0" smtClean="0"/>
              <a:t>Bob keeps list (ID,  H(</a:t>
            </a:r>
            <a:r>
              <a:rPr lang="en-US" dirty="0" err="1" smtClean="0"/>
              <a:t>pwd</a:t>
            </a:r>
            <a:r>
              <a:rPr lang="en-US" dirty="0" smtClean="0"/>
              <a:t>)) of hashes of passwords.</a:t>
            </a:r>
          </a:p>
          <a:p>
            <a:r>
              <a:rPr lang="en-US" dirty="0" smtClean="0"/>
              <a:t>Alice sends (ID, (</a:t>
            </a:r>
            <a:r>
              <a:rPr lang="en-US" dirty="0" err="1" smtClean="0"/>
              <a:t>pwd</a:t>
            </a:r>
            <a:r>
              <a:rPr lang="en-US" dirty="0" smtClean="0"/>
              <a:t>))</a:t>
            </a:r>
          </a:p>
          <a:p>
            <a:r>
              <a:rPr lang="en-US" dirty="0" smtClean="0"/>
              <a:t>Bob computes H(</a:t>
            </a:r>
            <a:r>
              <a:rPr lang="en-US" dirty="0" err="1" smtClean="0"/>
              <a:t>pwd</a:t>
            </a:r>
            <a:r>
              <a:rPr lang="en-US" dirty="0" smtClean="0"/>
              <a:t>) and compares with his list.</a:t>
            </a:r>
          </a:p>
          <a:p>
            <a:r>
              <a:rPr lang="en-US" dirty="0" smtClean="0"/>
              <a:t>Bob says OK or 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Bob’s server is compromised, the hacker only gets H(</a:t>
            </a:r>
            <a:r>
              <a:rPr lang="en-US" dirty="0" err="1" smtClean="0"/>
              <a:t>pwd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Still vulnerable to off-line dictionary attack. Harriet takes dictionary file of passwords and computes their hashes. She compares these to the stolen list.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“Salt” on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keeps a list of the form    (ID, r, H(</a:t>
            </a:r>
            <a:r>
              <a:rPr lang="en-US" dirty="0" err="1" smtClean="0"/>
              <a:t>r,pwd</a:t>
            </a:r>
            <a:r>
              <a:rPr lang="en-US" dirty="0" smtClean="0"/>
              <a:t>)); r is a random  number which is hashed with the password (salt).</a:t>
            </a:r>
          </a:p>
          <a:p>
            <a:pPr>
              <a:buNone/>
            </a:pPr>
            <a:r>
              <a:rPr lang="en-US" dirty="0" smtClean="0"/>
              <a:t>This foils dictionary attack on stolen password list.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Challenge-response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sends hello message to Bob.</a:t>
            </a:r>
          </a:p>
          <a:p>
            <a:r>
              <a:rPr lang="en-US" dirty="0" smtClean="0"/>
              <a:t>Bob sends random challenge to Alice.</a:t>
            </a:r>
          </a:p>
          <a:p>
            <a:r>
              <a:rPr lang="en-US" dirty="0" smtClean="0"/>
              <a:t>Alice computes response using her secret password.</a:t>
            </a:r>
          </a:p>
          <a:p>
            <a:r>
              <a:rPr lang="en-US" dirty="0" smtClean="0"/>
              <a:t>Bob verifies response as correct.</a:t>
            </a:r>
          </a:p>
          <a:p>
            <a:r>
              <a:rPr lang="en-US" dirty="0" smtClean="0"/>
              <a:t>Harriet overhears all but learns nothing.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Fiat-Shamir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has public key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=</a:t>
            </a:r>
            <a:r>
              <a:rPr lang="en-US" dirty="0" err="1" smtClean="0"/>
              <a:t>pq</a:t>
            </a:r>
            <a:r>
              <a:rPr lang="en-US" dirty="0" err="1" smtClean="0">
                <a:solidFill>
                  <a:srgbClr val="FF0000"/>
                </a:solidFill>
              </a:rPr>
              <a:t>,A</a:t>
            </a:r>
            <a:r>
              <a:rPr lang="en-US" dirty="0" smtClean="0"/>
              <a:t> and private key </a:t>
            </a:r>
            <a:r>
              <a:rPr lang="en-US" dirty="0" err="1" smtClean="0"/>
              <a:t>a,p,q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=a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dirty="0" smtClean="0"/>
              <a:t>od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dirty="0" smtClean="0"/>
              <a:t>Alice chooses random r, computes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=r</a:t>
            </a:r>
            <a:r>
              <a:rPr lang="en-US" baseline="30000" dirty="0" smtClean="0"/>
              <a:t>2</a:t>
            </a:r>
            <a:r>
              <a:rPr lang="en-US" dirty="0" smtClean="0"/>
              <a:t> mod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, sends to Bob.</a:t>
            </a:r>
          </a:p>
          <a:p>
            <a:r>
              <a:rPr lang="en-US" dirty="0" smtClean="0"/>
              <a:t>Bob sends random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=0 or 1.</a:t>
            </a:r>
          </a:p>
          <a:p>
            <a:r>
              <a:rPr lang="en-US" dirty="0" smtClean="0"/>
              <a:t>Alice sends 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=</a:t>
            </a:r>
            <a:r>
              <a:rPr lang="en-US" dirty="0" err="1" smtClean="0"/>
              <a:t>ra</a:t>
            </a:r>
            <a:r>
              <a:rPr lang="en-US" baseline="30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mod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Bob checks that 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rgbClr val="FF0000"/>
                </a:solidFill>
              </a:rPr>
              <a:t>xA</a:t>
            </a:r>
            <a:r>
              <a:rPr lang="en-US" baseline="30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mod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done through a “Zero-Knowledge Proof”.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(Colin will explain this.)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security measure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721337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Website password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public key cryptography, Alice and Bob set up a secure communication channel.</a:t>
            </a:r>
          </a:p>
          <a:p>
            <a:r>
              <a:rPr lang="en-US" dirty="0" smtClean="0"/>
              <a:t>Alice sends her password to the server.</a:t>
            </a:r>
          </a:p>
          <a:p>
            <a:r>
              <a:rPr lang="en-US" dirty="0" smtClean="0"/>
              <a:t>Bob verifies.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Hypertext Transfer Protocol Secure</a:t>
            </a:r>
            <a:r>
              <a:rPr lang="en-US" dirty="0" smtClean="0"/>
              <a:t> (</a:t>
            </a:r>
            <a:r>
              <a:rPr lang="en-US" b="1" dirty="0" smtClean="0"/>
              <a:t>HTTPS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Your browser handles the security job for you!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0"/>
            <a:ext cx="55435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Authentication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572000"/>
          </a:xfrm>
        </p:spPr>
        <p:txBody>
          <a:bodyPr/>
          <a:lstStyle/>
          <a:p>
            <a:r>
              <a:rPr lang="en-US" dirty="0" smtClean="0"/>
              <a:t>Something the user </a:t>
            </a:r>
            <a:r>
              <a:rPr lang="en-US" i="1" dirty="0" smtClean="0">
                <a:solidFill>
                  <a:srgbClr val="FF0000"/>
                </a:solidFill>
              </a:rPr>
              <a:t>knows: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e.g</a:t>
            </a:r>
            <a:r>
              <a:rPr lang="en-US" dirty="0" smtClean="0"/>
              <a:t>, Password</a:t>
            </a:r>
          </a:p>
          <a:p>
            <a:r>
              <a:rPr lang="en-US" dirty="0" smtClean="0"/>
              <a:t> Something the user </a:t>
            </a:r>
            <a:r>
              <a:rPr lang="en-US" i="1" dirty="0" smtClean="0">
                <a:solidFill>
                  <a:srgbClr val="FF0000"/>
                </a:solidFill>
              </a:rPr>
              <a:t>has:</a:t>
            </a:r>
          </a:p>
          <a:p>
            <a:pPr>
              <a:buNone/>
            </a:pPr>
            <a:r>
              <a:rPr lang="en-US" dirty="0" smtClean="0"/>
              <a:t>		e.g., ATM card, browser cookie</a:t>
            </a:r>
          </a:p>
          <a:p>
            <a:r>
              <a:rPr lang="en-US" dirty="0" smtClean="0"/>
              <a:t> Something the user </a:t>
            </a:r>
            <a:r>
              <a:rPr lang="en-US" i="1" dirty="0" smtClean="0">
                <a:solidFill>
                  <a:srgbClr val="FF0000"/>
                </a:solidFill>
              </a:rPr>
              <a:t>is:</a:t>
            </a:r>
          </a:p>
          <a:p>
            <a:pPr>
              <a:buNone/>
            </a:pPr>
            <a:r>
              <a:rPr lang="en-US" dirty="0" smtClean="0"/>
              <a:t>		e.g., fingerprint, eye 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447800"/>
            <a:ext cx="2393950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Classical idea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4343400" cy="54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idea.</a:t>
            </a:r>
          </a:p>
          <a:p>
            <a:r>
              <a:rPr lang="en-US" dirty="0" smtClean="0"/>
              <a:t>User enters ID and password.</a:t>
            </a:r>
          </a:p>
          <a:p>
            <a:r>
              <a:rPr lang="en-US" dirty="0" smtClean="0"/>
              <a:t>May allow more than one try.</a:t>
            </a:r>
          </a:p>
          <a:p>
            <a:r>
              <a:rPr lang="en-US" dirty="0" smtClean="0"/>
              <a:t>Forgotten passwords may or may not be recoverable.</a:t>
            </a:r>
          </a:p>
          <a:p>
            <a:r>
              <a:rPr lang="en-US" dirty="0" smtClean="0"/>
              <a:t>“The password must be impossible to remember and never written down.”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Attacks on Passwords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100" y="1447800"/>
            <a:ext cx="3898900" cy="502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Brute Force</a:t>
            </a:r>
          </a:p>
          <a:p>
            <a:r>
              <a:rPr lang="en-US" dirty="0" smtClean="0"/>
              <a:t>Try every possible password</a:t>
            </a:r>
          </a:p>
          <a:p>
            <a:endParaRPr lang="en-US" dirty="0" smtClean="0"/>
          </a:p>
          <a:p>
            <a:r>
              <a:rPr lang="en-US" dirty="0" smtClean="0"/>
              <a:t>Short passwords are unsafe.</a:t>
            </a:r>
            <a:endParaRPr lang="en-US" dirty="0"/>
          </a:p>
        </p:txBody>
      </p:sp>
      <p:pic>
        <p:nvPicPr>
          <p:cNvPr id="2052" name="Picture 4" descr="http://www.toplinestrategies.com/cloudhead/wp-content/uploads/2010/01/safe-cracker-226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581400" cy="4754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 Hose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from Brute Force.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Related to the Bribe Attack.</a:t>
            </a:r>
          </a:p>
          <a:p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3619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Dictionary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common words first</a:t>
            </a:r>
          </a:p>
          <a:p>
            <a:endParaRPr lang="en-US" dirty="0" smtClean="0"/>
          </a:p>
          <a:p>
            <a:r>
              <a:rPr lang="en-US" dirty="0" smtClean="0"/>
              <a:t>Most people use</a:t>
            </a:r>
          </a:p>
          <a:p>
            <a:pPr>
              <a:buNone/>
            </a:pPr>
            <a:r>
              <a:rPr lang="en-US" dirty="0" smtClean="0"/>
              <a:t>real words as</a:t>
            </a:r>
          </a:p>
          <a:p>
            <a:pPr>
              <a:buNone/>
            </a:pPr>
            <a:r>
              <a:rPr lang="en-US" dirty="0" smtClean="0"/>
              <a:t>Passwords.</a:t>
            </a:r>
          </a:p>
          <a:p>
            <a:endParaRPr lang="en-US" dirty="0" smtClean="0"/>
          </a:p>
          <a:p>
            <a:r>
              <a:rPr lang="en-US" dirty="0" smtClean="0"/>
              <a:t>Much faster </a:t>
            </a:r>
          </a:p>
          <a:p>
            <a:pPr>
              <a:buNone/>
            </a:pPr>
            <a:r>
              <a:rPr lang="en-US" dirty="0" smtClean="0"/>
              <a:t>Than brute force.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09800"/>
            <a:ext cx="3381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Dictionary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top passwords:</a:t>
            </a:r>
          </a:p>
          <a:p>
            <a:pPr>
              <a:buNone/>
            </a:pPr>
            <a:r>
              <a:rPr lang="en-US" dirty="0" smtClean="0"/>
              <a:t>password		</a:t>
            </a:r>
            <a:r>
              <a:rPr lang="en-US" dirty="0" err="1" smtClean="0"/>
              <a:t>iloveyou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123456			12345678</a:t>
            </a:r>
          </a:p>
          <a:p>
            <a:pPr>
              <a:buNone/>
            </a:pPr>
            <a:r>
              <a:rPr lang="en-US" dirty="0" smtClean="0"/>
              <a:t>qwerty			abc123</a:t>
            </a:r>
          </a:p>
          <a:p>
            <a:pPr>
              <a:buNone/>
            </a:pPr>
            <a:r>
              <a:rPr lang="en-US" dirty="0" smtClean="0"/>
              <a:t>monkey 		 </a:t>
            </a:r>
            <a:r>
              <a:rPr lang="en-US" dirty="0" err="1" smtClean="0"/>
              <a:t>letmein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trustno1			dragon</a:t>
            </a:r>
          </a:p>
          <a:p>
            <a:pPr>
              <a:buNone/>
            </a:pPr>
            <a:r>
              <a:rPr lang="en-US" dirty="0" smtClean="0"/>
              <a:t>ninja			sunshine</a:t>
            </a:r>
          </a:p>
          <a:p>
            <a:pPr>
              <a:buNone/>
            </a:pPr>
            <a:r>
              <a:rPr lang="en-US" dirty="0" smtClean="0"/>
              <a:t>baseball			111111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cholars2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Scholars2</Template>
  <TotalTime>7829</TotalTime>
  <Words>926</Words>
  <Application>Microsoft Office PowerPoint</Application>
  <PresentationFormat>On-screen Show (4:3)</PresentationFormat>
  <Paragraphs>175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Scholars2</vt:lpstr>
      <vt:lpstr>Apex</vt:lpstr>
      <vt:lpstr>Cryptology</vt:lpstr>
      <vt:lpstr>User Authentication</vt:lpstr>
      <vt:lpstr>Authentication Factors</vt:lpstr>
      <vt:lpstr>Passwords</vt:lpstr>
      <vt:lpstr>Passwords</vt:lpstr>
      <vt:lpstr>Attacks on Passwords</vt:lpstr>
      <vt:lpstr>Rubber Hose Attack</vt:lpstr>
      <vt:lpstr>Dictionary Attack</vt:lpstr>
      <vt:lpstr>Dictionary Attack</vt:lpstr>
      <vt:lpstr>Strong Passwords</vt:lpstr>
      <vt:lpstr>Strong Passwords</vt:lpstr>
      <vt:lpstr>Strong Passwords</vt:lpstr>
      <vt:lpstr>ASCII</vt:lpstr>
      <vt:lpstr>ASCII</vt:lpstr>
      <vt:lpstr>Ascii</vt:lpstr>
      <vt:lpstr>Entropy of Passwords</vt:lpstr>
      <vt:lpstr>Password Policies </vt:lpstr>
      <vt:lpstr>What can you do?</vt:lpstr>
      <vt:lpstr>What can you do?</vt:lpstr>
      <vt:lpstr>Sending passwords</vt:lpstr>
      <vt:lpstr>Sending passwords</vt:lpstr>
      <vt:lpstr>Sending passwords</vt:lpstr>
      <vt:lpstr>“Salt” on the table</vt:lpstr>
      <vt:lpstr>Challenge-response methods</vt:lpstr>
      <vt:lpstr>Fiat-Shamir Protocol</vt:lpstr>
      <vt:lpstr>How does this work?</vt:lpstr>
      <vt:lpstr>Extra security measure</vt:lpstr>
      <vt:lpstr>Website password systems</vt:lpstr>
      <vt:lpstr>Your browser handles the security job for you!</vt:lpstr>
      <vt:lpstr>End</vt:lpstr>
    </vt:vector>
  </TitlesOfParts>
  <Company>CWRU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Cryptology</dc:title>
  <dc:creator>David Singer</dc:creator>
  <cp:lastModifiedBy>David Singer</cp:lastModifiedBy>
  <cp:revision>188</cp:revision>
  <dcterms:created xsi:type="dcterms:W3CDTF">2012-07-27T19:59:32Z</dcterms:created>
  <dcterms:modified xsi:type="dcterms:W3CDTF">2013-04-07T15:47:42Z</dcterms:modified>
</cp:coreProperties>
</file>