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2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E1535-1331-4442-AC25-B9614F1B828A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2FC74-E054-4E95-B417-DC3B67DF6AC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2FC74-E054-4E95-B417-DC3B67DF6ACC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F3FE-1EC1-4BED-82D0-B86D4EB1C5BE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AFB-3113-415A-9AD9-D802469B42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F3FE-1EC1-4BED-82D0-B86D4EB1C5BE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AFB-3113-415A-9AD9-D802469B42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F3FE-1EC1-4BED-82D0-B86D4EB1C5BE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AFB-3113-415A-9AD9-D802469B42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F3FE-1EC1-4BED-82D0-B86D4EB1C5BE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AFB-3113-415A-9AD9-D802469B42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F3FE-1EC1-4BED-82D0-B86D4EB1C5BE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AFB-3113-415A-9AD9-D802469B42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F3FE-1EC1-4BED-82D0-B86D4EB1C5BE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AFB-3113-415A-9AD9-D802469B42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F3FE-1EC1-4BED-82D0-B86D4EB1C5BE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AFB-3113-415A-9AD9-D802469B42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F3FE-1EC1-4BED-82D0-B86D4EB1C5BE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AFB-3113-415A-9AD9-D802469B42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F3FE-1EC1-4BED-82D0-B86D4EB1C5BE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AFB-3113-415A-9AD9-D802469B42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F3FE-1EC1-4BED-82D0-B86D4EB1C5BE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AFB-3113-415A-9AD9-D802469B42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F3FE-1EC1-4BED-82D0-B86D4EB1C5BE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9AFB-3113-415A-9AD9-D802469B42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0F3FE-1EC1-4BED-82D0-B86D4EB1C5BE}" type="datetimeFigureOut">
              <a:rPr lang="en-US" smtClean="0"/>
              <a:t>4/16/2012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F9AFB-3113-415A-9AD9-D802469B424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Prime Numbers and How to Avoid Them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Pi Mu Epsilon</a:t>
            </a:r>
          </a:p>
          <a:p>
            <a:r>
              <a:rPr lang="en-US" dirty="0" smtClean="0"/>
              <a:t>April 19, 2012</a:t>
            </a:r>
          </a:p>
          <a:p>
            <a:r>
              <a:rPr lang="en-US" dirty="0" smtClean="0"/>
              <a:t>CWRU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went wrong?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676400"/>
            <a:ext cx="8229600" cy="161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733800"/>
            <a:ext cx="89058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order of 2</a:t>
            </a:r>
            <a:endParaRPr lang="en-US" dirty="0"/>
          </a:p>
        </p:txBody>
      </p:sp>
      <p:pic>
        <p:nvPicPr>
          <p:cNvPr id="512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143000"/>
            <a:ext cx="8229600" cy="2461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733800"/>
            <a:ext cx="8915400" cy="28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Euler saw he only had to test divide by</a:t>
            </a:r>
          </a:p>
          <a:p>
            <a:pPr>
              <a:buNone/>
            </a:pPr>
            <a:r>
              <a:rPr lang="en-US" dirty="0" smtClean="0"/>
              <a:t>65, 129, 193, 257, …, 64k+1</a:t>
            </a:r>
          </a:p>
          <a:p>
            <a:pPr>
              <a:buNone/>
            </a:pPr>
            <a:r>
              <a:rPr lang="en-US" dirty="0" smtClean="0"/>
              <a:t>In fact, he only needed to divide by primes in this list. When k=10 it works.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 Fermat Primes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1"/>
            <a:ext cx="8229600" cy="1981200"/>
          </a:xfrm>
        </p:spPr>
        <p:txBody>
          <a:bodyPr/>
          <a:lstStyle/>
          <a:p>
            <a:r>
              <a:rPr lang="en-US" dirty="0" smtClean="0"/>
              <a:t>By generalizing this argument, it can be seen that testing for Fermat primes requires looking at prime numbers of the form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3429000"/>
            <a:ext cx="257175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Question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676400"/>
            <a:ext cx="8229600" cy="1910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4038600"/>
            <a:ext cx="8772525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Sierpinski’s</a:t>
            </a:r>
            <a:r>
              <a:rPr lang="en-US" dirty="0" smtClean="0"/>
              <a:t> Theorem (1960)</a:t>
            </a:r>
            <a:endParaRPr lang="en-US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057400"/>
            <a:ext cx="8229600" cy="2688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</a:t>
            </a:r>
            <a:r>
              <a:rPr lang="en-US" dirty="0" err="1" smtClean="0"/>
              <a:t>Sierpinski’s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1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00B050"/>
                </a:solidFill>
              </a:rPr>
              <a:t>3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00B0F0"/>
                </a:solidFill>
              </a:rPr>
              <a:t>5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6</a:t>
            </a:r>
            <a:r>
              <a:rPr lang="en-US" dirty="0" smtClean="0"/>
              <a:t>  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7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rgbClr val="00B0F0"/>
                </a:solidFill>
              </a:rPr>
              <a:t>9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11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12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13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14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15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16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17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18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19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20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21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22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23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24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25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26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27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28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29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30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31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32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33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34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35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36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37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38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39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40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41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42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43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44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45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46</a:t>
            </a:r>
            <a:r>
              <a:rPr lang="en-US" dirty="0" smtClean="0"/>
              <a:t> 47 </a:t>
            </a:r>
            <a:r>
              <a:rPr lang="en-US" dirty="0" smtClean="0">
                <a:solidFill>
                  <a:srgbClr val="FF0000"/>
                </a:solidFill>
              </a:rPr>
              <a:t>48</a:t>
            </a: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49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50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51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52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53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54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55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56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57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58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59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60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F0"/>
                </a:solidFill>
              </a:rPr>
              <a:t>61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62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63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64</a:t>
            </a:r>
          </a:p>
          <a:p>
            <a:pPr>
              <a:buNone/>
            </a:pPr>
            <a:r>
              <a:rPr lang="en-US" dirty="0" smtClean="0"/>
              <a:t>The integers can be divided into seven sets: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2n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F0"/>
                </a:solidFill>
              </a:rPr>
              <a:t>4n+1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50"/>
                </a:solidFill>
              </a:rPr>
              <a:t>8n+3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16n+7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32n+31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FF00"/>
                </a:solidFill>
              </a:rPr>
              <a:t>64n+15</a:t>
            </a:r>
            <a:r>
              <a:rPr lang="en-US" dirty="0" smtClean="0"/>
              <a:t>, 64n+47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</a:t>
            </a:r>
            <a:r>
              <a:rPr lang="en-US" dirty="0" err="1" smtClean="0"/>
              <a:t>Sierpinski’s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Now the plan is to divide the exponents into those seven groups, and for each group find a prime that always divides numbers whose exponents belong to that group.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</a:t>
            </a:r>
            <a:r>
              <a:rPr lang="en-US" dirty="0" err="1" smtClean="0"/>
              <a:t>Sierpinski’s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8229600" cy="2239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So when k is any number of the form 3i+2, half the terms in the sequence will be divisible by 3.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524000"/>
            <a:ext cx="56959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</a:t>
            </a:r>
            <a:r>
              <a:rPr lang="en-US" dirty="0" err="1" smtClean="0"/>
              <a:t>Sierpinski’s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382000" cy="1371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Example: k=5 n=1,2,3,…</a:t>
            </a:r>
          </a:p>
          <a:p>
            <a:pPr>
              <a:buNone/>
            </a:pPr>
            <a:r>
              <a:rPr lang="en-US" dirty="0" smtClean="0"/>
              <a:t>11, </a:t>
            </a:r>
            <a:r>
              <a:rPr lang="en-US" dirty="0" smtClean="0">
                <a:solidFill>
                  <a:srgbClr val="92D050"/>
                </a:solidFill>
              </a:rPr>
              <a:t>21</a:t>
            </a:r>
            <a:r>
              <a:rPr lang="en-US" dirty="0" smtClean="0"/>
              <a:t>, 41, </a:t>
            </a:r>
            <a:r>
              <a:rPr lang="en-US" dirty="0" smtClean="0">
                <a:solidFill>
                  <a:srgbClr val="92D050"/>
                </a:solidFill>
              </a:rPr>
              <a:t>81</a:t>
            </a:r>
            <a:r>
              <a:rPr lang="en-US" dirty="0" smtClean="0"/>
              <a:t>, 161, </a:t>
            </a:r>
            <a:r>
              <a:rPr lang="en-US" dirty="0" smtClean="0">
                <a:solidFill>
                  <a:srgbClr val="92D050"/>
                </a:solidFill>
              </a:rPr>
              <a:t>321</a:t>
            </a:r>
            <a:r>
              <a:rPr lang="en-US" dirty="0" smtClean="0"/>
              <a:t>, 641, </a:t>
            </a:r>
            <a:r>
              <a:rPr lang="en-US" dirty="0" smtClean="0">
                <a:solidFill>
                  <a:srgbClr val="92D050"/>
                </a:solidFill>
              </a:rPr>
              <a:t>1281</a:t>
            </a:r>
            <a:r>
              <a:rPr lang="en-US" dirty="0" smtClean="0"/>
              <a:t>, 2561, </a:t>
            </a:r>
            <a:r>
              <a:rPr lang="en-US" dirty="0" smtClean="0">
                <a:solidFill>
                  <a:srgbClr val="92D050"/>
                </a:solidFill>
              </a:rPr>
              <a:t>5121</a:t>
            </a:r>
            <a:r>
              <a:rPr lang="en-US" dirty="0" smtClean="0"/>
              <a:t>,…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2971800"/>
            <a:ext cx="6105525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0" y="4572000"/>
            <a:ext cx="7391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3600" dirty="0" smtClean="0"/>
              <a:t>So when k is any number of the form 5i+2, a quarter of the terms in the sequence will be divisible by 5.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Sequences including primes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, 4,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, 6, </a:t>
            </a:r>
            <a:r>
              <a:rPr lang="en-US" dirty="0" smtClean="0">
                <a:solidFill>
                  <a:srgbClr val="FF0000"/>
                </a:solidFill>
              </a:rPr>
              <a:t>7</a:t>
            </a:r>
            <a:r>
              <a:rPr lang="en-US" dirty="0" smtClean="0"/>
              <a:t>, 8, 9, 10, </a:t>
            </a:r>
            <a:r>
              <a:rPr lang="en-US" dirty="0" smtClean="0">
                <a:solidFill>
                  <a:srgbClr val="FF0000"/>
                </a:solidFill>
              </a:rPr>
              <a:t>11</a:t>
            </a:r>
            <a:r>
              <a:rPr lang="en-US" dirty="0" smtClean="0"/>
              <a:t>, 12, </a:t>
            </a:r>
            <a:r>
              <a:rPr lang="en-US" dirty="0" smtClean="0">
                <a:solidFill>
                  <a:srgbClr val="FF0000"/>
                </a:solidFill>
              </a:rPr>
              <a:t>13</a:t>
            </a:r>
            <a:r>
              <a:rPr lang="en-US" dirty="0" smtClean="0"/>
              <a:t>, 14, …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2, 3, 5, 7, 11, 13, 17, 19, 23, 29, 31, 37</a:t>
            </a:r>
            <a:r>
              <a:rPr lang="en-US" dirty="0" smtClean="0"/>
              <a:t>,…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7</a:t>
            </a:r>
            <a:r>
              <a:rPr lang="en-US" dirty="0" smtClean="0"/>
              <a:t>, 9, </a:t>
            </a:r>
            <a:r>
              <a:rPr lang="en-US" dirty="0" smtClean="0">
                <a:solidFill>
                  <a:srgbClr val="FF0000"/>
                </a:solidFill>
              </a:rPr>
              <a:t>11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13</a:t>
            </a:r>
            <a:r>
              <a:rPr lang="en-US" dirty="0" smtClean="0"/>
              <a:t>, 15, </a:t>
            </a:r>
            <a:r>
              <a:rPr lang="en-US" dirty="0" smtClean="0">
                <a:solidFill>
                  <a:srgbClr val="FF0000"/>
                </a:solidFill>
              </a:rPr>
              <a:t>17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19</a:t>
            </a:r>
            <a:r>
              <a:rPr lang="en-US" dirty="0" smtClean="0"/>
              <a:t>, 21, </a:t>
            </a:r>
            <a:r>
              <a:rPr lang="en-US" dirty="0" smtClean="0">
                <a:solidFill>
                  <a:srgbClr val="FF0000"/>
                </a:solidFill>
              </a:rPr>
              <a:t>23</a:t>
            </a:r>
            <a:r>
              <a:rPr lang="en-US" dirty="0" smtClean="0"/>
              <a:t>, 25,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</a:t>
            </a:r>
            <a:r>
              <a:rPr lang="en-US" dirty="0" err="1" smtClean="0"/>
              <a:t>Sierpinski’s</a:t>
            </a:r>
            <a:r>
              <a:rPr lang="en-US" dirty="0" smtClean="0"/>
              <a:t>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When k=17, these happen at the same time: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35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92D050"/>
                </a:solidFill>
              </a:rPr>
              <a:t>69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137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92D050"/>
                </a:solidFill>
              </a:rPr>
              <a:t>273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FF00"/>
                </a:solidFill>
              </a:rPr>
              <a:t>545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92D050"/>
                </a:solidFill>
              </a:rPr>
              <a:t>1089</a:t>
            </a:r>
            <a:r>
              <a:rPr lang="en-US" dirty="0" smtClean="0"/>
              <a:t>, 2177, </a:t>
            </a:r>
            <a:r>
              <a:rPr lang="en-US" dirty="0" smtClean="0">
                <a:solidFill>
                  <a:srgbClr val="92D050"/>
                </a:solidFill>
              </a:rPr>
              <a:t>4353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FF00"/>
                </a:solidFill>
              </a:rPr>
              <a:t>8705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92D050"/>
                </a:solidFill>
              </a:rPr>
              <a:t>17409</a:t>
            </a:r>
            <a:r>
              <a:rPr lang="en-US" dirty="0" smtClean="0"/>
              <a:t>, 34817, </a:t>
            </a:r>
            <a:r>
              <a:rPr lang="en-US" dirty="0" smtClean="0">
                <a:solidFill>
                  <a:srgbClr val="92D050"/>
                </a:solidFill>
              </a:rPr>
              <a:t>69633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FF00"/>
                </a:solidFill>
              </a:rPr>
              <a:t>139265, </a:t>
            </a:r>
            <a:r>
              <a:rPr lang="en-US" dirty="0" smtClean="0">
                <a:solidFill>
                  <a:srgbClr val="92D050"/>
                </a:solidFill>
              </a:rPr>
              <a:t>278529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557057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92D050"/>
                </a:solidFill>
              </a:rPr>
              <a:t>1114113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FF00"/>
                </a:solidFill>
              </a:rPr>
              <a:t>2228225</a:t>
            </a:r>
            <a:r>
              <a:rPr lang="en-US" dirty="0" smtClean="0"/>
              <a:t>, 4456449,…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Three quarters of the terms are divisible by 3 or 5, but occasionally a prime keeps showing up.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</a:t>
            </a:r>
            <a:r>
              <a:rPr lang="en-US" dirty="0" err="1" smtClean="0"/>
              <a:t>Sierpinski’s</a:t>
            </a:r>
            <a:r>
              <a:rPr lang="en-US" dirty="0" smtClean="0"/>
              <a:t> Theorem</a:t>
            </a:r>
            <a:endParaRPr lang="en-US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1447800"/>
            <a:ext cx="633412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3505200"/>
            <a:ext cx="69627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</a:t>
            </a:r>
            <a:r>
              <a:rPr lang="en-US" dirty="0" err="1" smtClean="0"/>
              <a:t>Sierpinski’s</a:t>
            </a:r>
            <a:r>
              <a:rPr lang="en-US" dirty="0" smtClean="0"/>
              <a:t> Theorem</a:t>
            </a:r>
            <a:endParaRPr lang="en-US" dirty="0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676400"/>
            <a:ext cx="74390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" y="3962400"/>
            <a:ext cx="91249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</a:t>
            </a:r>
            <a:r>
              <a:rPr lang="en-US" dirty="0" err="1" smtClean="0"/>
              <a:t>Sierpinski’s</a:t>
            </a:r>
            <a:r>
              <a:rPr lang="en-US" dirty="0" smtClean="0"/>
              <a:t> Theorem</a:t>
            </a:r>
            <a:endParaRPr lang="en-US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524000"/>
            <a:ext cx="8229600" cy="1662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3505200"/>
            <a:ext cx="733425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</a:t>
            </a:r>
            <a:r>
              <a:rPr lang="en-US" dirty="0" err="1" smtClean="0"/>
              <a:t>Sierpinski’s</a:t>
            </a:r>
            <a:r>
              <a:rPr lang="en-US" dirty="0" smtClean="0"/>
              <a:t> Theorem</a:t>
            </a:r>
            <a:endParaRPr lang="en-US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219200"/>
            <a:ext cx="8229600" cy="112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2438400"/>
            <a:ext cx="5715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7400" y="3352800"/>
            <a:ext cx="4057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00200" y="4191000"/>
            <a:ext cx="53149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6000" y="5029200"/>
            <a:ext cx="38671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Concluded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The “Chinese Remainder Theorem” guarantees we can find infinitely many such numbers. The smallest is</a:t>
            </a:r>
          </a:p>
          <a:p>
            <a:pPr>
              <a:buNone/>
            </a:pPr>
            <a:r>
              <a:rPr lang="en-US" dirty="0" smtClean="0"/>
              <a:t>		k= 201 44650 31451 65117</a:t>
            </a:r>
          </a:p>
          <a:p>
            <a:pPr>
              <a:buNone/>
            </a:pPr>
            <a:r>
              <a:rPr lang="en-US" dirty="0" smtClean="0"/>
              <a:t>This is a “</a:t>
            </a:r>
            <a:r>
              <a:rPr lang="en-US" dirty="0" err="1" smtClean="0"/>
              <a:t>Sierpinski</a:t>
            </a:r>
            <a:r>
              <a:rPr lang="en-US" dirty="0" smtClean="0"/>
              <a:t> number”, which makes every term in the infinite sequence composite. Half are divisible by 3, a quarter divisible by 5,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smallest </a:t>
            </a:r>
            <a:r>
              <a:rPr lang="en-US" dirty="0" err="1" smtClean="0"/>
              <a:t>Sierpinski</a:t>
            </a:r>
            <a:r>
              <a:rPr lang="en-US" dirty="0" smtClean="0"/>
              <a:t> number?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1962, John Selfridge found the number 78577 (= 17 x 4621). It is conjectured that this is the smallest such number.</a:t>
            </a:r>
          </a:p>
          <a:p>
            <a:r>
              <a:rPr lang="en-US" dirty="0" smtClean="0"/>
              <a:t>To rule out a smaller value of k it is necessary to find a prime number for some n and this k.</a:t>
            </a:r>
          </a:p>
          <a:p>
            <a:r>
              <a:rPr lang="en-US" dirty="0" smtClean="0"/>
              <a:t>As of March 2002 there were only 17 smaller values for which no prime had been found.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Seventeen or Bust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Seventeen or Bust project was started in 2002 by two undergraduates.</a:t>
            </a:r>
          </a:p>
          <a:p>
            <a:r>
              <a:rPr lang="en-US" dirty="0" smtClean="0"/>
              <a:t>As of October 2007, eleven of the possible counterexamples were ruled out by finding primes, the largest of which has almost four million digits.</a:t>
            </a:r>
          </a:p>
          <a:p>
            <a:r>
              <a:rPr lang="en-US" dirty="0" smtClean="0"/>
              <a:t>Five of the eleven have been named Stephen Colbert primes.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Man Has Your Number</a:t>
            </a:r>
            <a:endParaRPr lang="en-US" dirty="0"/>
          </a:p>
        </p:txBody>
      </p:sp>
      <p:pic>
        <p:nvPicPr>
          <p:cNvPr id="1638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1142841"/>
            <a:ext cx="4495800" cy="5350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Seventeen or Bust</a:t>
            </a:r>
            <a:endParaRPr lang="en-US" dirty="0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0"/>
            <a:ext cx="8229600" cy="17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4114800"/>
            <a:ext cx="85248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Primes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, 4, 6, 8, 10, 12, 14, 16, 18, 20, 22, 24,…</a:t>
            </a:r>
          </a:p>
          <a:p>
            <a:pPr>
              <a:buNone/>
            </a:pPr>
            <a:r>
              <a:rPr lang="en-US" dirty="0" smtClean="0"/>
              <a:t>That almost works. If we start with a non-prime, we can avoid primes entirely:</a:t>
            </a:r>
          </a:p>
          <a:p>
            <a:pPr>
              <a:buNone/>
            </a:pPr>
            <a:r>
              <a:rPr lang="en-US" dirty="0" smtClean="0"/>
              <a:t>4, 8, 12, 16, 20, 24, 28, 32, 36, 40, 44, 48, …</a:t>
            </a:r>
          </a:p>
          <a:p>
            <a:pPr>
              <a:buNone/>
            </a:pPr>
            <a:r>
              <a:rPr lang="en-US" dirty="0" smtClean="0"/>
              <a:t>But these numbers are all divisible by a common factor. That’s too easy.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Suppose we look only at sequences of the form {</a:t>
            </a:r>
            <a:r>
              <a:rPr lang="en-US" dirty="0" err="1" smtClean="0"/>
              <a:t>An+B</a:t>
            </a:r>
            <a:r>
              <a:rPr lang="en-US" dirty="0" smtClean="0"/>
              <a:t>} , Where A and B have no common factor.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199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409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619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829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1039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1249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1459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1669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1879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2089</a:t>
            </a:r>
            <a:r>
              <a:rPr lang="en-US" dirty="0" smtClean="0"/>
              <a:t>, 2299, 2509, </a:t>
            </a:r>
            <a:r>
              <a:rPr lang="en-US" dirty="0" smtClean="0">
                <a:solidFill>
                  <a:srgbClr val="FF0000"/>
                </a:solidFill>
              </a:rPr>
              <a:t>2719</a:t>
            </a:r>
            <a:r>
              <a:rPr lang="en-US" dirty="0" smtClean="0"/>
              <a:t>, 2929, …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This was discovered by Edward </a:t>
            </a:r>
            <a:r>
              <a:rPr lang="en-US" dirty="0" err="1" smtClean="0"/>
              <a:t>Escott</a:t>
            </a:r>
            <a:r>
              <a:rPr lang="en-US" dirty="0" smtClean="0"/>
              <a:t> in 1910.</a:t>
            </a:r>
          </a:p>
          <a:p>
            <a:pPr>
              <a:buNone/>
            </a:pPr>
            <a:r>
              <a:rPr lang="en-US" dirty="0" smtClean="0"/>
              <a:t>Green and Tao (2004) have proved that k consecutive primes occur in some arithmetic sequence, for any k.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we want ONLY primes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Then by the prime number theorem arithmetic progressions will not work. Let’s try exponentially growing lists.</a:t>
            </a:r>
          </a:p>
          <a:p>
            <a:r>
              <a:rPr lang="en-US" dirty="0" smtClean="0"/>
              <a:t>Numbers one less than a power of 2:</a:t>
            </a:r>
          </a:p>
          <a:p>
            <a:r>
              <a:rPr lang="en-US" dirty="0" smtClean="0"/>
              <a:t>1,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7</a:t>
            </a:r>
            <a:r>
              <a:rPr lang="en-US" dirty="0" smtClean="0"/>
              <a:t>,15,</a:t>
            </a:r>
            <a:r>
              <a:rPr lang="en-US" dirty="0" smtClean="0">
                <a:solidFill>
                  <a:srgbClr val="FF0000"/>
                </a:solidFill>
              </a:rPr>
              <a:t>31</a:t>
            </a:r>
            <a:r>
              <a:rPr lang="en-US" dirty="0" smtClean="0"/>
              <a:t>,63,</a:t>
            </a:r>
            <a:r>
              <a:rPr lang="en-US" dirty="0" smtClean="0">
                <a:solidFill>
                  <a:srgbClr val="FF0000"/>
                </a:solidFill>
              </a:rPr>
              <a:t>127</a:t>
            </a:r>
            <a:r>
              <a:rPr lang="en-US" dirty="0" smtClean="0"/>
              <a:t>,255,511,1023,</a:t>
            </a:r>
            <a:r>
              <a:rPr lang="en-US" dirty="0" smtClean="0">
                <a:solidFill>
                  <a:srgbClr val="00B050"/>
                </a:solidFill>
              </a:rPr>
              <a:t>2047</a:t>
            </a:r>
            <a:r>
              <a:rPr lang="en-US" dirty="0" smtClean="0"/>
              <a:t>,4095,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8191</a:t>
            </a:r>
            <a:r>
              <a:rPr lang="en-US" dirty="0" smtClean="0"/>
              <a:t>, 16383, 32767,65535, </a:t>
            </a:r>
            <a:r>
              <a:rPr lang="en-US" dirty="0" smtClean="0">
                <a:solidFill>
                  <a:srgbClr val="FF0000"/>
                </a:solidFill>
              </a:rPr>
              <a:t>131071</a:t>
            </a:r>
            <a:r>
              <a:rPr lang="en-US" dirty="0" smtClean="0"/>
              <a:t>,262143, </a:t>
            </a:r>
            <a:r>
              <a:rPr lang="en-US" dirty="0" smtClean="0">
                <a:solidFill>
                  <a:srgbClr val="FF0000"/>
                </a:solidFill>
              </a:rPr>
              <a:t>524287</a:t>
            </a:r>
            <a:r>
              <a:rPr lang="en-US" dirty="0" smtClean="0"/>
              <a:t>, 1048575,…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Mersenne</a:t>
            </a:r>
            <a:endParaRPr lang="en-US" dirty="0"/>
          </a:p>
        </p:txBody>
      </p:sp>
      <p:pic>
        <p:nvPicPr>
          <p:cNvPr id="1030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9136" y="1752600"/>
            <a:ext cx="7646977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 one instead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815936"/>
            <a:ext cx="8229600" cy="2094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 getting somewhere?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340485"/>
            <a:ext cx="8229600" cy="3045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Fermat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458200" cy="45259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17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257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65537</a:t>
            </a:r>
            <a:r>
              <a:rPr lang="en-US" dirty="0" smtClean="0"/>
              <a:t>, 4294967297,</a:t>
            </a:r>
          </a:p>
          <a:p>
            <a:pPr>
              <a:buNone/>
            </a:pPr>
            <a:r>
              <a:rPr lang="en-US" dirty="0" smtClean="0"/>
              <a:t>18446744073709551617,</a:t>
            </a:r>
          </a:p>
          <a:p>
            <a:pPr>
              <a:buNone/>
            </a:pPr>
            <a:r>
              <a:rPr lang="en-US" dirty="0" smtClean="0"/>
              <a:t>340282366920938463463374607431768211457, …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Nice try, Pierre!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897</Words>
  <Application>Microsoft Office PowerPoint</Application>
  <PresentationFormat>On-screen Show (4:3)</PresentationFormat>
  <Paragraphs>112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Prime Numbers and How to Avoid Them</vt:lpstr>
      <vt:lpstr>Sequences including primes</vt:lpstr>
      <vt:lpstr>Avoiding Primes</vt:lpstr>
      <vt:lpstr>Arithmetic sequences</vt:lpstr>
      <vt:lpstr>But we want ONLY primes</vt:lpstr>
      <vt:lpstr>Mersenne</vt:lpstr>
      <vt:lpstr>Add one instead</vt:lpstr>
      <vt:lpstr>Finally getting somewhere?</vt:lpstr>
      <vt:lpstr>Fermat Numbers</vt:lpstr>
      <vt:lpstr>What went wrong?</vt:lpstr>
      <vt:lpstr>The order of 2</vt:lpstr>
      <vt:lpstr> </vt:lpstr>
      <vt:lpstr>Looking for Fermat Primes</vt:lpstr>
      <vt:lpstr>A New Question</vt:lpstr>
      <vt:lpstr>Sierpinski’s Theorem (1960)</vt:lpstr>
      <vt:lpstr>Proof of Sierpinski’s Theorem</vt:lpstr>
      <vt:lpstr>Proof of Sierpinski’s Theorem</vt:lpstr>
      <vt:lpstr>Proof of Sierpinski’s Theorem</vt:lpstr>
      <vt:lpstr>Proof of Sierpinski’s Theorem</vt:lpstr>
      <vt:lpstr>Proof of Sierpinski’s Theorem</vt:lpstr>
      <vt:lpstr>Proof of Sierpinski’s Theorem</vt:lpstr>
      <vt:lpstr>Proof of Sierpinski’s Theorem</vt:lpstr>
      <vt:lpstr>Proof of Sierpinski’s Theorem</vt:lpstr>
      <vt:lpstr>Proof of Sierpinski’s Theorem</vt:lpstr>
      <vt:lpstr>Proof Concluded</vt:lpstr>
      <vt:lpstr>What is the smallest Sierpinski number?</vt:lpstr>
      <vt:lpstr>Seventeen or Bust</vt:lpstr>
      <vt:lpstr>This Man Has Your Number</vt:lpstr>
      <vt:lpstr>Seventeen or Bust</vt:lpstr>
    </vt:vector>
  </TitlesOfParts>
  <Company>CWRU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 Numbers and How to Avoid Them</dc:title>
  <dc:creator>David Singer</dc:creator>
  <cp:lastModifiedBy>David Singer</cp:lastModifiedBy>
  <cp:revision>44</cp:revision>
  <dcterms:created xsi:type="dcterms:W3CDTF">2012-04-16T15:23:28Z</dcterms:created>
  <dcterms:modified xsi:type="dcterms:W3CDTF">2012-04-17T05:10:37Z</dcterms:modified>
</cp:coreProperties>
</file>