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0" r:id="rId2"/>
  </p:sldMasterIdLst>
  <p:notesMasterIdLst>
    <p:notesMasterId r:id="rId41"/>
  </p:notesMasterIdLst>
  <p:handoutMasterIdLst>
    <p:handoutMasterId r:id="rId42"/>
  </p:handoutMasterIdLst>
  <p:sldIdLst>
    <p:sldId id="260" r:id="rId3"/>
    <p:sldId id="304" r:id="rId4"/>
    <p:sldId id="306" r:id="rId5"/>
    <p:sldId id="307" r:id="rId6"/>
    <p:sldId id="305" r:id="rId7"/>
    <p:sldId id="308" r:id="rId8"/>
    <p:sldId id="309" r:id="rId9"/>
    <p:sldId id="303" r:id="rId10"/>
    <p:sldId id="310" r:id="rId11"/>
    <p:sldId id="311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37" r:id="rId20"/>
    <p:sldId id="322" r:id="rId21"/>
    <p:sldId id="319" r:id="rId22"/>
    <p:sldId id="336" r:id="rId23"/>
    <p:sldId id="323" r:id="rId24"/>
    <p:sldId id="324" r:id="rId25"/>
    <p:sldId id="325" r:id="rId26"/>
    <p:sldId id="326" r:id="rId27"/>
    <p:sldId id="321" r:id="rId28"/>
    <p:sldId id="327" r:id="rId29"/>
    <p:sldId id="328" r:id="rId30"/>
    <p:sldId id="329" r:id="rId31"/>
    <p:sldId id="330" r:id="rId32"/>
    <p:sldId id="338" r:id="rId33"/>
    <p:sldId id="339" r:id="rId34"/>
    <p:sldId id="331" r:id="rId35"/>
    <p:sldId id="332" r:id="rId36"/>
    <p:sldId id="333" r:id="rId37"/>
    <p:sldId id="334" r:id="rId38"/>
    <p:sldId id="335" r:id="rId39"/>
    <p:sldId id="302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8452C5D-6B99-41C8-B13C-4DAD22F3E8D8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04B03FB-AD2C-48A2-AD15-34FCBC4E8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6407DC0-5316-4C68-8032-4D76593A5D0F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972675D-7EE3-4BE9-AA17-291858F2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2644E-4172-42D4-BED2-67D1946CEE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8862C-5A26-4EE8-9DB3-7C766CE71C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98F87-1F15-4B37-9B8B-158E7853C2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98F87-1F15-4B37-9B8B-158E7853C2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74E49-2CC6-4A00-AD76-8DF24D5A8A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0F1A32-ADCD-404A-A030-DB9844C28C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Ari, these next slides are maybe too technical!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F2ABF-CA64-4C01-991C-1D228881CB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248F7-F70C-4FAF-B92C-D7014D42C4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D453F-3C67-4730-A0DC-3ADF4D9C20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74E49-2CC6-4A00-AD76-8DF24D5A8A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9A6E29-39C7-472D-B1A2-37AEB7E9613F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E831B-67FF-42FA-83B2-2B0BD531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188D-D95C-49D2-911E-ACC7202D8B73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BCEC-FDBB-4806-A3A4-66F821294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A05F-F5E1-4A40-B82A-58F7772D0A05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D834-EEE4-4CE9-AE3B-F7234822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A6E29-39C7-472D-B1A2-37AEB7E9613F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E831B-67FF-42FA-83B2-2B0BD531BC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ABB46-AD76-4083-950F-95431B35912C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262E7-39AC-46A0-A433-D6B422DC57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B49A9-B354-418B-B1F0-9942D39A3E91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CF8AC17-140E-4A2C-847D-48A04FDBB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20D5C-D8B9-497F-BF7F-4868C29406C7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E6A5C-0548-4294-99F8-809D2F98E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2F686-C3B2-4125-92CC-89ABE0A9F57E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F10B1-490D-4867-ADD8-994B43078E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956B9-0522-45A8-B32A-E51F3DA9062B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FF81B-5D0B-40FE-B636-FEAD7B36C7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88A52-55D8-4AAF-B2B3-C963B2034E7F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CC3E1-B502-4D05-A263-D4C976C978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3DF6D-A096-438F-923C-616F96492C28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8BD01-155C-4A37-A359-BDF919CA0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BB46-AD76-4083-950F-95431B35912C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62E7-39AC-46A0-A433-D6B422DC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44AC0-DE9C-47D8-A4CD-F3C35FB2DAF0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E035-8E08-4EF5-8253-0A6479FC9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6188D-D95C-49D2-911E-ACC7202D8B73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BCEC-FDBB-4806-A3A4-66F8212948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2A05F-F5E1-4A40-B82A-58F7772D0A05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9D834-EEE4-4CE9-AE3B-F72348229E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B49A9-B354-418B-B1F0-9942D39A3E91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F8AC17-140E-4A2C-847D-48A04FDBB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0D5C-D8B9-497F-BF7F-4868C29406C7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6A5C-0548-4294-99F8-809D2F98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F2F686-C3B2-4125-92CC-89ABE0A9F57E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3F10B1-490D-4867-ADD8-994B4307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56B9-0522-45A8-B32A-E51F3DA9062B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F81B-5D0B-40FE-B636-FEAD7B36C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988A52-55D8-4AAF-B2B3-C963B2034E7F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CCC3E1-B502-4D05-A263-D4C976C97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3DF6D-A096-438F-923C-616F96492C28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18BD01-155C-4A37-A359-BDF919CA0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B44AC0-DE9C-47D8-A4CD-F3C35FB2DAF0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9E035-8E08-4EF5-8253-0A6479FC9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C618AE4-8922-4BFA-9140-F7E634113DEE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960FCF6-1509-4005-B2B5-F669289B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9" r:id="rId2"/>
    <p:sldLayoutId id="2147483815" r:id="rId3"/>
    <p:sldLayoutId id="2147483810" r:id="rId4"/>
    <p:sldLayoutId id="2147483816" r:id="rId5"/>
    <p:sldLayoutId id="2147483811" r:id="rId6"/>
    <p:sldLayoutId id="2147483817" r:id="rId7"/>
    <p:sldLayoutId id="2147483818" r:id="rId8"/>
    <p:sldLayoutId id="2147483819" r:id="rId9"/>
    <p:sldLayoutId id="2147483812" r:id="rId10"/>
    <p:sldLayoutId id="21474838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C618AE4-8922-4BFA-9140-F7E634113DEE}" type="datetimeFigureOut">
              <a:rPr lang="en-US" smtClean="0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960FCF6-1509-4005-B2B5-F669289BC0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Cryptology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6870700" cy="1676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4. Public </a:t>
            </a:r>
            <a:r>
              <a:rPr lang="en-US" dirty="0" err="1" smtClean="0">
                <a:solidFill>
                  <a:srgbClr val="FF0000"/>
                </a:solidFill>
              </a:rPr>
              <a:t>KeyCryptography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600200" y="4114800"/>
            <a:ext cx="6477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</a:rPr>
              <a:t>Prof. David </a:t>
            </a:r>
            <a:r>
              <a:rPr lang="en-US" sz="2800" dirty="0">
                <a:latin typeface="Verdana" pitchFamily="34" charset="0"/>
              </a:rPr>
              <a:t>Singer </a:t>
            </a:r>
          </a:p>
          <a:p>
            <a:pPr algn="ctr"/>
            <a:r>
              <a:rPr lang="en-US" sz="2800" dirty="0">
                <a:latin typeface="Verdana" pitchFamily="34" charset="0"/>
              </a:rPr>
              <a:t>Dept. of </a:t>
            </a:r>
            <a:r>
              <a:rPr lang="en-US" sz="2800" dirty="0" smtClean="0">
                <a:latin typeface="Verdana" pitchFamily="34" charset="0"/>
              </a:rPr>
              <a:t>Mathematics</a:t>
            </a:r>
          </a:p>
          <a:p>
            <a:pPr algn="ctr"/>
            <a:r>
              <a:rPr lang="en-US" sz="2800" dirty="0" smtClean="0">
                <a:latin typeface="Verdana" pitchFamily="34" charset="0"/>
              </a:rPr>
              <a:t>Case Western Reserve University</a:t>
            </a:r>
          </a:p>
          <a:p>
            <a:pPr algn="ctr"/>
            <a:r>
              <a:rPr lang="en-US" sz="2800" dirty="0" smtClean="0">
                <a:latin typeface="Verdana" pitchFamily="34" charset="0"/>
              </a:rPr>
              <a:t>Fall 2012</a:t>
            </a:r>
            <a:endParaRPr lang="en-US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Public Key Crypto?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Alice can communicate </a:t>
            </a:r>
            <a:r>
              <a:rPr lang="en-US" sz="2800" b="1" dirty="0" smtClean="0"/>
              <a:t>without having previously contacted Bob</a:t>
            </a:r>
            <a:r>
              <a:rPr lang="en-US" sz="2800" dirty="0" smtClean="0"/>
              <a:t>.</a:t>
            </a:r>
          </a:p>
          <a:p>
            <a:pPr eaLnBrk="1" hangingPunct="1">
              <a:spcBef>
                <a:spcPts val="1200"/>
              </a:spcBef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</a:pPr>
            <a:r>
              <a:rPr lang="en-US" sz="2800" b="1" dirty="0" smtClean="0"/>
              <a:t>No one but Bob</a:t>
            </a:r>
            <a:r>
              <a:rPr lang="en-US" sz="2800" dirty="0" smtClean="0"/>
              <a:t> can decrypt the message.</a:t>
            </a:r>
          </a:p>
          <a:p>
            <a:pPr eaLnBrk="1" hangingPunct="1">
              <a:spcBef>
                <a:spcPts val="1200"/>
              </a:spcBef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But how can this be done??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One-Way Functions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676400"/>
          </a:xfrm>
        </p:spPr>
        <p:txBody>
          <a:bodyPr/>
          <a:lstStyle/>
          <a:p>
            <a:r>
              <a:rPr lang="en-US" dirty="0" smtClean="0"/>
              <a:t>What is a function?</a:t>
            </a:r>
          </a:p>
          <a:p>
            <a:r>
              <a:rPr lang="en-US" dirty="0" smtClean="0"/>
              <a:t>It is an “input-output” device.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971800"/>
            <a:ext cx="5553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One-Way Functions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676400"/>
          </a:xfrm>
        </p:spPr>
        <p:txBody>
          <a:bodyPr/>
          <a:lstStyle/>
          <a:p>
            <a:r>
              <a:rPr lang="en-US" dirty="0" smtClean="0"/>
              <a:t>Going backwards may be harder.</a:t>
            </a:r>
          </a:p>
          <a:p>
            <a:r>
              <a:rPr lang="en-US" dirty="0" smtClean="0"/>
              <a:t>Even if you know the rule.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971800"/>
            <a:ext cx="5553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971800"/>
            <a:ext cx="5553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Properties of one-way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y=f(x) is one-way, then:</a:t>
            </a:r>
          </a:p>
          <a:p>
            <a:pPr>
              <a:buNone/>
            </a:pPr>
            <a:endParaRPr lang="en-US" dirty="0" smtClean="0"/>
          </a:p>
          <a:p>
            <a:pPr marL="596900" indent="-514350">
              <a:buAutoNum type="arabicPeriod"/>
            </a:pPr>
            <a:r>
              <a:rPr lang="en-US" dirty="0" smtClean="0"/>
              <a:t>Given x, it is ‘easy’ to get y.</a:t>
            </a:r>
          </a:p>
          <a:p>
            <a:pPr marL="596900" indent="-514350">
              <a:buAutoNum type="arabicPeriod"/>
            </a:pPr>
            <a:r>
              <a:rPr lang="en-US" dirty="0" smtClean="0"/>
              <a:t>Given y, it is (generally) ‘hard’ to recover x.</a:t>
            </a:r>
          </a:p>
          <a:p>
            <a:pPr marL="596900" indent="-514350">
              <a:buAutoNum type="arabicPeriod"/>
            </a:pPr>
            <a:r>
              <a:rPr lang="en-US" dirty="0" smtClean="0"/>
              <a:t>Given x, it is ‘hard’ to find another x’ with f(x)=f(x’).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One-way </a:t>
            </a:r>
            <a:r>
              <a:rPr lang="en-US" i="1" dirty="0" smtClean="0"/>
              <a:t>trapdoor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x, easy to compute y=f(x)</a:t>
            </a:r>
          </a:p>
          <a:p>
            <a:r>
              <a:rPr lang="en-US" dirty="0" smtClean="0"/>
              <a:t>Given y, hard to recover x</a:t>
            </a:r>
          </a:p>
          <a:p>
            <a:endParaRPr lang="en-US" dirty="0" smtClean="0"/>
          </a:p>
          <a:p>
            <a:r>
              <a:rPr lang="en-US" dirty="0" smtClean="0"/>
              <a:t>Trapdoor: Extra information k</a:t>
            </a:r>
          </a:p>
          <a:p>
            <a:r>
              <a:rPr lang="en-US" dirty="0" smtClean="0"/>
              <a:t>Given k and y, it is easy to recover x =T(</a:t>
            </a:r>
            <a:r>
              <a:rPr lang="en-US" dirty="0" err="1" smtClean="0"/>
              <a:t>y,k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public-key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publishes his public key B</a:t>
            </a:r>
          </a:p>
          <a:p>
            <a:r>
              <a:rPr lang="en-US" dirty="0" smtClean="0"/>
              <a:t>Alice wants to send message m. She Encrypts m with Bob’s public key by one-way function:</a:t>
            </a:r>
          </a:p>
          <a:p>
            <a:pPr>
              <a:buNone/>
            </a:pPr>
            <a:r>
              <a:rPr lang="en-US" dirty="0" smtClean="0"/>
              <a:t>               c=E</a:t>
            </a:r>
            <a:r>
              <a:rPr lang="en-US" baseline="-10000" dirty="0" smtClean="0"/>
              <a:t>B</a:t>
            </a:r>
            <a:r>
              <a:rPr lang="en-US" dirty="0" smtClean="0"/>
              <a:t>(m)</a:t>
            </a:r>
          </a:p>
          <a:p>
            <a:pPr>
              <a:buNone/>
            </a:pPr>
            <a:r>
              <a:rPr lang="en-US" dirty="0" smtClean="0"/>
              <a:t>Nobody can recover m from 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That is, nobody except Bob.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public-key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uses his secret key k to decrypt the message c:</a:t>
            </a:r>
          </a:p>
          <a:p>
            <a:r>
              <a:rPr lang="en-US" dirty="0" smtClean="0"/>
              <a:t>m= D</a:t>
            </a:r>
            <a:r>
              <a:rPr lang="en-US" baseline="-14000" dirty="0" smtClean="0"/>
              <a:t>B</a:t>
            </a:r>
            <a:r>
              <a:rPr lang="en-US" dirty="0" smtClean="0"/>
              <a:t>(</a:t>
            </a:r>
            <a:r>
              <a:rPr lang="en-US" dirty="0" err="1" smtClean="0"/>
              <a:t>c,k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mathematical formula we need is	</a:t>
            </a:r>
          </a:p>
          <a:p>
            <a:pPr algn="ctr"/>
            <a:r>
              <a:rPr lang="en-US" b="1" dirty="0" smtClean="0"/>
              <a:t>D</a:t>
            </a:r>
            <a:r>
              <a:rPr lang="en-US" b="1" baseline="-14000" dirty="0" smtClean="0"/>
              <a:t>B</a:t>
            </a:r>
            <a:r>
              <a:rPr lang="en-US" b="1" dirty="0" smtClean="0"/>
              <a:t>(E</a:t>
            </a:r>
            <a:r>
              <a:rPr lang="en-US" b="1" baseline="-10000" dirty="0" smtClean="0"/>
              <a:t>B</a:t>
            </a:r>
            <a:r>
              <a:rPr lang="en-US" b="1" dirty="0" smtClean="0"/>
              <a:t>(m),k)=m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can this be done??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proposed system was apparently developed by Clifford Cocks at GCHQ </a:t>
            </a:r>
            <a:r>
              <a:rPr lang="en-US" sz="2400" dirty="0" smtClean="0"/>
              <a:t>(British Intelligence Government Communications Headquarters)</a:t>
            </a:r>
          </a:p>
          <a:p>
            <a:pPr>
              <a:buNone/>
            </a:pPr>
            <a:r>
              <a:rPr lang="en-US" dirty="0" smtClean="0"/>
              <a:t>  in 1973. Like Ellis, Cocks could not publish his results.</a:t>
            </a:r>
          </a:p>
          <a:p>
            <a:pPr>
              <a:buNone/>
            </a:pPr>
            <a:r>
              <a:rPr lang="en-US" dirty="0" smtClean="0"/>
              <a:t>The first published system, RSA, was developed in 1977 at MIT.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William Stanley Jevons (1835-1882)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Verdana" pitchFamily="34" charset="0"/>
              </a:rPr>
              <a:t>From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The Principles of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		Science </a:t>
            </a:r>
            <a:r>
              <a:rPr lang="en-US" dirty="0" smtClean="0">
                <a:latin typeface="Verdana" pitchFamily="34" charset="0"/>
              </a:rPr>
              <a:t>(1874):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“What two numbers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multiplied together will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 produce 8616460799? I think it unlikely that anyone but myself will ever know.”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(Factored by Derrick </a:t>
            </a:r>
            <a:r>
              <a:rPr lang="en-US" dirty="0" err="1" smtClean="0">
                <a:latin typeface="Verdana" pitchFamily="34" charset="0"/>
              </a:rPr>
              <a:t>Lehmer</a:t>
            </a:r>
            <a:r>
              <a:rPr lang="en-US" dirty="0" smtClean="0">
                <a:latin typeface="Verdana" pitchFamily="34" charset="0"/>
              </a:rPr>
              <a:t> in 1903: 89681 x 96079)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447800"/>
            <a:ext cx="1971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Creating a mathematical secret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Multiplying numbers is “easy”</a:t>
            </a:r>
          </a:p>
          <a:p>
            <a:pPr eaLnBrk="1" hangingPunct="1"/>
            <a:r>
              <a:rPr lang="en-US" smtClean="0"/>
              <a:t>But factoring numbers is “hard”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463" y="3195638"/>
            <a:ext cx="555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962400"/>
            <a:ext cx="561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962400"/>
            <a:ext cx="1047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2600" y="4876800"/>
            <a:ext cx="685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Verdana" pitchFamily="34" charset="0"/>
              </a:rPr>
              <a:t>Basis for RSA cryptosystem: L.M. Adleman, R.L. Rivest and A. Shamir, 1978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Modern Cryptography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2800" dirty="0" smtClean="0"/>
              <a:t>New Directions in Cryptography,</a:t>
            </a: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2800" dirty="0" smtClean="0"/>
              <a:t>by Whitfield </a:t>
            </a:r>
            <a:r>
              <a:rPr lang="en-US" sz="2800" dirty="0" err="1" smtClean="0"/>
              <a:t>Diffie</a:t>
            </a:r>
            <a:r>
              <a:rPr lang="en-US" sz="2800" dirty="0" smtClean="0"/>
              <a:t> and Martin Hellman, 1976.</a:t>
            </a: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Rivest</a:t>
            </a:r>
            <a:r>
              <a:rPr lang="en-US" dirty="0" smtClean="0"/>
              <a:t>, Shamir, and Adelman</a:t>
            </a:r>
            <a:endParaRPr lang="en-US" dirty="0"/>
          </a:p>
        </p:txBody>
      </p:sp>
      <p:pic>
        <p:nvPicPr>
          <p:cNvPr id="61442" name="Picture 2" descr="http://www.usc.edu/dept/molecular-science/pictures/RSA-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645795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Warning! Technical stuff ahead — next three slides!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47752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 RSA Cryptosystem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Generate two large prime numbers p and q. Multiply them together to get very large number N.</a:t>
            </a:r>
          </a:p>
          <a:p>
            <a:pPr eaLnBrk="1" hangingPunct="1"/>
            <a:r>
              <a:rPr lang="en-US" sz="2800" dirty="0" smtClean="0"/>
              <a:t>Compute “Euler </a:t>
            </a:r>
            <a:r>
              <a:rPr lang="en-US" sz="2800" dirty="0" err="1" smtClean="0"/>
              <a:t>Totient</a:t>
            </a:r>
            <a:r>
              <a:rPr lang="en-US" sz="2800" dirty="0" smtClean="0"/>
              <a:t>” T=(p-1)(q-1)</a:t>
            </a:r>
          </a:p>
          <a:p>
            <a:pPr eaLnBrk="1" hangingPunct="1"/>
            <a:r>
              <a:rPr lang="en-US" sz="2800" dirty="0" smtClean="0"/>
              <a:t>Choose numbers e and d for which the product e times d leaves remainder 1 when divided by T.</a:t>
            </a:r>
          </a:p>
          <a:p>
            <a:pPr eaLnBrk="1" hangingPunct="1"/>
            <a:r>
              <a:rPr lang="en-US" sz="2800" dirty="0" smtClean="0"/>
              <a:t>Publish (N, e) (this is the public key).</a:t>
            </a:r>
          </a:p>
          <a:p>
            <a:pPr eaLnBrk="1" hangingPunct="1"/>
            <a:r>
              <a:rPr lang="en-US" sz="2800" dirty="0" smtClean="0"/>
              <a:t>Keep the rest secret.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 Encryption algorithm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Turn message into a large number m (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encoding</a:t>
            </a:r>
            <a:r>
              <a:rPr lang="en-US" dirty="0" smtClean="0"/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Compute                                     (this is the remainder left when       </a:t>
            </a:r>
            <a:r>
              <a:rPr lang="en-US" dirty="0" err="1" smtClean="0"/>
              <a:t>th</a:t>
            </a:r>
            <a:r>
              <a:rPr lang="en-US" dirty="0" smtClean="0"/>
              <a:t>  is divided by N).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number c is the encryption of the message!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306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581400"/>
            <a:ext cx="704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5200" y="5334000"/>
            <a:ext cx="302198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chemeClr val="accent3"/>
                </a:solidFill>
                <a:latin typeface="+mn-lt"/>
              </a:rPr>
              <a:t>(Don’t Panic!)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 Decryption Algorithm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Compute</a:t>
            </a:r>
          </a:p>
          <a:p>
            <a:pPr eaLnBrk="1" hangingPunct="1"/>
            <a:r>
              <a:rPr lang="en-US" sz="2800" smtClean="0"/>
              <a:t>Decode m to get the message.</a:t>
            </a:r>
          </a:p>
          <a:p>
            <a:pPr eaLnBrk="1" hangingPunct="1"/>
            <a:r>
              <a:rPr lang="en-US" sz="2800" smtClean="0"/>
              <a:t>Mathematical principle: If you know the values of m, e, and N, you can compute c.</a:t>
            </a:r>
          </a:p>
          <a:p>
            <a:pPr eaLnBrk="1" hangingPunct="1"/>
            <a:r>
              <a:rPr lang="en-US" sz="2800" smtClean="0"/>
              <a:t>If you know the values of c, d, and N, you can compute m.</a:t>
            </a:r>
          </a:p>
          <a:p>
            <a:pPr eaLnBrk="1" hangingPunct="1"/>
            <a:r>
              <a:rPr lang="en-US" sz="2800" smtClean="0"/>
              <a:t>BUT if you know c, e, and N and can’t factor N, you (probably) can’t get m.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47800"/>
            <a:ext cx="3257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 Small Example: N=33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47800"/>
            <a:ext cx="3924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057400"/>
            <a:ext cx="1276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590800"/>
            <a:ext cx="4819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05200"/>
            <a:ext cx="1257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038600"/>
            <a:ext cx="7153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4800600"/>
            <a:ext cx="1247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one-way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RSA, the one-way function is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where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idea is that if we know how to factor N we can take e</a:t>
            </a:r>
            <a:r>
              <a:rPr lang="en-US" baseline="30000" dirty="0" smtClean="0"/>
              <a:t>th</a:t>
            </a:r>
            <a:r>
              <a:rPr lang="en-US" dirty="0" smtClean="0"/>
              <a:t> roots, </a:t>
            </a:r>
            <a:r>
              <a:rPr lang="en-US" i="1" dirty="0" smtClean="0"/>
              <a:t>but not otherwise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667000"/>
            <a:ext cx="1343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057400"/>
            <a:ext cx="3333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one-way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can compute e</a:t>
            </a:r>
            <a:r>
              <a:rPr lang="en-US" baseline="30000" dirty="0" smtClean="0"/>
              <a:t>th</a:t>
            </a:r>
            <a:r>
              <a:rPr lang="en-US" dirty="0" smtClean="0"/>
              <a:t> powers, so anyone can send a message to Bob.</a:t>
            </a:r>
          </a:p>
          <a:p>
            <a:r>
              <a:rPr lang="en-US" dirty="0" smtClean="0"/>
              <a:t>But only Bob knows how to take e</a:t>
            </a:r>
            <a:r>
              <a:rPr lang="en-US" baseline="30000" dirty="0" smtClean="0"/>
              <a:t>th</a:t>
            </a:r>
            <a:r>
              <a:rPr lang="en-US" dirty="0" smtClean="0"/>
              <a:t> roots, so only Bob can read the message.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of </a:t>
            </a:r>
            <a:r>
              <a:rPr lang="en-US" dirty="0" err="1" smtClean="0"/>
              <a:t>Diffie</a:t>
            </a:r>
            <a:r>
              <a:rPr lang="en-US" dirty="0" smtClean="0"/>
              <a:t> and Hellman allows two people who have never met to establish a secret key.</a:t>
            </a:r>
          </a:p>
          <a:p>
            <a:r>
              <a:rPr lang="en-US" dirty="0" smtClean="0"/>
              <a:t>It is based on the idea that computing powers of a known number modulo a known number is a one-way 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br>
              <a:rPr lang="en-US" dirty="0" smtClean="0"/>
            </a:br>
            <a:r>
              <a:rPr lang="en-US" dirty="0" smtClean="0"/>
              <a:t>(Math-heavy version!!)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90800"/>
            <a:ext cx="7499350" cy="3962400"/>
          </a:xfrm>
        </p:spPr>
        <p:txBody>
          <a:bodyPr/>
          <a:lstStyle/>
          <a:p>
            <a:r>
              <a:rPr lang="en-US" dirty="0" smtClean="0"/>
              <a:t>Alice and Bob publicly agree on a large number p and a number z.</a:t>
            </a:r>
          </a:p>
          <a:p>
            <a:r>
              <a:rPr lang="en-US" dirty="0" smtClean="0"/>
              <a:t>Alice picks a random secret number a, and Bob picks a random secret number b.</a:t>
            </a:r>
          </a:p>
          <a:p>
            <a:r>
              <a:rPr lang="en-US" dirty="0" smtClean="0"/>
              <a:t>Alice computes</a:t>
            </a:r>
          </a:p>
          <a:p>
            <a:r>
              <a:rPr lang="en-US" dirty="0" smtClean="0"/>
              <a:t> Bob computes  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257800"/>
            <a:ext cx="2819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791200"/>
            <a:ext cx="2867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371600"/>
            <a:ext cx="14001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Whitfield </a:t>
            </a:r>
            <a:r>
              <a:rPr lang="en-US" dirty="0" err="1" smtClean="0"/>
              <a:t>Diffie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3581400" cy="53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br>
              <a:rPr lang="en-US" dirty="0" smtClean="0"/>
            </a:br>
            <a:r>
              <a:rPr lang="en-US" dirty="0" smtClean="0"/>
              <a:t>(Math-heavy version!!)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499350" cy="4267200"/>
          </a:xfrm>
        </p:spPr>
        <p:txBody>
          <a:bodyPr/>
          <a:lstStyle/>
          <a:p>
            <a:r>
              <a:rPr lang="en-US" dirty="0" smtClean="0"/>
              <a:t>This is done privately. Alice sends A to Bob and Bob sends B to Alice. This can be done publicly.</a:t>
            </a:r>
          </a:p>
          <a:p>
            <a:r>
              <a:rPr lang="en-US" dirty="0" smtClean="0"/>
              <a:t>But now Alice and Bob can each compute a secret number K, given by:</a:t>
            </a:r>
            <a:endParaRPr lang="en-US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038600"/>
            <a:ext cx="5114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572000"/>
            <a:ext cx="23050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br>
              <a:rPr lang="en-US" dirty="0" smtClean="0"/>
            </a:br>
            <a:r>
              <a:rPr lang="en-US" dirty="0" smtClean="0"/>
              <a:t>(With numbers)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499350" cy="3962400"/>
          </a:xfrm>
        </p:spPr>
        <p:txBody>
          <a:bodyPr/>
          <a:lstStyle/>
          <a:p>
            <a:r>
              <a:rPr lang="en-US" dirty="0" smtClean="0"/>
              <a:t>Alice and Bob publicly agree on a large number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 </a:t>
            </a:r>
            <a:r>
              <a:rPr lang="en-US" dirty="0" smtClean="0"/>
              <a:t>and a </a:t>
            </a:r>
            <a:r>
              <a:rPr lang="en-US" dirty="0" smtClean="0"/>
              <a:t>number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 smtClean="0"/>
          </a:p>
          <a:p>
            <a:r>
              <a:rPr lang="en-US" dirty="0" smtClean="0"/>
              <a:t>Alice picks a random secret number </a:t>
            </a:r>
            <a:r>
              <a:rPr lang="en-US" dirty="0" smtClean="0">
                <a:solidFill>
                  <a:srgbClr val="92D050"/>
                </a:solidFill>
              </a:rPr>
              <a:t>3</a:t>
            </a:r>
            <a:r>
              <a:rPr lang="en-US" dirty="0" smtClean="0"/>
              <a:t>, </a:t>
            </a:r>
            <a:r>
              <a:rPr lang="en-US" dirty="0" smtClean="0"/>
              <a:t>and Bob picks a random secret number </a:t>
            </a:r>
            <a:r>
              <a:rPr lang="en-US" dirty="0" smtClean="0">
                <a:solidFill>
                  <a:srgbClr val="92D050"/>
                </a:solidFill>
              </a:rPr>
              <a:t>6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Alice computes</a:t>
            </a:r>
          </a:p>
          <a:p>
            <a:r>
              <a:rPr lang="en-US" dirty="0" smtClean="0"/>
              <a:t> Bob computes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19600"/>
            <a:ext cx="347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953000"/>
            <a:ext cx="401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br>
              <a:rPr lang="en-US" dirty="0" smtClean="0"/>
            </a:br>
            <a:r>
              <a:rPr lang="en-US" dirty="0" smtClean="0"/>
              <a:t>(with numbers)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499350" cy="4267200"/>
          </a:xfrm>
        </p:spPr>
        <p:txBody>
          <a:bodyPr/>
          <a:lstStyle/>
          <a:p>
            <a:r>
              <a:rPr lang="en-US" dirty="0" smtClean="0"/>
              <a:t>This is done privately. Alice sends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/>
              <a:t>to Bob and Bob sends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 smtClean="0"/>
              <a:t>to Alice. This can be done publicly.</a:t>
            </a:r>
          </a:p>
          <a:p>
            <a:r>
              <a:rPr lang="en-US" dirty="0" smtClean="0"/>
              <a:t>But now Alice and Bob can each compute a secret number K, given by: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800600"/>
            <a:ext cx="687432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685800"/>
          </a:xfrm>
        </p:spPr>
        <p:txBody>
          <a:bodyPr/>
          <a:lstStyle/>
          <a:p>
            <a:r>
              <a:rPr lang="en-US" dirty="0" smtClean="0"/>
              <a:t>Here is a graphic illustration:</a:t>
            </a:r>
            <a:endParaRPr lang="en-US" dirty="0"/>
          </a:p>
        </p:txBody>
      </p:sp>
      <p:pic>
        <p:nvPicPr>
          <p:cNvPr id="75778" name="Picture 2" descr="Diffie-Hellman Diagram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4448175" cy="415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3441700" cy="5029200"/>
          </a:xfrm>
        </p:spPr>
        <p:txBody>
          <a:bodyPr/>
          <a:lstStyle/>
          <a:p>
            <a:r>
              <a:rPr lang="en-US" dirty="0" smtClean="0"/>
              <a:t>Another graphic illustration:</a:t>
            </a:r>
            <a:endParaRPr lang="en-US" dirty="0"/>
          </a:p>
        </p:txBody>
      </p:sp>
      <p:pic>
        <p:nvPicPr>
          <p:cNvPr id="97282" name="Picture 2" descr="File:Diffie-Hellman Key Exchang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603789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point is, Alice and Bob have never met before, but they have publicly agreed on a private secret!</a:t>
            </a:r>
          </a:p>
          <a:p>
            <a:r>
              <a:rPr lang="en-US" dirty="0" smtClean="0"/>
              <a:t>Now the secret number K is used as the secret key for doing ordinary cryptography!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only produces a random number. It is not itself a cryptosystem.</a:t>
            </a:r>
          </a:p>
          <a:p>
            <a:r>
              <a:rPr lang="en-US" dirty="0" smtClean="0"/>
              <a:t>RSA is a full-fledged cryptosystem; two people with public keys can exchange private messages.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practice, only one party has a public key. (Amazon has a public key, but you don’t need one.)</a:t>
            </a:r>
          </a:p>
          <a:p>
            <a:r>
              <a:rPr lang="en-US" dirty="0" smtClean="0"/>
              <a:t>Lots of details. In particular, how do you actually get someone’s </a:t>
            </a:r>
            <a:r>
              <a:rPr lang="en-US" smtClean="0"/>
              <a:t>public key?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End of Part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Martin Hellman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1722438"/>
            <a:ext cx="3749675" cy="437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Modern Cryptography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2800" dirty="0" smtClean="0"/>
              <a:t>New Directions in Cryptography,</a:t>
            </a: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2800" dirty="0" smtClean="0"/>
              <a:t>by Whitfield </a:t>
            </a:r>
            <a:r>
              <a:rPr lang="en-US" sz="2800" dirty="0" err="1" smtClean="0"/>
              <a:t>Diffie</a:t>
            </a:r>
            <a:r>
              <a:rPr lang="en-US" sz="2800" dirty="0" smtClean="0"/>
              <a:t> and Martin Hellman, 1976.</a:t>
            </a: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2800" dirty="0" smtClean="0"/>
              <a:t>(Also classified publication by James Ellis in 1970, declassified in 1997.)</a:t>
            </a:r>
          </a:p>
          <a:p>
            <a:r>
              <a:rPr lang="en-US" sz="2800" dirty="0" smtClean="0"/>
              <a:t>J H Ellis, The Possibility of Secure Non-Secret Digital Encryption, CESG Report, January 1970.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Ellis (1924-1997)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 was obvious to everyone, including me, that no secure communication was possible without a secret key”</a:t>
            </a:r>
          </a:p>
          <a:p>
            <a:r>
              <a:rPr lang="en-US" dirty="0" smtClean="0"/>
              <a:t>“Can we produce a secure encrypted message, readable by the </a:t>
            </a:r>
            <a:r>
              <a:rPr lang="en-US" dirty="0" err="1" smtClean="0"/>
              <a:t>authorised</a:t>
            </a:r>
            <a:r>
              <a:rPr lang="en-US" dirty="0" smtClean="0"/>
              <a:t> recipient without any prior secret exchange of the key etc?”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Ellis (1924-1997)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“This question actually occurred to me in bed one night, and the proof of the theoretical possibility took only a few minutes.”</a:t>
            </a:r>
          </a:p>
          <a:p>
            <a:r>
              <a:rPr lang="en-US" dirty="0" smtClean="0"/>
              <a:t>“The only remaining question was ‘Can it be made practicable?’ This took a while to answer.”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Public Key Crypto?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Bob has two keys: a public key, which is available to anyone, and a private key</a:t>
            </a:r>
            <a:r>
              <a:rPr lang="en-US" sz="3600" dirty="0" smtClean="0">
                <a:latin typeface="Verdana" pitchFamily="34" charset="0"/>
              </a:rPr>
              <a:t>.</a:t>
            </a:r>
          </a:p>
          <a:p>
            <a:pPr>
              <a:buNone/>
            </a:pPr>
            <a:endParaRPr lang="en-US" sz="3600" dirty="0" smtClean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Alice uses the public key to lock (encrypt); Bob uses the private key to unlock (decrypt).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Public Key Crypto? </a:t>
            </a:r>
            <a:endParaRPr lang="en-US" dirty="0"/>
          </a:p>
        </p:txBody>
      </p:sp>
      <p:pic>
        <p:nvPicPr>
          <p:cNvPr id="6" name="Picture 2" descr="C:\Documents and Settings\David\Desktop\Science Cafe\525px-Public_key_encryp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7859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cholars2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Scholars2</Template>
  <TotalTime>3199</TotalTime>
  <Words>1224</Words>
  <Application>Microsoft Office PowerPoint</Application>
  <PresentationFormat>On-screen Show (4:3)</PresentationFormat>
  <Paragraphs>180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Scholars2</vt:lpstr>
      <vt:lpstr>Apex</vt:lpstr>
      <vt:lpstr>Cryptology</vt:lpstr>
      <vt:lpstr>Modern Cryptography</vt:lpstr>
      <vt:lpstr>Whitfield Diffie</vt:lpstr>
      <vt:lpstr>Martin Hellman</vt:lpstr>
      <vt:lpstr>Modern Cryptography</vt:lpstr>
      <vt:lpstr>James Ellis (1924-1997)</vt:lpstr>
      <vt:lpstr>James Ellis (1924-1997)</vt:lpstr>
      <vt:lpstr>What is Public Key Crypto? </vt:lpstr>
      <vt:lpstr>What is Public Key Crypto? </vt:lpstr>
      <vt:lpstr>What is Public Key Crypto? </vt:lpstr>
      <vt:lpstr>One-Way Functions</vt:lpstr>
      <vt:lpstr>One-Way Functions</vt:lpstr>
      <vt:lpstr>Properties of one-way functions</vt:lpstr>
      <vt:lpstr>One-way trapdoor functions</vt:lpstr>
      <vt:lpstr>How public-key works</vt:lpstr>
      <vt:lpstr>How public-key works</vt:lpstr>
      <vt:lpstr>But can this be done??</vt:lpstr>
      <vt:lpstr>William Stanley Jevons (1835-1882) </vt:lpstr>
      <vt:lpstr>Creating a mathematical secret</vt:lpstr>
      <vt:lpstr>Rivest, Shamir, and Adelman</vt:lpstr>
      <vt:lpstr>Warning! Technical stuff ahead — next three slides!</vt:lpstr>
      <vt:lpstr>The RSA Cryptosystem</vt:lpstr>
      <vt:lpstr>The Encryption algorithm</vt:lpstr>
      <vt:lpstr>The Decryption Algorithm</vt:lpstr>
      <vt:lpstr>A Small Example: N=33</vt:lpstr>
      <vt:lpstr>The one-way function</vt:lpstr>
      <vt:lpstr>The one-way function</vt:lpstr>
      <vt:lpstr>Diffie-Hellman Key Exchange</vt:lpstr>
      <vt:lpstr>Diffie-Hellman Key Exchange (Math-heavy version!!)</vt:lpstr>
      <vt:lpstr>Diffie-Hellman Key Exchange (Math-heavy version!!)</vt:lpstr>
      <vt:lpstr>Diffie-Hellman Key Exchange (With numbers)</vt:lpstr>
      <vt:lpstr>Diffie-Hellman Key Exchange (with numbers)</vt:lpstr>
      <vt:lpstr>Diffie-Hellman Key Exchange</vt:lpstr>
      <vt:lpstr>Diffie-Hellman Key Exchange</vt:lpstr>
      <vt:lpstr>Diffie-Hellman Key Exchange</vt:lpstr>
      <vt:lpstr>Comments</vt:lpstr>
      <vt:lpstr>Comments</vt:lpstr>
      <vt:lpstr>End of Part 4</vt:lpstr>
    </vt:vector>
  </TitlesOfParts>
  <Company>CWRU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Cryptology</dc:title>
  <dc:creator>David Singer</dc:creator>
  <cp:lastModifiedBy>David Singer</cp:lastModifiedBy>
  <cp:revision>62</cp:revision>
  <dcterms:created xsi:type="dcterms:W3CDTF">2012-07-27T19:59:32Z</dcterms:created>
  <dcterms:modified xsi:type="dcterms:W3CDTF">2012-11-06T16:16:37Z</dcterms:modified>
</cp:coreProperties>
</file>