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ABC Arizona Text Bold" charset="1" panose="02000004000200060003"/>
      <p:regular r:id="rId19"/>
    </p:embeddedFont>
    <p:embeddedFont>
      <p:font typeface="ABC Arizona Sans 1" charset="1" panose="02000004000200060003"/>
      <p:regular r:id="rId20"/>
    </p:embeddedFont>
    <p:embeddedFont>
      <p:font typeface="ABC Arizona Sans 2" charset="1" panose="02000004000200060003"/>
      <p:regular r:id="rId21"/>
    </p:embeddedFont>
    <p:embeddedFont>
      <p:font typeface="ABC Arizona Sans 3" charset="1" panose="02000004000200060003"/>
      <p:regular r:id="rId22"/>
    </p:embeddedFont>
    <p:embeddedFont>
      <p:font typeface="ABC Arizona Sans 3 Bold" charset="1" panose="02000004000200060003"/>
      <p:regular r:id="rId23"/>
    </p:embeddedFont>
    <p:embeddedFont>
      <p:font typeface="ABC Arizona Sans 3 Light Italics" charset="1" panose="02000004000200060003"/>
      <p:regular r:id="rId24"/>
    </p:embeddedFont>
    <p:embeddedFont>
      <p:font typeface="ABC Arizona Sans 3 Light" charset="1" panose="020000040002000600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https://case.edu/artsci/music/alumni/alumni-updates" TargetMode="External" Type="http://schemas.openxmlformats.org/officeDocument/2006/relationships/hyperlink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https://case.edu/artsci/music/admissions/undergraduate/audition-information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50" y="0"/>
            <a:ext cx="18288000" cy="10389820"/>
          </a:xfrm>
          <a:custGeom>
            <a:avLst/>
            <a:gdLst/>
            <a:ahLst/>
            <a:cxnLst/>
            <a:rect r="r" b="b" t="t" l="l"/>
            <a:pathLst>
              <a:path h="10389820" w="18288000">
                <a:moveTo>
                  <a:pt x="0" y="0"/>
                </a:moveTo>
                <a:lnTo>
                  <a:pt x="18288000" y="0"/>
                </a:lnTo>
                <a:lnTo>
                  <a:pt x="18288000" y="10389820"/>
                </a:lnTo>
                <a:lnTo>
                  <a:pt x="0" y="1038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06" r="0" b="-16006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984774" y="-291723"/>
            <a:ext cx="20314698" cy="10870446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2505965" y="7631539"/>
            <a:ext cx="4515209" cy="822660"/>
          </a:xfrm>
          <a:custGeom>
            <a:avLst/>
            <a:gdLst/>
            <a:ahLst/>
            <a:cxnLst/>
            <a:rect r="r" b="b" t="t" l="l"/>
            <a:pathLst>
              <a:path h="822660" w="4515209">
                <a:moveTo>
                  <a:pt x="0" y="0"/>
                </a:moveTo>
                <a:lnTo>
                  <a:pt x="4515208" y="0"/>
                </a:lnTo>
                <a:lnTo>
                  <a:pt x="4515208" y="822660"/>
                </a:lnTo>
                <a:lnTo>
                  <a:pt x="0" y="822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6338" y="1167607"/>
            <a:ext cx="8121009" cy="1539370"/>
          </a:xfrm>
          <a:custGeom>
            <a:avLst/>
            <a:gdLst/>
            <a:ahLst/>
            <a:cxnLst/>
            <a:rect r="r" b="b" t="t" l="l"/>
            <a:pathLst>
              <a:path h="1539370" w="8121009">
                <a:moveTo>
                  <a:pt x="0" y="0"/>
                </a:moveTo>
                <a:lnTo>
                  <a:pt x="8121010" y="0"/>
                </a:lnTo>
                <a:lnTo>
                  <a:pt x="8121010" y="1539370"/>
                </a:lnTo>
                <a:lnTo>
                  <a:pt x="0" y="1539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4091177"/>
            <a:ext cx="16173450" cy="2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67"/>
              </a:lnSpc>
            </a:pPr>
            <a:r>
              <a:rPr lang="en-US" b="true" sz="13199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Department of Music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939882" y="8377999"/>
            <a:ext cx="6081292" cy="6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319"/>
              </a:lnSpc>
            </a:pPr>
            <a:r>
              <a:rPr lang="en-US" sz="3799" spc="37">
                <a:solidFill>
                  <a:srgbClr val="FFFFFF"/>
                </a:solidFill>
                <a:latin typeface="ABC Arizona Sans 1"/>
                <a:ea typeface="ABC Arizona Sans 1"/>
                <a:cs typeface="ABC Arizona Sans 1"/>
                <a:sym typeface="ABC Arizona Sans 1"/>
              </a:rPr>
              <a:t>case.edu/artsci/music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51" t="0" r="-23851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598798" y="1028700"/>
            <a:ext cx="19485596" cy="1834699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28700" y="883373"/>
            <a:ext cx="16230600" cy="1915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b="true" sz="11199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Haydn Hall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877377" cy="10287000"/>
          </a:xfrm>
          <a:custGeom>
            <a:avLst/>
            <a:gdLst/>
            <a:ahLst/>
            <a:cxnLst/>
            <a:rect r="r" b="b" t="t" l="l"/>
            <a:pathLst>
              <a:path h="10287000" w="11877377">
                <a:moveTo>
                  <a:pt x="0" y="0"/>
                </a:moveTo>
                <a:lnTo>
                  <a:pt x="11877377" y="0"/>
                </a:lnTo>
                <a:lnTo>
                  <a:pt x="118773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21" t="0" r="-38771" b="-27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77377" y="0"/>
            <a:ext cx="6410623" cy="5304846"/>
          </a:xfrm>
          <a:custGeom>
            <a:avLst/>
            <a:gdLst/>
            <a:ahLst/>
            <a:cxnLst/>
            <a:rect r="r" b="b" t="t" l="l"/>
            <a:pathLst>
              <a:path h="5304846" w="6410623">
                <a:moveTo>
                  <a:pt x="0" y="0"/>
                </a:moveTo>
                <a:lnTo>
                  <a:pt x="6410623" y="0"/>
                </a:lnTo>
                <a:lnTo>
                  <a:pt x="6410623" y="5304846"/>
                </a:lnTo>
                <a:lnTo>
                  <a:pt x="0" y="530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34" t="-45" r="0" b="-45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-598798" y="1028700"/>
            <a:ext cx="19485596" cy="1834699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1877377" y="5304846"/>
            <a:ext cx="6410623" cy="4982154"/>
          </a:xfrm>
          <a:custGeom>
            <a:avLst/>
            <a:gdLst/>
            <a:ahLst/>
            <a:cxnLst/>
            <a:rect r="r" b="b" t="t" l="l"/>
            <a:pathLst>
              <a:path h="4982154" w="6410623">
                <a:moveTo>
                  <a:pt x="0" y="0"/>
                </a:moveTo>
                <a:lnTo>
                  <a:pt x="6410623" y="0"/>
                </a:lnTo>
                <a:lnTo>
                  <a:pt x="6410623" y="4982154"/>
                </a:lnTo>
                <a:lnTo>
                  <a:pt x="0" y="498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87" t="-6516" r="-518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098327"/>
            <a:ext cx="16230600" cy="1467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b="true" sz="8600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Denison Hall at Wade Commons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8515" y="-387221"/>
            <a:ext cx="19205348" cy="10806329"/>
          </a:xfrm>
          <a:custGeom>
            <a:avLst/>
            <a:gdLst/>
            <a:ahLst/>
            <a:cxnLst/>
            <a:rect r="r" b="b" t="t" l="l"/>
            <a:pathLst>
              <a:path h="10806329" w="19205348">
                <a:moveTo>
                  <a:pt x="0" y="0"/>
                </a:moveTo>
                <a:lnTo>
                  <a:pt x="19205348" y="0"/>
                </a:lnTo>
                <a:lnTo>
                  <a:pt x="19205348" y="10806329"/>
                </a:lnTo>
                <a:lnTo>
                  <a:pt x="0" y="10806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46" r="0" b="-16646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397561" y="-387221"/>
            <a:ext cx="19573545" cy="11061442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28700" y="2348870"/>
            <a:ext cx="16230600" cy="665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200" spc="-126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Accepted</a:t>
            </a: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into top graduate programs &amp; conservatories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200" spc="-126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Careers</a:t>
            </a: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in music education, performance, arts management, and more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Many students pursue </a:t>
            </a:r>
            <a:r>
              <a:rPr lang="en-US" sz="4200" spc="-126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careers beyond music</a:t>
            </a: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in fields like medicine, law, technology, and business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Some graduates continue </a:t>
            </a:r>
            <a:r>
              <a:rPr lang="en-US" sz="4200" spc="-126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research in music</a:t>
            </a:r>
            <a:r>
              <a:rPr lang="en-US" sz="4200" spc="-126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and interdisciplinary fields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 spc="-126" u="sng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  <a:hlinkClick r:id="rId3" tooltip="https://case.edu/artsci/music/alumni/alumni-updates"/>
              </a:rPr>
              <a:t>Featured Alumni Endeavors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34283"/>
            <a:ext cx="16230600" cy="1047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b="true" sz="7500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Career Readiness &amp; Graduate Success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44" r="0" b="-9244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493281" y="-213843"/>
            <a:ext cx="19149131" cy="10772478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57275" y="411897"/>
            <a:ext cx="16173450" cy="191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80"/>
              </a:lnSpc>
            </a:pPr>
            <a:r>
              <a:rPr lang="en-US" b="true" sz="11200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Apply &amp; Audition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737262"/>
            <a:ext cx="6330422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b="true" sz="5199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Early Action/Decision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912023"/>
            <a:ext cx="6559757" cy="152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4800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CWRU Application</a:t>
            </a:r>
          </a:p>
          <a:p>
            <a:pPr algn="ctr">
              <a:lnSpc>
                <a:spcPts val="6000"/>
              </a:lnSpc>
            </a:pPr>
            <a:r>
              <a:rPr lang="en-US" sz="48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November 1st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57275" y="8077834"/>
            <a:ext cx="16173450" cy="11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ABC Arizona Sans 3 Light"/>
                <a:ea typeface="ABC Arizona Sans 3 Light"/>
                <a:cs typeface="ABC Arizona Sans 3 Light"/>
                <a:sym typeface="ABC Arizona Sans 3 Light"/>
              </a:rPr>
              <a:t>An applicant must submit a </a:t>
            </a:r>
            <a:r>
              <a:rPr lang="en-US" sz="3399">
                <a:solidFill>
                  <a:srgbClr val="FFFFFF"/>
                </a:solidFill>
                <a:latin typeface="ABC Arizona Sans 3 Light"/>
                <a:ea typeface="ABC Arizona Sans 3 Light"/>
                <a:cs typeface="ABC Arizona Sans 3 Light"/>
                <a:sym typeface="ABC Arizona Sans 3 Light"/>
                <a:hlinkClick r:id="rId3" tooltip="https://case.edu/artsci/music/admissions/undergraduate/audition-information"/>
              </a:rPr>
              <a:t>Music Arts Supplement</a:t>
            </a:r>
            <a:r>
              <a:rPr lang="en-US" sz="3399">
                <a:solidFill>
                  <a:srgbClr val="FFFFFF"/>
                </a:solidFill>
                <a:latin typeface="ABC Arizona Sans 3 Light"/>
                <a:ea typeface="ABC Arizona Sans 3 Light"/>
                <a:cs typeface="ABC Arizona Sans 3 Light"/>
                <a:sym typeface="ABC Arizona Sans 3 Light"/>
              </a:rPr>
              <a:t> via their applicantion portal during the application process to be considered for the music major or music scholarship.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81284" y="2737262"/>
            <a:ext cx="8149441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b="true" sz="5199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Early Decision II or Reg Dec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031759"/>
            <a:ext cx="6559757" cy="152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4800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Music Arts Supplement </a:t>
            </a:r>
          </a:p>
          <a:p>
            <a:pPr algn="ctr">
              <a:lnSpc>
                <a:spcPts val="6000"/>
              </a:lnSpc>
            </a:pPr>
            <a:r>
              <a:rPr lang="en-US" sz="48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November 15th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44816" y="3912023"/>
            <a:ext cx="8014484" cy="152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4800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CWRU Application</a:t>
            </a:r>
          </a:p>
          <a:p>
            <a:pPr algn="ctr">
              <a:lnSpc>
                <a:spcPts val="6000"/>
              </a:lnSpc>
            </a:pPr>
            <a:r>
              <a:rPr lang="en-US" sz="48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January 15th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44816" y="6031759"/>
            <a:ext cx="8014484" cy="152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b="true" sz="4800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Music Arts Supplement</a:t>
            </a:r>
          </a:p>
          <a:p>
            <a:pPr algn="ctr">
              <a:lnSpc>
                <a:spcPts val="6000"/>
              </a:lnSpc>
            </a:pPr>
            <a:r>
              <a:rPr lang="en-US" sz="48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February 1st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87221"/>
            <a:ext cx="18288000" cy="10840155"/>
          </a:xfrm>
          <a:custGeom>
            <a:avLst/>
            <a:gdLst/>
            <a:ahLst/>
            <a:cxnLst/>
            <a:rect r="r" b="b" t="t" l="l"/>
            <a:pathLst>
              <a:path h="10840155" w="18288000">
                <a:moveTo>
                  <a:pt x="0" y="0"/>
                </a:moveTo>
                <a:lnTo>
                  <a:pt x="18288000" y="0"/>
                </a:lnTo>
                <a:lnTo>
                  <a:pt x="18288000" y="10840155"/>
                </a:lnTo>
                <a:lnTo>
                  <a:pt x="0" y="10840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76" r="0" b="-6376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878459" y="-387221"/>
            <a:ext cx="20044918" cy="11061442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28700" y="596765"/>
            <a:ext cx="16230600" cy="949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6800">
                <a:solidFill>
                  <a:srgbClr val="FFFFFF"/>
                </a:solidFill>
                <a:latin typeface="ABC Arizona Sans 2"/>
                <a:ea typeface="ABC Arizona Sans 2"/>
                <a:cs typeface="ABC Arizona Sans 2"/>
                <a:sym typeface="ABC Arizona Sans 2"/>
              </a:rPr>
              <a:t>Personalized Attention &amp; Inspiring Faculty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881936"/>
            <a:ext cx="16230600" cy="756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00"/>
              </a:lnSpc>
            </a:pP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000" spc="-1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Small class sizes</a:t>
            </a: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= more personalized attention and meaningful connections</a:t>
            </a:r>
          </a:p>
          <a:p>
            <a:pPr algn="l">
              <a:lnSpc>
                <a:spcPts val="4600"/>
              </a:lnSpc>
            </a:pPr>
          </a:p>
          <a:p>
            <a:pPr algn="l">
              <a:lnSpc>
                <a:spcPts val="4600"/>
              </a:lnSpc>
            </a:pP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000" spc="-1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Learn from world-class faculty </a:t>
            </a: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who are active performers, scholars, and educators, bringing real-world experience into the classroom</a:t>
            </a:r>
          </a:p>
          <a:p>
            <a:pPr algn="l">
              <a:lnSpc>
                <a:spcPts val="4600"/>
              </a:lnSpc>
            </a:pPr>
          </a:p>
          <a:p>
            <a:pPr algn="l">
              <a:lnSpc>
                <a:spcPts val="4600"/>
              </a:lnSpc>
            </a:pP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000" spc="-1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One-on-one advising and mentorship</a:t>
            </a: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to help you navigate your academic and professional journey</a:t>
            </a:r>
          </a:p>
          <a:p>
            <a:pPr algn="l">
              <a:lnSpc>
                <a:spcPts val="4600"/>
              </a:lnSpc>
            </a:pPr>
          </a:p>
          <a:p>
            <a:pPr algn="l">
              <a:lnSpc>
                <a:spcPts val="4600"/>
              </a:lnSpc>
            </a:pP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</a:t>
            </a:r>
            <a:r>
              <a:rPr lang="en-US" sz="4000" spc="-1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 Opportunities to collaborate with faculty</a:t>
            </a: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on research, performances, and creative projects</a:t>
            </a:r>
          </a:p>
          <a:p>
            <a:pPr algn="l">
              <a:lnSpc>
                <a:spcPts val="4600"/>
              </a:lnSpc>
            </a:pPr>
          </a:p>
          <a:p>
            <a:pPr algn="l">
              <a:lnSpc>
                <a:spcPts val="4600"/>
              </a:lnSpc>
            </a:pP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000" spc="-1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B</a:t>
            </a:r>
            <a:r>
              <a:rPr lang="en-US" sz="4000" spc="-1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uild lasting connections</a:t>
            </a:r>
            <a:r>
              <a:rPr lang="en-US" sz="4000" spc="-1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with professors who support, challenge, and inspire you to reach your full potential!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004" r="0" b="-65004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598798" y="-199600"/>
            <a:ext cx="19485596" cy="10778323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887246" y="3191174"/>
            <a:ext cx="5739332" cy="5739309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238" r="0" b="-1238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476250"/>
            <a:ext cx="16230600" cy="2251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63"/>
              </a:lnSpc>
            </a:pPr>
            <a:r>
              <a:rPr lang="en-US" sz="11199" b="true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Joint Music Program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3801" y="3172124"/>
            <a:ext cx="10641995" cy="444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5"/>
              </a:lnSpc>
            </a:pPr>
            <a:r>
              <a:rPr lang="en-US" sz="4700" i="true">
                <a:solidFill>
                  <a:srgbClr val="FFFFFF"/>
                </a:solidFill>
                <a:latin typeface="ABC Arizona Sans 3 Light Italics"/>
                <a:ea typeface="ABC Arizona Sans 3 Light Italics"/>
                <a:cs typeface="ABC Arizona Sans 3 Light Italics"/>
                <a:sym typeface="ABC Arizona Sans 3 Light Italics"/>
              </a:rPr>
              <a:t>“The Joint Music Program allowed me to study with masters in their fields, from world-class musicologists and music educators to spectacular vocal teachers. It is really the best education I could have asked for.”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611395"/>
            <a:ext cx="11915864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—Madeline Yankell, Music Education (CWR ‘19)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92145" y="0"/>
            <a:ext cx="6995855" cy="10287000"/>
          </a:xfrm>
          <a:custGeom>
            <a:avLst/>
            <a:gdLst/>
            <a:ahLst/>
            <a:cxnLst/>
            <a:rect r="r" b="b" t="t" l="l"/>
            <a:pathLst>
              <a:path h="10287000" w="6995855">
                <a:moveTo>
                  <a:pt x="0" y="0"/>
                </a:moveTo>
                <a:lnTo>
                  <a:pt x="6995855" y="0"/>
                </a:lnTo>
                <a:lnTo>
                  <a:pt x="69958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71" t="0" r="-478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1486240" cy="10287000"/>
          </a:xfrm>
          <a:custGeom>
            <a:avLst/>
            <a:gdLst/>
            <a:ahLst/>
            <a:cxnLst/>
            <a:rect r="r" b="b" t="t" l="l"/>
            <a:pathLst>
              <a:path h="10287000" w="11486240">
                <a:moveTo>
                  <a:pt x="0" y="0"/>
                </a:moveTo>
                <a:lnTo>
                  <a:pt x="11486240" y="0"/>
                </a:lnTo>
                <a:lnTo>
                  <a:pt x="114862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68" t="0" r="-24043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-598798" y="1028700"/>
            <a:ext cx="19485596" cy="1834699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5" id="5"/>
          <p:cNvSpPr txBox="true"/>
          <p:nvPr/>
        </p:nvSpPr>
        <p:spPr>
          <a:xfrm rot="0">
            <a:off x="1028700" y="996724"/>
            <a:ext cx="16230600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b="true" sz="9999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Cleveland Institute of Music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48" r="0" b="-9148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399199" y="-230308"/>
            <a:ext cx="19086398" cy="10839738"/>
          </a:xfrm>
          <a:prstGeom prst="rect">
            <a:avLst/>
          </a:prstGeom>
          <a:solidFill>
            <a:srgbClr val="003071">
              <a:alpha val="60000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28700" y="2598420"/>
            <a:ext cx="16154681" cy="665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250"/>
              </a:lnSpc>
            </a:pPr>
            <a:r>
              <a:rPr lang="en-US" sz="4200" spc="-84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b="true" sz="4200" spc="-84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BA in Music</a:t>
            </a:r>
            <a:r>
              <a:rPr lang="en-US" sz="4200" spc="-84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→ Perfect for students who want to double major or even pursue a dual degree (combine music with engineering, mathematics, biology, business, psychology, computer science—you name it!) and still graduate in four years.</a:t>
            </a:r>
          </a:p>
          <a:p>
            <a:pPr algn="just">
              <a:lnSpc>
                <a:spcPts val="5250"/>
              </a:lnSpc>
            </a:pPr>
          </a:p>
          <a:p>
            <a:pPr algn="just">
              <a:lnSpc>
                <a:spcPts val="5250"/>
              </a:lnSpc>
            </a:pPr>
            <a:r>
              <a:rPr lang="en-US" sz="4200" spc="-84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b="true" sz="4200" spc="-84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BS in Music Education</a:t>
            </a:r>
            <a:r>
              <a:rPr lang="en-US" sz="4200" spc="-84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→ A fully accredited program with real-world classroom teaching experience, preparing you for licensure and a career in music education.</a:t>
            </a:r>
          </a:p>
          <a:p>
            <a:pPr algn="just">
              <a:lnSpc>
                <a:spcPts val="5250"/>
              </a:lnSpc>
            </a:pPr>
          </a:p>
          <a:p>
            <a:pPr algn="just">
              <a:lnSpc>
                <a:spcPts val="5250"/>
              </a:lnSpc>
            </a:pPr>
            <a:r>
              <a:rPr lang="en-US" sz="4200" spc="-84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Not majoring in music? Add a </a:t>
            </a:r>
            <a:r>
              <a:rPr lang="en-US" b="true" sz="4200" spc="-84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Music Minor</a:t>
            </a:r>
            <a:r>
              <a:rPr lang="en-US" sz="4200" spc="-84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—no audition required!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65709"/>
            <a:ext cx="16154681" cy="151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0"/>
              </a:lnSpc>
            </a:pPr>
            <a:r>
              <a:rPr lang="en-US" sz="11000" b="true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Flexible Degree Options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48" r="0" b="-9148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358325" y="-156050"/>
            <a:ext cx="19322509" cy="10599100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28700" y="623460"/>
            <a:ext cx="16230600" cy="138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99"/>
              </a:lnSpc>
            </a:pPr>
            <a:r>
              <a:rPr lang="en-US" sz="9999" b="true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Performance &amp; Ensembles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313940"/>
            <a:ext cx="16230600" cy="665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Orchestras, bands, choirs, jazz ensembles, and chamber groups o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pen to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all students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, regardless of major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Auditions take place the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first week 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of the fall semester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We provide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specialty instruments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(like bassoons and tubas) and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locker storage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for your convenience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Perform in stunning venues like the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Maltz Performing Arts Center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and historic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Harkness</a:t>
            </a:r>
            <a:r>
              <a:rPr lang="en-US" sz="4200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</a:t>
            </a:r>
            <a:r>
              <a:rPr lang="en-US" sz="4200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Chapel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50" y="0"/>
            <a:ext cx="11988216" cy="10287000"/>
          </a:xfrm>
          <a:custGeom>
            <a:avLst/>
            <a:gdLst/>
            <a:ahLst/>
            <a:cxnLst/>
            <a:rect r="r" b="b" t="t" l="l"/>
            <a:pathLst>
              <a:path h="10287000" w="11988216">
                <a:moveTo>
                  <a:pt x="0" y="0"/>
                </a:moveTo>
                <a:lnTo>
                  <a:pt x="11988216" y="0"/>
                </a:lnTo>
                <a:lnTo>
                  <a:pt x="11988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28" t="-1026" r="-1131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88216" y="4413430"/>
            <a:ext cx="6299784" cy="5873570"/>
          </a:xfrm>
          <a:custGeom>
            <a:avLst/>
            <a:gdLst/>
            <a:ahLst/>
            <a:cxnLst/>
            <a:rect r="r" b="b" t="t" l="l"/>
            <a:pathLst>
              <a:path h="5873570" w="6299784">
                <a:moveTo>
                  <a:pt x="0" y="0"/>
                </a:moveTo>
                <a:lnTo>
                  <a:pt x="6299784" y="0"/>
                </a:lnTo>
                <a:lnTo>
                  <a:pt x="6299784" y="5873570"/>
                </a:lnTo>
                <a:lnTo>
                  <a:pt x="0" y="5873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14" t="0" r="-15969" b="-30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88216" y="0"/>
            <a:ext cx="6299784" cy="4413430"/>
          </a:xfrm>
          <a:custGeom>
            <a:avLst/>
            <a:gdLst/>
            <a:ahLst/>
            <a:cxnLst/>
            <a:rect r="r" b="b" t="t" l="l"/>
            <a:pathLst>
              <a:path h="4413430" w="6299784">
                <a:moveTo>
                  <a:pt x="0" y="0"/>
                </a:moveTo>
                <a:lnTo>
                  <a:pt x="6299784" y="0"/>
                </a:lnTo>
                <a:lnTo>
                  <a:pt x="6299784" y="4413430"/>
                </a:lnTo>
                <a:lnTo>
                  <a:pt x="0" y="4413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78" t="-14213" r="-3278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-598798" y="1028700"/>
            <a:ext cx="19485596" cy="1834699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6" id="6"/>
          <p:cNvSpPr txBox="true"/>
          <p:nvPr/>
        </p:nvSpPr>
        <p:spPr>
          <a:xfrm rot="0">
            <a:off x="1028700" y="1088802"/>
            <a:ext cx="16230600" cy="1543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Maltz Performing Arts Center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92237" cy="10287000"/>
          </a:xfrm>
          <a:custGeom>
            <a:avLst/>
            <a:gdLst/>
            <a:ahLst/>
            <a:cxnLst/>
            <a:rect r="r" b="b" t="t" l="l"/>
            <a:pathLst>
              <a:path h="10287000" w="10292237">
                <a:moveTo>
                  <a:pt x="0" y="0"/>
                </a:moveTo>
                <a:lnTo>
                  <a:pt x="10292237" y="0"/>
                </a:lnTo>
                <a:lnTo>
                  <a:pt x="102922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37" t="0" r="-3024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2237" y="0"/>
            <a:ext cx="7995763" cy="10661017"/>
          </a:xfrm>
          <a:custGeom>
            <a:avLst/>
            <a:gdLst/>
            <a:ahLst/>
            <a:cxnLst/>
            <a:rect r="r" b="b" t="t" l="l"/>
            <a:pathLst>
              <a:path h="10661017" w="7995763">
                <a:moveTo>
                  <a:pt x="0" y="0"/>
                </a:moveTo>
                <a:lnTo>
                  <a:pt x="7995763" y="0"/>
                </a:lnTo>
                <a:lnTo>
                  <a:pt x="7995763" y="10661017"/>
                </a:lnTo>
                <a:lnTo>
                  <a:pt x="0" y="10661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-598798" y="1028700"/>
            <a:ext cx="19485596" cy="1834699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5" id="5"/>
          <p:cNvSpPr txBox="true"/>
          <p:nvPr/>
        </p:nvSpPr>
        <p:spPr>
          <a:xfrm rot="0">
            <a:off x="1028700" y="883373"/>
            <a:ext cx="16230600" cy="1915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b="true" sz="11199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Harkness Chapel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60" t="0" r="-17089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589273" y="-199600"/>
            <a:ext cx="19485596" cy="10778323"/>
          </a:xfrm>
          <a:prstGeom prst="rect">
            <a:avLst/>
          </a:prstGeom>
          <a:solidFill>
            <a:srgbClr val="003071">
              <a:alpha val="64706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725624" y="2036445"/>
            <a:ext cx="16855803" cy="722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We’re located in one of the most vibrant arts and cultural neighborhoods in the country—just steps away from world-class cultural institutions:</a:t>
            </a:r>
          </a:p>
          <a:p>
            <a:pPr algn="l">
              <a:lnSpc>
                <a:spcPts val="5249"/>
              </a:lnSpc>
            </a:pPr>
          </a:p>
          <a:p>
            <a:pPr algn="l">
              <a:lnSpc>
                <a:spcPts val="5249"/>
              </a:lnSpc>
            </a:pP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🏛 </a:t>
            </a:r>
            <a:r>
              <a:rPr lang="en-US" sz="4199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The Cleveland Orchestra</a:t>
            </a: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– music majors enjoy free tickets!</a:t>
            </a:r>
          </a:p>
          <a:p>
            <a:pPr algn="l">
              <a:lnSpc>
                <a:spcPts val="5249"/>
              </a:lnSpc>
            </a:pP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🖼 The Cleveland Museum of Art, Museum of Natural History and more!</a:t>
            </a:r>
          </a:p>
          <a:p>
            <a:pPr algn="l">
              <a:lnSpc>
                <a:spcPts val="5249"/>
              </a:lnSpc>
            </a:pPr>
          </a:p>
          <a:p>
            <a:pPr algn="l">
              <a:lnSpc>
                <a:spcPts val="5249"/>
              </a:lnSpc>
            </a:pP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199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Mather Quad</a:t>
            </a: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 – Home to Haydn Hall and Harkness Chapel, where many music classes, rehearsals, and performances take place.</a:t>
            </a:r>
          </a:p>
          <a:p>
            <a:pPr algn="l">
              <a:lnSpc>
                <a:spcPts val="5249"/>
              </a:lnSpc>
            </a:pPr>
          </a:p>
          <a:p>
            <a:pPr algn="l">
              <a:lnSpc>
                <a:spcPts val="5249"/>
              </a:lnSpc>
            </a:pP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✔ </a:t>
            </a:r>
            <a:r>
              <a:rPr lang="en-US" sz="4199" b="true">
                <a:solidFill>
                  <a:srgbClr val="FFFFFF"/>
                </a:solidFill>
                <a:latin typeface="ABC Arizona Sans 3 Bold"/>
                <a:ea typeface="ABC Arizona Sans 3 Bold"/>
                <a:cs typeface="ABC Arizona Sans 3 Bold"/>
                <a:sym typeface="ABC Arizona Sans 3 Bold"/>
              </a:rPr>
              <a:t>Denison Hall </a:t>
            </a:r>
            <a:r>
              <a:rPr lang="en-US" sz="4199">
                <a:solidFill>
                  <a:srgbClr val="FFFFFF"/>
                </a:solidFill>
                <a:latin typeface="ABC Arizona Sans 3"/>
                <a:ea typeface="ABC Arizona Sans 3"/>
                <a:cs typeface="ABC Arizona Sans 3"/>
                <a:sym typeface="ABC Arizona Sans 3"/>
              </a:rPr>
              <a:t>– Located near North Residential Village, with practice spaces, instrument storage, and ensemble rehearsal rooms.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-373127"/>
            <a:ext cx="16230600" cy="2251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63"/>
              </a:lnSpc>
            </a:pPr>
            <a:r>
              <a:rPr lang="en-US" sz="11199" b="true">
                <a:solidFill>
                  <a:srgbClr val="FFFFFF"/>
                </a:solidFill>
                <a:latin typeface="ABC Arizona Text Bold"/>
                <a:ea typeface="ABC Arizona Text Bold"/>
                <a:cs typeface="ABC Arizona Text Bold"/>
                <a:sym typeface="ABC Arizona Text Bold"/>
              </a:rPr>
              <a:t>Where You’ll Study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DAGfTAvWCik</dc:identifier>
  <dcterms:modified xsi:type="dcterms:W3CDTF">2011-08-01T06:04:30Z</dcterms:modified>
  <cp:revision>1</cp:revision>
  <dc:title>Open House/Admitted Student Video (Presentation)</dc:title>
</cp:coreProperties>
</file>