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67" r:id="rId3"/>
    <p:sldId id="260" r:id="rId4"/>
    <p:sldId id="257"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72" autoAdjust="0"/>
  </p:normalViewPr>
  <p:slideViewPr>
    <p:cSldViewPr snapToGrid="0">
      <p:cViewPr varScale="1">
        <p:scale>
          <a:sx n="106" d="100"/>
          <a:sy n="106" d="100"/>
        </p:scale>
        <p:origin x="7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27689-B6CD-452E-B8D9-50E405EAACAF}"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7B1F8-224B-411C-BF35-B0C9FDDE743A}" type="slidenum">
              <a:rPr lang="en-US" smtClean="0"/>
              <a:t>‹#›</a:t>
            </a:fld>
            <a:endParaRPr lang="en-US"/>
          </a:p>
        </p:txBody>
      </p:sp>
    </p:spTree>
    <p:extLst>
      <p:ext uri="{BB962C8B-B14F-4D97-AF65-F5344CB8AC3E}">
        <p14:creationId xmlns:p14="http://schemas.microsoft.com/office/powerpoint/2010/main" val="3813968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17B1F8-224B-411C-BF35-B0C9FDDE743A}" type="slidenum">
              <a:rPr lang="en-US" smtClean="0"/>
              <a:t>3</a:t>
            </a:fld>
            <a:endParaRPr lang="en-US"/>
          </a:p>
        </p:txBody>
      </p:sp>
    </p:spTree>
    <p:extLst>
      <p:ext uri="{BB962C8B-B14F-4D97-AF65-F5344CB8AC3E}">
        <p14:creationId xmlns:p14="http://schemas.microsoft.com/office/powerpoint/2010/main" val="933554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17B1F8-224B-411C-BF35-B0C9FDDE743A}" type="slidenum">
              <a:rPr lang="en-US" smtClean="0"/>
              <a:t>7</a:t>
            </a:fld>
            <a:endParaRPr lang="en-US"/>
          </a:p>
        </p:txBody>
      </p:sp>
    </p:spTree>
    <p:extLst>
      <p:ext uri="{BB962C8B-B14F-4D97-AF65-F5344CB8AC3E}">
        <p14:creationId xmlns:p14="http://schemas.microsoft.com/office/powerpoint/2010/main" val="200538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17B1F8-224B-411C-BF35-B0C9FDDE743A}" type="slidenum">
              <a:rPr lang="en-US" smtClean="0"/>
              <a:t>8</a:t>
            </a:fld>
            <a:endParaRPr lang="en-US"/>
          </a:p>
        </p:txBody>
      </p:sp>
    </p:spTree>
    <p:extLst>
      <p:ext uri="{BB962C8B-B14F-4D97-AF65-F5344CB8AC3E}">
        <p14:creationId xmlns:p14="http://schemas.microsoft.com/office/powerpoint/2010/main" val="3984994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7422-AEE3-5DD1-8897-329425035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B43A60-147D-BC3E-9E2E-F180A738E7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9A8A9-B1C7-C56B-3063-C2E9A4B87EB6}"/>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5" name="Footer Placeholder 4">
            <a:extLst>
              <a:ext uri="{FF2B5EF4-FFF2-40B4-BE49-F238E27FC236}">
                <a16:creationId xmlns:a16="http://schemas.microsoft.com/office/drawing/2014/main" id="{B2B133B8-C213-F044-78C3-9B356D455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757BB2-4E64-3B57-92C1-82D35459867B}"/>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192621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E2AD-7A96-BEB9-D25E-98E400076F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353275-3629-CA81-50C7-6C97CEBE51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9C9EE-C45F-FB41-3983-EC08026BB17D}"/>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5" name="Footer Placeholder 4">
            <a:extLst>
              <a:ext uri="{FF2B5EF4-FFF2-40B4-BE49-F238E27FC236}">
                <a16:creationId xmlns:a16="http://schemas.microsoft.com/office/drawing/2014/main" id="{9B5B2CD6-306D-7B62-912D-E035075F3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BB68E-7E7E-B071-63FD-AC8176C6E5A6}"/>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88300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FA5DCD-5FC4-0A15-EC98-BC0DCA59F9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4C0657-184A-DE94-906C-9DA6C65B3C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C7AD4-E928-340F-FE89-BE1D5DA2D76C}"/>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5" name="Footer Placeholder 4">
            <a:extLst>
              <a:ext uri="{FF2B5EF4-FFF2-40B4-BE49-F238E27FC236}">
                <a16:creationId xmlns:a16="http://schemas.microsoft.com/office/drawing/2014/main" id="{8838C1E0-3AC9-5523-D53E-2DBBE669E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7D30D1-5EB4-F9BE-277C-FFA81D3F336A}"/>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82087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BE270-FB69-6A10-63BB-2FA0F922C6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EE1993-4572-E433-741E-4C7AD0D27F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F0A3F-2433-19DD-8F0A-E90C0888CE67}"/>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5" name="Footer Placeholder 4">
            <a:extLst>
              <a:ext uri="{FF2B5EF4-FFF2-40B4-BE49-F238E27FC236}">
                <a16:creationId xmlns:a16="http://schemas.microsoft.com/office/drawing/2014/main" id="{9EEE3C8F-F840-D292-103A-E73194972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9D148-C22D-6CAC-10FB-DE647ECFB8B4}"/>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582534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3456-9916-A334-1212-C860FD06BA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CAB5D2-5EC4-29A1-FC38-59CCFD30E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FAD56A-748E-525B-0671-CBBDE4F4F84F}"/>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5" name="Footer Placeholder 4">
            <a:extLst>
              <a:ext uri="{FF2B5EF4-FFF2-40B4-BE49-F238E27FC236}">
                <a16:creationId xmlns:a16="http://schemas.microsoft.com/office/drawing/2014/main" id="{8A2EA9C0-6C1A-89DF-23BF-7AA0BE2DDF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71D8A-7BD7-1702-7B6A-CF39AEDED127}"/>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21724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19EA-0AFD-3ECE-ED3D-888B825481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808AB2-C603-7CF1-BA74-AD334025DC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12EF66-F831-EA81-D096-CD1BE1843E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7ED689-361B-F85D-1062-198DC195D390}"/>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6" name="Footer Placeholder 5">
            <a:extLst>
              <a:ext uri="{FF2B5EF4-FFF2-40B4-BE49-F238E27FC236}">
                <a16:creationId xmlns:a16="http://schemas.microsoft.com/office/drawing/2014/main" id="{CE9224A5-3DD2-6D55-DE54-A6E810F664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84776A-96F0-69FD-8824-DA3F54C1390D}"/>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84238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2C858-5DF0-3D69-844C-24680283A0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007B5B-6B07-CFBC-36CD-8138ABBF1D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3931B5-BC3F-71FB-3F2F-3DB6562F9E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BE4D80-5B73-2929-2472-5AB6CCDE70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95BFDD-B145-932F-240F-BCC9822FC6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7F7AF8-79D7-3B3A-9494-035C67608520}"/>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8" name="Footer Placeholder 7">
            <a:extLst>
              <a:ext uri="{FF2B5EF4-FFF2-40B4-BE49-F238E27FC236}">
                <a16:creationId xmlns:a16="http://schemas.microsoft.com/office/drawing/2014/main" id="{D96A6762-A837-2D0B-4B4B-3710805111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5F0CC4-9C46-F59B-7F2F-02FA07BCA786}"/>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270860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3BCA-07E6-B643-CDC5-A72F442066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8BBCD7-04F9-F26E-0006-E38C1579D372}"/>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4" name="Footer Placeholder 3">
            <a:extLst>
              <a:ext uri="{FF2B5EF4-FFF2-40B4-BE49-F238E27FC236}">
                <a16:creationId xmlns:a16="http://schemas.microsoft.com/office/drawing/2014/main" id="{83F8FFC3-7552-2248-BEE4-738FD73826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297C83-92FD-5F90-6F25-00A3FD075EBB}"/>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474973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8963FE-1E43-DDDE-8AB8-77F8040D5E76}"/>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3" name="Footer Placeholder 2">
            <a:extLst>
              <a:ext uri="{FF2B5EF4-FFF2-40B4-BE49-F238E27FC236}">
                <a16:creationId xmlns:a16="http://schemas.microsoft.com/office/drawing/2014/main" id="{1B3D8740-E976-46CB-D873-B1265A6A2B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7E6435-A59C-D676-F907-CDFA32AAE2AC}"/>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175700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BC77D-4255-6732-E99F-47C50476D7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8BCD9F-003E-D452-8FD1-64F60B7AB0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8CF78F-17F8-2623-4B30-7C0F5FB46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047E0C-B710-72AD-638C-2AC8E009BBE7}"/>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6" name="Footer Placeholder 5">
            <a:extLst>
              <a:ext uri="{FF2B5EF4-FFF2-40B4-BE49-F238E27FC236}">
                <a16:creationId xmlns:a16="http://schemas.microsoft.com/office/drawing/2014/main" id="{1FEF4CE9-8CBE-8755-0D62-D3BBFDDD8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4EB21C-FC11-F04F-CC4B-1298B2680869}"/>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34866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6528F-2409-B7A5-FC1D-31A95C441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CE5C2A-8A75-766D-8471-78E53A320D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5FEE2A-636C-9461-7A52-5347FD3C47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13717-BBC1-CB82-6410-8DF0F76A13E6}"/>
              </a:ext>
            </a:extLst>
          </p:cNvPr>
          <p:cNvSpPr>
            <a:spLocks noGrp="1"/>
          </p:cNvSpPr>
          <p:nvPr>
            <p:ph type="dt" sz="half" idx="10"/>
          </p:nvPr>
        </p:nvSpPr>
        <p:spPr/>
        <p:txBody>
          <a:bodyPr/>
          <a:lstStyle/>
          <a:p>
            <a:fld id="{C8847698-D142-4024-A7F9-77F948032B64}" type="datetimeFigureOut">
              <a:rPr lang="en-US" smtClean="0"/>
              <a:t>9/12/2023</a:t>
            </a:fld>
            <a:endParaRPr lang="en-US"/>
          </a:p>
        </p:txBody>
      </p:sp>
      <p:sp>
        <p:nvSpPr>
          <p:cNvPr id="6" name="Footer Placeholder 5">
            <a:extLst>
              <a:ext uri="{FF2B5EF4-FFF2-40B4-BE49-F238E27FC236}">
                <a16:creationId xmlns:a16="http://schemas.microsoft.com/office/drawing/2014/main" id="{583A4932-8ECD-6732-6D93-AC5DE135A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62532-1E71-C9D2-4D65-9F1B3FBC3A03}"/>
              </a:ext>
            </a:extLst>
          </p:cNvPr>
          <p:cNvSpPr>
            <a:spLocks noGrp="1"/>
          </p:cNvSpPr>
          <p:nvPr>
            <p:ph type="sldNum" sz="quarter" idx="12"/>
          </p:nvPr>
        </p:nvSpPr>
        <p:spPr/>
        <p:txBody>
          <a:bodyPr/>
          <a:lstStyle/>
          <a:p>
            <a:fld id="{B3C4A17D-39A3-460E-8AC2-3674EDF1D64B}" type="slidenum">
              <a:rPr lang="en-US" smtClean="0"/>
              <a:t>‹#›</a:t>
            </a:fld>
            <a:endParaRPr lang="en-US"/>
          </a:p>
        </p:txBody>
      </p:sp>
    </p:spTree>
    <p:extLst>
      <p:ext uri="{BB962C8B-B14F-4D97-AF65-F5344CB8AC3E}">
        <p14:creationId xmlns:p14="http://schemas.microsoft.com/office/powerpoint/2010/main" val="249171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0D9F97-1C60-6776-3BEE-AFD4980436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AE0D64-C8EB-FC81-CD3C-35EEA3E12A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DDE66-D148-C16F-E8DC-D8DF5FE2A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47698-D142-4024-A7F9-77F948032B64}" type="datetimeFigureOut">
              <a:rPr lang="en-US" smtClean="0"/>
              <a:t>9/12/2023</a:t>
            </a:fld>
            <a:endParaRPr lang="en-US"/>
          </a:p>
        </p:txBody>
      </p:sp>
      <p:sp>
        <p:nvSpPr>
          <p:cNvPr id="5" name="Footer Placeholder 4">
            <a:extLst>
              <a:ext uri="{FF2B5EF4-FFF2-40B4-BE49-F238E27FC236}">
                <a16:creationId xmlns:a16="http://schemas.microsoft.com/office/drawing/2014/main" id="{8CFA1051-67BD-09CE-D840-486DCB154A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B7AB07-26C4-2FA3-D085-A429A82FCE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4A17D-39A3-460E-8AC2-3674EDF1D64B}" type="slidenum">
              <a:rPr lang="en-US" smtClean="0"/>
              <a:t>‹#›</a:t>
            </a:fld>
            <a:endParaRPr lang="en-US"/>
          </a:p>
        </p:txBody>
      </p:sp>
    </p:spTree>
    <p:extLst>
      <p:ext uri="{BB962C8B-B14F-4D97-AF65-F5344CB8AC3E}">
        <p14:creationId xmlns:p14="http://schemas.microsoft.com/office/powerpoint/2010/main" val="33137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dc.gov/cancer/uscs/public-use"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A353-6187-8082-B90D-A6A101AECEED}"/>
              </a:ext>
            </a:extLst>
          </p:cNvPr>
          <p:cNvSpPr>
            <a:spLocks noGrp="1"/>
          </p:cNvSpPr>
          <p:nvPr>
            <p:ph type="title"/>
          </p:nvPr>
        </p:nvSpPr>
        <p:spPr>
          <a:xfrm>
            <a:off x="325120" y="1086021"/>
            <a:ext cx="10982658" cy="1325563"/>
          </a:xfrm>
        </p:spPr>
        <p:txBody>
          <a:bodyPr/>
          <a:lstStyle/>
          <a:p>
            <a:r>
              <a:rPr lang="en-US" dirty="0"/>
              <a:t>Osteosarcoma Incidence, 2001-2020 (20 Years)</a:t>
            </a:r>
          </a:p>
        </p:txBody>
      </p:sp>
      <p:graphicFrame>
        <p:nvGraphicFramePr>
          <p:cNvPr id="5" name="Table 5">
            <a:extLst>
              <a:ext uri="{FF2B5EF4-FFF2-40B4-BE49-F238E27FC236}">
                <a16:creationId xmlns:a16="http://schemas.microsoft.com/office/drawing/2014/main" id="{7B5FF23E-72EC-63A4-68AC-9C4DB8B569FA}"/>
              </a:ext>
            </a:extLst>
          </p:cNvPr>
          <p:cNvGraphicFramePr>
            <a:graphicFrameLocks noGrp="1"/>
          </p:cNvGraphicFramePr>
          <p:nvPr>
            <p:extLst>
              <p:ext uri="{D42A27DB-BD31-4B8C-83A1-F6EECF244321}">
                <p14:modId xmlns:p14="http://schemas.microsoft.com/office/powerpoint/2010/main" val="331547815"/>
              </p:ext>
            </p:extLst>
          </p:nvPr>
        </p:nvGraphicFramePr>
        <p:xfrm>
          <a:off x="494709" y="2565648"/>
          <a:ext cx="8371839" cy="1501140"/>
        </p:xfrm>
        <a:graphic>
          <a:graphicData uri="http://schemas.openxmlformats.org/drawingml/2006/table">
            <a:tbl>
              <a:tblPr firstRow="1" bandRow="1">
                <a:tableStyleId>{5C22544A-7EE6-4342-B048-85BDC9FD1C3A}</a:tableStyleId>
              </a:tblPr>
              <a:tblGrid>
                <a:gridCol w="2824479">
                  <a:extLst>
                    <a:ext uri="{9D8B030D-6E8A-4147-A177-3AD203B41FA5}">
                      <a16:colId xmlns:a16="http://schemas.microsoft.com/office/drawing/2014/main" val="481634727"/>
                    </a:ext>
                  </a:extLst>
                </a:gridCol>
                <a:gridCol w="1341120">
                  <a:extLst>
                    <a:ext uri="{9D8B030D-6E8A-4147-A177-3AD203B41FA5}">
                      <a16:colId xmlns:a16="http://schemas.microsoft.com/office/drawing/2014/main" val="2658742345"/>
                    </a:ext>
                  </a:extLst>
                </a:gridCol>
                <a:gridCol w="1788160">
                  <a:extLst>
                    <a:ext uri="{9D8B030D-6E8A-4147-A177-3AD203B41FA5}">
                      <a16:colId xmlns:a16="http://schemas.microsoft.com/office/drawing/2014/main" val="1133813316"/>
                    </a:ext>
                  </a:extLst>
                </a:gridCol>
                <a:gridCol w="2418080">
                  <a:extLst>
                    <a:ext uri="{9D8B030D-6E8A-4147-A177-3AD203B41FA5}">
                      <a16:colId xmlns:a16="http://schemas.microsoft.com/office/drawing/2014/main" val="3313239559"/>
                    </a:ext>
                  </a:extLst>
                </a:gridCol>
              </a:tblGrid>
              <a:tr h="0">
                <a:tc>
                  <a:txBody>
                    <a:bodyPr/>
                    <a:lstStyle/>
                    <a:p>
                      <a:pPr algn="ctr" fontAlgn="b"/>
                      <a:r>
                        <a:rPr lang="en-US" sz="2400" u="none" strike="noStrike" dirty="0">
                          <a:effectLst/>
                        </a:rPr>
                        <a:t>Geography</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Case</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Crude Rate</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Age-adjusted Rate</a:t>
                      </a:r>
                      <a:endParaRPr lang="en-US"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7991683"/>
                  </a:ext>
                </a:extLst>
              </a:tr>
              <a:tr h="370840">
                <a:tc>
                  <a:txBody>
                    <a:bodyPr/>
                    <a:lstStyle/>
                    <a:p>
                      <a:pPr algn="l" fontAlgn="b"/>
                      <a:r>
                        <a:rPr lang="en-US" sz="2400" u="none" strike="noStrike" dirty="0">
                          <a:effectLst/>
                        </a:rPr>
                        <a:t>Catchment Area</a:t>
                      </a:r>
                      <a:endParaRPr lang="en-US" sz="2400" b="1" i="0" u="none" strike="noStrike" dirty="0">
                        <a:solidFill>
                          <a:srgbClr val="000000"/>
                        </a:solidFill>
                        <a:effectLst/>
                        <a:latin typeface="Calibri" panose="020F0502020204030204" pitchFamily="34" charset="0"/>
                      </a:endParaRPr>
                    </a:p>
                  </a:txBody>
                  <a:tcPr marL="85725" marR="9525" marT="9525" marB="0" anchor="b"/>
                </a:tc>
                <a:tc>
                  <a:txBody>
                    <a:bodyPr/>
                    <a:lstStyle/>
                    <a:p>
                      <a:pPr algn="r" fontAlgn="b"/>
                      <a:r>
                        <a:rPr lang="en-US" sz="2400" u="none" strike="noStrike">
                          <a:effectLst/>
                        </a:rPr>
                        <a:t>239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0.298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0.299</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9306377"/>
                  </a:ext>
                </a:extLst>
              </a:tr>
              <a:tr h="370840">
                <a:tc>
                  <a:txBody>
                    <a:bodyPr/>
                    <a:lstStyle/>
                    <a:p>
                      <a:pPr algn="l" fontAlgn="b"/>
                      <a:r>
                        <a:rPr lang="en-US" sz="2400" u="none" strike="noStrike">
                          <a:effectLst/>
                        </a:rPr>
                        <a:t>Ohio</a:t>
                      </a:r>
                      <a:endParaRPr lang="en-US" sz="2400" b="1"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2400" u="none" strike="noStrike" dirty="0">
                          <a:effectLst/>
                        </a:rPr>
                        <a:t>716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0.310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0.311</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5162375"/>
                  </a:ext>
                </a:extLst>
              </a:tr>
              <a:tr h="370840">
                <a:tc>
                  <a:txBody>
                    <a:bodyPr/>
                    <a:lstStyle/>
                    <a:p>
                      <a:pPr algn="l" fontAlgn="b"/>
                      <a:r>
                        <a:rPr lang="en-US" sz="2400" u="none" strike="noStrike" dirty="0">
                          <a:effectLst/>
                        </a:rPr>
                        <a:t>United States</a:t>
                      </a:r>
                      <a:endParaRPr lang="en-US" sz="2400" b="1" i="0" u="none" strike="noStrike" dirty="0">
                        <a:solidFill>
                          <a:srgbClr val="000000"/>
                        </a:solidFill>
                        <a:effectLst/>
                        <a:latin typeface="Calibri" panose="020F0502020204030204" pitchFamily="34" charset="0"/>
                      </a:endParaRPr>
                    </a:p>
                  </a:txBody>
                  <a:tcPr marL="85725" marR="9525" marT="9525" marB="0" anchor="b"/>
                </a:tc>
                <a:tc>
                  <a:txBody>
                    <a:bodyPr/>
                    <a:lstStyle/>
                    <a:p>
                      <a:pPr algn="r" fontAlgn="b"/>
                      <a:r>
                        <a:rPr lang="en-US" sz="2400" u="none" strike="noStrike">
                          <a:effectLst/>
                        </a:rPr>
                        <a:t>20,454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0.332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0.333</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38577229"/>
                  </a:ext>
                </a:extLst>
              </a:tr>
            </a:tbl>
          </a:graphicData>
        </a:graphic>
      </p:graphicFrame>
      <p:sp>
        <p:nvSpPr>
          <p:cNvPr id="4" name="TextBox 3">
            <a:extLst>
              <a:ext uri="{FF2B5EF4-FFF2-40B4-BE49-F238E27FC236}">
                <a16:creationId xmlns:a16="http://schemas.microsoft.com/office/drawing/2014/main" id="{FF271DAF-609B-CDCC-D6FC-1655573FEDDD}"/>
              </a:ext>
            </a:extLst>
          </p:cNvPr>
          <p:cNvSpPr txBox="1"/>
          <p:nvPr/>
        </p:nvSpPr>
        <p:spPr>
          <a:xfrm>
            <a:off x="494709" y="4342773"/>
            <a:ext cx="11079480" cy="2123658"/>
          </a:xfrm>
          <a:prstGeom prst="rect">
            <a:avLst/>
          </a:prstGeom>
          <a:noFill/>
        </p:spPr>
        <p:txBody>
          <a:bodyPr wrap="square">
            <a:spAutoFit/>
          </a:bodyPr>
          <a:lstStyle/>
          <a:p>
            <a:r>
              <a:rPr lang="en-US" sz="1200" dirty="0"/>
              <a:t>Notes</a:t>
            </a:r>
          </a:p>
          <a:p>
            <a:r>
              <a:rPr lang="en-US" sz="1200" dirty="0"/>
              <a:t>1. Rates are per 100,000.</a:t>
            </a:r>
          </a:p>
          <a:p>
            <a:r>
              <a:rPr lang="en-US" sz="1200" dirty="0"/>
              <a:t>2. Only invasive cases are included (in situ stage cases are excluded).</a:t>
            </a:r>
          </a:p>
          <a:p>
            <a:r>
              <a:rPr lang="en-US" sz="1200" dirty="0"/>
              <a:t>3. Catchment Area includes 15 counties in Northeast Ohio: Ashland, Ashtabula, Cuyahoga, Erie, Geauga, Huron, Lake, Lorain, Mahoning, Medina, Portage,</a:t>
            </a:r>
          </a:p>
          <a:p>
            <a:r>
              <a:rPr lang="en-US" sz="1200" dirty="0"/>
              <a:t>Stark, Summit, Trumbull, and Wayne Counties.</a:t>
            </a:r>
          </a:p>
          <a:p>
            <a:endParaRPr lang="en-US" sz="1200" dirty="0"/>
          </a:p>
          <a:p>
            <a:r>
              <a:rPr lang="en-US" sz="1200" dirty="0"/>
              <a:t>Sources</a:t>
            </a:r>
          </a:p>
          <a:p>
            <a:r>
              <a:rPr lang="en-US" sz="1200" dirty="0"/>
              <a:t>1. US and Ohio Data: National Program of Cancer Registries and Surveillance, Epidemiology and End Results Program SEER*Stat Database: NPCR and SEER Incidence - U.S. Cancer Statistics Public Use Research Database, 2022 Submission (2001-2020). United States Department of Health and Human Services, Centers for Disease Control and Prevention and National Cancer Institute. Released June 2023. Accessed at </a:t>
            </a:r>
            <a:r>
              <a:rPr lang="en-US" sz="1200" dirty="0">
                <a:hlinkClick r:id="rId2"/>
              </a:rPr>
              <a:t>www.cdc.gov/cancer/uscs/public-use</a:t>
            </a:r>
            <a:r>
              <a:rPr lang="en-US" sz="1200" dirty="0"/>
              <a:t>.</a:t>
            </a:r>
          </a:p>
          <a:p>
            <a:r>
              <a:rPr lang="en-US" sz="1200" dirty="0"/>
              <a:t>2. 15-County Catchment Area Data: Ohio Cancer Incidence Surveillance System, Ohio Department of Health. Cancer Incidence Data (1996-2020).</a:t>
            </a:r>
          </a:p>
        </p:txBody>
      </p:sp>
      <p:pic>
        <p:nvPicPr>
          <p:cNvPr id="7" name="Picture 6">
            <a:extLst>
              <a:ext uri="{FF2B5EF4-FFF2-40B4-BE49-F238E27FC236}">
                <a16:creationId xmlns:a16="http://schemas.microsoft.com/office/drawing/2014/main" id="{45D1B496-8213-D077-0C9A-6710F99F78CE}"/>
              </a:ext>
            </a:extLst>
          </p:cNvPr>
          <p:cNvPicPr>
            <a:picLocks noChangeAspect="1"/>
          </p:cNvPicPr>
          <p:nvPr/>
        </p:nvPicPr>
        <p:blipFill>
          <a:blip r:embed="rId3"/>
          <a:stretch>
            <a:fillRect/>
          </a:stretch>
        </p:blipFill>
        <p:spPr>
          <a:xfrm>
            <a:off x="9340032" y="2047306"/>
            <a:ext cx="2526848" cy="1957068"/>
          </a:xfrm>
          <a:prstGeom prst="rect">
            <a:avLst/>
          </a:prstGeom>
        </p:spPr>
      </p:pic>
      <p:sp>
        <p:nvSpPr>
          <p:cNvPr id="9" name="TextBox 8">
            <a:extLst>
              <a:ext uri="{FF2B5EF4-FFF2-40B4-BE49-F238E27FC236}">
                <a16:creationId xmlns:a16="http://schemas.microsoft.com/office/drawing/2014/main" id="{71E8C6D8-CE7C-C04B-9D05-DDD74BBE2BD2}"/>
              </a:ext>
            </a:extLst>
          </p:cNvPr>
          <p:cNvSpPr txBox="1"/>
          <p:nvPr/>
        </p:nvSpPr>
        <p:spPr>
          <a:xfrm>
            <a:off x="10662920" y="3458015"/>
            <a:ext cx="741680" cy="369332"/>
          </a:xfrm>
          <a:prstGeom prst="rect">
            <a:avLst/>
          </a:prstGeom>
          <a:noFill/>
        </p:spPr>
        <p:txBody>
          <a:bodyPr wrap="square">
            <a:spAutoFit/>
          </a:bodyPr>
          <a:lstStyle/>
          <a:p>
            <a:r>
              <a:rPr lang="en-US" sz="1800" dirty="0"/>
              <a:t>Ohio</a:t>
            </a:r>
            <a:endParaRPr lang="en-US" dirty="0"/>
          </a:p>
        </p:txBody>
      </p:sp>
      <p:sp>
        <p:nvSpPr>
          <p:cNvPr id="11" name="object 4">
            <a:extLst>
              <a:ext uri="{FF2B5EF4-FFF2-40B4-BE49-F238E27FC236}">
                <a16:creationId xmlns:a16="http://schemas.microsoft.com/office/drawing/2014/main" id="{CA1CE7E8-A369-F6B5-16AA-F072B6F52CCF}"/>
              </a:ext>
            </a:extLst>
          </p:cNvPr>
          <p:cNvSpPr/>
          <p:nvPr/>
        </p:nvSpPr>
        <p:spPr>
          <a:xfrm>
            <a:off x="0" y="2"/>
            <a:ext cx="12192000" cy="1192001"/>
          </a:xfrm>
          <a:custGeom>
            <a:avLst/>
            <a:gdLst/>
            <a:ahLst/>
            <a:cxnLst/>
            <a:rect l="l" t="t" r="r" b="b"/>
            <a:pathLst>
              <a:path w="10058400" h="1426845">
                <a:moveTo>
                  <a:pt x="10058400" y="0"/>
                </a:moveTo>
                <a:lnTo>
                  <a:pt x="0" y="0"/>
                </a:lnTo>
                <a:lnTo>
                  <a:pt x="0" y="1426375"/>
                </a:lnTo>
                <a:lnTo>
                  <a:pt x="10058400" y="1426375"/>
                </a:lnTo>
                <a:lnTo>
                  <a:pt x="10058400" y="0"/>
                </a:lnTo>
                <a:close/>
              </a:path>
            </a:pathLst>
          </a:custGeom>
          <a:solidFill>
            <a:schemeClr val="tx2">
              <a:lumMod val="75000"/>
            </a:schemeClr>
          </a:solidFill>
        </p:spPr>
        <p:txBody>
          <a:bodyPr wrap="square" lIns="0" tIns="0" rIns="0" bIns="0" rtlCol="0"/>
          <a:lstStyle/>
          <a:p>
            <a:pPr defTabSz="914377"/>
            <a:endParaRPr sz="1588" dirty="0">
              <a:solidFill>
                <a:prstClr val="black"/>
              </a:solidFill>
              <a:latin typeface="Calibri" panose="020F0502020204030204"/>
            </a:endParaRPr>
          </a:p>
        </p:txBody>
      </p:sp>
      <p:pic>
        <p:nvPicPr>
          <p:cNvPr id="13" name="Picture 12" descr="A black and white sign with white text&#10;&#10;Description automatically generated">
            <a:extLst>
              <a:ext uri="{FF2B5EF4-FFF2-40B4-BE49-F238E27FC236}">
                <a16:creationId xmlns:a16="http://schemas.microsoft.com/office/drawing/2014/main" id="{7FEE49D2-1D9C-07C2-7672-60FC92CA28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200" y="251882"/>
            <a:ext cx="3169920" cy="757107"/>
          </a:xfrm>
          <a:prstGeom prst="rect">
            <a:avLst/>
          </a:prstGeom>
        </p:spPr>
      </p:pic>
      <p:pic>
        <p:nvPicPr>
          <p:cNvPr id="14" name="object 9">
            <a:extLst>
              <a:ext uri="{FF2B5EF4-FFF2-40B4-BE49-F238E27FC236}">
                <a16:creationId xmlns:a16="http://schemas.microsoft.com/office/drawing/2014/main" id="{C775E967-D397-EB20-D71B-8B1B92859169}"/>
              </a:ext>
            </a:extLst>
          </p:cNvPr>
          <p:cNvPicPr/>
          <p:nvPr/>
        </p:nvPicPr>
        <p:blipFill>
          <a:blip r:embed="rId5" cstate="print"/>
          <a:stretch>
            <a:fillRect/>
          </a:stretch>
        </p:blipFill>
        <p:spPr>
          <a:xfrm>
            <a:off x="10564970" y="182183"/>
            <a:ext cx="1423830" cy="708524"/>
          </a:xfrm>
          <a:prstGeom prst="rect">
            <a:avLst/>
          </a:prstGeom>
        </p:spPr>
      </p:pic>
      <p:pic>
        <p:nvPicPr>
          <p:cNvPr id="15" name="Picture 14" descr="Text&#10;&#10;Description automatically generated with medium confidence">
            <a:extLst>
              <a:ext uri="{FF2B5EF4-FFF2-40B4-BE49-F238E27FC236}">
                <a16:creationId xmlns:a16="http://schemas.microsoft.com/office/drawing/2014/main" id="{BA06322C-279C-D765-094D-FBC8DFC2314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98938" y="201063"/>
            <a:ext cx="1866032" cy="787301"/>
          </a:xfrm>
          <a:prstGeom prst="rect">
            <a:avLst/>
          </a:prstGeom>
        </p:spPr>
      </p:pic>
    </p:spTree>
    <p:extLst>
      <p:ext uri="{BB962C8B-B14F-4D97-AF65-F5344CB8AC3E}">
        <p14:creationId xmlns:p14="http://schemas.microsoft.com/office/powerpoint/2010/main" val="332650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A353-6187-8082-B90D-A6A101AECEED}"/>
              </a:ext>
            </a:extLst>
          </p:cNvPr>
          <p:cNvSpPr>
            <a:spLocks noGrp="1"/>
          </p:cNvSpPr>
          <p:nvPr>
            <p:ph type="title"/>
          </p:nvPr>
        </p:nvSpPr>
        <p:spPr>
          <a:xfrm>
            <a:off x="325120" y="1086021"/>
            <a:ext cx="10515600" cy="1325563"/>
          </a:xfrm>
        </p:spPr>
        <p:txBody>
          <a:bodyPr/>
          <a:lstStyle/>
          <a:p>
            <a:r>
              <a:rPr lang="en-US" dirty="0"/>
              <a:t>Osteosarcoma Mortality, 2011-2020 (10 Year)</a:t>
            </a:r>
          </a:p>
        </p:txBody>
      </p:sp>
      <p:graphicFrame>
        <p:nvGraphicFramePr>
          <p:cNvPr id="5" name="Table 5">
            <a:extLst>
              <a:ext uri="{FF2B5EF4-FFF2-40B4-BE49-F238E27FC236}">
                <a16:creationId xmlns:a16="http://schemas.microsoft.com/office/drawing/2014/main" id="{7B5FF23E-72EC-63A4-68AC-9C4DB8B569FA}"/>
              </a:ext>
            </a:extLst>
          </p:cNvPr>
          <p:cNvGraphicFramePr>
            <a:graphicFrameLocks noGrp="1"/>
          </p:cNvGraphicFramePr>
          <p:nvPr>
            <p:extLst>
              <p:ext uri="{D42A27DB-BD31-4B8C-83A1-F6EECF244321}">
                <p14:modId xmlns:p14="http://schemas.microsoft.com/office/powerpoint/2010/main" val="2065636706"/>
              </p:ext>
            </p:extLst>
          </p:nvPr>
        </p:nvGraphicFramePr>
        <p:xfrm>
          <a:off x="494709" y="2565648"/>
          <a:ext cx="8371839" cy="1501140"/>
        </p:xfrm>
        <a:graphic>
          <a:graphicData uri="http://schemas.openxmlformats.org/drawingml/2006/table">
            <a:tbl>
              <a:tblPr firstRow="1" bandRow="1">
                <a:tableStyleId>{5C22544A-7EE6-4342-B048-85BDC9FD1C3A}</a:tableStyleId>
              </a:tblPr>
              <a:tblGrid>
                <a:gridCol w="2824479">
                  <a:extLst>
                    <a:ext uri="{9D8B030D-6E8A-4147-A177-3AD203B41FA5}">
                      <a16:colId xmlns:a16="http://schemas.microsoft.com/office/drawing/2014/main" val="481634727"/>
                    </a:ext>
                  </a:extLst>
                </a:gridCol>
                <a:gridCol w="1341120">
                  <a:extLst>
                    <a:ext uri="{9D8B030D-6E8A-4147-A177-3AD203B41FA5}">
                      <a16:colId xmlns:a16="http://schemas.microsoft.com/office/drawing/2014/main" val="2658742345"/>
                    </a:ext>
                  </a:extLst>
                </a:gridCol>
                <a:gridCol w="1788160">
                  <a:extLst>
                    <a:ext uri="{9D8B030D-6E8A-4147-A177-3AD203B41FA5}">
                      <a16:colId xmlns:a16="http://schemas.microsoft.com/office/drawing/2014/main" val="1133813316"/>
                    </a:ext>
                  </a:extLst>
                </a:gridCol>
                <a:gridCol w="2418080">
                  <a:extLst>
                    <a:ext uri="{9D8B030D-6E8A-4147-A177-3AD203B41FA5}">
                      <a16:colId xmlns:a16="http://schemas.microsoft.com/office/drawing/2014/main" val="3313239559"/>
                    </a:ext>
                  </a:extLst>
                </a:gridCol>
              </a:tblGrid>
              <a:tr h="0">
                <a:tc>
                  <a:txBody>
                    <a:bodyPr/>
                    <a:lstStyle/>
                    <a:p>
                      <a:pPr algn="ctr" fontAlgn="b"/>
                      <a:r>
                        <a:rPr lang="en-US" sz="2400" u="none" strike="noStrike" dirty="0">
                          <a:effectLst/>
                        </a:rPr>
                        <a:t>Geography</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Case</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Crude Rate</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Age-adjusted Rate</a:t>
                      </a:r>
                      <a:endParaRPr lang="en-US"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7991683"/>
                  </a:ext>
                </a:extLst>
              </a:tr>
              <a:tr h="370840">
                <a:tc>
                  <a:txBody>
                    <a:bodyPr/>
                    <a:lstStyle/>
                    <a:p>
                      <a:pPr algn="l" fontAlgn="b"/>
                      <a:r>
                        <a:rPr lang="en-US" sz="2400" u="none" strike="noStrike" dirty="0">
                          <a:effectLst/>
                        </a:rPr>
                        <a:t>Catchment Area</a:t>
                      </a:r>
                      <a:endParaRPr lang="en-US" sz="2400" b="1" i="0" u="none" strike="noStrike" dirty="0">
                        <a:solidFill>
                          <a:srgbClr val="000000"/>
                        </a:solidFill>
                        <a:effectLst/>
                        <a:latin typeface="Calibri" panose="020F0502020204030204" pitchFamily="34" charset="0"/>
                      </a:endParaRPr>
                    </a:p>
                  </a:txBody>
                  <a:tcPr marL="857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60</a:t>
                      </a: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0.151</a:t>
                      </a: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0.142</a:t>
                      </a:r>
                    </a:p>
                  </a:txBody>
                  <a:tcPr marL="9525" marR="9525" marT="9525" marB="0" anchor="b"/>
                </a:tc>
                <a:extLst>
                  <a:ext uri="{0D108BD9-81ED-4DB2-BD59-A6C34878D82A}">
                    <a16:rowId xmlns:a16="http://schemas.microsoft.com/office/drawing/2014/main" val="2079306377"/>
                  </a:ext>
                </a:extLst>
              </a:tr>
              <a:tr h="370840">
                <a:tc>
                  <a:txBody>
                    <a:bodyPr/>
                    <a:lstStyle/>
                    <a:p>
                      <a:pPr algn="l" fontAlgn="b"/>
                      <a:r>
                        <a:rPr lang="en-US" sz="2400" u="none" strike="noStrike">
                          <a:effectLst/>
                        </a:rPr>
                        <a:t>Ohio</a:t>
                      </a:r>
                      <a:endParaRPr lang="en-US" sz="2400" b="1"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178</a:t>
                      </a: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0.153</a:t>
                      </a:r>
                    </a:p>
                  </a:txBody>
                  <a:tcPr marL="9525" marR="9525" marT="9525" marB="0" anchor="b"/>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rgbClr val="000000"/>
                          </a:solidFill>
                          <a:effectLst/>
                          <a:latin typeface="Calibri" panose="020F0502020204030204" pitchFamily="34" charset="0"/>
                        </a:rPr>
                        <a:t>0.146</a:t>
                      </a:r>
                    </a:p>
                  </a:txBody>
                  <a:tcPr marL="9525" marR="9525" marT="9525" marB="0" anchor="b"/>
                </a:tc>
                <a:extLst>
                  <a:ext uri="{0D108BD9-81ED-4DB2-BD59-A6C34878D82A}">
                    <a16:rowId xmlns:a16="http://schemas.microsoft.com/office/drawing/2014/main" val="455162375"/>
                  </a:ext>
                </a:extLst>
              </a:tr>
              <a:tr h="370840">
                <a:tc>
                  <a:txBody>
                    <a:bodyPr/>
                    <a:lstStyle/>
                    <a:p>
                      <a:pPr algn="l" fontAlgn="b"/>
                      <a:r>
                        <a:rPr lang="en-US" sz="2400" b="0" i="0" u="none" strike="noStrike" dirty="0">
                          <a:solidFill>
                            <a:srgbClr val="000000"/>
                          </a:solidFill>
                          <a:effectLst/>
                          <a:latin typeface="Calibri" panose="020F0502020204030204" pitchFamily="34" charset="0"/>
                        </a:rPr>
                        <a:t>US (20 SEER Regions)</a:t>
                      </a:r>
                    </a:p>
                  </a:txBody>
                  <a:tcPr marL="857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2,397</a:t>
                      </a: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0.179</a:t>
                      </a:r>
                    </a:p>
                  </a:txBody>
                  <a:tcPr marL="9525" marR="9525" marT="9525" marB="0" anchor="b"/>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rgbClr val="000000"/>
                          </a:solidFill>
                          <a:effectLst/>
                          <a:latin typeface="Calibri" panose="020F0502020204030204" pitchFamily="34" charset="0"/>
                        </a:rPr>
                        <a:t>0.175</a:t>
                      </a:r>
                    </a:p>
                  </a:txBody>
                  <a:tcPr marL="9525" marR="9525" marT="9525" marB="0" anchor="b"/>
                </a:tc>
                <a:extLst>
                  <a:ext uri="{0D108BD9-81ED-4DB2-BD59-A6C34878D82A}">
                    <a16:rowId xmlns:a16="http://schemas.microsoft.com/office/drawing/2014/main" val="1638577229"/>
                  </a:ext>
                </a:extLst>
              </a:tr>
            </a:tbl>
          </a:graphicData>
        </a:graphic>
      </p:graphicFrame>
      <p:sp>
        <p:nvSpPr>
          <p:cNvPr id="4" name="TextBox 3">
            <a:extLst>
              <a:ext uri="{FF2B5EF4-FFF2-40B4-BE49-F238E27FC236}">
                <a16:creationId xmlns:a16="http://schemas.microsoft.com/office/drawing/2014/main" id="{FF271DAF-609B-CDCC-D6FC-1655573FEDDD}"/>
              </a:ext>
            </a:extLst>
          </p:cNvPr>
          <p:cNvSpPr txBox="1"/>
          <p:nvPr/>
        </p:nvSpPr>
        <p:spPr>
          <a:xfrm>
            <a:off x="494709" y="4342773"/>
            <a:ext cx="11079480" cy="2492990"/>
          </a:xfrm>
          <a:prstGeom prst="rect">
            <a:avLst/>
          </a:prstGeom>
          <a:noFill/>
        </p:spPr>
        <p:txBody>
          <a:bodyPr wrap="square">
            <a:spAutoFit/>
          </a:bodyPr>
          <a:lstStyle/>
          <a:p>
            <a:r>
              <a:rPr lang="en-US" sz="1200" dirty="0"/>
              <a:t>Notes</a:t>
            </a:r>
          </a:p>
          <a:p>
            <a:r>
              <a:rPr lang="en-US" sz="1200" dirty="0"/>
              <a:t>1. Rates are per 100,000.</a:t>
            </a:r>
          </a:p>
          <a:p>
            <a:r>
              <a:rPr lang="en-US" sz="1200" dirty="0"/>
              <a:t>2. Only invasive cases are included (in situ stage cases are excluded).</a:t>
            </a:r>
          </a:p>
          <a:p>
            <a:r>
              <a:rPr lang="en-US" sz="1200" dirty="0"/>
              <a:t>3. Catchment Area includes 15 counties in Northeast Ohio: Ashland, Ashtabula, Cuyahoga, Erie, Geauga, Huron, Lake, Lorain, Mahoning, Medina, Portage,</a:t>
            </a:r>
          </a:p>
          <a:p>
            <a:r>
              <a:rPr lang="en-US" sz="1200" dirty="0"/>
              <a:t>Stark, Summit, Trumbull, and Wayne Counties.</a:t>
            </a:r>
          </a:p>
          <a:p>
            <a:r>
              <a:rPr lang="en-US" sz="1200" dirty="0"/>
              <a:t>4. </a:t>
            </a:r>
            <a:r>
              <a:rPr lang="en-US" sz="1200" b="0" i="0" u="none" strike="noStrike" dirty="0">
                <a:solidFill>
                  <a:srgbClr val="000000"/>
                </a:solidFill>
                <a:effectLst/>
                <a:latin typeface="Calibri" panose="020F0502020204030204" pitchFamily="34" charset="0"/>
              </a:rPr>
              <a:t>US (20 SEER Regions) includes San Francisco Oakland SMSA, Connecticut, Hawaii, Iowa, New Mexico, Seattle, Utah, Atlanta, Alaska Natives, San Jose Monterey, Los Angeles, Rural Georgia, California excluding SFSJMLA, Kentucky, Louisiana, New Jersey, Greater Georgia, Idaho, New York, and Texas.</a:t>
            </a:r>
            <a:endParaRPr lang="en-US" sz="1200" dirty="0"/>
          </a:p>
          <a:p>
            <a:endParaRPr lang="en-US" sz="1200" dirty="0"/>
          </a:p>
          <a:p>
            <a:r>
              <a:rPr lang="en-US" sz="1200" dirty="0"/>
              <a:t>Sources</a:t>
            </a:r>
          </a:p>
          <a:p>
            <a:r>
              <a:rPr lang="en-US" sz="1200" dirty="0"/>
              <a:t>1. US and Ohio Data: Surveillance, Epidemiology, and End Results (SEER) Program (www.seer.cancer.gov) SEER*Stat Database: Incidence-Based Mortality - SEER Research Plus Limited-Field Data, 22 Registries (excl IL and MA), Nov 2022 Sub (2000-2020) - Linked To County Attributes - Total U.S., 1969-2021 Counties, National Cancer Institute, DCCPS, Surveillance Research Program, released April 2023, based on the November 2022 submission.</a:t>
            </a:r>
          </a:p>
          <a:p>
            <a:r>
              <a:rPr lang="en-US" sz="1200" dirty="0"/>
              <a:t>2. 15-County Catchment Area Data: Ohio Cancer Incidence Surveillance System, Ohio Department of Health. Cancer Incidence Data (1996-2020).</a:t>
            </a:r>
          </a:p>
        </p:txBody>
      </p:sp>
      <p:sp>
        <p:nvSpPr>
          <p:cNvPr id="11" name="object 4">
            <a:extLst>
              <a:ext uri="{FF2B5EF4-FFF2-40B4-BE49-F238E27FC236}">
                <a16:creationId xmlns:a16="http://schemas.microsoft.com/office/drawing/2014/main" id="{CA1CE7E8-A369-F6B5-16AA-F072B6F52CCF}"/>
              </a:ext>
            </a:extLst>
          </p:cNvPr>
          <p:cNvSpPr/>
          <p:nvPr/>
        </p:nvSpPr>
        <p:spPr>
          <a:xfrm>
            <a:off x="0" y="2"/>
            <a:ext cx="12192000" cy="1192001"/>
          </a:xfrm>
          <a:custGeom>
            <a:avLst/>
            <a:gdLst/>
            <a:ahLst/>
            <a:cxnLst/>
            <a:rect l="l" t="t" r="r" b="b"/>
            <a:pathLst>
              <a:path w="10058400" h="1426845">
                <a:moveTo>
                  <a:pt x="10058400" y="0"/>
                </a:moveTo>
                <a:lnTo>
                  <a:pt x="0" y="0"/>
                </a:lnTo>
                <a:lnTo>
                  <a:pt x="0" y="1426375"/>
                </a:lnTo>
                <a:lnTo>
                  <a:pt x="10058400" y="1426375"/>
                </a:lnTo>
                <a:lnTo>
                  <a:pt x="10058400" y="0"/>
                </a:lnTo>
                <a:close/>
              </a:path>
            </a:pathLst>
          </a:custGeom>
          <a:solidFill>
            <a:schemeClr val="tx2">
              <a:lumMod val="75000"/>
            </a:schemeClr>
          </a:solidFill>
        </p:spPr>
        <p:txBody>
          <a:bodyPr wrap="square" lIns="0" tIns="0" rIns="0" bIns="0" rtlCol="0"/>
          <a:lstStyle/>
          <a:p>
            <a:pPr defTabSz="914377"/>
            <a:endParaRPr sz="1588" dirty="0">
              <a:solidFill>
                <a:prstClr val="black"/>
              </a:solidFill>
              <a:latin typeface="Calibri" panose="020F0502020204030204"/>
            </a:endParaRPr>
          </a:p>
        </p:txBody>
      </p:sp>
      <p:pic>
        <p:nvPicPr>
          <p:cNvPr id="13" name="Picture 12" descr="A black and white sign with white text&#10;&#10;Description automatically generated">
            <a:extLst>
              <a:ext uri="{FF2B5EF4-FFF2-40B4-BE49-F238E27FC236}">
                <a16:creationId xmlns:a16="http://schemas.microsoft.com/office/drawing/2014/main" id="{7FEE49D2-1D9C-07C2-7672-60FC92CA28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 y="251882"/>
            <a:ext cx="3169920" cy="757107"/>
          </a:xfrm>
          <a:prstGeom prst="rect">
            <a:avLst/>
          </a:prstGeom>
        </p:spPr>
      </p:pic>
      <p:pic>
        <p:nvPicPr>
          <p:cNvPr id="14" name="object 9">
            <a:extLst>
              <a:ext uri="{FF2B5EF4-FFF2-40B4-BE49-F238E27FC236}">
                <a16:creationId xmlns:a16="http://schemas.microsoft.com/office/drawing/2014/main" id="{C775E967-D397-EB20-D71B-8B1B92859169}"/>
              </a:ext>
            </a:extLst>
          </p:cNvPr>
          <p:cNvPicPr/>
          <p:nvPr/>
        </p:nvPicPr>
        <p:blipFill>
          <a:blip r:embed="rId3" cstate="print"/>
          <a:stretch>
            <a:fillRect/>
          </a:stretch>
        </p:blipFill>
        <p:spPr>
          <a:xfrm>
            <a:off x="10564970" y="182183"/>
            <a:ext cx="1423830" cy="708524"/>
          </a:xfrm>
          <a:prstGeom prst="rect">
            <a:avLst/>
          </a:prstGeom>
        </p:spPr>
      </p:pic>
      <p:pic>
        <p:nvPicPr>
          <p:cNvPr id="15" name="Picture 14" descr="Text&#10;&#10;Description automatically generated with medium confidence">
            <a:extLst>
              <a:ext uri="{FF2B5EF4-FFF2-40B4-BE49-F238E27FC236}">
                <a16:creationId xmlns:a16="http://schemas.microsoft.com/office/drawing/2014/main" id="{BA06322C-279C-D765-094D-FBC8DFC231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98938" y="201063"/>
            <a:ext cx="1866032" cy="787301"/>
          </a:xfrm>
          <a:prstGeom prst="rect">
            <a:avLst/>
          </a:prstGeom>
        </p:spPr>
      </p:pic>
      <p:pic>
        <p:nvPicPr>
          <p:cNvPr id="3" name="Picture 2">
            <a:extLst>
              <a:ext uri="{FF2B5EF4-FFF2-40B4-BE49-F238E27FC236}">
                <a16:creationId xmlns:a16="http://schemas.microsoft.com/office/drawing/2014/main" id="{FF08339F-773D-A5FF-5849-4586E647F271}"/>
              </a:ext>
            </a:extLst>
          </p:cNvPr>
          <p:cNvPicPr>
            <a:picLocks noChangeAspect="1"/>
          </p:cNvPicPr>
          <p:nvPr/>
        </p:nvPicPr>
        <p:blipFill>
          <a:blip r:embed="rId5"/>
          <a:stretch>
            <a:fillRect/>
          </a:stretch>
        </p:blipFill>
        <p:spPr>
          <a:xfrm>
            <a:off x="9340032" y="2047306"/>
            <a:ext cx="2526848" cy="1957068"/>
          </a:xfrm>
          <a:prstGeom prst="rect">
            <a:avLst/>
          </a:prstGeom>
        </p:spPr>
      </p:pic>
      <p:sp>
        <p:nvSpPr>
          <p:cNvPr id="6" name="TextBox 5">
            <a:extLst>
              <a:ext uri="{FF2B5EF4-FFF2-40B4-BE49-F238E27FC236}">
                <a16:creationId xmlns:a16="http://schemas.microsoft.com/office/drawing/2014/main" id="{AF2A828B-C05F-0808-6A65-8D4C57A9BBC7}"/>
              </a:ext>
            </a:extLst>
          </p:cNvPr>
          <p:cNvSpPr txBox="1"/>
          <p:nvPr/>
        </p:nvSpPr>
        <p:spPr>
          <a:xfrm>
            <a:off x="10662920" y="3458015"/>
            <a:ext cx="741680" cy="369332"/>
          </a:xfrm>
          <a:prstGeom prst="rect">
            <a:avLst/>
          </a:prstGeom>
          <a:noFill/>
        </p:spPr>
        <p:txBody>
          <a:bodyPr wrap="square">
            <a:spAutoFit/>
          </a:bodyPr>
          <a:lstStyle/>
          <a:p>
            <a:r>
              <a:rPr lang="en-US" sz="1800" dirty="0"/>
              <a:t>Ohio</a:t>
            </a:r>
            <a:endParaRPr lang="en-US" dirty="0"/>
          </a:p>
        </p:txBody>
      </p:sp>
    </p:spTree>
    <p:extLst>
      <p:ext uri="{BB962C8B-B14F-4D97-AF65-F5344CB8AC3E}">
        <p14:creationId xmlns:p14="http://schemas.microsoft.com/office/powerpoint/2010/main" val="190507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4C9A-FC43-745D-BAD6-2391CDE39324}"/>
              </a:ext>
            </a:extLst>
          </p:cNvPr>
          <p:cNvSpPr>
            <a:spLocks noGrp="1"/>
          </p:cNvSpPr>
          <p:nvPr>
            <p:ph type="title"/>
          </p:nvPr>
        </p:nvSpPr>
        <p:spPr/>
        <p:txBody>
          <a:bodyPr/>
          <a:lstStyle/>
          <a:p>
            <a:r>
              <a:rPr lang="en-US" dirty="0"/>
              <a:t>Methods to obtain rates of Osteosarcoma</a:t>
            </a:r>
          </a:p>
        </p:txBody>
      </p:sp>
      <p:sp>
        <p:nvSpPr>
          <p:cNvPr id="3" name="Content Placeholder 2">
            <a:extLst>
              <a:ext uri="{FF2B5EF4-FFF2-40B4-BE49-F238E27FC236}">
                <a16:creationId xmlns:a16="http://schemas.microsoft.com/office/drawing/2014/main" id="{E0330AD7-D005-8E1E-155D-7C0A9F56A919}"/>
              </a:ext>
            </a:extLst>
          </p:cNvPr>
          <p:cNvSpPr>
            <a:spLocks noGrp="1"/>
          </p:cNvSpPr>
          <p:nvPr>
            <p:ph idx="1"/>
          </p:nvPr>
        </p:nvSpPr>
        <p:spPr>
          <a:xfrm>
            <a:off x="756920" y="1825625"/>
            <a:ext cx="11353800" cy="4351338"/>
          </a:xfrm>
        </p:spPr>
        <p:txBody>
          <a:bodyPr/>
          <a:lstStyle/>
          <a:p>
            <a:r>
              <a:rPr lang="en-US" dirty="0"/>
              <a:t>OCISS does not have a variable that can directly identify osteosarcoma.</a:t>
            </a:r>
          </a:p>
          <a:p>
            <a:r>
              <a:rPr lang="en-US" dirty="0"/>
              <a:t>OCISS has Histology variable.</a:t>
            </a:r>
          </a:p>
          <a:p>
            <a:r>
              <a:rPr lang="en-US" dirty="0"/>
              <a:t>SEER*STAT has a variable named AYA Site that can capture</a:t>
            </a:r>
            <a:r>
              <a:rPr lang="en-US" sz="2800" dirty="0"/>
              <a:t> osteosarcoma</a:t>
            </a:r>
            <a:endParaRPr lang="en-US" dirty="0"/>
          </a:p>
          <a:p>
            <a:r>
              <a:rPr lang="en-US" dirty="0"/>
              <a:t>SEER*STAT has state data but not county data for Ohio.</a:t>
            </a:r>
          </a:p>
          <a:p>
            <a:r>
              <a:rPr lang="en-US" dirty="0"/>
              <a:t>Using the “AYA Site = </a:t>
            </a:r>
            <a:r>
              <a:rPr lang="en-US" sz="2800" dirty="0"/>
              <a:t>Osteosarcoma”</a:t>
            </a:r>
            <a:r>
              <a:rPr lang="en-US" dirty="0"/>
              <a:t> from SEER*STAT to identify histology codes that can be used in OCISS to identify Osteosarcoma.</a:t>
            </a:r>
          </a:p>
          <a:p>
            <a:r>
              <a:rPr lang="en-US" dirty="0"/>
              <a:t>Cross check the previous step between SEER*STAT and OCISS for Ohio data.</a:t>
            </a:r>
          </a:p>
          <a:p>
            <a:endParaRPr lang="en-US" dirty="0"/>
          </a:p>
        </p:txBody>
      </p:sp>
    </p:spTree>
    <p:extLst>
      <p:ext uri="{BB962C8B-B14F-4D97-AF65-F5344CB8AC3E}">
        <p14:creationId xmlns:p14="http://schemas.microsoft.com/office/powerpoint/2010/main" val="552543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4794241-3BEE-1B19-BDC3-A26B572D6FCE}"/>
              </a:ext>
            </a:extLst>
          </p:cNvPr>
          <p:cNvPicPr>
            <a:picLocks noChangeAspect="1"/>
          </p:cNvPicPr>
          <p:nvPr/>
        </p:nvPicPr>
        <p:blipFill>
          <a:blip r:embed="rId2"/>
          <a:stretch>
            <a:fillRect/>
          </a:stretch>
        </p:blipFill>
        <p:spPr>
          <a:xfrm>
            <a:off x="334321" y="1174545"/>
            <a:ext cx="4180498" cy="3514423"/>
          </a:xfrm>
          <a:prstGeom prst="rect">
            <a:avLst/>
          </a:prstGeom>
        </p:spPr>
      </p:pic>
      <p:pic>
        <p:nvPicPr>
          <p:cNvPr id="7" name="Picture 6">
            <a:extLst>
              <a:ext uri="{FF2B5EF4-FFF2-40B4-BE49-F238E27FC236}">
                <a16:creationId xmlns:a16="http://schemas.microsoft.com/office/drawing/2014/main" id="{2640345A-4CA8-9E99-6C98-DAC48FDA25D1}"/>
              </a:ext>
            </a:extLst>
          </p:cNvPr>
          <p:cNvPicPr>
            <a:picLocks noChangeAspect="1"/>
          </p:cNvPicPr>
          <p:nvPr/>
        </p:nvPicPr>
        <p:blipFill>
          <a:blip r:embed="rId3"/>
          <a:stretch>
            <a:fillRect/>
          </a:stretch>
        </p:blipFill>
        <p:spPr>
          <a:xfrm>
            <a:off x="334321" y="5209945"/>
            <a:ext cx="3172268" cy="1648055"/>
          </a:xfrm>
          <a:prstGeom prst="rect">
            <a:avLst/>
          </a:prstGeom>
        </p:spPr>
      </p:pic>
      <p:pic>
        <p:nvPicPr>
          <p:cNvPr id="9" name="Picture 8">
            <a:extLst>
              <a:ext uri="{FF2B5EF4-FFF2-40B4-BE49-F238E27FC236}">
                <a16:creationId xmlns:a16="http://schemas.microsoft.com/office/drawing/2014/main" id="{1C7DE6B7-C529-C488-FCAE-68E0992945EF}"/>
              </a:ext>
            </a:extLst>
          </p:cNvPr>
          <p:cNvPicPr>
            <a:picLocks noChangeAspect="1"/>
          </p:cNvPicPr>
          <p:nvPr/>
        </p:nvPicPr>
        <p:blipFill>
          <a:blip r:embed="rId4"/>
          <a:stretch>
            <a:fillRect/>
          </a:stretch>
        </p:blipFill>
        <p:spPr>
          <a:xfrm>
            <a:off x="6359590" y="2107488"/>
            <a:ext cx="4877481" cy="2286319"/>
          </a:xfrm>
          <a:prstGeom prst="rect">
            <a:avLst/>
          </a:prstGeom>
        </p:spPr>
      </p:pic>
      <p:sp>
        <p:nvSpPr>
          <p:cNvPr id="10" name="TextBox 9">
            <a:extLst>
              <a:ext uri="{FF2B5EF4-FFF2-40B4-BE49-F238E27FC236}">
                <a16:creationId xmlns:a16="http://schemas.microsoft.com/office/drawing/2014/main" id="{69687C22-7861-FBC8-93FD-7BA14AAB3A86}"/>
              </a:ext>
            </a:extLst>
          </p:cNvPr>
          <p:cNvSpPr txBox="1"/>
          <p:nvPr/>
        </p:nvSpPr>
        <p:spPr>
          <a:xfrm>
            <a:off x="334321" y="755144"/>
            <a:ext cx="4722311" cy="369332"/>
          </a:xfrm>
          <a:prstGeom prst="rect">
            <a:avLst/>
          </a:prstGeom>
          <a:noFill/>
        </p:spPr>
        <p:txBody>
          <a:bodyPr wrap="square" rtlCol="0">
            <a:spAutoFit/>
          </a:bodyPr>
          <a:lstStyle/>
          <a:p>
            <a:r>
              <a:rPr lang="en-US" dirty="0"/>
              <a:t>1. Inclusion Criteria: </a:t>
            </a:r>
            <a:r>
              <a:rPr lang="en-US" dirty="0">
                <a:solidFill>
                  <a:srgbClr val="FF0000"/>
                </a:solidFill>
              </a:rPr>
              <a:t>AYA site = 4.1 Osteosarcoma</a:t>
            </a:r>
          </a:p>
        </p:txBody>
      </p:sp>
      <p:sp>
        <p:nvSpPr>
          <p:cNvPr id="11" name="TextBox 10">
            <a:extLst>
              <a:ext uri="{FF2B5EF4-FFF2-40B4-BE49-F238E27FC236}">
                <a16:creationId xmlns:a16="http://schemas.microsoft.com/office/drawing/2014/main" id="{64850E01-2E79-647B-BC3E-B5147BA3FEDA}"/>
              </a:ext>
            </a:extLst>
          </p:cNvPr>
          <p:cNvSpPr txBox="1"/>
          <p:nvPr/>
        </p:nvSpPr>
        <p:spPr>
          <a:xfrm>
            <a:off x="6359590" y="1407119"/>
            <a:ext cx="4623369" cy="923330"/>
          </a:xfrm>
          <a:prstGeom prst="rect">
            <a:avLst/>
          </a:prstGeom>
          <a:noFill/>
        </p:spPr>
        <p:txBody>
          <a:bodyPr wrap="square" rtlCol="0">
            <a:spAutoFit/>
          </a:bodyPr>
          <a:lstStyle/>
          <a:p>
            <a:r>
              <a:rPr lang="en-US" dirty="0">
                <a:solidFill>
                  <a:srgbClr val="FF0000"/>
                </a:solidFill>
              </a:rPr>
              <a:t>3. Results</a:t>
            </a:r>
          </a:p>
          <a:p>
            <a:r>
              <a:rPr lang="en-US" dirty="0"/>
              <a:t>Histology code: 9180-9187, 9192-9194</a:t>
            </a:r>
          </a:p>
          <a:p>
            <a:endParaRPr lang="en-US" dirty="0">
              <a:solidFill>
                <a:srgbClr val="FF0000"/>
              </a:solidFill>
            </a:endParaRPr>
          </a:p>
        </p:txBody>
      </p:sp>
      <p:sp>
        <p:nvSpPr>
          <p:cNvPr id="12" name="TextBox 11">
            <a:extLst>
              <a:ext uri="{FF2B5EF4-FFF2-40B4-BE49-F238E27FC236}">
                <a16:creationId xmlns:a16="http://schemas.microsoft.com/office/drawing/2014/main" id="{EB0F9702-44A3-6D6A-E5CA-597AA9714267}"/>
              </a:ext>
            </a:extLst>
          </p:cNvPr>
          <p:cNvSpPr txBox="1"/>
          <p:nvPr/>
        </p:nvSpPr>
        <p:spPr>
          <a:xfrm>
            <a:off x="334321" y="4790544"/>
            <a:ext cx="2836506" cy="369332"/>
          </a:xfrm>
          <a:prstGeom prst="rect">
            <a:avLst/>
          </a:prstGeom>
          <a:noFill/>
        </p:spPr>
        <p:txBody>
          <a:bodyPr wrap="square" rtlCol="0">
            <a:spAutoFit/>
          </a:bodyPr>
          <a:lstStyle/>
          <a:p>
            <a:r>
              <a:rPr lang="en-US" dirty="0">
                <a:solidFill>
                  <a:srgbClr val="FF0000"/>
                </a:solidFill>
              </a:rPr>
              <a:t>2. Display row: Histology</a:t>
            </a:r>
          </a:p>
        </p:txBody>
      </p:sp>
      <p:sp>
        <p:nvSpPr>
          <p:cNvPr id="13" name="TextBox 12">
            <a:extLst>
              <a:ext uri="{FF2B5EF4-FFF2-40B4-BE49-F238E27FC236}">
                <a16:creationId xmlns:a16="http://schemas.microsoft.com/office/drawing/2014/main" id="{37191D46-D332-2FAE-A459-DD3242854AFA}"/>
              </a:ext>
            </a:extLst>
          </p:cNvPr>
          <p:cNvSpPr txBox="1"/>
          <p:nvPr/>
        </p:nvSpPr>
        <p:spPr>
          <a:xfrm>
            <a:off x="6359591" y="4605878"/>
            <a:ext cx="2836506" cy="369332"/>
          </a:xfrm>
          <a:prstGeom prst="rect">
            <a:avLst/>
          </a:prstGeom>
          <a:noFill/>
        </p:spPr>
        <p:txBody>
          <a:bodyPr wrap="square" rtlCol="0">
            <a:spAutoFit/>
          </a:bodyPr>
          <a:lstStyle/>
          <a:p>
            <a:r>
              <a:rPr lang="en-US" dirty="0">
                <a:solidFill>
                  <a:srgbClr val="FF0000"/>
                </a:solidFill>
              </a:rPr>
              <a:t>Total cases: 20438 </a:t>
            </a:r>
          </a:p>
        </p:txBody>
      </p:sp>
      <p:sp>
        <p:nvSpPr>
          <p:cNvPr id="14" name="TextBox 13">
            <a:extLst>
              <a:ext uri="{FF2B5EF4-FFF2-40B4-BE49-F238E27FC236}">
                <a16:creationId xmlns:a16="http://schemas.microsoft.com/office/drawing/2014/main" id="{F4BD2E88-99EC-3A52-F665-B0FE50B21471}"/>
              </a:ext>
            </a:extLst>
          </p:cNvPr>
          <p:cNvSpPr txBox="1"/>
          <p:nvPr/>
        </p:nvSpPr>
        <p:spPr>
          <a:xfrm>
            <a:off x="1937394" y="131863"/>
            <a:ext cx="8844392" cy="461665"/>
          </a:xfrm>
          <a:prstGeom prst="rect">
            <a:avLst/>
          </a:prstGeom>
          <a:noFill/>
        </p:spPr>
        <p:txBody>
          <a:bodyPr wrap="square" rtlCol="0">
            <a:spAutoFit/>
          </a:bodyPr>
          <a:lstStyle/>
          <a:p>
            <a:r>
              <a:rPr lang="en-US" sz="2400" dirty="0"/>
              <a:t>Get histology codes based on AYA site in SEER*STAT: Osteosarcoma  </a:t>
            </a:r>
          </a:p>
        </p:txBody>
      </p:sp>
    </p:spTree>
    <p:extLst>
      <p:ext uri="{BB962C8B-B14F-4D97-AF65-F5344CB8AC3E}">
        <p14:creationId xmlns:p14="http://schemas.microsoft.com/office/powerpoint/2010/main" val="202034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3CDD9DB-B94E-6023-5024-7F21F4364EB8}"/>
              </a:ext>
            </a:extLst>
          </p:cNvPr>
          <p:cNvPicPr>
            <a:picLocks noChangeAspect="1"/>
          </p:cNvPicPr>
          <p:nvPr/>
        </p:nvPicPr>
        <p:blipFill>
          <a:blip r:embed="rId2"/>
          <a:stretch>
            <a:fillRect/>
          </a:stretch>
        </p:blipFill>
        <p:spPr>
          <a:xfrm>
            <a:off x="334320" y="1264687"/>
            <a:ext cx="5990402" cy="3278106"/>
          </a:xfrm>
          <a:prstGeom prst="rect">
            <a:avLst/>
          </a:prstGeom>
        </p:spPr>
      </p:pic>
      <p:pic>
        <p:nvPicPr>
          <p:cNvPr id="7" name="Picture 6">
            <a:extLst>
              <a:ext uri="{FF2B5EF4-FFF2-40B4-BE49-F238E27FC236}">
                <a16:creationId xmlns:a16="http://schemas.microsoft.com/office/drawing/2014/main" id="{3CFFA5C2-8AC0-79F7-D5CA-E633DB2B74F5}"/>
              </a:ext>
            </a:extLst>
          </p:cNvPr>
          <p:cNvPicPr>
            <a:picLocks noChangeAspect="1"/>
          </p:cNvPicPr>
          <p:nvPr/>
        </p:nvPicPr>
        <p:blipFill>
          <a:blip r:embed="rId3"/>
          <a:stretch>
            <a:fillRect/>
          </a:stretch>
        </p:blipFill>
        <p:spPr>
          <a:xfrm>
            <a:off x="7564177" y="2314419"/>
            <a:ext cx="3934374" cy="1114581"/>
          </a:xfrm>
          <a:prstGeom prst="rect">
            <a:avLst/>
          </a:prstGeom>
        </p:spPr>
      </p:pic>
      <p:pic>
        <p:nvPicPr>
          <p:cNvPr id="9" name="Picture 8">
            <a:extLst>
              <a:ext uri="{FF2B5EF4-FFF2-40B4-BE49-F238E27FC236}">
                <a16:creationId xmlns:a16="http://schemas.microsoft.com/office/drawing/2014/main" id="{25B86FCF-C9C8-8D46-1F20-C3D1511D4878}"/>
              </a:ext>
            </a:extLst>
          </p:cNvPr>
          <p:cNvPicPr>
            <a:picLocks noChangeAspect="1"/>
          </p:cNvPicPr>
          <p:nvPr/>
        </p:nvPicPr>
        <p:blipFill>
          <a:blip r:embed="rId4"/>
          <a:stretch>
            <a:fillRect/>
          </a:stretch>
        </p:blipFill>
        <p:spPr>
          <a:xfrm>
            <a:off x="334320" y="5047589"/>
            <a:ext cx="3057952" cy="1686160"/>
          </a:xfrm>
          <a:prstGeom prst="rect">
            <a:avLst/>
          </a:prstGeom>
        </p:spPr>
      </p:pic>
      <p:sp>
        <p:nvSpPr>
          <p:cNvPr id="10" name="TextBox 9">
            <a:extLst>
              <a:ext uri="{FF2B5EF4-FFF2-40B4-BE49-F238E27FC236}">
                <a16:creationId xmlns:a16="http://schemas.microsoft.com/office/drawing/2014/main" id="{CD98E49E-E2D5-6DFC-82EB-71DD49D056FE}"/>
              </a:ext>
            </a:extLst>
          </p:cNvPr>
          <p:cNvSpPr txBox="1"/>
          <p:nvPr/>
        </p:nvSpPr>
        <p:spPr>
          <a:xfrm>
            <a:off x="277377" y="847477"/>
            <a:ext cx="5142936" cy="369332"/>
          </a:xfrm>
          <a:prstGeom prst="rect">
            <a:avLst/>
          </a:prstGeom>
          <a:noFill/>
        </p:spPr>
        <p:txBody>
          <a:bodyPr wrap="square" rtlCol="0">
            <a:spAutoFit/>
          </a:bodyPr>
          <a:lstStyle/>
          <a:p>
            <a:r>
              <a:rPr lang="en-US" dirty="0"/>
              <a:t>1. Inclusion Criteria: </a:t>
            </a:r>
            <a:r>
              <a:rPr lang="en-US" dirty="0">
                <a:solidFill>
                  <a:srgbClr val="FF0000"/>
                </a:solidFill>
              </a:rPr>
              <a:t>Histology codes in previous slide</a:t>
            </a:r>
          </a:p>
        </p:txBody>
      </p:sp>
      <p:sp>
        <p:nvSpPr>
          <p:cNvPr id="11" name="TextBox 10">
            <a:extLst>
              <a:ext uri="{FF2B5EF4-FFF2-40B4-BE49-F238E27FC236}">
                <a16:creationId xmlns:a16="http://schemas.microsoft.com/office/drawing/2014/main" id="{B9F24F3E-7792-03D3-C752-C32C8FEEB05D}"/>
              </a:ext>
            </a:extLst>
          </p:cNvPr>
          <p:cNvSpPr txBox="1"/>
          <p:nvPr/>
        </p:nvSpPr>
        <p:spPr>
          <a:xfrm>
            <a:off x="277377" y="4638550"/>
            <a:ext cx="2836506" cy="369332"/>
          </a:xfrm>
          <a:prstGeom prst="rect">
            <a:avLst/>
          </a:prstGeom>
          <a:noFill/>
        </p:spPr>
        <p:txBody>
          <a:bodyPr wrap="square" rtlCol="0">
            <a:spAutoFit/>
          </a:bodyPr>
          <a:lstStyle/>
          <a:p>
            <a:r>
              <a:rPr lang="en-US" dirty="0">
                <a:solidFill>
                  <a:srgbClr val="FF0000"/>
                </a:solidFill>
              </a:rPr>
              <a:t>2. Display row: AYA site</a:t>
            </a:r>
          </a:p>
        </p:txBody>
      </p:sp>
      <p:sp>
        <p:nvSpPr>
          <p:cNvPr id="12" name="TextBox 11">
            <a:extLst>
              <a:ext uri="{FF2B5EF4-FFF2-40B4-BE49-F238E27FC236}">
                <a16:creationId xmlns:a16="http://schemas.microsoft.com/office/drawing/2014/main" id="{3D864D07-EF5D-B42B-2098-DB48DC3443D0}"/>
              </a:ext>
            </a:extLst>
          </p:cNvPr>
          <p:cNvSpPr txBox="1"/>
          <p:nvPr/>
        </p:nvSpPr>
        <p:spPr>
          <a:xfrm>
            <a:off x="7500168" y="1547830"/>
            <a:ext cx="3810959" cy="646331"/>
          </a:xfrm>
          <a:prstGeom prst="rect">
            <a:avLst/>
          </a:prstGeom>
          <a:noFill/>
        </p:spPr>
        <p:txBody>
          <a:bodyPr wrap="square" rtlCol="0">
            <a:spAutoFit/>
          </a:bodyPr>
          <a:lstStyle/>
          <a:p>
            <a:r>
              <a:rPr lang="en-US" dirty="0">
                <a:solidFill>
                  <a:srgbClr val="FF0000"/>
                </a:solidFill>
              </a:rPr>
              <a:t>3. Results: no other sites except for 4.1 Osteosarcoma </a:t>
            </a:r>
          </a:p>
        </p:txBody>
      </p:sp>
      <p:sp>
        <p:nvSpPr>
          <p:cNvPr id="13" name="TextBox 12">
            <a:extLst>
              <a:ext uri="{FF2B5EF4-FFF2-40B4-BE49-F238E27FC236}">
                <a16:creationId xmlns:a16="http://schemas.microsoft.com/office/drawing/2014/main" id="{15606B22-5752-4DAE-E3CB-7F25E6BB6EE5}"/>
              </a:ext>
            </a:extLst>
          </p:cNvPr>
          <p:cNvSpPr txBox="1"/>
          <p:nvPr/>
        </p:nvSpPr>
        <p:spPr>
          <a:xfrm>
            <a:off x="7564177" y="3630267"/>
            <a:ext cx="2836506" cy="646331"/>
          </a:xfrm>
          <a:prstGeom prst="rect">
            <a:avLst/>
          </a:prstGeom>
          <a:noFill/>
        </p:spPr>
        <p:txBody>
          <a:bodyPr wrap="square" rtlCol="0">
            <a:spAutoFit/>
          </a:bodyPr>
          <a:lstStyle/>
          <a:p>
            <a:r>
              <a:rPr lang="en-US" dirty="0">
                <a:solidFill>
                  <a:srgbClr val="FF0000"/>
                </a:solidFill>
              </a:rPr>
              <a:t>Total cases: 20438</a:t>
            </a:r>
          </a:p>
          <a:p>
            <a:r>
              <a:rPr lang="en-US" dirty="0">
                <a:solidFill>
                  <a:srgbClr val="FF0000"/>
                </a:solidFill>
              </a:rPr>
              <a:t>(Same as in previous page) </a:t>
            </a:r>
          </a:p>
        </p:txBody>
      </p:sp>
      <p:sp>
        <p:nvSpPr>
          <p:cNvPr id="14" name="TextBox 13">
            <a:extLst>
              <a:ext uri="{FF2B5EF4-FFF2-40B4-BE49-F238E27FC236}">
                <a16:creationId xmlns:a16="http://schemas.microsoft.com/office/drawing/2014/main" id="{6856BA56-94E2-250C-724A-C9BCE65FC362}"/>
              </a:ext>
            </a:extLst>
          </p:cNvPr>
          <p:cNvSpPr txBox="1"/>
          <p:nvPr/>
        </p:nvSpPr>
        <p:spPr>
          <a:xfrm>
            <a:off x="6133169" y="5483451"/>
            <a:ext cx="6058831" cy="646331"/>
          </a:xfrm>
          <a:prstGeom prst="rect">
            <a:avLst/>
          </a:prstGeom>
          <a:noFill/>
        </p:spPr>
        <p:txBody>
          <a:bodyPr wrap="square" rtlCol="0">
            <a:spAutoFit/>
          </a:bodyPr>
          <a:lstStyle/>
          <a:p>
            <a:r>
              <a:rPr lang="en-US" dirty="0">
                <a:solidFill>
                  <a:srgbClr val="FF0000"/>
                </a:solidFill>
              </a:rPr>
              <a:t>Next step:</a:t>
            </a:r>
          </a:p>
          <a:p>
            <a:r>
              <a:rPr lang="en-US" dirty="0">
                <a:solidFill>
                  <a:srgbClr val="FF0000"/>
                </a:solidFill>
              </a:rPr>
              <a:t>Use the histology codes to capture Osteosarcoma in OCISS </a:t>
            </a:r>
          </a:p>
        </p:txBody>
      </p:sp>
      <p:sp>
        <p:nvSpPr>
          <p:cNvPr id="15" name="TextBox 14">
            <a:extLst>
              <a:ext uri="{FF2B5EF4-FFF2-40B4-BE49-F238E27FC236}">
                <a16:creationId xmlns:a16="http://schemas.microsoft.com/office/drawing/2014/main" id="{9E3F365E-23BC-8C5E-AA5A-C9C41F3DD961}"/>
              </a:ext>
            </a:extLst>
          </p:cNvPr>
          <p:cNvSpPr txBox="1"/>
          <p:nvPr/>
        </p:nvSpPr>
        <p:spPr>
          <a:xfrm>
            <a:off x="2573608" y="109737"/>
            <a:ext cx="8002952" cy="461665"/>
          </a:xfrm>
          <a:prstGeom prst="rect">
            <a:avLst/>
          </a:prstGeom>
          <a:noFill/>
        </p:spPr>
        <p:txBody>
          <a:bodyPr wrap="square" rtlCol="0">
            <a:spAutoFit/>
          </a:bodyPr>
          <a:lstStyle/>
          <a:p>
            <a:r>
              <a:rPr lang="en-US" sz="2400" dirty="0"/>
              <a:t>Check AYA sites based on histology codes in the previous slide</a:t>
            </a:r>
          </a:p>
        </p:txBody>
      </p:sp>
    </p:spTree>
    <p:extLst>
      <p:ext uri="{BB962C8B-B14F-4D97-AF65-F5344CB8AC3E}">
        <p14:creationId xmlns:p14="http://schemas.microsoft.com/office/powerpoint/2010/main" val="245191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1154B-156F-7F05-19ED-52FFF0E78FA3}"/>
              </a:ext>
            </a:extLst>
          </p:cNvPr>
          <p:cNvSpPr>
            <a:spLocks noGrp="1"/>
          </p:cNvSpPr>
          <p:nvPr>
            <p:ph type="title"/>
          </p:nvPr>
        </p:nvSpPr>
        <p:spPr>
          <a:xfrm>
            <a:off x="655320" y="273685"/>
            <a:ext cx="10738104" cy="1325563"/>
          </a:xfrm>
        </p:spPr>
        <p:txBody>
          <a:bodyPr/>
          <a:lstStyle/>
          <a:p>
            <a:r>
              <a:rPr lang="en-US" dirty="0"/>
              <a:t>Can we use C codes to identify</a:t>
            </a:r>
            <a:r>
              <a:rPr lang="en-US" sz="4400" dirty="0"/>
              <a:t> osteosarcoma?</a:t>
            </a:r>
            <a:r>
              <a:rPr lang="en-US" dirty="0"/>
              <a:t> </a:t>
            </a:r>
          </a:p>
        </p:txBody>
      </p:sp>
      <p:pic>
        <p:nvPicPr>
          <p:cNvPr id="5" name="Content Placeholder 4">
            <a:extLst>
              <a:ext uri="{FF2B5EF4-FFF2-40B4-BE49-F238E27FC236}">
                <a16:creationId xmlns:a16="http://schemas.microsoft.com/office/drawing/2014/main" id="{BA25BF7B-3D3E-D1D0-A5DE-6C53BEF7B223}"/>
              </a:ext>
            </a:extLst>
          </p:cNvPr>
          <p:cNvPicPr>
            <a:picLocks noGrp="1" noChangeAspect="1"/>
          </p:cNvPicPr>
          <p:nvPr>
            <p:ph idx="1"/>
          </p:nvPr>
        </p:nvPicPr>
        <p:blipFill>
          <a:blip r:embed="rId2"/>
          <a:stretch>
            <a:fillRect/>
          </a:stretch>
        </p:blipFill>
        <p:spPr>
          <a:xfrm>
            <a:off x="384110" y="1599248"/>
            <a:ext cx="5711890" cy="4826327"/>
          </a:xfrm>
        </p:spPr>
      </p:pic>
      <p:sp>
        <p:nvSpPr>
          <p:cNvPr id="7" name="TextBox 6">
            <a:extLst>
              <a:ext uri="{FF2B5EF4-FFF2-40B4-BE49-F238E27FC236}">
                <a16:creationId xmlns:a16="http://schemas.microsoft.com/office/drawing/2014/main" id="{7DB2AAC2-66B1-364C-A5C4-4C83646D90E7}"/>
              </a:ext>
            </a:extLst>
          </p:cNvPr>
          <p:cNvSpPr txBox="1"/>
          <p:nvPr/>
        </p:nvSpPr>
        <p:spPr>
          <a:xfrm>
            <a:off x="6294058" y="1717286"/>
            <a:ext cx="5711890" cy="646331"/>
          </a:xfrm>
          <a:prstGeom prst="rect">
            <a:avLst/>
          </a:prstGeom>
          <a:noFill/>
        </p:spPr>
        <p:txBody>
          <a:bodyPr wrap="square">
            <a:spAutoFit/>
          </a:bodyPr>
          <a:lstStyle/>
          <a:p>
            <a:r>
              <a:rPr lang="en-US" dirty="0"/>
              <a:t>Probably not.</a:t>
            </a:r>
          </a:p>
          <a:p>
            <a:r>
              <a:rPr lang="en-US" dirty="0"/>
              <a:t>This is a list of C codes based on “AYA Site = </a:t>
            </a:r>
            <a:r>
              <a:rPr lang="en-US" sz="1800" dirty="0"/>
              <a:t>Osteosarcoma”</a:t>
            </a:r>
            <a:r>
              <a:rPr lang="en-US" dirty="0"/>
              <a:t>  </a:t>
            </a:r>
          </a:p>
        </p:txBody>
      </p:sp>
    </p:spTree>
    <p:extLst>
      <p:ext uri="{BB962C8B-B14F-4D97-AF65-F5344CB8AC3E}">
        <p14:creationId xmlns:p14="http://schemas.microsoft.com/office/powerpoint/2010/main" val="6169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3D399-20F6-44D6-5E43-24FBA2F38CFA}"/>
              </a:ext>
            </a:extLst>
          </p:cNvPr>
          <p:cNvSpPr>
            <a:spLocks noGrp="1"/>
          </p:cNvSpPr>
          <p:nvPr>
            <p:ph type="title"/>
          </p:nvPr>
        </p:nvSpPr>
        <p:spPr/>
        <p:txBody>
          <a:bodyPr/>
          <a:lstStyle/>
          <a:p>
            <a:r>
              <a:rPr lang="en-US" dirty="0"/>
              <a:t>Compare Ohio O</a:t>
            </a:r>
            <a:r>
              <a:rPr lang="en-US" sz="4400" dirty="0"/>
              <a:t>steosarcoma</a:t>
            </a:r>
            <a:r>
              <a:rPr lang="en-US" dirty="0"/>
              <a:t> cases between SEER*STAT and OCISS</a:t>
            </a:r>
          </a:p>
        </p:txBody>
      </p:sp>
      <p:pic>
        <p:nvPicPr>
          <p:cNvPr id="5" name="Picture 4">
            <a:extLst>
              <a:ext uri="{FF2B5EF4-FFF2-40B4-BE49-F238E27FC236}">
                <a16:creationId xmlns:a16="http://schemas.microsoft.com/office/drawing/2014/main" id="{2F6687C5-CD6F-BDA8-DF02-E201681F4E24}"/>
              </a:ext>
            </a:extLst>
          </p:cNvPr>
          <p:cNvPicPr>
            <a:picLocks noChangeAspect="1"/>
          </p:cNvPicPr>
          <p:nvPr/>
        </p:nvPicPr>
        <p:blipFill>
          <a:blip r:embed="rId3"/>
          <a:stretch>
            <a:fillRect/>
          </a:stretch>
        </p:blipFill>
        <p:spPr>
          <a:xfrm>
            <a:off x="395378" y="5581339"/>
            <a:ext cx="5054446" cy="1142111"/>
          </a:xfrm>
          <a:prstGeom prst="rect">
            <a:avLst/>
          </a:prstGeom>
        </p:spPr>
      </p:pic>
      <p:sp>
        <p:nvSpPr>
          <p:cNvPr id="7" name="TextBox 6">
            <a:extLst>
              <a:ext uri="{FF2B5EF4-FFF2-40B4-BE49-F238E27FC236}">
                <a16:creationId xmlns:a16="http://schemas.microsoft.com/office/drawing/2014/main" id="{3233BC49-3ECC-D283-2355-0A0CB3A89DC0}"/>
              </a:ext>
            </a:extLst>
          </p:cNvPr>
          <p:cNvSpPr txBox="1"/>
          <p:nvPr/>
        </p:nvSpPr>
        <p:spPr>
          <a:xfrm>
            <a:off x="243003" y="2340185"/>
            <a:ext cx="5002605" cy="646331"/>
          </a:xfrm>
          <a:prstGeom prst="rect">
            <a:avLst/>
          </a:prstGeom>
          <a:noFill/>
        </p:spPr>
        <p:txBody>
          <a:bodyPr wrap="square">
            <a:spAutoFit/>
          </a:bodyPr>
          <a:lstStyle/>
          <a:p>
            <a:r>
              <a:rPr lang="en-US" dirty="0"/>
              <a:t>SEER*STAT</a:t>
            </a:r>
          </a:p>
          <a:p>
            <a:r>
              <a:rPr lang="en-US" dirty="0"/>
              <a:t>AYA Site = </a:t>
            </a:r>
            <a:r>
              <a:rPr lang="en-US" sz="1800" dirty="0"/>
              <a:t>Osteosarcoma</a:t>
            </a:r>
            <a:endParaRPr lang="en-US" dirty="0"/>
          </a:p>
        </p:txBody>
      </p:sp>
      <p:sp>
        <p:nvSpPr>
          <p:cNvPr id="9" name="TextBox 8">
            <a:extLst>
              <a:ext uri="{FF2B5EF4-FFF2-40B4-BE49-F238E27FC236}">
                <a16:creationId xmlns:a16="http://schemas.microsoft.com/office/drawing/2014/main" id="{E441CED5-500A-62A6-39F5-C69EEBE0ED9A}"/>
              </a:ext>
            </a:extLst>
          </p:cNvPr>
          <p:cNvSpPr txBox="1"/>
          <p:nvPr/>
        </p:nvSpPr>
        <p:spPr>
          <a:xfrm>
            <a:off x="328347" y="5212008"/>
            <a:ext cx="2128266" cy="369332"/>
          </a:xfrm>
          <a:prstGeom prst="rect">
            <a:avLst/>
          </a:prstGeom>
          <a:noFill/>
        </p:spPr>
        <p:txBody>
          <a:bodyPr wrap="square">
            <a:spAutoFit/>
          </a:bodyPr>
          <a:lstStyle/>
          <a:p>
            <a:r>
              <a:rPr lang="en-US" dirty="0"/>
              <a:t>A</a:t>
            </a:r>
            <a:r>
              <a:rPr lang="en-US" altLang="zh-CN" dirty="0"/>
              <a:t>ge-adjusted rate</a:t>
            </a:r>
            <a:endParaRPr lang="en-US" dirty="0"/>
          </a:p>
        </p:txBody>
      </p:sp>
      <p:pic>
        <p:nvPicPr>
          <p:cNvPr id="11" name="Picture 10">
            <a:extLst>
              <a:ext uri="{FF2B5EF4-FFF2-40B4-BE49-F238E27FC236}">
                <a16:creationId xmlns:a16="http://schemas.microsoft.com/office/drawing/2014/main" id="{6833BA36-45FD-20D9-8709-410524066F78}"/>
              </a:ext>
            </a:extLst>
          </p:cNvPr>
          <p:cNvPicPr>
            <a:picLocks noChangeAspect="1"/>
          </p:cNvPicPr>
          <p:nvPr/>
        </p:nvPicPr>
        <p:blipFill>
          <a:blip r:embed="rId4"/>
          <a:stretch>
            <a:fillRect/>
          </a:stretch>
        </p:blipFill>
        <p:spPr>
          <a:xfrm>
            <a:off x="328347" y="3636014"/>
            <a:ext cx="5187794" cy="1115250"/>
          </a:xfrm>
          <a:prstGeom prst="rect">
            <a:avLst/>
          </a:prstGeom>
        </p:spPr>
      </p:pic>
      <p:sp>
        <p:nvSpPr>
          <p:cNvPr id="12" name="TextBox 11">
            <a:extLst>
              <a:ext uri="{FF2B5EF4-FFF2-40B4-BE49-F238E27FC236}">
                <a16:creationId xmlns:a16="http://schemas.microsoft.com/office/drawing/2014/main" id="{6115887A-C756-EA43-46C2-42BFF96E7B32}"/>
              </a:ext>
            </a:extLst>
          </p:cNvPr>
          <p:cNvSpPr txBox="1"/>
          <p:nvPr/>
        </p:nvSpPr>
        <p:spPr>
          <a:xfrm>
            <a:off x="243003" y="3244334"/>
            <a:ext cx="2128266" cy="369332"/>
          </a:xfrm>
          <a:prstGeom prst="rect">
            <a:avLst/>
          </a:prstGeom>
          <a:noFill/>
        </p:spPr>
        <p:txBody>
          <a:bodyPr wrap="square">
            <a:spAutoFit/>
          </a:bodyPr>
          <a:lstStyle/>
          <a:p>
            <a:r>
              <a:rPr lang="en-US" dirty="0"/>
              <a:t>Crude rate</a:t>
            </a:r>
          </a:p>
        </p:txBody>
      </p:sp>
      <p:sp>
        <p:nvSpPr>
          <p:cNvPr id="13" name="TextBox 12">
            <a:extLst>
              <a:ext uri="{FF2B5EF4-FFF2-40B4-BE49-F238E27FC236}">
                <a16:creationId xmlns:a16="http://schemas.microsoft.com/office/drawing/2014/main" id="{068B408C-B164-B190-4B7C-8BF6EF516690}"/>
              </a:ext>
            </a:extLst>
          </p:cNvPr>
          <p:cNvSpPr txBox="1"/>
          <p:nvPr/>
        </p:nvSpPr>
        <p:spPr>
          <a:xfrm>
            <a:off x="5744508" y="1223451"/>
            <a:ext cx="2056295" cy="369332"/>
          </a:xfrm>
          <a:prstGeom prst="rect">
            <a:avLst/>
          </a:prstGeom>
          <a:noFill/>
        </p:spPr>
        <p:txBody>
          <a:bodyPr wrap="square">
            <a:spAutoFit/>
          </a:bodyPr>
          <a:lstStyle/>
          <a:p>
            <a:r>
              <a:rPr lang="en-US" dirty="0"/>
              <a:t>Years = 2001-2020</a:t>
            </a:r>
          </a:p>
        </p:txBody>
      </p:sp>
      <p:sp>
        <p:nvSpPr>
          <p:cNvPr id="14" name="TextBox 13">
            <a:extLst>
              <a:ext uri="{FF2B5EF4-FFF2-40B4-BE49-F238E27FC236}">
                <a16:creationId xmlns:a16="http://schemas.microsoft.com/office/drawing/2014/main" id="{B3093B67-BE12-6B25-505E-1C46B0CFF21E}"/>
              </a:ext>
            </a:extLst>
          </p:cNvPr>
          <p:cNvSpPr txBox="1"/>
          <p:nvPr/>
        </p:nvSpPr>
        <p:spPr>
          <a:xfrm>
            <a:off x="6351195" y="2340185"/>
            <a:ext cx="5002605" cy="646331"/>
          </a:xfrm>
          <a:prstGeom prst="rect">
            <a:avLst/>
          </a:prstGeom>
          <a:noFill/>
        </p:spPr>
        <p:txBody>
          <a:bodyPr wrap="square">
            <a:spAutoFit/>
          </a:bodyPr>
          <a:lstStyle/>
          <a:p>
            <a:r>
              <a:rPr lang="en-US" dirty="0"/>
              <a:t>OCISS</a:t>
            </a:r>
          </a:p>
          <a:p>
            <a:r>
              <a:rPr lang="en-US" dirty="0"/>
              <a:t>Histology code: 9180-9187, 9192-9194</a:t>
            </a:r>
          </a:p>
        </p:txBody>
      </p:sp>
      <p:sp>
        <p:nvSpPr>
          <p:cNvPr id="15" name="TextBox 14">
            <a:extLst>
              <a:ext uri="{FF2B5EF4-FFF2-40B4-BE49-F238E27FC236}">
                <a16:creationId xmlns:a16="http://schemas.microsoft.com/office/drawing/2014/main" id="{7E95987E-A71C-0505-EDBC-E63701C3AC6E}"/>
              </a:ext>
            </a:extLst>
          </p:cNvPr>
          <p:cNvSpPr txBox="1"/>
          <p:nvPr/>
        </p:nvSpPr>
        <p:spPr>
          <a:xfrm>
            <a:off x="6430443" y="3636013"/>
            <a:ext cx="4048581" cy="923330"/>
          </a:xfrm>
          <a:prstGeom prst="rect">
            <a:avLst/>
          </a:prstGeom>
          <a:noFill/>
        </p:spPr>
        <p:txBody>
          <a:bodyPr wrap="square">
            <a:spAutoFit/>
          </a:bodyPr>
          <a:lstStyle/>
          <a:p>
            <a:r>
              <a:rPr lang="en-US" b="1" dirty="0"/>
              <a:t>Results</a:t>
            </a:r>
            <a:r>
              <a:rPr lang="en-US" dirty="0"/>
              <a:t> </a:t>
            </a:r>
          </a:p>
          <a:p>
            <a:r>
              <a:rPr lang="en-US" dirty="0"/>
              <a:t>Count: 715</a:t>
            </a:r>
          </a:p>
          <a:p>
            <a:r>
              <a:rPr lang="en-US" dirty="0"/>
              <a:t>Crude Rate: 0.310 </a:t>
            </a:r>
          </a:p>
        </p:txBody>
      </p:sp>
    </p:spTree>
    <p:extLst>
      <p:ext uri="{BB962C8B-B14F-4D97-AF65-F5344CB8AC3E}">
        <p14:creationId xmlns:p14="http://schemas.microsoft.com/office/powerpoint/2010/main" val="2721537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6B48-4890-43B8-C7E5-0FAB8D10CDEC}"/>
              </a:ext>
            </a:extLst>
          </p:cNvPr>
          <p:cNvSpPr>
            <a:spLocks noGrp="1"/>
          </p:cNvSpPr>
          <p:nvPr>
            <p:ph type="title"/>
          </p:nvPr>
        </p:nvSpPr>
        <p:spPr/>
        <p:txBody>
          <a:bodyPr/>
          <a:lstStyle/>
          <a:p>
            <a:r>
              <a:rPr lang="en-US" dirty="0"/>
              <a:t>O</a:t>
            </a:r>
            <a:r>
              <a:rPr lang="en-US" sz="4400" dirty="0"/>
              <a:t>steosarcoma</a:t>
            </a:r>
            <a:r>
              <a:rPr lang="en-US" dirty="0"/>
              <a:t> in 15-County Catchment Area</a:t>
            </a:r>
          </a:p>
        </p:txBody>
      </p:sp>
      <p:sp>
        <p:nvSpPr>
          <p:cNvPr id="3" name="Content Placeholder 2">
            <a:extLst>
              <a:ext uri="{FF2B5EF4-FFF2-40B4-BE49-F238E27FC236}">
                <a16:creationId xmlns:a16="http://schemas.microsoft.com/office/drawing/2014/main" id="{C5A64EDF-5641-FCE9-BCD5-78D6BC99E0AF}"/>
              </a:ext>
            </a:extLst>
          </p:cNvPr>
          <p:cNvSpPr>
            <a:spLocks noGrp="1"/>
          </p:cNvSpPr>
          <p:nvPr>
            <p:ph idx="1"/>
          </p:nvPr>
        </p:nvSpPr>
        <p:spPr/>
        <p:txBody>
          <a:bodyPr/>
          <a:lstStyle/>
          <a:p>
            <a:pPr marL="0" indent="0">
              <a:buNone/>
            </a:pPr>
            <a:r>
              <a:rPr lang="en-US" dirty="0"/>
              <a:t>Results from OCISS using Histology codes 9180-9187, 9192-9194 </a:t>
            </a:r>
          </a:p>
          <a:p>
            <a:pPr marL="457200" lvl="1" indent="0">
              <a:buNone/>
            </a:pPr>
            <a:r>
              <a:rPr lang="en-US" dirty="0"/>
              <a:t>Count: 239</a:t>
            </a:r>
          </a:p>
          <a:p>
            <a:pPr marL="457200" lvl="1" indent="0">
              <a:buNone/>
            </a:pPr>
            <a:r>
              <a:rPr lang="en-US" dirty="0"/>
              <a:t>Crude Rate: 0.298</a:t>
            </a:r>
          </a:p>
          <a:p>
            <a:pPr marL="457200" lvl="1" indent="0">
              <a:buNone/>
            </a:pPr>
            <a:r>
              <a:rPr lang="en-US" u="none" strike="noStrike" dirty="0">
                <a:effectLst/>
              </a:rPr>
              <a:t>Age-adjusted: 0.299</a:t>
            </a:r>
          </a:p>
          <a:p>
            <a:pPr marL="0" indent="0">
              <a:buNone/>
            </a:pPr>
            <a:endParaRPr lang="en-US" b="0" i="0" dirty="0">
              <a:solidFill>
                <a:srgbClr val="000000"/>
              </a:solidFill>
              <a:latin typeface="Calibri" panose="020F0502020204030204" pitchFamily="34" charset="0"/>
            </a:endParaRPr>
          </a:p>
          <a:p>
            <a:pPr marL="0" indent="0">
              <a:buNone/>
            </a:pPr>
            <a:r>
              <a:rPr lang="en-US" sz="2800" b="0" i="0" u="none" strike="noStrike" dirty="0">
                <a:solidFill>
                  <a:srgbClr val="000000"/>
                </a:solidFill>
                <a:effectLst/>
                <a:latin typeface="Calibri" panose="020F0502020204030204" pitchFamily="34" charset="0"/>
              </a:rPr>
              <a:t>* Population data are from SEER </a:t>
            </a:r>
            <a:r>
              <a:rPr lang="en-US" altLang="zh-CN" dirty="0">
                <a:solidFill>
                  <a:srgbClr val="000000"/>
                </a:solidFill>
                <a:latin typeface="Calibri" panose="020F0502020204030204" pitchFamily="34" charset="0"/>
              </a:rPr>
              <a:t>website. The </a:t>
            </a:r>
            <a:r>
              <a:rPr lang="en-US" u="none" strike="noStrike" dirty="0">
                <a:effectLst/>
              </a:rPr>
              <a:t>Age-adjusted rate is calculated using an algorithm written in R.</a:t>
            </a:r>
            <a:endParaRPr lang="en-US" sz="2800" b="0" i="0" u="none" strike="noStrike" dirty="0">
              <a:solidFill>
                <a:srgbClr val="000000"/>
              </a:solidFill>
              <a:effectLst/>
              <a:latin typeface="Calibri" panose="020F050202020403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2541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8E1D4-2A76-DE7A-101D-DE3ABB8CFB8E}"/>
              </a:ext>
            </a:extLst>
          </p:cNvPr>
          <p:cNvSpPr>
            <a:spLocks noGrp="1"/>
          </p:cNvSpPr>
          <p:nvPr>
            <p:ph type="title"/>
          </p:nvPr>
        </p:nvSpPr>
        <p:spPr/>
        <p:txBody>
          <a:bodyPr/>
          <a:lstStyle/>
          <a:p>
            <a:r>
              <a:rPr lang="en-US" dirty="0"/>
              <a:t>O</a:t>
            </a:r>
            <a:r>
              <a:rPr lang="en-US" sz="4400" dirty="0"/>
              <a:t>steosarcoma</a:t>
            </a:r>
            <a:r>
              <a:rPr lang="en-US" dirty="0"/>
              <a:t> in US</a:t>
            </a:r>
          </a:p>
        </p:txBody>
      </p:sp>
      <p:pic>
        <p:nvPicPr>
          <p:cNvPr id="5" name="Content Placeholder 4">
            <a:extLst>
              <a:ext uri="{FF2B5EF4-FFF2-40B4-BE49-F238E27FC236}">
                <a16:creationId xmlns:a16="http://schemas.microsoft.com/office/drawing/2014/main" id="{750C593A-F2FB-C18B-9030-DB8A86EB021A}"/>
              </a:ext>
            </a:extLst>
          </p:cNvPr>
          <p:cNvPicPr>
            <a:picLocks noGrp="1" noChangeAspect="1"/>
          </p:cNvPicPr>
          <p:nvPr>
            <p:ph idx="1"/>
          </p:nvPr>
        </p:nvPicPr>
        <p:blipFill>
          <a:blip r:embed="rId2"/>
          <a:stretch>
            <a:fillRect/>
          </a:stretch>
        </p:blipFill>
        <p:spPr>
          <a:xfrm>
            <a:off x="838200" y="2644399"/>
            <a:ext cx="6151880" cy="1399480"/>
          </a:xfrm>
        </p:spPr>
      </p:pic>
      <p:sp>
        <p:nvSpPr>
          <p:cNvPr id="9" name="TextBox 8">
            <a:extLst>
              <a:ext uri="{FF2B5EF4-FFF2-40B4-BE49-F238E27FC236}">
                <a16:creationId xmlns:a16="http://schemas.microsoft.com/office/drawing/2014/main" id="{0799E8F4-F911-CF5A-B321-3B8CE4AC2254}"/>
              </a:ext>
            </a:extLst>
          </p:cNvPr>
          <p:cNvSpPr txBox="1"/>
          <p:nvPr/>
        </p:nvSpPr>
        <p:spPr>
          <a:xfrm>
            <a:off x="838200" y="2167436"/>
            <a:ext cx="6097836" cy="369332"/>
          </a:xfrm>
          <a:prstGeom prst="rect">
            <a:avLst/>
          </a:prstGeom>
          <a:noFill/>
        </p:spPr>
        <p:txBody>
          <a:bodyPr wrap="square">
            <a:spAutoFit/>
          </a:bodyPr>
          <a:lstStyle/>
          <a:p>
            <a:r>
              <a:rPr lang="en-US" dirty="0"/>
              <a:t>Crude Rate</a:t>
            </a:r>
          </a:p>
        </p:txBody>
      </p:sp>
    </p:spTree>
    <p:extLst>
      <p:ext uri="{BB962C8B-B14F-4D97-AF65-F5344CB8AC3E}">
        <p14:creationId xmlns:p14="http://schemas.microsoft.com/office/powerpoint/2010/main" val="441677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794</Words>
  <Application>Microsoft Office PowerPoint</Application>
  <PresentationFormat>Widescreen</PresentationFormat>
  <Paragraphs>102</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Osteosarcoma Incidence, 2001-2020 (20 Years)</vt:lpstr>
      <vt:lpstr>Osteosarcoma Mortality, 2011-2020 (10 Year)</vt:lpstr>
      <vt:lpstr>Methods to obtain rates of Osteosarcoma</vt:lpstr>
      <vt:lpstr>PowerPoint Presentation</vt:lpstr>
      <vt:lpstr>PowerPoint Presentation</vt:lpstr>
      <vt:lpstr>Can we use C codes to identify osteosarcoma? </vt:lpstr>
      <vt:lpstr>Compare Ohio Osteosarcoma cases between SEER*STAT and OCISS</vt:lpstr>
      <vt:lpstr>Osteosarcoma in 15-County Catchment Area</vt:lpstr>
      <vt:lpstr>Osteosarcoma in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Weichuan Dong</dc:creator>
  <cp:lastModifiedBy>Weichuan Dong</cp:lastModifiedBy>
  <cp:revision>15</cp:revision>
  <dcterms:created xsi:type="dcterms:W3CDTF">2023-08-30T18:42:29Z</dcterms:created>
  <dcterms:modified xsi:type="dcterms:W3CDTF">2023-09-12T14:44:23Z</dcterms:modified>
</cp:coreProperties>
</file>