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65" r:id="rId3"/>
    <p:sldId id="274" r:id="rId4"/>
    <p:sldId id="273" r:id="rId5"/>
    <p:sldId id="258" r:id="rId6"/>
    <p:sldId id="276" r:id="rId7"/>
    <p:sldId id="259" r:id="rId8"/>
    <p:sldId id="260" r:id="rId9"/>
    <p:sldId id="277" r:id="rId10"/>
    <p:sldId id="261" r:id="rId11"/>
    <p:sldId id="279" r:id="rId12"/>
    <p:sldId id="266" r:id="rId13"/>
    <p:sldId id="268" r:id="rId14"/>
    <p:sldId id="269" r:id="rId15"/>
    <p:sldId id="271" r:id="rId16"/>
    <p:sldId id="270" r:id="rId17"/>
    <p:sldId id="264" r:id="rId18"/>
    <p:sldId id="262" r:id="rId19"/>
    <p:sldId id="275" r:id="rId20"/>
    <p:sldId id="267" r:id="rId21"/>
    <p:sldId id="263" r:id="rId22"/>
    <p:sldId id="272" r:id="rId23"/>
    <p:sldId id="278"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1pPr>
    <a:lvl2pPr marL="4572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2pPr>
    <a:lvl3pPr marL="9144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3pPr>
    <a:lvl4pPr marL="13716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4pPr>
    <a:lvl5pPr marL="18288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05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9816C-6E84-4398-B642-EA4B67273823}" type="doc">
      <dgm:prSet loTypeId="urn:microsoft.com/office/officeart/2005/8/layout/process1" loCatId="process" qsTypeId="urn:microsoft.com/office/officeart/2005/8/quickstyle/simple1" qsCatId="simple" csTypeId="urn:microsoft.com/office/officeart/2005/8/colors/accent1_2" csCatId="accent1" phldr="1"/>
      <dgm:spPr/>
    </dgm:pt>
    <dgm:pt modelId="{DA506578-BC83-42CA-9574-9F9C92451AC8}">
      <dgm:prSet phldrT="[Text]"/>
      <dgm:spPr/>
      <dgm:t>
        <a:bodyPr/>
        <a:lstStyle/>
        <a:p>
          <a:r>
            <a:rPr lang="en-US" dirty="0" smtClean="0"/>
            <a:t>Compelling problem</a:t>
          </a:r>
          <a:endParaRPr lang="en-US" dirty="0"/>
        </a:p>
      </dgm:t>
    </dgm:pt>
    <dgm:pt modelId="{48D4BBB4-FE62-46C6-8A3C-401A07E168E0}" type="parTrans" cxnId="{D2ED0591-FF72-4312-B6FE-E792FD6547A1}">
      <dgm:prSet/>
      <dgm:spPr/>
      <dgm:t>
        <a:bodyPr/>
        <a:lstStyle/>
        <a:p>
          <a:endParaRPr lang="en-US"/>
        </a:p>
      </dgm:t>
    </dgm:pt>
    <dgm:pt modelId="{BA102DAB-D20D-466E-B0AA-F817F4739E7F}" type="sibTrans" cxnId="{D2ED0591-FF72-4312-B6FE-E792FD6547A1}">
      <dgm:prSet/>
      <dgm:spPr/>
      <dgm:t>
        <a:bodyPr/>
        <a:lstStyle/>
        <a:p>
          <a:endParaRPr lang="en-US"/>
        </a:p>
      </dgm:t>
    </dgm:pt>
    <dgm:pt modelId="{E8A098DE-D976-47FC-BA9F-30C5528A8FB6}">
      <dgm:prSet phldrT="[Text]"/>
      <dgm:spPr/>
      <dgm:t>
        <a:bodyPr/>
        <a:lstStyle/>
        <a:p>
          <a:r>
            <a:rPr lang="en-US" dirty="0" smtClean="0"/>
            <a:t>Need</a:t>
          </a:r>
          <a:endParaRPr lang="en-US" dirty="0"/>
        </a:p>
      </dgm:t>
    </dgm:pt>
    <dgm:pt modelId="{10611A26-D1D2-4F2F-A961-18A7A033AB75}" type="parTrans" cxnId="{B0E09478-C406-429C-95F9-EF6DAAA8E2DB}">
      <dgm:prSet/>
      <dgm:spPr/>
      <dgm:t>
        <a:bodyPr/>
        <a:lstStyle/>
        <a:p>
          <a:endParaRPr lang="en-US"/>
        </a:p>
      </dgm:t>
    </dgm:pt>
    <dgm:pt modelId="{4B7A9DAD-B6CB-4FD4-8E02-10284D1CBB91}" type="sibTrans" cxnId="{B0E09478-C406-429C-95F9-EF6DAAA8E2DB}">
      <dgm:prSet/>
      <dgm:spPr/>
      <dgm:t>
        <a:bodyPr/>
        <a:lstStyle/>
        <a:p>
          <a:endParaRPr lang="en-US"/>
        </a:p>
      </dgm:t>
    </dgm:pt>
    <dgm:pt modelId="{DCF25557-1AAA-4FA2-A763-DE1091CF350F}">
      <dgm:prSet phldrT="[Text]"/>
      <dgm:spPr/>
      <dgm:t>
        <a:bodyPr/>
        <a:lstStyle/>
        <a:p>
          <a:r>
            <a:rPr lang="en-US" dirty="0" smtClean="0"/>
            <a:t>Opportunity</a:t>
          </a:r>
          <a:endParaRPr lang="en-US" dirty="0"/>
        </a:p>
      </dgm:t>
    </dgm:pt>
    <dgm:pt modelId="{E302906E-5F13-4320-947B-A952F1A64F5D}" type="parTrans" cxnId="{43790B63-B8C3-40A8-ADCD-5D4B863C93EF}">
      <dgm:prSet/>
      <dgm:spPr/>
      <dgm:t>
        <a:bodyPr/>
        <a:lstStyle/>
        <a:p>
          <a:endParaRPr lang="en-US"/>
        </a:p>
      </dgm:t>
    </dgm:pt>
    <dgm:pt modelId="{537F9B9F-02D4-4BE0-8A9E-8B2272934322}" type="sibTrans" cxnId="{43790B63-B8C3-40A8-ADCD-5D4B863C93EF}">
      <dgm:prSet/>
      <dgm:spPr/>
      <dgm:t>
        <a:bodyPr/>
        <a:lstStyle/>
        <a:p>
          <a:endParaRPr lang="en-US"/>
        </a:p>
      </dgm:t>
    </dgm:pt>
    <dgm:pt modelId="{2522852D-0A27-4285-83BF-CBC05F7BB3B8}" type="pres">
      <dgm:prSet presAssocID="{2F49816C-6E84-4398-B642-EA4B67273823}" presName="Name0" presStyleCnt="0">
        <dgm:presLayoutVars>
          <dgm:dir/>
          <dgm:resizeHandles val="exact"/>
        </dgm:presLayoutVars>
      </dgm:prSet>
      <dgm:spPr/>
    </dgm:pt>
    <dgm:pt modelId="{42EA2D13-2BA3-484F-80E2-60E41D0EAAFD}" type="pres">
      <dgm:prSet presAssocID="{DA506578-BC83-42CA-9574-9F9C92451AC8}" presName="node" presStyleLbl="node1" presStyleIdx="0" presStyleCnt="3">
        <dgm:presLayoutVars>
          <dgm:bulletEnabled val="1"/>
        </dgm:presLayoutVars>
      </dgm:prSet>
      <dgm:spPr/>
      <dgm:t>
        <a:bodyPr/>
        <a:lstStyle/>
        <a:p>
          <a:endParaRPr lang="en-US"/>
        </a:p>
      </dgm:t>
    </dgm:pt>
    <dgm:pt modelId="{E2A74A22-C084-4EA4-A499-AC842479573F}" type="pres">
      <dgm:prSet presAssocID="{BA102DAB-D20D-466E-B0AA-F817F4739E7F}" presName="sibTrans" presStyleLbl="sibTrans2D1" presStyleIdx="0" presStyleCnt="2"/>
      <dgm:spPr>
        <a:prstGeom prst="mathPlus">
          <a:avLst/>
        </a:prstGeom>
      </dgm:spPr>
      <dgm:t>
        <a:bodyPr/>
        <a:lstStyle/>
        <a:p>
          <a:endParaRPr lang="en-US"/>
        </a:p>
      </dgm:t>
    </dgm:pt>
    <dgm:pt modelId="{57B37207-AD49-4FEE-9CAD-A5D592821F55}" type="pres">
      <dgm:prSet presAssocID="{BA102DAB-D20D-466E-B0AA-F817F4739E7F}" presName="connectorText" presStyleLbl="sibTrans2D1" presStyleIdx="0" presStyleCnt="2"/>
      <dgm:spPr/>
      <dgm:t>
        <a:bodyPr/>
        <a:lstStyle/>
        <a:p>
          <a:endParaRPr lang="en-US"/>
        </a:p>
      </dgm:t>
    </dgm:pt>
    <dgm:pt modelId="{BB84666F-AEAF-4CD4-9C67-389AFA2A7FD1}" type="pres">
      <dgm:prSet presAssocID="{E8A098DE-D976-47FC-BA9F-30C5528A8FB6}" presName="node" presStyleLbl="node1" presStyleIdx="1" presStyleCnt="3">
        <dgm:presLayoutVars>
          <dgm:bulletEnabled val="1"/>
        </dgm:presLayoutVars>
      </dgm:prSet>
      <dgm:spPr/>
      <dgm:t>
        <a:bodyPr/>
        <a:lstStyle/>
        <a:p>
          <a:endParaRPr lang="en-US"/>
        </a:p>
      </dgm:t>
    </dgm:pt>
    <dgm:pt modelId="{EC328B13-12CE-49FE-B422-ABC592327718}" type="pres">
      <dgm:prSet presAssocID="{4B7A9DAD-B6CB-4FD4-8E02-10284D1CBB91}" presName="sibTrans" presStyleLbl="sibTrans2D1" presStyleIdx="1" presStyleCnt="2" custScaleX="176326"/>
      <dgm:spPr/>
      <dgm:t>
        <a:bodyPr/>
        <a:lstStyle/>
        <a:p>
          <a:endParaRPr lang="en-US"/>
        </a:p>
      </dgm:t>
    </dgm:pt>
    <dgm:pt modelId="{4AFFA0C7-A39E-4510-A6E5-70AD9B00EB89}" type="pres">
      <dgm:prSet presAssocID="{4B7A9DAD-B6CB-4FD4-8E02-10284D1CBB91}" presName="connectorText" presStyleLbl="sibTrans2D1" presStyleIdx="1" presStyleCnt="2"/>
      <dgm:spPr/>
      <dgm:t>
        <a:bodyPr/>
        <a:lstStyle/>
        <a:p>
          <a:endParaRPr lang="en-US"/>
        </a:p>
      </dgm:t>
    </dgm:pt>
    <dgm:pt modelId="{D09B452B-00D9-4CA8-BED6-693AFC39669A}" type="pres">
      <dgm:prSet presAssocID="{DCF25557-1AAA-4FA2-A763-DE1091CF350F}" presName="node" presStyleLbl="node1" presStyleIdx="2" presStyleCnt="3">
        <dgm:presLayoutVars>
          <dgm:bulletEnabled val="1"/>
        </dgm:presLayoutVars>
      </dgm:prSet>
      <dgm:spPr/>
      <dgm:t>
        <a:bodyPr/>
        <a:lstStyle/>
        <a:p>
          <a:endParaRPr lang="en-US"/>
        </a:p>
      </dgm:t>
    </dgm:pt>
  </dgm:ptLst>
  <dgm:cxnLst>
    <dgm:cxn modelId="{646A4E5C-5431-496F-98BD-D5B8DAA97F3A}" type="presOf" srcId="{BA102DAB-D20D-466E-B0AA-F817F4739E7F}" destId="{E2A74A22-C084-4EA4-A499-AC842479573F}" srcOrd="0" destOrd="0" presId="urn:microsoft.com/office/officeart/2005/8/layout/process1"/>
    <dgm:cxn modelId="{D2ED0591-FF72-4312-B6FE-E792FD6547A1}" srcId="{2F49816C-6E84-4398-B642-EA4B67273823}" destId="{DA506578-BC83-42CA-9574-9F9C92451AC8}" srcOrd="0" destOrd="0" parTransId="{48D4BBB4-FE62-46C6-8A3C-401A07E168E0}" sibTransId="{BA102DAB-D20D-466E-B0AA-F817F4739E7F}"/>
    <dgm:cxn modelId="{3D475A91-8096-4A47-A67E-0E8BAD9697A4}" type="presOf" srcId="{4B7A9DAD-B6CB-4FD4-8E02-10284D1CBB91}" destId="{4AFFA0C7-A39E-4510-A6E5-70AD9B00EB89}" srcOrd="1" destOrd="0" presId="urn:microsoft.com/office/officeart/2005/8/layout/process1"/>
    <dgm:cxn modelId="{84032B9C-7773-42AB-8F84-524C579EE4F4}" type="presOf" srcId="{E8A098DE-D976-47FC-BA9F-30C5528A8FB6}" destId="{BB84666F-AEAF-4CD4-9C67-389AFA2A7FD1}" srcOrd="0" destOrd="0" presId="urn:microsoft.com/office/officeart/2005/8/layout/process1"/>
    <dgm:cxn modelId="{59F06FB3-D111-4362-AAD6-F21F98B7A94C}" type="presOf" srcId="{BA102DAB-D20D-466E-B0AA-F817F4739E7F}" destId="{57B37207-AD49-4FEE-9CAD-A5D592821F55}" srcOrd="1" destOrd="0" presId="urn:microsoft.com/office/officeart/2005/8/layout/process1"/>
    <dgm:cxn modelId="{DEA2E627-1D3F-44D8-9585-2E788102F971}" type="presOf" srcId="{DA506578-BC83-42CA-9574-9F9C92451AC8}" destId="{42EA2D13-2BA3-484F-80E2-60E41D0EAAFD}" srcOrd="0" destOrd="0" presId="urn:microsoft.com/office/officeart/2005/8/layout/process1"/>
    <dgm:cxn modelId="{43790B63-B8C3-40A8-ADCD-5D4B863C93EF}" srcId="{2F49816C-6E84-4398-B642-EA4B67273823}" destId="{DCF25557-1AAA-4FA2-A763-DE1091CF350F}" srcOrd="2" destOrd="0" parTransId="{E302906E-5F13-4320-947B-A952F1A64F5D}" sibTransId="{537F9B9F-02D4-4BE0-8A9E-8B2272934322}"/>
    <dgm:cxn modelId="{B0E09478-C406-429C-95F9-EF6DAAA8E2DB}" srcId="{2F49816C-6E84-4398-B642-EA4B67273823}" destId="{E8A098DE-D976-47FC-BA9F-30C5528A8FB6}" srcOrd="1" destOrd="0" parTransId="{10611A26-D1D2-4F2F-A961-18A7A033AB75}" sibTransId="{4B7A9DAD-B6CB-4FD4-8E02-10284D1CBB91}"/>
    <dgm:cxn modelId="{AB418534-8E83-4CDE-B05E-F3B4C6CD19B4}" type="presOf" srcId="{DCF25557-1AAA-4FA2-A763-DE1091CF350F}" destId="{D09B452B-00D9-4CA8-BED6-693AFC39669A}" srcOrd="0" destOrd="0" presId="urn:microsoft.com/office/officeart/2005/8/layout/process1"/>
    <dgm:cxn modelId="{9A8BE6C7-6152-447C-997B-2E0FF0493B83}" type="presOf" srcId="{4B7A9DAD-B6CB-4FD4-8E02-10284D1CBB91}" destId="{EC328B13-12CE-49FE-B422-ABC592327718}" srcOrd="0" destOrd="0" presId="urn:microsoft.com/office/officeart/2005/8/layout/process1"/>
    <dgm:cxn modelId="{9C48D781-3953-4D7D-9B4E-20A200D8C5E5}" type="presOf" srcId="{2F49816C-6E84-4398-B642-EA4B67273823}" destId="{2522852D-0A27-4285-83BF-CBC05F7BB3B8}" srcOrd="0" destOrd="0" presId="urn:microsoft.com/office/officeart/2005/8/layout/process1"/>
    <dgm:cxn modelId="{D967AF5E-A177-47D8-9962-D598454D1989}" type="presParOf" srcId="{2522852D-0A27-4285-83BF-CBC05F7BB3B8}" destId="{42EA2D13-2BA3-484F-80E2-60E41D0EAAFD}" srcOrd="0" destOrd="0" presId="urn:microsoft.com/office/officeart/2005/8/layout/process1"/>
    <dgm:cxn modelId="{6D6E32F8-FC49-4469-98E2-2B494E1248CD}" type="presParOf" srcId="{2522852D-0A27-4285-83BF-CBC05F7BB3B8}" destId="{E2A74A22-C084-4EA4-A499-AC842479573F}" srcOrd="1" destOrd="0" presId="urn:microsoft.com/office/officeart/2005/8/layout/process1"/>
    <dgm:cxn modelId="{F61B4D7B-2208-4BFA-859E-1A3F07675C33}" type="presParOf" srcId="{E2A74A22-C084-4EA4-A499-AC842479573F}" destId="{57B37207-AD49-4FEE-9CAD-A5D592821F55}" srcOrd="0" destOrd="0" presId="urn:microsoft.com/office/officeart/2005/8/layout/process1"/>
    <dgm:cxn modelId="{4D9137F0-70A4-4ADF-885A-AF524BA59BAF}" type="presParOf" srcId="{2522852D-0A27-4285-83BF-CBC05F7BB3B8}" destId="{BB84666F-AEAF-4CD4-9C67-389AFA2A7FD1}" srcOrd="2" destOrd="0" presId="urn:microsoft.com/office/officeart/2005/8/layout/process1"/>
    <dgm:cxn modelId="{1E957096-11FE-48D0-AF4D-9E75BB7C639A}" type="presParOf" srcId="{2522852D-0A27-4285-83BF-CBC05F7BB3B8}" destId="{EC328B13-12CE-49FE-B422-ABC592327718}" srcOrd="3" destOrd="0" presId="urn:microsoft.com/office/officeart/2005/8/layout/process1"/>
    <dgm:cxn modelId="{2DB64593-0F67-4CD0-A54B-1DFF6F920BC4}" type="presParOf" srcId="{EC328B13-12CE-49FE-B422-ABC592327718}" destId="{4AFFA0C7-A39E-4510-A6E5-70AD9B00EB89}" srcOrd="0" destOrd="0" presId="urn:microsoft.com/office/officeart/2005/8/layout/process1"/>
    <dgm:cxn modelId="{94FC6C57-80E4-4922-8760-E5D61CB06EB0}" type="presParOf" srcId="{2522852D-0A27-4285-83BF-CBC05F7BB3B8}" destId="{D09B452B-00D9-4CA8-BED6-693AFC39669A}"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EA2D13-2BA3-484F-80E2-60E41D0EAAFD}">
      <dsp:nvSpPr>
        <dsp:cNvPr id="0" name=""/>
        <dsp:cNvSpPr/>
      </dsp:nvSpPr>
      <dsp:spPr>
        <a:xfrm>
          <a:off x="6252" y="0"/>
          <a:ext cx="1868822" cy="632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Compelling problem</a:t>
          </a:r>
          <a:endParaRPr lang="en-US" sz="1600" kern="1200" dirty="0"/>
        </a:p>
      </dsp:txBody>
      <dsp:txXfrm>
        <a:off x="6252" y="0"/>
        <a:ext cx="1868822" cy="632285"/>
      </dsp:txXfrm>
    </dsp:sp>
    <dsp:sp modelId="{E2A74A22-C084-4EA4-A499-AC842479573F}">
      <dsp:nvSpPr>
        <dsp:cNvPr id="0" name=""/>
        <dsp:cNvSpPr/>
      </dsp:nvSpPr>
      <dsp:spPr>
        <a:xfrm>
          <a:off x="2061957" y="84408"/>
          <a:ext cx="396190" cy="46346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061957" y="84408"/>
        <a:ext cx="396190" cy="463468"/>
      </dsp:txXfrm>
    </dsp:sp>
    <dsp:sp modelId="{BB84666F-AEAF-4CD4-9C67-389AFA2A7FD1}">
      <dsp:nvSpPr>
        <dsp:cNvPr id="0" name=""/>
        <dsp:cNvSpPr/>
      </dsp:nvSpPr>
      <dsp:spPr>
        <a:xfrm>
          <a:off x="2622604" y="0"/>
          <a:ext cx="1868822" cy="632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Need</a:t>
          </a:r>
          <a:endParaRPr lang="en-US" sz="1600" kern="1200" dirty="0"/>
        </a:p>
      </dsp:txBody>
      <dsp:txXfrm>
        <a:off x="2622604" y="0"/>
        <a:ext cx="1868822" cy="632285"/>
      </dsp:txXfrm>
    </dsp:sp>
    <dsp:sp modelId="{EC328B13-12CE-49FE-B422-ABC592327718}">
      <dsp:nvSpPr>
        <dsp:cNvPr id="0" name=""/>
        <dsp:cNvSpPr/>
      </dsp:nvSpPr>
      <dsp:spPr>
        <a:xfrm>
          <a:off x="4527111" y="84408"/>
          <a:ext cx="698586" cy="463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527111" y="84408"/>
        <a:ext cx="698586" cy="463468"/>
      </dsp:txXfrm>
    </dsp:sp>
    <dsp:sp modelId="{D09B452B-00D9-4CA8-BED6-693AFC39669A}">
      <dsp:nvSpPr>
        <dsp:cNvPr id="0" name=""/>
        <dsp:cNvSpPr/>
      </dsp:nvSpPr>
      <dsp:spPr>
        <a:xfrm>
          <a:off x="5238956" y="0"/>
          <a:ext cx="1868822" cy="632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Opportunity</a:t>
          </a:r>
          <a:endParaRPr lang="en-US" sz="1600" kern="1200" dirty="0"/>
        </a:p>
      </dsp:txBody>
      <dsp:txXfrm>
        <a:off x="5238956" y="0"/>
        <a:ext cx="1868822" cy="6322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9F31AF-D4E7-4FFD-BBBA-AEF3F9DD875D}" type="datetimeFigureOut">
              <a:rPr lang="en-US" smtClean="0"/>
              <a:pPr/>
              <a:t>10/15/2010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966CC6-2C2B-4AC9-9A0E-2F0D00C3162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D92E2349-A4C4-4F5C-976B-5385CD730E6C}" type="slidenum">
              <a:rPr lang="en-US" smtClean="0">
                <a:ea typeface="ＭＳ Ｐゴシック" charset="-128"/>
              </a:rPr>
              <a:pPr/>
              <a:t>2</a:t>
            </a:fld>
            <a:endParaRPr lang="en-US" smtClean="0">
              <a:ea typeface="ＭＳ Ｐゴシック" charset="-128"/>
            </a:endParaRPr>
          </a:p>
        </p:txBody>
      </p:sp>
      <p:sp>
        <p:nvSpPr>
          <p:cNvPr id="4099"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4100" name="Rectangle 2"/>
          <p:cNvSpPr>
            <a:spLocks noGrp="1"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722067-0770-4FCE-8B8F-63ECDA630EF5}" type="slidenum">
              <a:rPr lang="en-US" smtClean="0"/>
              <a:pPr/>
              <a:t>21</a:t>
            </a:fld>
            <a:endParaRPr lang="en-US"/>
          </a:p>
        </p:txBody>
      </p:sp>
    </p:spTree>
    <p:extLst>
      <p:ext uri="{BB962C8B-B14F-4D97-AF65-F5344CB8AC3E}">
        <p14:creationId xmlns="" xmlns:p14="http://schemas.microsoft.com/office/powerpoint/2010/main" val="177721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89966DC6-0F33-4FE9-8A9F-06FBB6D6CE49}" type="slidenum">
              <a:rPr lang="en-US"/>
              <a:pPr/>
              <a:t>22</a:t>
            </a:fld>
            <a:endParaRPr lang="en-US"/>
          </a:p>
        </p:txBody>
      </p:sp>
      <p:sp>
        <p:nvSpPr>
          <p:cNvPr id="15363"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15364" name="Rectangle 2"/>
          <p:cNvSpPr>
            <a:spLocks noGrp="1" noChangeArrowheads="1"/>
          </p:cNvSpPr>
          <p:nvPr>
            <p:ph type="body" idx="1"/>
          </p:nvPr>
        </p:nvSpPr>
        <p:spPr>
          <a:xfrm>
            <a:off x="686360" y="4342535"/>
            <a:ext cx="5486681" cy="4114511"/>
          </a:xfrm>
          <a:noFill/>
          <a:ln/>
        </p:spPr>
        <p:txBody>
          <a:bodyPr wrap="none" anchor="ctr"/>
          <a:lstStyle/>
          <a:p>
            <a:endParaRPr lang="en-US" smtClean="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89966DC6-0F33-4FE9-8A9F-06FBB6D6CE49}" type="slidenum">
              <a:rPr lang="en-US"/>
              <a:pPr/>
              <a:t>4</a:t>
            </a:fld>
            <a:endParaRPr lang="en-US"/>
          </a:p>
        </p:txBody>
      </p:sp>
      <p:sp>
        <p:nvSpPr>
          <p:cNvPr id="1536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15364" name="Rectangle 2"/>
          <p:cNvSpPr>
            <a:spLocks noGrp="1" noChangeArrowheads="1"/>
          </p:cNvSpPr>
          <p:nvPr>
            <p:ph type="body" idx="1"/>
          </p:nvPr>
        </p:nvSpPr>
        <p:spPr>
          <a:xfrm>
            <a:off x="686360" y="4342535"/>
            <a:ext cx="5486681" cy="4114511"/>
          </a:xfrm>
          <a:noFill/>
          <a:ln/>
        </p:spPr>
        <p:txBody>
          <a:bodyPr wrap="none" anchor="ctr"/>
          <a:lstStyle/>
          <a:p>
            <a:endParaRPr lang="en-US" smtClean="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9C77910-500E-40EA-B5A3-5715DA25A3D7}" type="slidenum">
              <a:rPr lang="en-US"/>
              <a:pPr/>
              <a:t>7</a:t>
            </a:fld>
            <a:endParaRPr lang="en-US"/>
          </a:p>
        </p:txBody>
      </p:sp>
      <p:sp>
        <p:nvSpPr>
          <p:cNvPr id="409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A93A2952-73D9-4054-9EEE-9C2179B74BCB}" type="slidenum">
              <a:rPr lang="en-US">
                <a:ea typeface="ＭＳ Ｐゴシック" charset="-128"/>
              </a:rPr>
              <a:pPr/>
              <a:t>10</a:t>
            </a:fld>
            <a:endParaRPr lang="en-US">
              <a:ea typeface="ＭＳ Ｐゴシック" charset="-128"/>
            </a:endParaRPr>
          </a:p>
        </p:txBody>
      </p:sp>
      <p:sp>
        <p:nvSpPr>
          <p:cNvPr id="4099" name="Rectangle 1"/>
          <p:cNvSpPr txBox="1">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4100" name="Rectangle 2"/>
          <p:cNvSpPr txBox="1">
            <a:spLocks noGrp="1"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A8E679-0A28-4870-A636-92A743445F00}"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436E42-F4D3-4942-A565-030A6C958F06}" type="slidenum">
              <a:rPr lang="en-US"/>
              <a:pPr fontAlgn="base">
                <a:spcBef>
                  <a:spcPct val="0"/>
                </a:spcBef>
                <a:spcAft>
                  <a:spcPct val="0"/>
                </a:spcAft>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9465CD-74E4-4A1A-BDC9-ABCB4CF9E485}" type="slidenum">
              <a:rPr lang="en-US"/>
              <a:pPr fontAlgn="base">
                <a:spcBef>
                  <a:spcPct val="0"/>
                </a:spcBef>
                <a:spcAft>
                  <a:spcPct val="0"/>
                </a:spcAft>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38ECECA4-2A19-406D-BDB2-71E308EB2EB1}" type="slidenum">
              <a:rPr lang="en-US" smtClean="0">
                <a:ea typeface="ＭＳ Ｐゴシック" charset="-128"/>
              </a:rPr>
              <a:pPr/>
              <a:t>18</a:t>
            </a:fld>
            <a:endParaRPr lang="en-US" smtClean="0">
              <a:ea typeface="ＭＳ Ｐゴシック" charset="-128"/>
            </a:endParaRPr>
          </a:p>
        </p:txBody>
      </p:sp>
      <p:sp>
        <p:nvSpPr>
          <p:cNvPr id="4099"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4100" name="Rectangle 2"/>
          <p:cNvSpPr>
            <a:spLocks noGrp="1"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594618-B211-41B2-8A7D-163EBB7FEADF}" type="slidenum">
              <a:rPr lang="en-US"/>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3661DEC-ECA4-B740-8FA2-1A5633DAEFD2}" type="datetime1">
              <a:rPr lang="en-US"/>
              <a:pPr>
                <a:defRPr/>
              </a:pPr>
              <a:t>10/15/2010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078F75-D4B2-4A4C-B121-F0AE9FBD618E}" type="slidenum">
              <a:rPr lang="en-US"/>
              <a:pPr>
                <a:defRPr/>
              </a:pPr>
              <a:t>‹#›</a:t>
            </a:fld>
            <a:endParaRPr lang="en-US"/>
          </a:p>
        </p:txBody>
      </p:sp>
    </p:spTree>
  </p:cSld>
  <p:clrMapOvr>
    <a:masterClrMapping/>
  </p:clrMapOvr>
  <p:transition spd="med"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4D225F-E4E6-074D-8B3C-CAD17C40284E}" type="datetime1">
              <a:rPr lang="en-US"/>
              <a:pPr>
                <a:defRPr/>
              </a:pPr>
              <a:t>10/15/2010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74DFC6-A9DB-0B40-B270-90F05159465E}" type="slidenum">
              <a:rPr lang="en-US"/>
              <a:pPr>
                <a:defRPr/>
              </a:pPr>
              <a:t>‹#›</a:t>
            </a:fld>
            <a:endParaRPr lang="en-US"/>
          </a:p>
        </p:txBody>
      </p:sp>
    </p:spTree>
  </p:cSld>
  <p:clrMapOvr>
    <a:masterClrMapping/>
  </p:clrMapOvr>
  <p:transition spd="med"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F39EA2-D0E4-3E40-B4E5-3376D07C6D5D}" type="datetime1">
              <a:rPr lang="en-US"/>
              <a:pPr>
                <a:defRPr/>
              </a:pPr>
              <a:t>10/15/2010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2081EA-05BB-2D49-B104-DFC7F421001C}" type="slidenum">
              <a:rPr lang="en-US"/>
              <a:pPr>
                <a:defRPr/>
              </a:pPr>
              <a:t>‹#›</a:t>
            </a:fld>
            <a:endParaRPr lang="en-US"/>
          </a:p>
        </p:txBody>
      </p:sp>
    </p:spTree>
  </p:cSld>
  <p:clrMapOvr>
    <a:masterClrMapping/>
  </p:clrMapOvr>
  <p:transition spd="med"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8E2DEA-8710-0741-B299-BD700B76C35C}" type="datetime1">
              <a:rPr lang="en-US"/>
              <a:pPr>
                <a:defRPr/>
              </a:pPr>
              <a:t>10/15/2010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DA941-173D-AA4F-9B2B-121EBAD3C46D}" type="slidenum">
              <a:rPr lang="en-US"/>
              <a:pPr>
                <a:defRPr/>
              </a:pPr>
              <a:t>‹#›</a:t>
            </a:fld>
            <a:endParaRPr lang="en-US"/>
          </a:p>
        </p:txBody>
      </p:sp>
    </p:spTree>
  </p:cSld>
  <p:clrMapOvr>
    <a:masterClrMapping/>
  </p:clrMapOvr>
  <p:transition spd="med"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944284-2B97-6848-8EF9-CA840BAE837F}" type="datetime1">
              <a:rPr lang="en-US"/>
              <a:pPr>
                <a:defRPr/>
              </a:pPr>
              <a:t>10/15/2010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B59754-CBD8-5C46-B117-40318257B896}" type="slidenum">
              <a:rPr lang="en-US"/>
              <a:pPr>
                <a:defRPr/>
              </a:pPr>
              <a:t>‹#›</a:t>
            </a:fld>
            <a:endParaRPr lang="en-US"/>
          </a:p>
        </p:txBody>
      </p:sp>
    </p:spTree>
  </p:cSld>
  <p:clrMapOvr>
    <a:masterClrMapping/>
  </p:clrMapOvr>
  <p:transition spd="med"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B506F2-4F6A-CE48-88FF-CF728458E4F9}" type="datetime1">
              <a:rPr lang="en-US"/>
              <a:pPr>
                <a:defRPr/>
              </a:pPr>
              <a:t>10/15/2010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DCF0B3-86FC-9046-9FD6-C40A05468AAE}" type="slidenum">
              <a:rPr lang="en-US"/>
              <a:pPr>
                <a:defRPr/>
              </a:pPr>
              <a:t>‹#›</a:t>
            </a:fld>
            <a:endParaRPr lang="en-US"/>
          </a:p>
        </p:txBody>
      </p:sp>
    </p:spTree>
  </p:cSld>
  <p:clrMapOvr>
    <a:masterClrMapping/>
  </p:clrMapOvr>
  <p:transition spd="med"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1EE0487-021D-D447-8821-1D26F9C2ADCD}" type="datetime1">
              <a:rPr lang="en-US"/>
              <a:pPr>
                <a:defRPr/>
              </a:pPr>
              <a:t>10/15/2010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E1C8463-28C5-E546-936D-4B100B4212F6}" type="slidenum">
              <a:rPr lang="en-US"/>
              <a:pPr>
                <a:defRPr/>
              </a:pPr>
              <a:t>‹#›</a:t>
            </a:fld>
            <a:endParaRPr lang="en-US"/>
          </a:p>
        </p:txBody>
      </p:sp>
    </p:spTree>
  </p:cSld>
  <p:clrMapOvr>
    <a:masterClrMapping/>
  </p:clrMapOvr>
  <p:transition spd="med"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733BC4-13D5-4C43-9DF9-4D5DC3D37909}" type="datetime1">
              <a:rPr lang="en-US"/>
              <a:pPr>
                <a:defRPr/>
              </a:pPr>
              <a:t>10/15/2010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AE666B6-835D-1A4C-B575-B3321DC34F6F}" type="slidenum">
              <a:rPr lang="en-US"/>
              <a:pPr>
                <a:defRPr/>
              </a:pPr>
              <a:t>‹#›</a:t>
            </a:fld>
            <a:endParaRPr lang="en-US"/>
          </a:p>
        </p:txBody>
      </p:sp>
    </p:spTree>
  </p:cSld>
  <p:clrMapOvr>
    <a:masterClrMapping/>
  </p:clrMapOvr>
  <p:transition spd="med"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4A8172-83B1-414A-A749-CDEE781C6EAE}" type="datetime1">
              <a:rPr lang="en-US"/>
              <a:pPr>
                <a:defRPr/>
              </a:pPr>
              <a:t>10/15/2010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C1EA56-B2AF-CD47-AAE3-585D9E842F68}" type="slidenum">
              <a:rPr lang="en-US"/>
              <a:pPr>
                <a:defRPr/>
              </a:pPr>
              <a:t>‹#›</a:t>
            </a:fld>
            <a:endParaRPr lang="en-US"/>
          </a:p>
        </p:txBody>
      </p:sp>
    </p:spTree>
  </p:cSld>
  <p:clrMapOvr>
    <a:masterClrMapping/>
  </p:clrMapOvr>
  <p:transition spd="med"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CA3139-4319-794A-AFC7-C5546A4CE587}" type="datetime1">
              <a:rPr lang="en-US"/>
              <a:pPr>
                <a:defRPr/>
              </a:pPr>
              <a:t>10/15/2010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AD5F37-64E4-CA47-B7FC-E226F652E2FD}" type="slidenum">
              <a:rPr lang="en-US"/>
              <a:pPr>
                <a:defRPr/>
              </a:pPr>
              <a:t>‹#›</a:t>
            </a:fld>
            <a:endParaRPr lang="en-US"/>
          </a:p>
        </p:txBody>
      </p:sp>
    </p:spTree>
  </p:cSld>
  <p:clrMapOvr>
    <a:masterClrMapping/>
  </p:clrMapOvr>
  <p:transition spd="med"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BA255B-D7CD-9749-BB30-F305247C47C0}" type="datetime1">
              <a:rPr lang="en-US"/>
              <a:pPr>
                <a:defRPr/>
              </a:pPr>
              <a:t>10/15/2010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E3DFF8-B5F7-F740-8E79-B23D1358F8E4}" type="slidenum">
              <a:rPr lang="en-US"/>
              <a:pPr>
                <a:defRPr/>
              </a:pPr>
              <a:t>‹#›</a:t>
            </a:fld>
            <a:endParaRPr lang="en-US"/>
          </a:p>
        </p:txBody>
      </p:sp>
    </p:spTree>
  </p:cSld>
  <p:clrMapOvr>
    <a:masterClrMapping/>
  </p:clrMapOvr>
  <p:transition spd="med"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FE366FF-90FF-9143-A2DA-93FB8CE6DF0C}" type="datetime1">
              <a:rPr lang="en-US"/>
              <a:pPr>
                <a:defRPr/>
              </a:pPr>
              <a:t>10/15/2010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9B9EF4A-5C43-6B44-B761-F4969E4103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800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11" charset="-128"/>
          <a:cs typeface="ＭＳ Ｐゴシック" pitchFamily="-111" charset="-128"/>
        </a:defRPr>
      </a:lvl1pPr>
      <a:lvl2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p:titleStyle>
    <p:body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ＭＳ Ｐゴシック" pitchFamily="-111" charset="-128"/>
          <a:cs typeface="ＭＳ Ｐゴシック" pitchFamily="-111"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ＭＳ Ｐゴシック" pitchFamily="-111"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ＭＳ Ｐゴシック" pitchFamily="-111"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ＭＳ Ｐゴシック" pitchFamily="-111"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tlammers@marsystemsinc.com" TargetMode="Externa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9.xml"/><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2.jpe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2.wmf"/><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wmf"/><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hyperlink" Target="http://www.collaborent.com/"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pdf"/><Relationship Id="rId1" Type="http://schemas.openxmlformats.org/officeDocument/2006/relationships/slideLayout" Target="../slideLayouts/slideLayout1.xml"/><Relationship Id="rId6" Type="http://schemas.openxmlformats.org/officeDocument/2006/relationships/image" Target="../media/image5.pdf"/><Relationship Id="rId11" Type="http://schemas.openxmlformats.org/officeDocument/2006/relationships/image" Target="../media/image3.wmf"/><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3.pdf"/><Relationship Id="rId9" Type="http://schemas.openxmlformats.org/officeDocument/2006/relationships/image" Target="../media/image8.pd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5F"/>
        </a:solidFill>
        <a:effectLst/>
      </p:bgPr>
    </p:bg>
    <p:spTree>
      <p:nvGrpSpPr>
        <p:cNvPr id="1" name=""/>
        <p:cNvGrpSpPr/>
        <p:nvPr/>
      </p:nvGrpSpPr>
      <p:grpSpPr>
        <a:xfrm>
          <a:off x="0" y="0"/>
          <a:ext cx="0" cy="0"/>
          <a:chOff x="0" y="0"/>
          <a:chExt cx="0" cy="0"/>
        </a:xfrm>
      </p:grpSpPr>
      <p:pic>
        <p:nvPicPr>
          <p:cNvPr id="13316" name="Picture 11"/>
          <p:cNvPicPr>
            <a:picLocks noChangeAspect="1"/>
          </p:cNvPicPr>
          <p:nvPr/>
        </p:nvPicPr>
        <p:blipFill>
          <a:blip r:embed="rId2"/>
          <a:srcRect/>
          <a:stretch>
            <a:fillRect/>
          </a:stretch>
        </p:blipFill>
        <p:spPr bwMode="auto">
          <a:xfrm>
            <a:off x="546100" y="666750"/>
            <a:ext cx="7759700" cy="4813300"/>
          </a:xfrm>
          <a:prstGeom prst="rect">
            <a:avLst/>
          </a:prstGeom>
          <a:noFill/>
          <a:ln w="9525">
            <a:noFill/>
            <a:miter lim="800000"/>
            <a:headEnd/>
            <a:tailEnd/>
          </a:ln>
        </p:spPr>
      </p:pic>
      <p:sp>
        <p:nvSpPr>
          <p:cNvPr id="7" name="Rectangle 6"/>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5" name="Rectangle 10"/>
          <p:cNvSpPr>
            <a:spLocks noChangeArrowheads="1"/>
          </p:cNvSpPr>
          <p:nvPr/>
        </p:nvSpPr>
        <p:spPr bwMode="auto">
          <a:xfrm>
            <a:off x="4597400" y="4230688"/>
            <a:ext cx="3225800" cy="338554"/>
          </a:xfrm>
          <a:prstGeom prst="rect">
            <a:avLst/>
          </a:prstGeom>
          <a:noFill/>
          <a:ln w="9525">
            <a:noFill/>
            <a:miter lim="800000"/>
            <a:headEnd/>
            <a:tailEnd/>
          </a:ln>
        </p:spPr>
        <p:txBody>
          <a:bodyPr>
            <a:prstTxWarp prst="textNoShape">
              <a:avLst/>
            </a:prstTxWarp>
            <a:spAutoFit/>
          </a:bodyPr>
          <a:lstStyle/>
          <a:p>
            <a:r>
              <a:rPr lang="en-US" sz="2400" baseline="30000" dirty="0" smtClean="0">
                <a:solidFill>
                  <a:schemeClr val="bg1"/>
                </a:solidFill>
                <a:latin typeface="Calibri" pitchFamily="-111" charset="0"/>
              </a:rPr>
              <a:t>October 15, 2010</a:t>
            </a:r>
            <a:endParaRPr lang="en-US" sz="2400" baseline="30000" dirty="0">
              <a:solidFill>
                <a:schemeClr val="bg1"/>
              </a:solidFill>
              <a:latin typeface="Calibri" pitchFamily="-111" charset="0"/>
            </a:endParaRPr>
          </a:p>
        </p:txBody>
      </p:sp>
      <p:sp>
        <p:nvSpPr>
          <p:cNvPr id="13317" name="Rectangle 13"/>
          <p:cNvSpPr>
            <a:spLocks noChangeArrowheads="1"/>
          </p:cNvSpPr>
          <p:nvPr/>
        </p:nvSpPr>
        <p:spPr bwMode="auto">
          <a:xfrm>
            <a:off x="692150" y="2489200"/>
            <a:ext cx="4362450" cy="1077218"/>
          </a:xfrm>
          <a:prstGeom prst="rect">
            <a:avLst/>
          </a:prstGeom>
          <a:noFill/>
          <a:ln w="9525">
            <a:noFill/>
            <a:miter lim="800000"/>
            <a:headEnd/>
            <a:tailEnd/>
          </a:ln>
        </p:spPr>
        <p:txBody>
          <a:bodyPr>
            <a:prstTxWarp prst="textNoShape">
              <a:avLst/>
            </a:prstTxWarp>
            <a:spAutoFit/>
          </a:bodyPr>
          <a:lstStyle/>
          <a:p>
            <a:r>
              <a:rPr lang="en-US" sz="4800" baseline="30000" dirty="0" smtClean="0">
                <a:solidFill>
                  <a:schemeClr val="bg1"/>
                </a:solidFill>
                <a:latin typeface="TitilliumMaps26L 999 wt" pitchFamily="-111" charset="0"/>
                <a:ea typeface="TitilliumMaps26L 999 wt" pitchFamily="-111" charset="0"/>
                <a:cs typeface="TitilliumMaps26L 999 wt" pitchFamily="-111" charset="0"/>
              </a:rPr>
              <a:t>Celebrating</a:t>
            </a:r>
          </a:p>
          <a:p>
            <a:r>
              <a:rPr lang="en-US" sz="4800" baseline="30000" dirty="0" smtClean="0">
                <a:solidFill>
                  <a:schemeClr val="bg1"/>
                </a:solidFill>
                <a:latin typeface="TitilliumMaps26L 999 wt" pitchFamily="-111" charset="0"/>
                <a:ea typeface="TitilliumMaps26L 999 wt" pitchFamily="-111" charset="0"/>
                <a:cs typeface="TitilliumMaps26L 999 wt" pitchFamily="-111" charset="0"/>
              </a:rPr>
              <a:t>Entrepreneurship</a:t>
            </a:r>
            <a:endParaRPr lang="en-US" sz="4800" baseline="30000" dirty="0">
              <a:solidFill>
                <a:schemeClr val="bg1"/>
              </a:solidFill>
              <a:latin typeface="TitilliumMaps26L 999 wt" pitchFamily="-111" charset="0"/>
              <a:ea typeface="TitilliumMaps26L 999 wt" pitchFamily="-111" charset="0"/>
              <a:cs typeface="TitilliumMaps26L 999 wt" pitchFamily="-111" charset="0"/>
            </a:endParaRPr>
          </a:p>
        </p:txBody>
      </p:sp>
      <p:pic>
        <p:nvPicPr>
          <p:cNvPr id="13318" name="Picture 9" descr="cwru formal logo white-rev tag.wmf"/>
          <p:cNvPicPr>
            <a:picLocks noChangeAspect="1"/>
          </p:cNvPicPr>
          <p:nvPr/>
        </p:nvPicPr>
        <p:blipFill>
          <a:blip r:embed="rId3"/>
          <a:srcRect/>
          <a:stretch>
            <a:fillRect/>
          </a:stretch>
        </p:blipFill>
        <p:spPr bwMode="auto">
          <a:xfrm>
            <a:off x="546100" y="6018213"/>
            <a:ext cx="2565400" cy="608012"/>
          </a:xfrm>
          <a:prstGeom prst="rect">
            <a:avLst/>
          </a:prstGeom>
          <a:noFill/>
          <a:ln w="9525">
            <a:noFill/>
            <a:miter lim="800000"/>
            <a:headEnd/>
            <a:tailEnd/>
          </a:ln>
        </p:spPr>
      </p:pic>
    </p:spTree>
  </p:cSld>
  <p:clrMapOvr>
    <a:masterClrMapping/>
  </p:clrMapOvr>
  <p:transition spd="med" advTm="8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sp>
        <p:nvSpPr>
          <p:cNvPr id="2051" name="Rectangle 2"/>
          <p:cNvSpPr>
            <a:spLocks noChangeArrowheads="1"/>
          </p:cNvSpPr>
          <p:nvPr/>
        </p:nvSpPr>
        <p:spPr bwMode="auto">
          <a:xfrm>
            <a:off x="914400" y="2590800"/>
            <a:ext cx="7645400" cy="2260600"/>
          </a:xfrm>
          <a:prstGeom prst="rect">
            <a:avLst/>
          </a:prstGeom>
          <a:noFill/>
          <a:ln w="9360">
            <a:noFill/>
            <a:miter lim="800000"/>
            <a:headEnd/>
            <a:tailEnd/>
          </a:ln>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EDGE is committed to helping value-creating middle market companies in Northeast Ohio  "win" though Education, Innovation, and Relationship Building, while building a culture that is supportive of entrepreneurial ventures.</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a:solidFill>
                <a:srgbClr val="455560"/>
              </a:solidFill>
              <a:latin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The mission of EDGE is to support Economic Development in Northeast Ohio by focusing on middle market companies interested in growth and value creation. </a:t>
            </a:r>
          </a:p>
        </p:txBody>
      </p:sp>
      <p:pic>
        <p:nvPicPr>
          <p:cNvPr id="2052" name="Picture 3"/>
          <p:cNvPicPr>
            <a:picLocks noChangeAspect="1" noChangeArrowheads="1"/>
          </p:cNvPicPr>
          <p:nvPr/>
        </p:nvPicPr>
        <p:blipFill>
          <a:blip r:embed="rId3"/>
          <a:srcRect/>
          <a:stretch>
            <a:fillRect/>
          </a:stretch>
        </p:blipFill>
        <p:spPr bwMode="auto">
          <a:xfrm>
            <a:off x="546100" y="6018213"/>
            <a:ext cx="2565400" cy="608012"/>
          </a:xfrm>
          <a:prstGeom prst="rect">
            <a:avLst/>
          </a:prstGeom>
          <a:noFill/>
          <a:ln w="9360">
            <a:noFill/>
            <a:miter lim="800000"/>
            <a:headEnd/>
            <a:tailEnd/>
          </a:ln>
        </p:spPr>
      </p:pic>
      <p:pic>
        <p:nvPicPr>
          <p:cNvPr id="2053" name="Picture 7"/>
          <p:cNvPicPr>
            <a:picLocks noChangeAspect="1" noChangeArrowheads="1"/>
          </p:cNvPicPr>
          <p:nvPr/>
        </p:nvPicPr>
        <p:blipFill>
          <a:blip r:embed="rId4"/>
          <a:srcRect/>
          <a:stretch>
            <a:fillRect/>
          </a:stretch>
        </p:blipFill>
        <p:spPr bwMode="auto">
          <a:xfrm>
            <a:off x="1066800" y="838200"/>
            <a:ext cx="7124700" cy="847725"/>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3.png"/>
          <p:cNvPicPr>
            <a:picLocks noChangeAspect="1"/>
          </p:cNvPicPr>
          <p:nvPr/>
        </p:nvPicPr>
        <p:blipFill>
          <a:blip r:embed="rId2" cstate="print"/>
          <a:stretch>
            <a:fillRect/>
          </a:stretch>
        </p:blipFill>
        <p:spPr>
          <a:xfrm>
            <a:off x="5638800" y="76200"/>
            <a:ext cx="3418739" cy="1981200"/>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pic>
        <p:nvPicPr>
          <p:cNvPr id="3075" name="Picture 5" descr="C:\Green Wave Innovation\Patent Filing\04 23 2010\100_6303.JPG"/>
          <p:cNvPicPr>
            <a:picLocks noChangeAspect="1" noChangeArrowheads="1"/>
          </p:cNvPicPr>
          <p:nvPr/>
        </p:nvPicPr>
        <p:blipFill>
          <a:blip r:embed="rId3"/>
          <a:srcRect l="7574" t="16728" r="29202" b="7857"/>
          <a:stretch>
            <a:fillRect/>
          </a:stretch>
        </p:blipFill>
        <p:spPr bwMode="auto">
          <a:xfrm>
            <a:off x="161925" y="1371600"/>
            <a:ext cx="3532997" cy="3161695"/>
          </a:xfrm>
          <a:prstGeom prst="rect">
            <a:avLst/>
          </a:prstGeom>
          <a:noFill/>
          <a:ln w="9525">
            <a:noFill/>
            <a:miter lim="800000"/>
            <a:headEnd/>
            <a:tailEnd/>
          </a:ln>
        </p:spPr>
      </p:pic>
      <p:sp>
        <p:nvSpPr>
          <p:cNvPr id="10" name="Subtitle 2"/>
          <p:cNvSpPr txBox="1">
            <a:spLocks/>
          </p:cNvSpPr>
          <p:nvPr/>
        </p:nvSpPr>
        <p:spPr bwMode="auto">
          <a:xfrm>
            <a:off x="4724400" y="2590800"/>
            <a:ext cx="4419600" cy="2438400"/>
          </a:xfrm>
          <a:prstGeom prst="rect">
            <a:avLst/>
          </a:prstGeom>
          <a:noFill/>
          <a:ln w="9525">
            <a:noFill/>
            <a:miter lim="800000"/>
            <a:headEnd/>
            <a:tailEnd/>
          </a:ln>
        </p:spPr>
        <p:txBody>
          <a:bodyPr lIns="0" tIns="0" rIns="0" bIns="0"/>
          <a:lstStyle/>
          <a:p>
            <a:pPr marL="342900" indent="-342900" algn="ctr">
              <a:spcBef>
                <a:spcPct val="20000"/>
              </a:spcBef>
              <a:defRPr/>
            </a:pPr>
            <a:r>
              <a:rPr lang="en-US" sz="2800" b="1" i="1" kern="0" dirty="0" err="1">
                <a:solidFill>
                  <a:srgbClr val="008000"/>
                </a:solidFill>
                <a:effectLst>
                  <a:outerShdw blurRad="38100" dist="38100" dir="2700000" algn="tl">
                    <a:srgbClr val="000000">
                      <a:alpha val="43137"/>
                    </a:srgbClr>
                  </a:outerShdw>
                </a:effectLst>
                <a:latin typeface="+mn-lt"/>
                <a:cs typeface="+mn-cs"/>
              </a:rPr>
              <a:t>AquaTherm</a:t>
            </a:r>
            <a:r>
              <a:rPr lang="en-US" sz="2800" b="1" i="1" kern="0" dirty="0">
                <a:solidFill>
                  <a:srgbClr val="008000"/>
                </a:solidFill>
                <a:effectLst>
                  <a:outerShdw blurRad="38100" dist="38100" dir="2700000" algn="tl">
                    <a:srgbClr val="000000">
                      <a:alpha val="43137"/>
                    </a:srgbClr>
                  </a:outerShdw>
                </a:effectLst>
                <a:latin typeface="+mn-lt"/>
                <a:cs typeface="+mn-cs"/>
              </a:rPr>
              <a:t>™ </a:t>
            </a:r>
          </a:p>
          <a:p>
            <a:pPr marL="342900" indent="-342900" algn="ctr">
              <a:spcBef>
                <a:spcPct val="20000"/>
              </a:spcBef>
              <a:defRPr/>
            </a:pPr>
            <a:r>
              <a:rPr lang="en-US" sz="2400" b="1" i="1" kern="0" dirty="0">
                <a:solidFill>
                  <a:schemeClr val="accent2"/>
                </a:solidFill>
                <a:effectLst>
                  <a:outerShdw blurRad="38100" dist="38100" dir="2700000" algn="tl">
                    <a:srgbClr val="000000">
                      <a:alpha val="43137"/>
                    </a:srgbClr>
                  </a:outerShdw>
                </a:effectLst>
                <a:latin typeface="+mn-lt"/>
                <a:cs typeface="+mn-cs"/>
              </a:rPr>
              <a:t>Aquatic Based Compounds</a:t>
            </a:r>
          </a:p>
          <a:p>
            <a:pPr marL="342900" indent="-342900">
              <a:spcBef>
                <a:spcPct val="20000"/>
              </a:spcBef>
              <a:defRPr/>
            </a:pPr>
            <a:r>
              <a:rPr lang="en-US" sz="2800" b="1" i="1" kern="0" dirty="0">
                <a:solidFill>
                  <a:srgbClr val="C00000"/>
                </a:solidFill>
                <a:effectLst>
                  <a:outerShdw blurRad="38100" dist="38100" dir="2700000" algn="tl">
                    <a:srgbClr val="000000">
                      <a:alpha val="43137"/>
                    </a:srgbClr>
                  </a:outerShdw>
                </a:effectLst>
                <a:latin typeface="+mn-lt"/>
                <a:cs typeface="+mn-cs"/>
              </a:rPr>
              <a:t>Fire resistant</a:t>
            </a:r>
          </a:p>
          <a:p>
            <a:pPr marL="342900" indent="-342900">
              <a:spcBef>
                <a:spcPct val="20000"/>
              </a:spcBef>
              <a:defRPr/>
            </a:pPr>
            <a:r>
              <a:rPr lang="en-US" sz="2800" b="1" i="1" kern="0" dirty="0">
                <a:solidFill>
                  <a:srgbClr val="C00000"/>
                </a:solidFill>
                <a:effectLst>
                  <a:outerShdw blurRad="38100" dist="38100" dir="2700000" algn="tl">
                    <a:srgbClr val="000000">
                      <a:alpha val="43137"/>
                    </a:srgbClr>
                  </a:outerShdw>
                </a:effectLst>
                <a:latin typeface="+mn-lt"/>
                <a:cs typeface="+mn-cs"/>
              </a:rPr>
              <a:t>Thermal Insulation</a:t>
            </a:r>
          </a:p>
        </p:txBody>
      </p:sp>
      <p:sp>
        <p:nvSpPr>
          <p:cNvPr id="3077" name="TextBox 9"/>
          <p:cNvSpPr txBox="1">
            <a:spLocks noChangeArrowheads="1"/>
          </p:cNvSpPr>
          <p:nvPr/>
        </p:nvSpPr>
        <p:spPr bwMode="auto">
          <a:xfrm>
            <a:off x="161925" y="4941142"/>
            <a:ext cx="5570537" cy="400050"/>
          </a:xfrm>
          <a:prstGeom prst="rect">
            <a:avLst/>
          </a:prstGeom>
          <a:noFill/>
          <a:ln w="9525">
            <a:noFill/>
            <a:miter lim="800000"/>
            <a:headEnd/>
            <a:tailEnd/>
          </a:ln>
        </p:spPr>
        <p:txBody>
          <a:bodyPr wrap="none">
            <a:spAutoFit/>
          </a:bodyPr>
          <a:lstStyle/>
          <a:p>
            <a:r>
              <a:rPr lang="en-US" sz="2000" b="1" i="1" dirty="0">
                <a:solidFill>
                  <a:srgbClr val="008000"/>
                </a:solidFill>
              </a:rPr>
              <a:t>A better idea for the Environment &amp; Industry</a:t>
            </a:r>
          </a:p>
        </p:txBody>
      </p:sp>
      <p:sp>
        <p:nvSpPr>
          <p:cNvPr id="7" name="Rectangle 6"/>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6" descr="cwru formal logo white-rev tag.wmf"/>
          <p:cNvPicPr>
            <a:picLocks noChangeAspect="1"/>
          </p:cNvPicPr>
          <p:nvPr/>
        </p:nvPicPr>
        <p:blipFill>
          <a:blip r:embed="rId4"/>
          <a:srcRect/>
          <a:stretch>
            <a:fillRect/>
          </a:stretch>
        </p:blipFill>
        <p:spPr bwMode="auto">
          <a:xfrm>
            <a:off x="546100" y="6018213"/>
            <a:ext cx="2565400" cy="608012"/>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89000" y="2540032"/>
            <a:ext cx="7645400" cy="2308324"/>
          </a:xfrm>
          <a:prstGeom prst="rect">
            <a:avLst/>
          </a:prstGeom>
          <a:noFill/>
          <a:ln w="9525">
            <a:noFill/>
            <a:miter lim="800000"/>
            <a:headEnd/>
            <a:tailEnd/>
          </a:ln>
        </p:spPr>
        <p:txBody>
          <a:bodyPr>
            <a:prstTxWarp prst="textNoShape">
              <a:avLst/>
            </a:prstTxWarp>
            <a:spAutoFit/>
          </a:bodyPr>
          <a:lstStyle/>
          <a:p>
            <a:r>
              <a:rPr lang="en-US" dirty="0" smtClean="0">
                <a:solidFill>
                  <a:srgbClr val="455560"/>
                </a:solidFill>
                <a:latin typeface="TitilliumMaps26L 500 wt" pitchFamily="-111" charset="0"/>
                <a:ea typeface="TitilliumMaps26L 500 wt" pitchFamily="-111" charset="0"/>
                <a:cs typeface="TitilliumMaps26L 500 wt" pitchFamily="-111" charset="0"/>
              </a:rPr>
              <a:t>Interventional Imaging is an early stage company focused on vascular imaging and detection and treatment of atherosclerosis. The device is a catheter with MRI detectors, (a.k.a., “coils”) at its tip. These coils provide high resolution, cross-sectional imaging of the vessel as well as the ability to track the position of the catheter in the body.  Together, these provide for improved guidance, stent placement and ablation.  The device can be used as a stand alone product for assessment of atherosclerotic disease, or as a platform for deployment of therapies. </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3"/>
          <a:srcRect/>
          <a:stretch>
            <a:fillRect/>
          </a:stretch>
        </p:blipFill>
        <p:spPr bwMode="auto">
          <a:xfrm>
            <a:off x="546100" y="6018213"/>
            <a:ext cx="2565400" cy="608012"/>
          </a:xfrm>
          <a:prstGeom prst="rect">
            <a:avLst/>
          </a:prstGeom>
          <a:noFill/>
          <a:ln w="9525">
            <a:noFill/>
            <a:miter lim="800000"/>
            <a:headEnd/>
            <a:tailEnd/>
          </a:ln>
        </p:spPr>
      </p:pic>
      <p:sp>
        <p:nvSpPr>
          <p:cNvPr id="12" name="TextBox 11"/>
          <p:cNvSpPr txBox="1"/>
          <p:nvPr/>
        </p:nvSpPr>
        <p:spPr>
          <a:xfrm>
            <a:off x="2411984" y="839462"/>
            <a:ext cx="4215384" cy="369332"/>
          </a:xfrm>
          <a:prstGeom prst="rect">
            <a:avLst/>
          </a:prstGeom>
          <a:noFill/>
        </p:spPr>
        <p:txBody>
          <a:bodyPr wrap="square" rtlCol="0">
            <a:spAutoFit/>
          </a:bodyPr>
          <a:lstStyle/>
          <a:p>
            <a:pPr algn="ctr"/>
            <a:r>
              <a:rPr lang="en-US" dirty="0" smtClean="0"/>
              <a:t>Interventional Imaging, Inc.</a:t>
            </a:r>
            <a:endParaRPr lang="en-US" dirty="0"/>
          </a:p>
        </p:txBody>
      </p:sp>
      <p:pic>
        <p:nvPicPr>
          <p:cNvPr id="7" name="Picture 7" descr="i3mri_logo_blue-bg"/>
          <p:cNvPicPr>
            <a:picLocks noChangeAspect="1" noChangeArrowheads="1"/>
          </p:cNvPicPr>
          <p:nvPr/>
        </p:nvPicPr>
        <p:blipFill>
          <a:blip r:embed="rId4"/>
          <a:srcRect/>
          <a:stretch>
            <a:fillRect/>
          </a:stretch>
        </p:blipFill>
        <p:spPr bwMode="auto">
          <a:xfrm>
            <a:off x="3001772" y="1286924"/>
            <a:ext cx="2938786" cy="1146572"/>
          </a:xfrm>
          <a:prstGeom prst="rect">
            <a:avLst/>
          </a:prstGeom>
          <a:noFill/>
        </p:spPr>
      </p:pic>
    </p:spTree>
  </p:cSld>
  <p:clrMapOvr>
    <a:masterClrMapping/>
  </p:clrMapOvr>
  <p:transition spd="med" advClick="0"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89000" y="2910792"/>
            <a:ext cx="7645400" cy="1200329"/>
          </a:xfrm>
          <a:prstGeom prst="rect">
            <a:avLst/>
          </a:prstGeom>
          <a:noFill/>
          <a:ln w="9525">
            <a:noFill/>
            <a:miter lim="800000"/>
            <a:headEnd/>
            <a:tailEnd/>
          </a:ln>
        </p:spPr>
        <p:txBody>
          <a:bodyPr>
            <a:prstTxWarp prst="textNoShape">
              <a:avLst/>
            </a:prstTxWarp>
            <a:spAutoFit/>
          </a:bodyPr>
          <a:lstStyle/>
          <a:p>
            <a:r>
              <a:rPr lang="en-US" dirty="0" err="1" smtClean="0">
                <a:solidFill>
                  <a:srgbClr val="455560"/>
                </a:solidFill>
                <a:latin typeface="TitilliumMaps26L 500 wt" pitchFamily="-111" charset="0"/>
                <a:ea typeface="TitilliumMaps26L 500 wt" pitchFamily="-111" charset="0"/>
                <a:cs typeface="TitilliumMaps26L 500 wt" pitchFamily="-111" charset="0"/>
              </a:rPr>
              <a:t>LifeServe</a:t>
            </a:r>
            <a:r>
              <a:rPr lang="en-US" dirty="0" smtClean="0">
                <a:solidFill>
                  <a:srgbClr val="455560"/>
                </a:solidFill>
                <a:latin typeface="TitilliumMaps26L 500 wt" pitchFamily="-111" charset="0"/>
                <a:ea typeface="TitilliumMaps26L 500 wt" pitchFamily="-111" charset="0"/>
                <a:cs typeface="TitilliumMaps26L 500 wt" pitchFamily="-111" charset="0"/>
              </a:rPr>
              <a:t> Innovations, LLC is bridging the gap between academia and medicine to develop high impact medical technologies for critical care and oxygen delivery. Our products set a higher standard for innovation in medicine by improving health-care for our patients and their providers.</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7" name="Picture 6" descr="Logo.png"/>
          <p:cNvPicPr>
            <a:picLocks noChangeAspect="1"/>
          </p:cNvPicPr>
          <p:nvPr/>
        </p:nvPicPr>
        <p:blipFill>
          <a:blip r:embed="rId3"/>
          <a:stretch>
            <a:fillRect/>
          </a:stretch>
        </p:blipFill>
        <p:spPr>
          <a:xfrm>
            <a:off x="546100" y="536509"/>
            <a:ext cx="4056661" cy="1083875"/>
          </a:xfrm>
          <a:prstGeom prst="rect">
            <a:avLst/>
          </a:prstGeom>
        </p:spPr>
      </p:pic>
      <p:pic>
        <p:nvPicPr>
          <p:cNvPr id="8" name="Picture 7" descr="Logo2.png"/>
          <p:cNvPicPr>
            <a:picLocks noChangeAspect="1"/>
          </p:cNvPicPr>
          <p:nvPr/>
        </p:nvPicPr>
        <p:blipFill>
          <a:blip r:embed="rId4"/>
          <a:stretch>
            <a:fillRect/>
          </a:stretch>
        </p:blipFill>
        <p:spPr>
          <a:xfrm>
            <a:off x="5008081" y="1069557"/>
            <a:ext cx="3526319" cy="1066097"/>
          </a:xfrm>
          <a:prstGeom prst="rect">
            <a:avLst/>
          </a:prstGeom>
        </p:spPr>
      </p:pic>
    </p:spTree>
  </p:cSld>
  <p:clrMapOvr>
    <a:masterClrMapping/>
  </p:clrMapOvr>
  <p:transition spd="med" advClick="0" advTm="8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0" y="5410200"/>
            <a:ext cx="8991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kumimoji="0" lang="en-US" sz="1600" b="1" i="0" u="none" strike="noStrike" cap="none" normalizeH="0" baseline="0" dirty="0" smtClean="0">
                <a:ln>
                  <a:noFill/>
                </a:ln>
                <a:solidFill>
                  <a:srgbClr val="0070C0"/>
                </a:solidFill>
                <a:effectLst/>
                <a:latin typeface="Century Gothic" pitchFamily="34" charset="0"/>
                <a:cs typeface="Arial" pitchFamily="34" charset="0"/>
              </a:rPr>
              <a:t>Contact: Tony Lammers</a:t>
            </a:r>
            <a:r>
              <a:rPr lang="en-US" sz="1100" dirty="0" smtClean="0">
                <a:solidFill>
                  <a:srgbClr val="595959"/>
                </a:solidFill>
                <a:latin typeface="Century Gothic" pitchFamily="34" charset="0"/>
                <a:cs typeface="Arial" pitchFamily="34" charset="0"/>
              </a:rPr>
              <a:t>|</a:t>
            </a:r>
            <a:r>
              <a:rPr lang="en-US" sz="1100" dirty="0" smtClean="0">
                <a:latin typeface="Century Gothic" pitchFamily="34" charset="0"/>
              </a:rPr>
              <a:t> </a:t>
            </a:r>
            <a:r>
              <a:rPr lang="en-US" sz="1100" dirty="0" smtClean="0">
                <a:solidFill>
                  <a:schemeClr val="tx1">
                    <a:lumMod val="65000"/>
                    <a:lumOff val="35000"/>
                  </a:schemeClr>
                </a:solidFill>
                <a:latin typeface="Century Gothic" pitchFamily="34" charset="0"/>
              </a:rPr>
              <a:t>CWRU Weatherhead School of Management ’91|</a:t>
            </a:r>
            <a:r>
              <a:rPr lang="en-US" sz="1100" dirty="0" smtClean="0">
                <a:solidFill>
                  <a:srgbClr val="0070C0"/>
                </a:solidFill>
                <a:latin typeface="Century Gothic" pitchFamily="34" charset="0"/>
              </a:rPr>
              <a:t> </a:t>
            </a:r>
            <a:r>
              <a:rPr lang="en-US" sz="1200" dirty="0" smtClean="0">
                <a:solidFill>
                  <a:srgbClr val="0070C0"/>
                </a:solidFill>
                <a:latin typeface="Century Gothic" pitchFamily="34" charset="0"/>
                <a:hlinkClick r:id="rId2"/>
              </a:rPr>
              <a:t>tlammers@marsystemsinc.com</a:t>
            </a:r>
            <a:r>
              <a:rPr lang="en-US" sz="1200" dirty="0" smtClean="0">
                <a:solidFill>
                  <a:srgbClr val="0070C0"/>
                </a:solidFill>
                <a:latin typeface="Century Gothic" pitchFamily="34" charset="0"/>
              </a:rPr>
              <a:t> </a:t>
            </a:r>
            <a:r>
              <a:rPr lang="en-US" sz="1100" dirty="0" smtClean="0">
                <a:solidFill>
                  <a:schemeClr val="tx1">
                    <a:lumMod val="65000"/>
                    <a:lumOff val="35000"/>
                  </a:schemeClr>
                </a:solidFill>
                <a:latin typeface="Century Gothic" pitchFamily="34" charset="0"/>
              </a:rPr>
              <a:t/>
            </a:r>
            <a:br>
              <a:rPr lang="en-US" sz="1100" dirty="0" smtClean="0">
                <a:solidFill>
                  <a:schemeClr val="tx1">
                    <a:lumMod val="65000"/>
                    <a:lumOff val="35000"/>
                  </a:schemeClr>
                </a:solidFill>
                <a:latin typeface="Century Gothic" pitchFamily="34" charset="0"/>
              </a:rPr>
            </a:br>
            <a:r>
              <a:rPr kumimoji="0" lang="en-US" sz="1100" b="0" i="0" u="none" strike="noStrike" cap="none" normalizeH="0" baseline="0" dirty="0" smtClean="0">
                <a:ln>
                  <a:noFill/>
                </a:ln>
                <a:solidFill>
                  <a:srgbClr val="595959"/>
                </a:solidFill>
                <a:effectLst/>
                <a:latin typeface="Century Gothic"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9" descr="Sorbster media.jpg"/>
          <p:cNvPicPr/>
          <p:nvPr/>
        </p:nvPicPr>
        <p:blipFill>
          <a:blip r:embed="rId3" cstate="print"/>
          <a:stretch>
            <a:fillRect/>
          </a:stretch>
        </p:blipFill>
        <p:spPr>
          <a:xfrm>
            <a:off x="3962400" y="1600200"/>
            <a:ext cx="2743200" cy="1753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6770261" y="2252246"/>
            <a:ext cx="1992739" cy="338554"/>
          </a:xfrm>
          <a:prstGeom prst="rect">
            <a:avLst/>
          </a:prstGeom>
          <a:noFill/>
        </p:spPr>
        <p:txBody>
          <a:bodyPr wrap="square" rtlCol="0">
            <a:spAutoFit/>
          </a:bodyPr>
          <a:lstStyle/>
          <a:p>
            <a:r>
              <a:rPr lang="en-US" sz="1600" b="1" i="1" dirty="0" smtClean="0">
                <a:latin typeface="Century Gothic" pitchFamily="34" charset="0"/>
              </a:rPr>
              <a:t>Sorbster™ Media </a:t>
            </a:r>
            <a:endParaRPr lang="en-US" sz="1600" b="1" i="1" dirty="0">
              <a:latin typeface="Century Gothic" pitchFamily="34" charset="0"/>
            </a:endParaRPr>
          </a:p>
        </p:txBody>
      </p:sp>
      <p:sp>
        <p:nvSpPr>
          <p:cNvPr id="1029" name="Text Box 5"/>
          <p:cNvSpPr txBox="1">
            <a:spLocks noChangeArrowheads="1"/>
          </p:cNvSpPr>
          <p:nvPr/>
        </p:nvSpPr>
        <p:spPr bwMode="auto">
          <a:xfrm>
            <a:off x="0" y="1447800"/>
            <a:ext cx="35052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strike="noStrike" cap="none" normalizeH="0" baseline="0" dirty="0" smtClean="0">
                <a:ln>
                  <a:noFill/>
                </a:ln>
                <a:solidFill>
                  <a:srgbClr val="595959"/>
                </a:solidFill>
                <a:effectLst/>
                <a:latin typeface="Century Gothic" pitchFamily="34" charset="0"/>
                <a:cs typeface="Arial" pitchFamily="34" charset="0"/>
              </a:rPr>
              <a:t>SORBSTER™ MEDIA FEATURES/BENEFITS:</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lang="en-US" sz="100" b="1" u="sng" dirty="0">
              <a:solidFill>
                <a:srgbClr val="595959"/>
              </a:solidFill>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rgbClr val="595959"/>
                </a:solidFill>
                <a:effectLst/>
                <a:latin typeface="Century Gothic" pitchFamily="34" charset="0"/>
                <a:cs typeface="Arial" pitchFamily="34" charset="0"/>
              </a:rPr>
              <a:t>Removal of metals to meet/exceed permit regulations</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rgbClr val="595959"/>
                </a:solidFill>
                <a:effectLst/>
                <a:latin typeface="Century Gothic" pitchFamily="34" charset="0"/>
                <a:cs typeface="Arial" pitchFamily="34" charset="0"/>
              </a:rPr>
              <a:t>Less frequent replacement required due to high adsorbent capacity </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rgbClr val="595959"/>
                </a:solidFill>
                <a:effectLst/>
                <a:latin typeface="Century Gothic" pitchFamily="34" charset="0"/>
                <a:cs typeface="Arial" pitchFamily="34" charset="0"/>
              </a:rPr>
              <a:t>Works effectively with high flow rates </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rgbClr val="595959"/>
                </a:solidFill>
                <a:effectLst/>
                <a:latin typeface="Century Gothic" pitchFamily="34" charset="0"/>
                <a:cs typeface="Arial" pitchFamily="34" charset="0"/>
              </a:rPr>
              <a:t>Passes </a:t>
            </a:r>
            <a:r>
              <a:rPr kumimoji="0" lang="en-US" sz="1200" b="0" i="0" u="none" strike="noStrike" cap="none" normalizeH="0" baseline="0" dirty="0" err="1" smtClean="0">
                <a:ln>
                  <a:noFill/>
                </a:ln>
                <a:solidFill>
                  <a:srgbClr val="595959"/>
                </a:solidFill>
                <a:effectLst/>
                <a:latin typeface="Century Gothic" pitchFamily="34" charset="0"/>
                <a:cs typeface="Arial" pitchFamily="34" charset="0"/>
              </a:rPr>
              <a:t>TCLP</a:t>
            </a:r>
            <a:r>
              <a:rPr kumimoji="0" lang="en-US" sz="1200" b="0" i="0" u="none" strike="noStrike" cap="none" normalizeH="0" baseline="0" dirty="0" smtClean="0">
                <a:ln>
                  <a:noFill/>
                </a:ln>
                <a:solidFill>
                  <a:srgbClr val="595959"/>
                </a:solidFill>
                <a:effectLst/>
                <a:latin typeface="Century Gothic" pitchFamily="34" charset="0"/>
                <a:cs typeface="Arial" pitchFamily="34" charset="0"/>
              </a:rPr>
              <a:t> test, creating non-hazardous disposal option </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
                <a:schemeClr val="tx1">
                  <a:lumMod val="65000"/>
                  <a:lumOff val="35000"/>
                </a:schemeClr>
              </a:buClr>
              <a:buSzTx/>
              <a:buFont typeface="Arial" pitchFamily="34" charset="0"/>
              <a:buChar char="•"/>
              <a:tabLst/>
            </a:pPr>
            <a:r>
              <a:rPr lang="en-US" sz="1200" b="1" dirty="0" smtClean="0">
                <a:solidFill>
                  <a:srgbClr val="0070C0"/>
                </a:solidFill>
                <a:latin typeface="Century Gothic" pitchFamily="34" charset="0"/>
                <a:cs typeface="Arial" pitchFamily="34" charset="0"/>
              </a:rPr>
              <a:t>Addresses the conflict between industry and the environment </a:t>
            </a:r>
            <a:endParaRPr kumimoji="0" lang="en-US" sz="1200" b="1" i="0" u="none" strike="noStrike" cap="none" normalizeH="0" baseline="0" dirty="0" smtClean="0">
              <a:ln>
                <a:noFill/>
              </a:ln>
              <a:solidFill>
                <a:srgbClr val="0070C0"/>
              </a:solidFill>
              <a:effectLst/>
              <a:latin typeface="Century Gothic"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8ABB"/>
                </a:solidFill>
                <a:effectLst/>
                <a:latin typeface="Century Gothic" pitchFamily="34" charset="0"/>
                <a:cs typeface="Arial" pitchFamily="34" charset="0"/>
              </a:rPr>
              <a:t/>
            </a:r>
            <a:br>
              <a:rPr kumimoji="0" lang="en-US" sz="1100" b="0" i="0" u="none" strike="noStrike" cap="none" normalizeH="0" baseline="0" dirty="0" smtClean="0">
                <a:ln>
                  <a:noFill/>
                </a:ln>
                <a:solidFill>
                  <a:srgbClr val="008ABB"/>
                </a:solidFill>
                <a:effectLst/>
                <a:latin typeface="Century Gothic" pitchFamily="34" charset="0"/>
                <a:cs typeface="Arial" pitchFamily="34" charset="0"/>
              </a:rPr>
            </a:br>
            <a:r>
              <a:rPr kumimoji="0" lang="en-US" sz="1400" b="1" i="0" strike="noStrike" cap="none" normalizeH="0" baseline="0" dirty="0" smtClean="0">
                <a:ln>
                  <a:noFill/>
                </a:ln>
                <a:solidFill>
                  <a:srgbClr val="595959"/>
                </a:solidFill>
                <a:effectLst/>
                <a:latin typeface="Century Gothic" pitchFamily="34" charset="0"/>
                <a:cs typeface="Arial" pitchFamily="34" charset="0"/>
              </a:rPr>
              <a:t>APPLICATIONS:</a:t>
            </a: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rgbClr val="595959"/>
                </a:solidFill>
                <a:effectLst/>
                <a:latin typeface="Century Gothic" pitchFamily="34" charset="0"/>
                <a:cs typeface="Arial" pitchFamily="34" charset="0"/>
              </a:rPr>
              <a:t>Commercial and industrial treatment units with contaminated water</a:t>
            </a:r>
            <a:endParaRPr lang="en-US" sz="1100" b="1" dirty="0">
              <a:solidFill>
                <a:srgbClr val="595959"/>
              </a:solidFill>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rgbClr val="595959"/>
                </a:solidFill>
                <a:effectLst/>
                <a:latin typeface="Century Gothic" pitchFamily="34" charset="0"/>
                <a:cs typeface="Arial" pitchFamily="34" charset="0"/>
              </a:rPr>
              <a:t>Municipal water treatment</a:t>
            </a:r>
            <a:endParaRPr lang="en-US" sz="1100" b="1" dirty="0">
              <a:solidFill>
                <a:srgbClr val="595959"/>
              </a:solidFill>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rgbClr val="595959"/>
                </a:solidFill>
                <a:effectLst/>
                <a:latin typeface="Century Gothic" pitchFamily="34" charset="0"/>
                <a:cs typeface="Arial" pitchFamily="34" charset="0"/>
              </a:rPr>
              <a:t>Flue gas desulfurization </a:t>
            </a:r>
            <a:endParaRPr lang="en-US" sz="1100" b="1" dirty="0">
              <a:solidFill>
                <a:srgbClr val="595959"/>
              </a:solidFill>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rgbClr val="595959"/>
                </a:solidFill>
                <a:effectLst/>
                <a:latin typeface="Century Gothic" pitchFamily="34" charset="0"/>
                <a:cs typeface="Arial" pitchFamily="34" charset="0"/>
              </a:rPr>
              <a:t>Waste water treatment</a:t>
            </a:r>
            <a:endParaRPr lang="en-US" sz="1100" b="1" dirty="0">
              <a:solidFill>
                <a:srgbClr val="595959"/>
              </a:solidFill>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400" b="0" i="0" u="none" strike="noStrike" cap="none" normalizeH="0" baseline="0" dirty="0" smtClean="0">
              <a:ln>
                <a:noFill/>
              </a:ln>
              <a:solidFill>
                <a:srgbClr val="595959"/>
              </a:solidFill>
              <a:effectLst/>
              <a:latin typeface="Century Gothic" pitchFamily="34" charset="0"/>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rgbClr val="595959"/>
                </a:solidFill>
                <a:effectLst/>
                <a:latin typeface="Century Gothic" pitchFamily="34" charset="0"/>
                <a:cs typeface="Arial" pitchFamily="34" charset="0"/>
              </a:rPr>
              <a:t>Process streams</a:t>
            </a:r>
            <a:endParaRPr kumimoji="0" lang="en-US" sz="1100" b="1" i="0" u="none" strike="noStrike" cap="none" normalizeH="0" baseline="0" dirty="0" smtClean="0">
              <a:ln>
                <a:noFill/>
              </a:ln>
              <a:solidFill>
                <a:srgbClr val="595959"/>
              </a:solidFill>
              <a:effectLst/>
              <a:latin typeface="Century Gothic"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8"/>
          <p:cNvSpPr/>
          <p:nvPr/>
        </p:nvSpPr>
        <p:spPr>
          <a:xfrm>
            <a:off x="2438400" y="4343400"/>
            <a:ext cx="6553200" cy="630942"/>
          </a:xfrm>
          <a:prstGeom prst="rect">
            <a:avLst/>
          </a:prstGeom>
          <a:solidFill>
            <a:srgbClr val="43973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fontAlgn="base">
              <a:spcBef>
                <a:spcPct val="0"/>
              </a:spcBef>
              <a:spcAft>
                <a:spcPct val="0"/>
              </a:spcAft>
            </a:pPr>
            <a:r>
              <a:rPr kumimoji="0" lang="en-US" sz="1100" b="1" i="0" strike="noStrike" cap="none" normalizeH="0" baseline="0" dirty="0" smtClean="0">
                <a:ln>
                  <a:noFill/>
                </a:ln>
                <a:solidFill>
                  <a:schemeClr val="bg1"/>
                </a:solidFill>
                <a:effectLst/>
                <a:latin typeface="Century Gothic" pitchFamily="34" charset="0"/>
                <a:cs typeface="Arial" pitchFamily="34" charset="0"/>
              </a:rPr>
              <a:t>CONTAMINANTS REMOVED: </a:t>
            </a:r>
            <a:endParaRPr lang="en-US" sz="800" b="1" dirty="0">
              <a:solidFill>
                <a:schemeClr val="bg1"/>
              </a:solidFill>
              <a:latin typeface="Century Gothic" pitchFamily="34" charset="0"/>
              <a:cs typeface="Arial" pitchFamily="34" charset="0"/>
            </a:endParaRPr>
          </a:p>
          <a:p>
            <a:pPr lvl="0" fontAlgn="base">
              <a:spcBef>
                <a:spcPct val="0"/>
              </a:spcBef>
              <a:spcAft>
                <a:spcPct val="0"/>
              </a:spcAft>
            </a:pPr>
            <a:endParaRPr kumimoji="0" lang="en-US" sz="1200" b="1" i="0" u="sng" strike="noStrike" cap="none" normalizeH="0" baseline="0" dirty="0" smtClean="0">
              <a:ln>
                <a:noFill/>
              </a:ln>
              <a:solidFill>
                <a:schemeClr val="bg1"/>
              </a:solidFill>
              <a:effectLst/>
              <a:latin typeface="Century Gothic" pitchFamily="34" charset="0"/>
              <a:cs typeface="Arial" pitchFamily="34" charset="0"/>
            </a:endParaRPr>
          </a:p>
          <a:p>
            <a:pPr lvl="0" fontAlgn="base">
              <a:spcBef>
                <a:spcPct val="0"/>
              </a:spcBef>
              <a:spcAft>
                <a:spcPct val="0"/>
              </a:spcAft>
            </a:pPr>
            <a:r>
              <a:rPr kumimoji="0" lang="en-US" sz="1200" b="1" i="0" u="none" strike="noStrike" cap="none" normalizeH="0" baseline="0" dirty="0" smtClean="0">
                <a:ln>
                  <a:noFill/>
                </a:ln>
                <a:solidFill>
                  <a:schemeClr val="bg1"/>
                </a:solidFill>
                <a:effectLst/>
                <a:latin typeface="Century Gothic" pitchFamily="34" charset="0"/>
                <a:cs typeface="Arial" pitchFamily="34" charset="0"/>
              </a:rPr>
              <a:t>Mercury	   Selenium	      Arsenic          Chrome            Lead	         Zinc	  Vanadium</a:t>
            </a:r>
            <a:endParaRPr lang="en-US" sz="1200" b="1" dirty="0">
              <a:solidFill>
                <a:schemeClr val="bg1"/>
              </a:solidFill>
            </a:endParaRPr>
          </a:p>
        </p:txBody>
      </p:sp>
      <p:cxnSp>
        <p:nvCxnSpPr>
          <p:cNvPr id="21" name="Straight Connector 20"/>
          <p:cNvCxnSpPr/>
          <p:nvPr/>
        </p:nvCxnSpPr>
        <p:spPr>
          <a:xfrm>
            <a:off x="152400" y="3733800"/>
            <a:ext cx="3276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srcRect l="4375" t="47000" r="3750" b="29000"/>
          <a:stretch>
            <a:fillRect/>
          </a:stretch>
        </p:blipFill>
        <p:spPr bwMode="auto">
          <a:xfrm>
            <a:off x="1676400" y="278364"/>
            <a:ext cx="6477000" cy="1057469"/>
          </a:xfrm>
          <a:prstGeom prst="rect">
            <a:avLst/>
          </a:prstGeom>
          <a:noFill/>
          <a:ln w="9525">
            <a:noFill/>
            <a:miter lim="800000"/>
            <a:headEnd/>
            <a:tailEnd/>
          </a:ln>
        </p:spPr>
      </p:pic>
      <p:sp>
        <p:nvSpPr>
          <p:cNvPr id="18" name="TextBox 17"/>
          <p:cNvSpPr txBox="1"/>
          <p:nvPr/>
        </p:nvSpPr>
        <p:spPr>
          <a:xfrm rot="20797285">
            <a:off x="-11357" y="119488"/>
            <a:ext cx="1781689" cy="769441"/>
          </a:xfrm>
          <a:prstGeom prst="rect">
            <a:avLst/>
          </a:prstGeom>
          <a:noFill/>
        </p:spPr>
        <p:txBody>
          <a:bodyPr wrap="square" rtlCol="0">
            <a:spAutoFit/>
          </a:bodyPr>
          <a:lstStyle/>
          <a:p>
            <a:r>
              <a:rPr lang="en-US" sz="1100" b="1" spc="-150" dirty="0" smtClean="0">
                <a:effectLst>
                  <a:outerShdw blurRad="38100" dist="38100" dir="2700000" algn="tl">
                    <a:srgbClr val="000000">
                      <a:alpha val="43137"/>
                    </a:srgbClr>
                  </a:outerShdw>
                </a:effectLst>
                <a:latin typeface="Cambria" pitchFamily="18" charset="0"/>
              </a:rPr>
              <a:t>“ </a:t>
            </a:r>
            <a:r>
              <a:rPr lang="en-US" sz="1400" b="1" spc="-150" dirty="0" smtClean="0">
                <a:effectLst>
                  <a:outerShdw blurRad="38100" dist="38100" dir="2700000" algn="tl">
                    <a:srgbClr val="000000">
                      <a:alpha val="43137"/>
                    </a:srgbClr>
                  </a:outerShdw>
                </a:effectLst>
                <a:latin typeface="Cambria" pitchFamily="18" charset="0"/>
              </a:rPr>
              <a:t>One  of  America’s  Most </a:t>
            </a:r>
            <a:br>
              <a:rPr lang="en-US" sz="1400" b="1" spc="-150" dirty="0" smtClean="0">
                <a:effectLst>
                  <a:outerShdw blurRad="38100" dist="38100" dir="2700000" algn="tl">
                    <a:srgbClr val="000000">
                      <a:alpha val="43137"/>
                    </a:srgbClr>
                  </a:outerShdw>
                </a:effectLst>
                <a:latin typeface="Cambria" pitchFamily="18" charset="0"/>
              </a:rPr>
            </a:br>
            <a:r>
              <a:rPr lang="en-US" sz="1400" b="1" spc="-150" dirty="0" smtClean="0">
                <a:effectLst>
                  <a:outerShdw blurRad="38100" dist="38100" dir="2700000" algn="tl">
                    <a:srgbClr val="000000">
                      <a:alpha val="43137"/>
                    </a:srgbClr>
                  </a:outerShdw>
                </a:effectLst>
                <a:latin typeface="Cambria" pitchFamily="18" charset="0"/>
              </a:rPr>
              <a:t>Promising  Startups ”</a:t>
            </a:r>
            <a:endParaRPr lang="en-US" sz="1100" b="1" spc="-150" dirty="0" smtClean="0">
              <a:effectLst>
                <a:outerShdw blurRad="38100" dist="38100" dir="2700000" algn="tl">
                  <a:srgbClr val="000000">
                    <a:alpha val="43137"/>
                  </a:srgbClr>
                </a:outerShdw>
              </a:effectLst>
              <a:latin typeface="Cambria" pitchFamily="18" charset="0"/>
            </a:endParaRPr>
          </a:p>
          <a:p>
            <a:r>
              <a:rPr lang="en-US" sz="1600" b="1" spc="-150" dirty="0" smtClean="0">
                <a:effectLst>
                  <a:outerShdw blurRad="38100" dist="38100" dir="2700000" algn="tl">
                    <a:srgbClr val="000000">
                      <a:alpha val="43137"/>
                    </a:srgbClr>
                  </a:outerShdw>
                </a:effectLst>
                <a:latin typeface="Cambria" pitchFamily="18" charset="0"/>
              </a:rPr>
              <a:t> -  </a:t>
            </a:r>
            <a:r>
              <a:rPr lang="en-US" sz="1200" i="1" spc="-150" dirty="0" smtClean="0">
                <a:latin typeface="Cambria" pitchFamily="18" charset="0"/>
              </a:rPr>
              <a:t>BusinessWeek Magazine </a:t>
            </a:r>
            <a:endParaRPr lang="en-US" sz="1600" spc="-150" dirty="0">
              <a:latin typeface="Cambria" pitchFamily="18" charset="0"/>
            </a:endParaRPr>
          </a:p>
        </p:txBody>
      </p:sp>
      <p:sp>
        <p:nvSpPr>
          <p:cNvPr id="16"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pic>
        <p:nvPicPr>
          <p:cNvPr id="20" name="Picture 3"/>
          <p:cNvPicPr>
            <a:picLocks noChangeAspect="1" noChangeArrowheads="1"/>
          </p:cNvPicPr>
          <p:nvPr/>
        </p:nvPicPr>
        <p:blipFill>
          <a:blip r:embed="rId5" cstate="print"/>
          <a:srcRect/>
          <a:stretch>
            <a:fillRect/>
          </a:stretch>
        </p:blipFill>
        <p:spPr bwMode="auto">
          <a:xfrm>
            <a:off x="304800" y="5943600"/>
            <a:ext cx="2565400" cy="608012"/>
          </a:xfrm>
          <a:prstGeom prst="rect">
            <a:avLst/>
          </a:prstGeom>
          <a:noFill/>
          <a:ln w="9360">
            <a:noFill/>
            <a:miter lim="800000"/>
            <a:headEnd/>
            <a:tailEnd/>
          </a:ln>
        </p:spPr>
      </p:pic>
    </p:spTree>
  </p:cSld>
  <p:clrMapOvr>
    <a:masterClrMapping/>
  </p:clrMapOvr>
  <p:transition spd="med"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9">
                                            <p:txEl>
                                              <p:pRg st="2" end="2"/>
                                            </p:txEl>
                                          </p:spTgt>
                                        </p:tgtEl>
                                        <p:attrNameLst>
                                          <p:attrName>style.visibility</p:attrName>
                                        </p:attrNameLst>
                                      </p:cBhvr>
                                      <p:to>
                                        <p:strVal val="visible"/>
                                      </p:to>
                                    </p:set>
                                    <p:animEffect transition="in" filter="fade">
                                      <p:cBhvr>
                                        <p:cTn id="7" dur="500"/>
                                        <p:tgtEl>
                                          <p:spTgt spid="1029">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9">
                                            <p:txEl>
                                              <p:pRg st="4" end="4"/>
                                            </p:txEl>
                                          </p:spTgt>
                                        </p:tgtEl>
                                        <p:attrNameLst>
                                          <p:attrName>style.visibility</p:attrName>
                                        </p:attrNameLst>
                                      </p:cBhvr>
                                      <p:to>
                                        <p:strVal val="visible"/>
                                      </p:to>
                                    </p:set>
                                    <p:animEffect transition="in" filter="fade">
                                      <p:cBhvr>
                                        <p:cTn id="11" dur="500"/>
                                        <p:tgtEl>
                                          <p:spTgt spid="1029">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9">
                                            <p:txEl>
                                              <p:pRg st="6" end="6"/>
                                            </p:txEl>
                                          </p:spTgt>
                                        </p:tgtEl>
                                        <p:attrNameLst>
                                          <p:attrName>style.visibility</p:attrName>
                                        </p:attrNameLst>
                                      </p:cBhvr>
                                      <p:to>
                                        <p:strVal val="visible"/>
                                      </p:to>
                                    </p:set>
                                    <p:animEffect transition="in" filter="fade">
                                      <p:cBhvr>
                                        <p:cTn id="15" dur="500"/>
                                        <p:tgtEl>
                                          <p:spTgt spid="1029">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9">
                                            <p:txEl>
                                              <p:pRg st="8" end="8"/>
                                            </p:txEl>
                                          </p:spTgt>
                                        </p:tgtEl>
                                        <p:attrNameLst>
                                          <p:attrName>style.visibility</p:attrName>
                                        </p:attrNameLst>
                                      </p:cBhvr>
                                      <p:to>
                                        <p:strVal val="visible"/>
                                      </p:to>
                                    </p:set>
                                    <p:animEffect transition="in" filter="fade">
                                      <p:cBhvr>
                                        <p:cTn id="19" dur="500"/>
                                        <p:tgtEl>
                                          <p:spTgt spid="1029">
                                            <p:txEl>
                                              <p:pRg st="8" end="8"/>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9">
                                            <p:txEl>
                                              <p:pRg st="10" end="10"/>
                                            </p:txEl>
                                          </p:spTgt>
                                        </p:tgtEl>
                                        <p:attrNameLst>
                                          <p:attrName>style.visibility</p:attrName>
                                        </p:attrNameLst>
                                      </p:cBhvr>
                                      <p:to>
                                        <p:strVal val="visible"/>
                                      </p:to>
                                    </p:set>
                                    <p:animEffect transition="in" filter="fade">
                                      <p:cBhvr>
                                        <p:cTn id="23" dur="500"/>
                                        <p:tgtEl>
                                          <p:spTgt spid="1029">
                                            <p:txEl>
                                              <p:pRg st="10" end="1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9">
                                            <p:txEl>
                                              <p:pRg st="12" end="12"/>
                                            </p:txEl>
                                          </p:spTgt>
                                        </p:tgtEl>
                                        <p:attrNameLst>
                                          <p:attrName>style.visibility</p:attrName>
                                        </p:attrNameLst>
                                      </p:cBhvr>
                                      <p:to>
                                        <p:strVal val="visible"/>
                                      </p:to>
                                    </p:set>
                                    <p:animEffect transition="in" filter="fade">
                                      <p:cBhvr>
                                        <p:cTn id="27" dur="500"/>
                                        <p:tgtEl>
                                          <p:spTgt spid="1029">
                                            <p:txEl>
                                              <p:pRg st="12" end="1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29">
                                            <p:txEl>
                                              <p:pRg st="14" end="14"/>
                                            </p:txEl>
                                          </p:spTgt>
                                        </p:tgtEl>
                                        <p:attrNameLst>
                                          <p:attrName>style.visibility</p:attrName>
                                        </p:attrNameLst>
                                      </p:cBhvr>
                                      <p:to>
                                        <p:strVal val="visible"/>
                                      </p:to>
                                    </p:set>
                                    <p:animEffect transition="in" filter="fade">
                                      <p:cBhvr>
                                        <p:cTn id="31" dur="500"/>
                                        <p:tgtEl>
                                          <p:spTgt spid="1029">
                                            <p:txEl>
                                              <p:pRg st="14" end="1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29">
                                            <p:txEl>
                                              <p:pRg st="16" end="16"/>
                                            </p:txEl>
                                          </p:spTgt>
                                        </p:tgtEl>
                                        <p:attrNameLst>
                                          <p:attrName>style.visibility</p:attrName>
                                        </p:attrNameLst>
                                      </p:cBhvr>
                                      <p:to>
                                        <p:strVal val="visible"/>
                                      </p:to>
                                    </p:set>
                                    <p:animEffect transition="in" filter="fade">
                                      <p:cBhvr>
                                        <p:cTn id="35" dur="500"/>
                                        <p:tgtEl>
                                          <p:spTgt spid="1029">
                                            <p:txEl>
                                              <p:pRg st="16" end="1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29">
                                            <p:txEl>
                                              <p:pRg st="18" end="18"/>
                                            </p:txEl>
                                          </p:spTgt>
                                        </p:tgtEl>
                                        <p:attrNameLst>
                                          <p:attrName>style.visibility</p:attrName>
                                        </p:attrNameLst>
                                      </p:cBhvr>
                                      <p:to>
                                        <p:strVal val="visible"/>
                                      </p:to>
                                    </p:set>
                                    <p:animEffect transition="in" filter="fade">
                                      <p:cBhvr>
                                        <p:cTn id="39" dur="500"/>
                                        <p:tgtEl>
                                          <p:spTgt spid="1029">
                                            <p:txEl>
                                              <p:pRg st="18" end="1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29">
                                            <p:txEl>
                                              <p:pRg st="20" end="20"/>
                                            </p:txEl>
                                          </p:spTgt>
                                        </p:tgtEl>
                                        <p:attrNameLst>
                                          <p:attrName>style.visibility</p:attrName>
                                        </p:attrNameLst>
                                      </p:cBhvr>
                                      <p:to>
                                        <p:strVal val="visible"/>
                                      </p:to>
                                    </p:set>
                                    <p:animEffect transition="in" filter="fade">
                                      <p:cBhvr>
                                        <p:cTn id="43" dur="500"/>
                                        <p:tgtEl>
                                          <p:spTgt spid="1029">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srcRect l="27634" t="18852" r="29060" b="58000"/>
          <a:stretch>
            <a:fillRect/>
          </a:stretch>
        </p:blipFill>
        <p:spPr bwMode="auto">
          <a:xfrm>
            <a:off x="2819400" y="2133600"/>
            <a:ext cx="6248400" cy="2062163"/>
          </a:xfrm>
          <a:prstGeom prst="rect">
            <a:avLst/>
          </a:prstGeom>
          <a:noFill/>
          <a:ln w="9525">
            <a:noFill/>
            <a:miter lim="800000"/>
            <a:headEnd/>
            <a:tailEnd/>
          </a:ln>
        </p:spPr>
      </p:pic>
      <p:sp>
        <p:nvSpPr>
          <p:cNvPr id="11" name="TextBox 10"/>
          <p:cNvSpPr txBox="1"/>
          <p:nvPr/>
        </p:nvSpPr>
        <p:spPr>
          <a:xfrm>
            <a:off x="2895600" y="1524000"/>
            <a:ext cx="2286000" cy="307975"/>
          </a:xfrm>
          <a:prstGeom prst="rect">
            <a:avLst/>
          </a:prstGeom>
          <a:solidFill>
            <a:schemeClr val="tx2">
              <a:lumMod val="60000"/>
              <a:lumOff val="40000"/>
            </a:schemeClr>
          </a:solidFill>
          <a:ln>
            <a:solidFill>
              <a:schemeClr val="tx2">
                <a:lumMod val="75000"/>
              </a:schemeClr>
            </a:solidFill>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en-US" sz="1400" dirty="0">
                <a:solidFill>
                  <a:schemeClr val="bg1"/>
                </a:solidFill>
                <a:latin typeface="Cambria" pitchFamily="18" charset="0"/>
              </a:rPr>
              <a:t>Magnetic Separation </a:t>
            </a:r>
          </a:p>
        </p:txBody>
      </p:sp>
      <p:cxnSp>
        <p:nvCxnSpPr>
          <p:cNvPr id="13" name="Straight Arrow Connector 12"/>
          <p:cNvCxnSpPr/>
          <p:nvPr/>
        </p:nvCxnSpPr>
        <p:spPr>
          <a:xfrm>
            <a:off x="3962400" y="1893888"/>
            <a:ext cx="1676400" cy="239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53200" y="1524000"/>
            <a:ext cx="2286000" cy="307975"/>
          </a:xfrm>
          <a:prstGeom prst="rect">
            <a:avLst/>
          </a:prstGeom>
          <a:solidFill>
            <a:schemeClr val="tx2">
              <a:lumMod val="60000"/>
              <a:lumOff val="40000"/>
            </a:schemeClr>
          </a:solidFill>
          <a:ln>
            <a:solidFill>
              <a:schemeClr val="tx2">
                <a:lumMod val="75000"/>
              </a:schemeClr>
            </a:solidFill>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en-US" sz="1400" dirty="0">
                <a:solidFill>
                  <a:schemeClr val="bg1"/>
                </a:solidFill>
                <a:latin typeface="Cambria" pitchFamily="18" charset="0"/>
              </a:rPr>
              <a:t>Catalyst Recovery </a:t>
            </a:r>
          </a:p>
        </p:txBody>
      </p:sp>
      <p:cxnSp>
        <p:nvCxnSpPr>
          <p:cNvPr id="15" name="Straight Arrow Connector 14"/>
          <p:cNvCxnSpPr/>
          <p:nvPr/>
        </p:nvCxnSpPr>
        <p:spPr>
          <a:xfrm rot="10800000" flipV="1">
            <a:off x="6248400" y="1905000"/>
            <a:ext cx="1752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90" name="TextBox 17"/>
          <p:cNvSpPr txBox="1">
            <a:spLocks noChangeArrowheads="1"/>
          </p:cNvSpPr>
          <p:nvPr/>
        </p:nvSpPr>
        <p:spPr bwMode="auto">
          <a:xfrm>
            <a:off x="2895600" y="304800"/>
            <a:ext cx="6096000" cy="1096963"/>
          </a:xfrm>
          <a:prstGeom prst="rect">
            <a:avLst/>
          </a:prstGeom>
          <a:noFill/>
          <a:ln w="9525">
            <a:noFill/>
            <a:miter lim="800000"/>
            <a:headEnd/>
            <a:tailEnd/>
          </a:ln>
        </p:spPr>
        <p:txBody>
          <a:bodyPr>
            <a:spAutoFit/>
          </a:bodyPr>
          <a:lstStyle/>
          <a:p>
            <a:pPr algn="ctr"/>
            <a:r>
              <a:rPr lang="en-US" sz="2200" b="1" i="1">
                <a:solidFill>
                  <a:srgbClr val="254061"/>
                </a:solidFill>
                <a:latin typeface="Cambria" pitchFamily="18" charset="0"/>
              </a:rPr>
              <a:t>MCAT Services offers a new technology to the refining industry to produce processed catalyst from used ecat reducing landfill waste</a:t>
            </a:r>
          </a:p>
        </p:txBody>
      </p:sp>
      <p:cxnSp>
        <p:nvCxnSpPr>
          <p:cNvPr id="20" name="Straight Connector 19"/>
          <p:cNvCxnSpPr/>
          <p:nvPr/>
        </p:nvCxnSpPr>
        <p:spPr>
          <a:xfrm>
            <a:off x="3048000" y="152400"/>
            <a:ext cx="5943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048000" y="228600"/>
            <a:ext cx="5943600" cy="0"/>
          </a:xfrm>
          <a:prstGeom prst="line">
            <a:avLst/>
          </a:prstGeom>
        </p:spPr>
        <p:style>
          <a:lnRef idx="1">
            <a:schemeClr val="accent1"/>
          </a:lnRef>
          <a:fillRef idx="0">
            <a:schemeClr val="accent1"/>
          </a:fillRef>
          <a:effectRef idx="0">
            <a:schemeClr val="accent1"/>
          </a:effectRef>
          <a:fontRef idx="minor">
            <a:schemeClr val="tx1"/>
          </a:fontRef>
        </p:style>
      </p:cxnSp>
      <p:sp>
        <p:nvSpPr>
          <p:cNvPr id="16393" name="TextBox 21"/>
          <p:cNvSpPr txBox="1">
            <a:spLocks noChangeArrowheads="1"/>
          </p:cNvSpPr>
          <p:nvPr/>
        </p:nvSpPr>
        <p:spPr bwMode="auto">
          <a:xfrm>
            <a:off x="1981200" y="4419600"/>
            <a:ext cx="7162800" cy="1262063"/>
          </a:xfrm>
          <a:prstGeom prst="rect">
            <a:avLst/>
          </a:prstGeom>
          <a:noFill/>
          <a:ln w="9525">
            <a:noFill/>
            <a:miter lim="800000"/>
            <a:headEnd/>
            <a:tailEnd/>
          </a:ln>
        </p:spPr>
        <p:txBody>
          <a:bodyPr>
            <a:spAutoFit/>
          </a:bodyPr>
          <a:lstStyle/>
          <a:p>
            <a:pPr algn="ctr"/>
            <a:r>
              <a:rPr lang="en-US" sz="2000" b="1">
                <a:latin typeface="Cambria" pitchFamily="18" charset="0"/>
              </a:rPr>
              <a:t>Technology is patented, proprietary and proven:</a:t>
            </a:r>
          </a:p>
          <a:p>
            <a:pPr algn="ctr"/>
            <a:endParaRPr lang="en-US" sz="600" b="1">
              <a:latin typeface="Cambria" pitchFamily="18" charset="0"/>
            </a:endParaRPr>
          </a:p>
          <a:p>
            <a:pPr algn="ctr"/>
            <a:r>
              <a:rPr lang="en-US" sz="1400">
                <a:latin typeface="Cambria" pitchFamily="18" charset="0"/>
              </a:rPr>
              <a:t> - Uses state-of-the-art high-flux magnets</a:t>
            </a:r>
          </a:p>
          <a:p>
            <a:pPr algn="ctr">
              <a:buFont typeface="Arial" charset="0"/>
              <a:buChar char="•"/>
            </a:pPr>
            <a:endParaRPr lang="en-US" sz="400">
              <a:latin typeface="Cambria" pitchFamily="18" charset="0"/>
            </a:endParaRPr>
          </a:p>
          <a:p>
            <a:pPr algn="ctr"/>
            <a:r>
              <a:rPr lang="en-US" sz="1400">
                <a:latin typeface="Cambria" pitchFamily="18" charset="0"/>
              </a:rPr>
              <a:t>- Separates “clean” ecat from ecat contaminated with metals</a:t>
            </a:r>
          </a:p>
          <a:p>
            <a:pPr algn="ctr">
              <a:buFont typeface="Wingdings" pitchFamily="2" charset="2"/>
              <a:buChar char="q"/>
            </a:pPr>
            <a:endParaRPr lang="en-US" sz="400">
              <a:latin typeface="Cambria" pitchFamily="18" charset="0"/>
            </a:endParaRPr>
          </a:p>
          <a:p>
            <a:pPr algn="ctr"/>
            <a:r>
              <a:rPr lang="en-US" sz="1400">
                <a:latin typeface="Cambria" pitchFamily="18" charset="0"/>
              </a:rPr>
              <a:t>- Processed catalyst resold to the refining industry or tolled for your specific requirements </a:t>
            </a:r>
          </a:p>
        </p:txBody>
      </p:sp>
      <p:cxnSp>
        <p:nvCxnSpPr>
          <p:cNvPr id="24" name="Straight Connector 23"/>
          <p:cNvCxnSpPr/>
          <p:nvPr/>
        </p:nvCxnSpPr>
        <p:spPr>
          <a:xfrm rot="10800000" flipH="1">
            <a:off x="152400" y="1295400"/>
            <a:ext cx="2362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H="1">
            <a:off x="152400" y="5715000"/>
            <a:ext cx="2362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5638800"/>
            <a:ext cx="9144000" cy="366713"/>
          </a:xfrm>
          <a:prstGeom prst="rect">
            <a:avLst/>
          </a:prstGeom>
          <a:noFill/>
        </p:spPr>
        <p:txBody>
          <a:bodyPr>
            <a:spAutoFit/>
          </a:bodyPr>
          <a:lstStyle/>
          <a:p>
            <a:pPr fontAlgn="auto">
              <a:spcBef>
                <a:spcPts val="0"/>
              </a:spcBef>
              <a:spcAft>
                <a:spcPts val="0"/>
              </a:spcAft>
              <a:defRPr/>
            </a:pPr>
            <a:r>
              <a:rPr lang="en-US" sz="1600" b="1" dirty="0">
                <a:solidFill>
                  <a:schemeClr val="accent1">
                    <a:lumMod val="75000"/>
                  </a:schemeClr>
                </a:solidFill>
                <a:latin typeface="Cambria" pitchFamily="18" charset="0"/>
              </a:rPr>
              <a:t>Contact: Claude Kennard </a:t>
            </a:r>
            <a:r>
              <a:rPr lang="en-US" sz="1050" dirty="0">
                <a:latin typeface="Cambria" pitchFamily="18" charset="0"/>
              </a:rPr>
              <a:t>|</a:t>
            </a:r>
            <a:r>
              <a:rPr lang="en-US" b="1" dirty="0">
                <a:latin typeface="Cambria" pitchFamily="18" charset="0"/>
              </a:rPr>
              <a:t> </a:t>
            </a:r>
            <a:r>
              <a:rPr lang="en-US" sz="1400" dirty="0">
                <a:latin typeface="Cambria" pitchFamily="18" charset="0"/>
              </a:rPr>
              <a:t>CWRU Weatherhead School of Management ’91 </a:t>
            </a:r>
            <a:r>
              <a:rPr lang="en-US" dirty="0">
                <a:latin typeface="Cambria" pitchFamily="18" charset="0"/>
              </a:rPr>
              <a:t> </a:t>
            </a:r>
            <a:r>
              <a:rPr lang="en-US" sz="1400" b="1" dirty="0">
                <a:latin typeface="Cambria" pitchFamily="18" charset="0"/>
              </a:rPr>
              <a:t>ckennard@mcatservicesllc.com</a:t>
            </a:r>
            <a:r>
              <a:rPr lang="en-US" sz="1400" b="1" dirty="0">
                <a:solidFill>
                  <a:srgbClr val="43973A"/>
                </a:solidFill>
                <a:latin typeface="Cambria" pitchFamily="18" charset="0"/>
              </a:rPr>
              <a:t> </a:t>
            </a:r>
            <a:endParaRPr lang="en-US" dirty="0">
              <a:latin typeface="+mn-lt"/>
            </a:endParaRPr>
          </a:p>
        </p:txBody>
      </p:sp>
      <p:cxnSp>
        <p:nvCxnSpPr>
          <p:cNvPr id="28" name="Straight Connector 27"/>
          <p:cNvCxnSpPr/>
          <p:nvPr/>
        </p:nvCxnSpPr>
        <p:spPr>
          <a:xfrm>
            <a:off x="2971800" y="4267200"/>
            <a:ext cx="594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71800" y="4343400"/>
            <a:ext cx="5943600" cy="0"/>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9" descr="Separation Unit - view 1"/>
          <p:cNvPicPr>
            <a:picLocks noChangeAspect="1" noChangeArrowheads="1"/>
          </p:cNvPicPr>
          <p:nvPr/>
        </p:nvPicPr>
        <p:blipFill>
          <a:blip r:embed="rId4" cstate="print"/>
          <a:srcRect/>
          <a:stretch>
            <a:fillRect/>
          </a:stretch>
        </p:blipFill>
        <p:spPr bwMode="auto">
          <a:xfrm>
            <a:off x="275440" y="789810"/>
            <a:ext cx="2379932" cy="3328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0" name="Straight Connector 29"/>
          <p:cNvCxnSpPr/>
          <p:nvPr/>
        </p:nvCxnSpPr>
        <p:spPr>
          <a:xfrm rot="10800000" flipH="1">
            <a:off x="152400" y="228600"/>
            <a:ext cx="2362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401" name="Rectangle 1"/>
          <p:cNvSpPr>
            <a:spLocks noChangeArrowheads="1"/>
          </p:cNvSpPr>
          <p:nvPr/>
        </p:nvSpPr>
        <p:spPr bwMode="auto">
          <a:xfrm>
            <a:off x="0" y="6019800"/>
            <a:ext cx="9144000" cy="1162050"/>
          </a:xfrm>
          <a:prstGeom prst="rect">
            <a:avLst/>
          </a:prstGeom>
          <a:solidFill>
            <a:srgbClr val="455560"/>
          </a:solidFill>
          <a:ln w="9525">
            <a:noFill/>
            <a:round/>
            <a:headEnd/>
            <a:tailEnd/>
          </a:ln>
        </p:spPr>
        <p:txBody>
          <a:bodyPr wrap="none" anchor="ctr"/>
          <a:lstStyle/>
          <a:p>
            <a:endParaRPr lang="en-US"/>
          </a:p>
        </p:txBody>
      </p:sp>
      <p:cxnSp>
        <p:nvCxnSpPr>
          <p:cNvPr id="22" name="Straight Connector 21"/>
          <p:cNvCxnSpPr/>
          <p:nvPr/>
        </p:nvCxnSpPr>
        <p:spPr>
          <a:xfrm>
            <a:off x="152400" y="5638800"/>
            <a:ext cx="8991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403" name="Picture 3"/>
          <p:cNvPicPr>
            <a:picLocks noChangeAspect="1" noChangeArrowheads="1"/>
          </p:cNvPicPr>
          <p:nvPr/>
        </p:nvPicPr>
        <p:blipFill>
          <a:blip r:embed="rId5"/>
          <a:srcRect/>
          <a:stretch>
            <a:fillRect/>
          </a:stretch>
        </p:blipFill>
        <p:spPr bwMode="auto">
          <a:xfrm>
            <a:off x="228600" y="6096000"/>
            <a:ext cx="2565400" cy="608013"/>
          </a:xfrm>
          <a:prstGeom prst="rect">
            <a:avLst/>
          </a:prstGeom>
          <a:noFill/>
          <a:ln w="9360">
            <a:noFill/>
            <a:miter lim="800000"/>
            <a:headEnd/>
            <a:tailEnd/>
          </a:ln>
        </p:spPr>
      </p:pic>
    </p:spTree>
  </p:cSld>
  <p:clrMapOvr>
    <a:masterClrMapping/>
  </p:clrMapOvr>
  <p:transition spd="med" advClick="0"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5750" y="2855912"/>
            <a:ext cx="1905000" cy="2362201"/>
          </a:xfrm>
          <a:prstGeom prst="roundRect">
            <a:avLst/>
          </a:prstGeom>
          <a:solidFill>
            <a:srgbClr val="439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4340" name="Picture 2"/>
          <p:cNvPicPr>
            <a:picLocks noChangeAspect="1" noChangeArrowheads="1"/>
          </p:cNvPicPr>
          <p:nvPr/>
        </p:nvPicPr>
        <p:blipFill>
          <a:blip r:embed="rId3"/>
          <a:srcRect l="11250" t="17000" r="11250" b="65433"/>
          <a:stretch>
            <a:fillRect/>
          </a:stretch>
        </p:blipFill>
        <p:spPr bwMode="auto">
          <a:xfrm>
            <a:off x="0" y="0"/>
            <a:ext cx="9144000" cy="1295400"/>
          </a:xfrm>
          <a:prstGeom prst="rect">
            <a:avLst/>
          </a:prstGeom>
          <a:noFill/>
          <a:ln w="9525">
            <a:noFill/>
            <a:miter lim="800000"/>
            <a:headEnd/>
            <a:tailEnd/>
          </a:ln>
        </p:spPr>
      </p:pic>
      <p:sp>
        <p:nvSpPr>
          <p:cNvPr id="14341" name="TextBox 5"/>
          <p:cNvSpPr txBox="1">
            <a:spLocks noChangeArrowheads="1"/>
          </p:cNvSpPr>
          <p:nvPr/>
        </p:nvSpPr>
        <p:spPr bwMode="auto">
          <a:xfrm>
            <a:off x="1219200" y="1371600"/>
            <a:ext cx="6978650" cy="415925"/>
          </a:xfrm>
          <a:prstGeom prst="rect">
            <a:avLst/>
          </a:prstGeom>
          <a:noFill/>
          <a:ln w="9525">
            <a:noFill/>
            <a:miter lim="800000"/>
            <a:headEnd/>
            <a:tailEnd/>
          </a:ln>
        </p:spPr>
        <p:txBody>
          <a:bodyPr wrap="none">
            <a:spAutoFit/>
          </a:bodyPr>
          <a:lstStyle/>
          <a:p>
            <a:r>
              <a:rPr lang="en-US" sz="2100" b="1">
                <a:latin typeface="Cambria" pitchFamily="18" charset="0"/>
              </a:rPr>
              <a:t>Over 27 Years of Excellence, Experience and Innovation</a:t>
            </a:r>
          </a:p>
        </p:txBody>
      </p:sp>
      <p:sp>
        <p:nvSpPr>
          <p:cNvPr id="14342" name="TextBox 8"/>
          <p:cNvSpPr txBox="1">
            <a:spLocks noChangeArrowheads="1"/>
          </p:cNvSpPr>
          <p:nvPr/>
        </p:nvSpPr>
        <p:spPr bwMode="auto">
          <a:xfrm>
            <a:off x="1295400" y="1752600"/>
            <a:ext cx="7086600" cy="584200"/>
          </a:xfrm>
          <a:prstGeom prst="rect">
            <a:avLst/>
          </a:prstGeom>
          <a:noFill/>
          <a:ln w="9525">
            <a:noFill/>
            <a:miter lim="800000"/>
            <a:headEnd/>
            <a:tailEnd/>
          </a:ln>
        </p:spPr>
        <p:txBody>
          <a:bodyPr>
            <a:spAutoFit/>
          </a:bodyPr>
          <a:lstStyle/>
          <a:p>
            <a:pPr algn="ctr"/>
            <a:r>
              <a:rPr lang="en-US" sz="1400">
                <a:latin typeface="Cambria" pitchFamily="18" charset="0"/>
              </a:rPr>
              <a:t>SPENT ALUMINA RECYCLING, ECAT MANAGEMENT &amp; OTHER BYPRODUCT RECYCLING </a:t>
            </a:r>
          </a:p>
          <a:p>
            <a:pPr algn="ctr"/>
            <a:endParaRPr lang="en-US">
              <a:latin typeface="Cambria" pitchFamily="18" charset="0"/>
            </a:endParaRPr>
          </a:p>
        </p:txBody>
      </p:sp>
      <p:sp>
        <p:nvSpPr>
          <p:cNvPr id="14343" name="TextBox 9"/>
          <p:cNvSpPr txBox="1">
            <a:spLocks noChangeArrowheads="1"/>
          </p:cNvSpPr>
          <p:nvPr/>
        </p:nvSpPr>
        <p:spPr bwMode="auto">
          <a:xfrm>
            <a:off x="228600" y="2971800"/>
            <a:ext cx="2057400" cy="2130425"/>
          </a:xfrm>
          <a:prstGeom prst="rect">
            <a:avLst/>
          </a:prstGeom>
          <a:noFill/>
          <a:ln w="9525">
            <a:noFill/>
            <a:miter lim="800000"/>
            <a:headEnd/>
            <a:tailEnd/>
          </a:ln>
        </p:spPr>
        <p:txBody>
          <a:bodyPr>
            <a:spAutoFit/>
          </a:bodyPr>
          <a:lstStyle/>
          <a:p>
            <a:pPr algn="ctr"/>
            <a:r>
              <a:rPr lang="en-US" b="1" i="1">
                <a:solidFill>
                  <a:schemeClr val="bg1"/>
                </a:solidFill>
                <a:latin typeface="Cambria" pitchFamily="18" charset="0"/>
              </a:rPr>
              <a:t>AT METALOY</a:t>
            </a:r>
            <a:r>
              <a:rPr lang="en-US" sz="1600" i="1">
                <a:solidFill>
                  <a:schemeClr val="bg1"/>
                </a:solidFill>
                <a:latin typeface="Cambria" pitchFamily="18" charset="0"/>
              </a:rPr>
              <a:t>, </a:t>
            </a:r>
            <a:br>
              <a:rPr lang="en-US" sz="1600" i="1">
                <a:solidFill>
                  <a:schemeClr val="bg1"/>
                </a:solidFill>
                <a:latin typeface="Cambria" pitchFamily="18" charset="0"/>
              </a:rPr>
            </a:br>
            <a:r>
              <a:rPr lang="en-US" sz="1400" i="1">
                <a:solidFill>
                  <a:schemeClr val="bg1"/>
                </a:solidFill>
                <a:latin typeface="Cambria" pitchFamily="18" charset="0"/>
              </a:rPr>
              <a:t>OUR VISION IS TO </a:t>
            </a:r>
            <a:br>
              <a:rPr lang="en-US" sz="1400" i="1">
                <a:solidFill>
                  <a:schemeClr val="bg1"/>
                </a:solidFill>
                <a:latin typeface="Cambria" pitchFamily="18" charset="0"/>
              </a:rPr>
            </a:br>
            <a:r>
              <a:rPr lang="en-US" sz="1400" i="1">
                <a:solidFill>
                  <a:schemeClr val="bg1"/>
                </a:solidFill>
                <a:latin typeface="Cambria" pitchFamily="18" charset="0"/>
              </a:rPr>
              <a:t>BE THE “GLOBAL MARKET LEADER” </a:t>
            </a:r>
            <a:br>
              <a:rPr lang="en-US" sz="1400" i="1">
                <a:solidFill>
                  <a:schemeClr val="bg1"/>
                </a:solidFill>
                <a:latin typeface="Cambria" pitchFamily="18" charset="0"/>
              </a:rPr>
            </a:br>
            <a:r>
              <a:rPr lang="en-US" sz="1400" i="1">
                <a:solidFill>
                  <a:schemeClr val="bg1"/>
                </a:solidFill>
                <a:latin typeface="Cambria" pitchFamily="18" charset="0"/>
              </a:rPr>
              <a:t>IN THE DISTRIBUTION AND MARKETING </a:t>
            </a:r>
            <a:br>
              <a:rPr lang="en-US" sz="1400" i="1">
                <a:solidFill>
                  <a:schemeClr val="bg1"/>
                </a:solidFill>
                <a:latin typeface="Cambria" pitchFamily="18" charset="0"/>
              </a:rPr>
            </a:br>
            <a:r>
              <a:rPr lang="en-US" sz="1400" i="1">
                <a:solidFill>
                  <a:schemeClr val="bg1"/>
                </a:solidFill>
                <a:latin typeface="Cambria" pitchFamily="18" charset="0"/>
              </a:rPr>
              <a:t>OF NONHAZARDOUS INDUSTRIAL BYPRODUCTS.</a:t>
            </a:r>
            <a:r>
              <a:rPr lang="en-US" i="1">
                <a:solidFill>
                  <a:schemeClr val="bg1"/>
                </a:solidFill>
                <a:latin typeface="Cambria" pitchFamily="18" charset="0"/>
              </a:rPr>
              <a:t> </a:t>
            </a:r>
          </a:p>
        </p:txBody>
      </p:sp>
      <p:sp>
        <p:nvSpPr>
          <p:cNvPr id="14344" name="Rectangle 11"/>
          <p:cNvSpPr>
            <a:spLocks noChangeArrowheads="1"/>
          </p:cNvSpPr>
          <p:nvPr/>
        </p:nvSpPr>
        <p:spPr bwMode="auto">
          <a:xfrm>
            <a:off x="1752600" y="2133600"/>
            <a:ext cx="6781800" cy="954088"/>
          </a:xfrm>
          <a:prstGeom prst="rect">
            <a:avLst/>
          </a:prstGeom>
          <a:noFill/>
          <a:ln w="38100">
            <a:noFill/>
            <a:miter lim="800000"/>
            <a:headEnd/>
            <a:tailEnd/>
          </a:ln>
        </p:spPr>
        <p:txBody>
          <a:bodyPr>
            <a:spAutoFit/>
          </a:bodyPr>
          <a:lstStyle/>
          <a:p>
            <a:pPr marL="342900" indent="-342900" algn="just">
              <a:buFont typeface="Arial" charset="0"/>
              <a:buChar char="•"/>
            </a:pPr>
            <a:r>
              <a:rPr lang="en-US" sz="1400">
                <a:latin typeface="Cambria" pitchFamily="18" charset="0"/>
              </a:rPr>
              <a:t>Headquartered in Cleveland, Ohio, </a:t>
            </a:r>
            <a:r>
              <a:rPr lang="en-US" sz="1400" b="1">
                <a:latin typeface="Cambria" pitchFamily="18" charset="0"/>
              </a:rPr>
              <a:t>Metaloy is changing the concepts and manner by which companies manage equilibrium catalyst and recycling of non-hazardous by-products</a:t>
            </a:r>
            <a:r>
              <a:rPr lang="en-US" sz="1400">
                <a:latin typeface="Cambria" pitchFamily="18" charset="0"/>
              </a:rPr>
              <a:t>. We will assist your company to identify, process and implement cost-effective and environmentally safe solutions.  </a:t>
            </a:r>
          </a:p>
        </p:txBody>
      </p:sp>
      <p:pic>
        <p:nvPicPr>
          <p:cNvPr id="2" name="Picture 2"/>
          <p:cNvPicPr>
            <a:picLocks noChangeAspect="1" noChangeArrowheads="1"/>
          </p:cNvPicPr>
          <p:nvPr/>
        </p:nvPicPr>
        <p:blipFill>
          <a:blip r:embed="rId4">
            <a:lum bright="-10000" contrast="4000"/>
          </a:blip>
          <a:srcRect l="25000" t="33000" r="47500" b="39000"/>
          <a:stretch>
            <a:fillRect/>
          </a:stretch>
        </p:blipFill>
        <p:spPr bwMode="auto">
          <a:xfrm>
            <a:off x="5638800" y="3276600"/>
            <a:ext cx="3048000" cy="2087563"/>
          </a:xfrm>
          <a:prstGeom prst="rect">
            <a:avLst/>
          </a:prstGeom>
          <a:ln>
            <a:noFill/>
          </a:ln>
          <a:effectLst>
            <a:outerShdw blurRad="50800" dist="38100" dir="13500000" algn="br" rotWithShape="0">
              <a:prstClr val="black">
                <a:alpha val="40000"/>
              </a:prstClr>
            </a:outerShdw>
          </a:effectLst>
        </p:spPr>
      </p:pic>
      <p:sp>
        <p:nvSpPr>
          <p:cNvPr id="13" name="TextBox 12"/>
          <p:cNvSpPr txBox="1"/>
          <p:nvPr/>
        </p:nvSpPr>
        <p:spPr>
          <a:xfrm>
            <a:off x="0" y="5334000"/>
            <a:ext cx="9144000" cy="366713"/>
          </a:xfrm>
          <a:prstGeom prst="rect">
            <a:avLst/>
          </a:prstGeom>
          <a:noFill/>
        </p:spPr>
        <p:txBody>
          <a:bodyPr>
            <a:spAutoFit/>
          </a:bodyPr>
          <a:lstStyle/>
          <a:p>
            <a:r>
              <a:rPr lang="en-US" sz="1600" b="1">
                <a:solidFill>
                  <a:srgbClr val="008ABB"/>
                </a:solidFill>
                <a:latin typeface="Cambria" pitchFamily="18" charset="0"/>
              </a:rPr>
              <a:t>Contact: Claude Kennard </a:t>
            </a:r>
            <a:r>
              <a:rPr lang="en-US" sz="1000">
                <a:latin typeface="Cambria" pitchFamily="18" charset="0"/>
              </a:rPr>
              <a:t>|</a:t>
            </a:r>
            <a:r>
              <a:rPr lang="en-US" b="1">
                <a:latin typeface="Cambria" pitchFamily="18" charset="0"/>
              </a:rPr>
              <a:t> </a:t>
            </a:r>
            <a:r>
              <a:rPr lang="en-US" sz="1400">
                <a:latin typeface="Cambria" pitchFamily="18" charset="0"/>
              </a:rPr>
              <a:t>CWRU Weatherhead School of Management ’91</a:t>
            </a:r>
            <a:r>
              <a:rPr lang="en-US">
                <a:latin typeface="Cambria" pitchFamily="18" charset="0"/>
              </a:rPr>
              <a:t> </a:t>
            </a:r>
            <a:r>
              <a:rPr lang="en-US" sz="1000">
                <a:latin typeface="Cambria" pitchFamily="18" charset="0"/>
              </a:rPr>
              <a:t>|</a:t>
            </a:r>
            <a:r>
              <a:rPr lang="en-US">
                <a:latin typeface="Cambria" pitchFamily="18" charset="0"/>
              </a:rPr>
              <a:t> </a:t>
            </a:r>
            <a:r>
              <a:rPr lang="en-US" sz="1400" b="1">
                <a:latin typeface="Cambria" pitchFamily="18" charset="0"/>
              </a:rPr>
              <a:t>claude@metaloy.com</a:t>
            </a:r>
            <a:endParaRPr lang="en-US">
              <a:latin typeface="Calibri" pitchFamily="34" charset="0"/>
            </a:endParaRPr>
          </a:p>
        </p:txBody>
      </p:sp>
      <p:cxnSp>
        <p:nvCxnSpPr>
          <p:cNvPr id="20" name="Straight Connector 19"/>
          <p:cNvCxnSpPr/>
          <p:nvPr/>
        </p:nvCxnSpPr>
        <p:spPr>
          <a:xfrm>
            <a:off x="76200" y="6248400"/>
            <a:ext cx="8839200" cy="0"/>
          </a:xfrm>
          <a:prstGeom prst="line">
            <a:avLst/>
          </a:prstGeom>
          <a:ln>
            <a:solidFill>
              <a:srgbClr val="008ABB"/>
            </a:solidFill>
          </a:ln>
        </p:spPr>
        <p:style>
          <a:lnRef idx="1">
            <a:schemeClr val="accent1"/>
          </a:lnRef>
          <a:fillRef idx="0">
            <a:schemeClr val="accent1"/>
          </a:fillRef>
          <a:effectRef idx="0">
            <a:schemeClr val="accent1"/>
          </a:effectRef>
          <a:fontRef idx="minor">
            <a:schemeClr val="tx1"/>
          </a:fontRef>
        </p:style>
      </p:cxnSp>
      <p:sp>
        <p:nvSpPr>
          <p:cNvPr id="14348"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pic>
        <p:nvPicPr>
          <p:cNvPr id="14349" name="Picture 3"/>
          <p:cNvPicPr>
            <a:picLocks noChangeAspect="1" noChangeArrowheads="1"/>
          </p:cNvPicPr>
          <p:nvPr/>
        </p:nvPicPr>
        <p:blipFill>
          <a:blip r:embed="rId5"/>
          <a:srcRect/>
          <a:stretch>
            <a:fillRect/>
          </a:stretch>
        </p:blipFill>
        <p:spPr bwMode="auto">
          <a:xfrm>
            <a:off x="304800" y="5943600"/>
            <a:ext cx="2565400" cy="608013"/>
          </a:xfrm>
          <a:prstGeom prst="rect">
            <a:avLst/>
          </a:prstGeom>
          <a:noFill/>
          <a:ln w="9360">
            <a:noFill/>
            <a:miter lim="800000"/>
            <a:headEnd/>
            <a:tailEnd/>
          </a:ln>
        </p:spPr>
      </p:pic>
    </p:spTree>
  </p:cSld>
  <p:clrMapOvr>
    <a:masterClrMapping/>
  </p:clrMapOvr>
  <p:transition spd="med" advClick="0"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89000" y="2962656"/>
            <a:ext cx="7645400" cy="1754326"/>
          </a:xfrm>
          <a:prstGeom prst="rect">
            <a:avLst/>
          </a:prstGeom>
          <a:noFill/>
          <a:ln w="9525">
            <a:noFill/>
            <a:miter lim="800000"/>
            <a:headEnd/>
            <a:tailEnd/>
          </a:ln>
        </p:spPr>
        <p:txBody>
          <a:bodyPr>
            <a:prstTxWarp prst="textNoShape">
              <a:avLst/>
            </a:prstTxWarp>
            <a:spAutoFit/>
          </a:bodyPr>
          <a:lstStyle/>
          <a:p>
            <a:r>
              <a:rPr lang="en-US" dirty="0" smtClean="0">
                <a:solidFill>
                  <a:srgbClr val="455560"/>
                </a:solidFill>
                <a:latin typeface="TitilliumMaps26L 500 wt" pitchFamily="-111" charset="0"/>
                <a:ea typeface="TitilliumMaps26L 500 wt" pitchFamily="-111" charset="0"/>
                <a:cs typeface="TitilliumMaps26L 500 wt" pitchFamily="-111" charset="0"/>
              </a:rPr>
              <a:t>MIM Software Inc. provides practical imaging solutions in the fields of radiation oncology, radiology, nuclear medicine, </a:t>
            </a:r>
            <a:r>
              <a:rPr lang="en-US" dirty="0" err="1" smtClean="0">
                <a:solidFill>
                  <a:srgbClr val="455560"/>
                </a:solidFill>
                <a:latin typeface="TitilliumMaps26L 500 wt" pitchFamily="-111" charset="0"/>
                <a:ea typeface="TitilliumMaps26L 500 wt" pitchFamily="-111" charset="0"/>
                <a:cs typeface="TitilliumMaps26L 500 wt" pitchFamily="-111" charset="0"/>
              </a:rPr>
              <a:t>neuroimaging</a:t>
            </a:r>
            <a:r>
              <a:rPr lang="en-US" dirty="0" smtClean="0">
                <a:solidFill>
                  <a:srgbClr val="455560"/>
                </a:solidFill>
                <a:latin typeface="TitilliumMaps26L 500 wt" pitchFamily="-111" charset="0"/>
                <a:ea typeface="TitilliumMaps26L 500 wt" pitchFamily="-111" charset="0"/>
                <a:cs typeface="TitilliumMaps26L 500 wt" pitchFamily="-111" charset="0"/>
              </a:rPr>
              <a:t>, and cardiac imaging.  MIM offers solutions for computer workstations, as well as mobile and cloud-based platforms.  MIM sells its products globally to imaging centers, hospitals, specialty clinics, research organizations, and pharmaceutical companies</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7" name="Picture 6" descr="MIM_software.png"/>
          <p:cNvPicPr>
            <a:picLocks noChangeAspect="1"/>
          </p:cNvPicPr>
          <p:nvPr/>
        </p:nvPicPr>
        <p:blipFill>
          <a:blip r:embed="rId3"/>
          <a:stretch>
            <a:fillRect/>
          </a:stretch>
        </p:blipFill>
        <p:spPr>
          <a:xfrm>
            <a:off x="2423153" y="867154"/>
            <a:ext cx="3611887" cy="1353598"/>
          </a:xfrm>
          <a:prstGeom prst="rect">
            <a:avLst/>
          </a:prstGeom>
        </p:spPr>
      </p:pic>
    </p:spTree>
  </p:cSld>
  <p:clrMapOvr>
    <a:masterClrMapping/>
  </p:clrMapOvr>
  <p:transition spd="med" advClick="0" advTm="8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sp>
        <p:nvSpPr>
          <p:cNvPr id="2051" name="Rectangle 2"/>
          <p:cNvSpPr>
            <a:spLocks noChangeArrowheads="1"/>
          </p:cNvSpPr>
          <p:nvPr/>
        </p:nvSpPr>
        <p:spPr bwMode="auto">
          <a:xfrm>
            <a:off x="838200" y="1752600"/>
            <a:ext cx="7645400" cy="3733800"/>
          </a:xfrm>
          <a:prstGeom prst="rect">
            <a:avLst/>
          </a:prstGeom>
          <a:noFill/>
          <a:ln w="9360">
            <a:noFill/>
            <a:miter lim="800000"/>
            <a:headEnd/>
            <a:tailEnd/>
          </a:ln>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Nanofilm’s history can be traced to the earliest pioneering of nanotechnology. In the early 1980s, Nanofilm co-founder, Dr. Scott Rickert, was already researching self-assembling thin films as part of his work as a professor at Case Western Reserve University. The company began as a spin-off of that research and was co-founded by Dr. Rickert and businessman Don McClusky in 1985. The company’s initial expertise enabled the manipulation of coatings at the molecular level to enhance the durability, clarity, ease of use and performance of transparent materials.</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a:solidFill>
                <a:srgbClr val="455560"/>
              </a:solidFill>
              <a:latin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Building on a foundation of success, Nanofilm’s expanded nanotechnology portfolio now includes optically clear, thin (nanometers to microns) coatings, self-assembling nano-layers, nanocomposites and surfactant products.</a:t>
            </a:r>
          </a:p>
        </p:txBody>
      </p:sp>
      <p:pic>
        <p:nvPicPr>
          <p:cNvPr id="2052" name="Picture 3"/>
          <p:cNvPicPr>
            <a:picLocks noChangeAspect="1" noChangeArrowheads="1"/>
          </p:cNvPicPr>
          <p:nvPr/>
        </p:nvPicPr>
        <p:blipFill>
          <a:blip r:embed="rId3"/>
          <a:srcRect/>
          <a:stretch>
            <a:fillRect/>
          </a:stretch>
        </p:blipFill>
        <p:spPr bwMode="auto">
          <a:xfrm>
            <a:off x="546100" y="6018213"/>
            <a:ext cx="2565400" cy="608012"/>
          </a:xfrm>
          <a:prstGeom prst="rect">
            <a:avLst/>
          </a:prstGeom>
          <a:noFill/>
          <a:ln w="9360">
            <a:noFill/>
            <a:miter lim="800000"/>
            <a:headEnd/>
            <a:tailEnd/>
          </a:ln>
        </p:spPr>
      </p:pic>
      <p:pic>
        <p:nvPicPr>
          <p:cNvPr id="2053" name="Picture 5" descr="LOGO PMS 646.jpg"/>
          <p:cNvPicPr>
            <a:picLocks noChangeAspect="1"/>
          </p:cNvPicPr>
          <p:nvPr/>
        </p:nvPicPr>
        <p:blipFill>
          <a:blip r:embed="rId4"/>
          <a:srcRect/>
          <a:stretch>
            <a:fillRect/>
          </a:stretch>
        </p:blipFill>
        <p:spPr bwMode="auto">
          <a:xfrm>
            <a:off x="1676400" y="533400"/>
            <a:ext cx="5505450" cy="917575"/>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8" name="Picture 6" descr="cwru formal logo white-rev tag.wmf"/>
          <p:cNvPicPr>
            <a:picLocks noChangeAspect="1"/>
          </p:cNvPicPr>
          <p:nvPr/>
        </p:nvPicPr>
        <p:blipFill>
          <a:blip r:embed="rId4"/>
          <a:srcRect/>
          <a:stretch>
            <a:fillRect/>
          </a:stretch>
        </p:blipFill>
        <p:spPr bwMode="auto">
          <a:xfrm>
            <a:off x="546100" y="6018213"/>
            <a:ext cx="2565400" cy="608012"/>
          </a:xfrm>
          <a:prstGeom prst="rect">
            <a:avLst/>
          </a:prstGeom>
          <a:noFill/>
          <a:ln w="9525">
            <a:noFill/>
            <a:miter lim="800000"/>
            <a:headEnd/>
            <a:tailEnd/>
          </a:ln>
        </p:spPr>
      </p:pic>
      <p:pic>
        <p:nvPicPr>
          <p:cNvPr id="1029" name="Picture 7" descr="Geoff Thrope.png"/>
          <p:cNvPicPr>
            <a:picLocks noChangeAspect="1"/>
          </p:cNvPicPr>
          <p:nvPr/>
        </p:nvPicPr>
        <p:blipFill>
          <a:blip r:embed="rId5"/>
          <a:srcRect/>
          <a:stretch>
            <a:fillRect/>
          </a:stretch>
        </p:blipFill>
        <p:spPr bwMode="auto">
          <a:xfrm>
            <a:off x="7351713" y="111125"/>
            <a:ext cx="1179512" cy="1590675"/>
          </a:xfrm>
          <a:prstGeom prst="rect">
            <a:avLst/>
          </a:prstGeom>
          <a:noFill/>
          <a:ln w="9525">
            <a:noFill/>
            <a:miter lim="800000"/>
            <a:headEnd/>
            <a:tailEnd/>
          </a:ln>
        </p:spPr>
      </p:pic>
      <p:sp>
        <p:nvSpPr>
          <p:cNvPr id="1030" name="TextBox 8"/>
          <p:cNvSpPr txBox="1">
            <a:spLocks noChangeArrowheads="1"/>
          </p:cNvSpPr>
          <p:nvPr/>
        </p:nvSpPr>
        <p:spPr bwMode="auto">
          <a:xfrm>
            <a:off x="7196138" y="1717675"/>
            <a:ext cx="1935162" cy="523875"/>
          </a:xfrm>
          <a:prstGeom prst="rect">
            <a:avLst/>
          </a:prstGeom>
          <a:noFill/>
          <a:ln w="9525">
            <a:noFill/>
            <a:miter lim="800000"/>
            <a:headEnd/>
            <a:tailEnd/>
          </a:ln>
        </p:spPr>
        <p:txBody>
          <a:bodyPr>
            <a:spAutoFit/>
          </a:bodyPr>
          <a:lstStyle/>
          <a:p>
            <a:r>
              <a:rPr lang="en-US" sz="1400" i="1"/>
              <a:t>Geoff Thrope, BS ‘79</a:t>
            </a:r>
          </a:p>
          <a:p>
            <a:r>
              <a:rPr lang="en-US" sz="1400" i="1"/>
              <a:t>President and CEO</a:t>
            </a:r>
          </a:p>
        </p:txBody>
      </p:sp>
      <p:sp>
        <p:nvSpPr>
          <p:cNvPr id="1031" name="Text Box 2"/>
          <p:cNvSpPr txBox="1">
            <a:spLocks noChangeArrowheads="1" noChangeShapeType="1"/>
          </p:cNvSpPr>
          <p:nvPr/>
        </p:nvSpPr>
        <p:spPr bwMode="auto">
          <a:xfrm>
            <a:off x="2430463" y="155575"/>
            <a:ext cx="4619625" cy="1019175"/>
          </a:xfrm>
          <a:prstGeom prst="rect">
            <a:avLst/>
          </a:prstGeom>
          <a:noFill/>
          <a:ln w="0" algn="in">
            <a:noFill/>
            <a:miter lim="800000"/>
            <a:headEnd/>
            <a:tailEnd/>
          </a:ln>
        </p:spPr>
        <p:txBody>
          <a:bodyPr lIns="36195" tIns="36195" rIns="36195" bIns="36195"/>
          <a:lstStyle/>
          <a:p>
            <a:pPr algn="ctr" defTabSz="914400"/>
            <a:r>
              <a:rPr lang="en-US" sz="2000">
                <a:solidFill>
                  <a:srgbClr val="000000"/>
                </a:solidFill>
                <a:latin typeface="TitilliumMaps26L 500 wt"/>
              </a:rPr>
              <a:t>NDI Medical, founded in 2002, is a medical device incubator that develops high-growth companies focused on innovative neurostimulation technologies to address significant unmet health conditions.</a:t>
            </a:r>
            <a:endParaRPr lang="en-US" sz="2000">
              <a:latin typeface="TitilliumMaps26L 500 wt"/>
            </a:endParaRPr>
          </a:p>
        </p:txBody>
      </p:sp>
      <p:sp>
        <p:nvSpPr>
          <p:cNvPr id="1032" name="Text Box 5"/>
          <p:cNvSpPr txBox="1">
            <a:spLocks noChangeArrowheads="1" noChangeShapeType="1"/>
          </p:cNvSpPr>
          <p:nvPr/>
        </p:nvSpPr>
        <p:spPr bwMode="auto">
          <a:xfrm>
            <a:off x="169863" y="3214688"/>
            <a:ext cx="2254250" cy="1679575"/>
          </a:xfrm>
          <a:prstGeom prst="rect">
            <a:avLst/>
          </a:prstGeom>
          <a:noFill/>
          <a:ln w="0" algn="in">
            <a:noFill/>
            <a:miter lim="800000"/>
            <a:headEnd/>
            <a:tailEnd/>
          </a:ln>
        </p:spPr>
        <p:txBody>
          <a:bodyPr lIns="36195" tIns="36195" rIns="36195" bIns="36195"/>
          <a:lstStyle/>
          <a:p>
            <a:pPr defTabSz="914400"/>
            <a:r>
              <a:rPr lang="en-US" sz="1500" dirty="0">
                <a:solidFill>
                  <a:srgbClr val="000000"/>
                </a:solidFill>
                <a:latin typeface="TitilliumMaps26L 500 wt"/>
              </a:rPr>
              <a:t>Checkpoint Surgical, founded in 2009, sells advanced surgical tools designed by physicians for locating nerves and evaluating nerve and muscle function.</a:t>
            </a:r>
            <a:endParaRPr lang="en-US" sz="1500" dirty="0">
              <a:latin typeface="TitilliumMaps26L 500 wt"/>
            </a:endParaRPr>
          </a:p>
        </p:txBody>
      </p:sp>
      <p:sp>
        <p:nvSpPr>
          <p:cNvPr id="1033" name="Text Box 10"/>
          <p:cNvSpPr txBox="1">
            <a:spLocks noChangeArrowheads="1" noChangeShapeType="1"/>
          </p:cNvSpPr>
          <p:nvPr/>
        </p:nvSpPr>
        <p:spPr bwMode="auto">
          <a:xfrm>
            <a:off x="4860925" y="3530600"/>
            <a:ext cx="2149475" cy="1511300"/>
          </a:xfrm>
          <a:prstGeom prst="rect">
            <a:avLst/>
          </a:prstGeom>
          <a:noFill/>
          <a:ln w="0" algn="in">
            <a:noFill/>
            <a:miter lim="800000"/>
            <a:headEnd/>
            <a:tailEnd/>
          </a:ln>
        </p:spPr>
        <p:txBody>
          <a:bodyPr lIns="36195" tIns="36195" rIns="36195" bIns="36195"/>
          <a:lstStyle/>
          <a:p>
            <a:r>
              <a:rPr lang="en-US" sz="1500" dirty="0"/>
              <a:t>SPR Therapeutics, founded in 2010, aspires to revolutionize the treatment of pain with its </a:t>
            </a:r>
            <a:r>
              <a:rPr lang="en-US" sz="1500" dirty="0" err="1"/>
              <a:t>neurostim</a:t>
            </a:r>
            <a:r>
              <a:rPr lang="en-US" sz="1500" dirty="0"/>
              <a:t>      pain therapy.  </a:t>
            </a:r>
          </a:p>
        </p:txBody>
      </p:sp>
      <p:sp>
        <p:nvSpPr>
          <p:cNvPr id="1034" name="Rectangle 14"/>
          <p:cNvSpPr>
            <a:spLocks noChangeArrowheads="1"/>
          </p:cNvSpPr>
          <p:nvPr/>
        </p:nvSpPr>
        <p:spPr bwMode="auto">
          <a:xfrm>
            <a:off x="0" y="269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3"/>
          <p:cNvGraphicFramePr>
            <a:graphicFrameLocks noChangeAspect="1"/>
          </p:cNvGraphicFramePr>
          <p:nvPr/>
        </p:nvGraphicFramePr>
        <p:xfrm>
          <a:off x="638175" y="5026025"/>
          <a:ext cx="3086100" cy="485775"/>
        </p:xfrm>
        <a:graphic>
          <a:graphicData uri="http://schemas.openxmlformats.org/presentationml/2006/ole">
            <p:oleObj spid="_x0000_s1026" name="Acrobat Document" r:id="rId6" imgW="7128000" imgH="1782000" progId="AcroExch.Document.7">
              <p:embed/>
            </p:oleObj>
          </a:graphicData>
        </a:graphic>
      </p:graphicFrame>
      <p:pic>
        <p:nvPicPr>
          <p:cNvPr id="1035" name="Picture 17" descr="Micropulse- high resolution.tif"/>
          <p:cNvPicPr>
            <a:picLocks noChangeAspect="1"/>
          </p:cNvPicPr>
          <p:nvPr/>
        </p:nvPicPr>
        <p:blipFill>
          <a:blip r:embed="rId7"/>
          <a:srcRect/>
          <a:stretch>
            <a:fillRect/>
          </a:stretch>
        </p:blipFill>
        <p:spPr bwMode="auto">
          <a:xfrm>
            <a:off x="6527800" y="4508500"/>
            <a:ext cx="728663" cy="1166813"/>
          </a:xfrm>
          <a:prstGeom prst="rect">
            <a:avLst/>
          </a:prstGeom>
          <a:noFill/>
          <a:ln w="9525">
            <a:noFill/>
            <a:miter lim="800000"/>
            <a:headEnd/>
            <a:tailEnd/>
          </a:ln>
        </p:spPr>
      </p:pic>
      <p:pic>
        <p:nvPicPr>
          <p:cNvPr id="1036" name="Picture 15" descr="NDI Logo&amp; tag lineTM artwork 1"/>
          <p:cNvPicPr>
            <a:picLocks noChangeAspect="1" noChangeArrowheads="1"/>
          </p:cNvPicPr>
          <p:nvPr/>
        </p:nvPicPr>
        <p:blipFill>
          <a:blip r:embed="rId8"/>
          <a:srcRect/>
          <a:stretch>
            <a:fillRect/>
          </a:stretch>
        </p:blipFill>
        <p:spPr bwMode="auto">
          <a:xfrm>
            <a:off x="157163" y="138113"/>
            <a:ext cx="2322512" cy="1512887"/>
          </a:xfrm>
          <a:prstGeom prst="rect">
            <a:avLst/>
          </a:prstGeom>
          <a:noFill/>
          <a:ln w="9525" algn="ctr">
            <a:noFill/>
            <a:miter lim="800000"/>
            <a:headEnd/>
            <a:tailEnd/>
          </a:ln>
        </p:spPr>
      </p:pic>
      <p:pic>
        <p:nvPicPr>
          <p:cNvPr id="1037" name="Picture 16"/>
          <p:cNvPicPr>
            <a:picLocks noChangeAspect="1" noChangeArrowheads="1"/>
          </p:cNvPicPr>
          <p:nvPr/>
        </p:nvPicPr>
        <p:blipFill>
          <a:blip r:embed="rId9"/>
          <a:srcRect/>
          <a:stretch>
            <a:fillRect/>
          </a:stretch>
        </p:blipFill>
        <p:spPr bwMode="auto">
          <a:xfrm>
            <a:off x="269875" y="2463800"/>
            <a:ext cx="2343150" cy="671513"/>
          </a:xfrm>
          <a:prstGeom prst="rect">
            <a:avLst/>
          </a:prstGeom>
          <a:noFill/>
          <a:ln w="9525" algn="in">
            <a:noFill/>
            <a:miter lim="800000"/>
            <a:headEnd/>
            <a:tailEnd/>
          </a:ln>
        </p:spPr>
      </p:pic>
      <p:pic>
        <p:nvPicPr>
          <p:cNvPr id="1038" name="Picture 17"/>
          <p:cNvPicPr>
            <a:picLocks noChangeAspect="1" noChangeArrowheads="1"/>
          </p:cNvPicPr>
          <p:nvPr/>
        </p:nvPicPr>
        <p:blipFill>
          <a:blip r:embed="rId10"/>
          <a:srcRect/>
          <a:stretch>
            <a:fillRect/>
          </a:stretch>
        </p:blipFill>
        <p:spPr bwMode="auto">
          <a:xfrm>
            <a:off x="4873625" y="2387600"/>
            <a:ext cx="1828800" cy="1123950"/>
          </a:xfrm>
          <a:prstGeom prst="rect">
            <a:avLst/>
          </a:prstGeom>
          <a:noFill/>
          <a:ln w="9525" algn="ctr">
            <a:noFill/>
            <a:miter lim="800000"/>
            <a:headEnd/>
            <a:tailEnd/>
          </a:ln>
        </p:spPr>
      </p:pic>
      <p:pic>
        <p:nvPicPr>
          <p:cNvPr id="1039" name="Picture 20" descr="http://www.ndimedical.com/images/MariaBennett.jpg"/>
          <p:cNvPicPr>
            <a:picLocks noChangeAspect="1" noChangeArrowheads="1"/>
          </p:cNvPicPr>
          <p:nvPr/>
        </p:nvPicPr>
        <p:blipFill>
          <a:blip r:embed="rId11"/>
          <a:srcRect l="2856" t="7660" r="2856" b="7660"/>
          <a:stretch>
            <a:fillRect/>
          </a:stretch>
        </p:blipFill>
        <p:spPr bwMode="auto">
          <a:xfrm>
            <a:off x="7350125" y="2509838"/>
            <a:ext cx="1192213" cy="1597025"/>
          </a:xfrm>
          <a:prstGeom prst="rect">
            <a:avLst/>
          </a:prstGeom>
          <a:noFill/>
          <a:ln w="9525">
            <a:noFill/>
            <a:miter lim="800000"/>
            <a:headEnd/>
            <a:tailEnd/>
          </a:ln>
        </p:spPr>
      </p:pic>
      <p:pic>
        <p:nvPicPr>
          <p:cNvPr id="1040" name="Picture 22" descr="http://www.ndimedical.com/images/LenConsentino.jpg"/>
          <p:cNvPicPr>
            <a:picLocks noChangeAspect="1" noChangeArrowheads="1"/>
          </p:cNvPicPr>
          <p:nvPr/>
        </p:nvPicPr>
        <p:blipFill>
          <a:blip r:embed="rId12"/>
          <a:srcRect l="3902" t="5106" r="3902"/>
          <a:stretch>
            <a:fillRect/>
          </a:stretch>
        </p:blipFill>
        <p:spPr bwMode="auto">
          <a:xfrm>
            <a:off x="2813050" y="2573338"/>
            <a:ext cx="939800" cy="1477962"/>
          </a:xfrm>
          <a:prstGeom prst="rect">
            <a:avLst/>
          </a:prstGeom>
          <a:noFill/>
          <a:ln w="9525">
            <a:noFill/>
            <a:miter lim="800000"/>
            <a:headEnd/>
            <a:tailEnd/>
          </a:ln>
        </p:spPr>
      </p:pic>
      <p:sp>
        <p:nvSpPr>
          <p:cNvPr id="1041" name="TextBox 8"/>
          <p:cNvSpPr txBox="1">
            <a:spLocks noChangeArrowheads="1"/>
          </p:cNvSpPr>
          <p:nvPr/>
        </p:nvSpPr>
        <p:spPr bwMode="auto">
          <a:xfrm>
            <a:off x="7199313" y="4148138"/>
            <a:ext cx="2259012" cy="522287"/>
          </a:xfrm>
          <a:prstGeom prst="rect">
            <a:avLst/>
          </a:prstGeom>
          <a:noFill/>
          <a:ln w="9525">
            <a:noFill/>
            <a:miter lim="800000"/>
            <a:headEnd/>
            <a:tailEnd/>
          </a:ln>
        </p:spPr>
        <p:txBody>
          <a:bodyPr>
            <a:spAutoFit/>
          </a:bodyPr>
          <a:lstStyle/>
          <a:p>
            <a:r>
              <a:rPr lang="en-US" sz="1400" i="1"/>
              <a:t>Maria Bennett, MS ‘98</a:t>
            </a:r>
          </a:p>
          <a:p>
            <a:r>
              <a:rPr lang="en-US" sz="1400" i="1"/>
              <a:t>President and CEO</a:t>
            </a:r>
          </a:p>
        </p:txBody>
      </p:sp>
      <p:sp>
        <p:nvSpPr>
          <p:cNvPr id="1042" name="TextBox 8"/>
          <p:cNvSpPr txBox="1">
            <a:spLocks noChangeArrowheads="1"/>
          </p:cNvSpPr>
          <p:nvPr/>
        </p:nvSpPr>
        <p:spPr bwMode="auto">
          <a:xfrm>
            <a:off x="2573338" y="4121150"/>
            <a:ext cx="2259012" cy="522288"/>
          </a:xfrm>
          <a:prstGeom prst="rect">
            <a:avLst/>
          </a:prstGeom>
          <a:noFill/>
          <a:ln w="9525">
            <a:noFill/>
            <a:miter lim="800000"/>
            <a:headEnd/>
            <a:tailEnd/>
          </a:ln>
        </p:spPr>
        <p:txBody>
          <a:bodyPr>
            <a:spAutoFit/>
          </a:bodyPr>
          <a:lstStyle/>
          <a:p>
            <a:r>
              <a:rPr lang="en-US" sz="1400" i="1"/>
              <a:t>Len Cosentino, JD  ‘87</a:t>
            </a:r>
          </a:p>
          <a:p>
            <a:r>
              <a:rPr lang="en-US" sz="1400" i="1"/>
              <a:t>President and CEO</a:t>
            </a:r>
          </a:p>
        </p:txBody>
      </p:sp>
    </p:spTree>
  </p:cSld>
  <p:clrMapOvr>
    <a:masterClrMapping/>
  </p:clrMapOvr>
  <p:transition spd="med" advClick="0" advTm="8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sp>
        <p:nvSpPr>
          <p:cNvPr id="2051" name="Rectangle 2"/>
          <p:cNvSpPr>
            <a:spLocks noChangeArrowheads="1"/>
          </p:cNvSpPr>
          <p:nvPr/>
        </p:nvSpPr>
        <p:spPr bwMode="auto">
          <a:xfrm>
            <a:off x="914400" y="2590800"/>
            <a:ext cx="7645400" cy="2590800"/>
          </a:xfrm>
          <a:prstGeom prst="rect">
            <a:avLst/>
          </a:prstGeom>
          <a:noFill/>
          <a:ln w="9360">
            <a:noFill/>
            <a:miter lim="800000"/>
            <a:headEnd/>
            <a:tailEnd/>
          </a:ln>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dirty="0" err="1">
                <a:solidFill>
                  <a:srgbClr val="455560"/>
                </a:solidFill>
                <a:latin typeface="TitilliumMaps26L 500 wt" charset="0"/>
              </a:rPr>
              <a:t>Aeroclay</a:t>
            </a:r>
            <a:r>
              <a:rPr lang="en-US" dirty="0">
                <a:solidFill>
                  <a:srgbClr val="455560"/>
                </a:solidFill>
                <a:latin typeface="TitilliumMaps26L 500 wt" charset="0"/>
              </a:rPr>
              <a:t>, Inc is a start-up company dedicated to commercializing  an advanced material built on a platform technology.</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dirty="0">
              <a:solidFill>
                <a:srgbClr val="455560"/>
              </a:solidFill>
              <a:latin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dirty="0">
                <a:solidFill>
                  <a:srgbClr val="455560"/>
                </a:solidFill>
                <a:latin typeface="TitilliumMaps26L 500 wt" charset="0"/>
              </a:rPr>
              <a:t>The  </a:t>
            </a:r>
            <a:r>
              <a:rPr lang="en-US" dirty="0" err="1">
                <a:solidFill>
                  <a:srgbClr val="455560"/>
                </a:solidFill>
                <a:latin typeface="TitilliumMaps26L 500 wt" charset="0"/>
              </a:rPr>
              <a:t>AeroClay</a:t>
            </a:r>
            <a:r>
              <a:rPr lang="en-US" dirty="0">
                <a:solidFill>
                  <a:srgbClr val="455560"/>
                </a:solidFill>
                <a:latin typeface="TitilliumMaps26L 500 wt" charset="0"/>
              </a:rPr>
              <a:t>®  composites, which are a form of an </a:t>
            </a:r>
            <a:r>
              <a:rPr lang="en-US" dirty="0" err="1">
                <a:solidFill>
                  <a:srgbClr val="455560"/>
                </a:solidFill>
                <a:latin typeface="TitilliumMaps26L 500 wt" charset="0"/>
              </a:rPr>
              <a:t>aerogel</a:t>
            </a:r>
            <a:r>
              <a:rPr lang="en-US" dirty="0">
                <a:solidFill>
                  <a:srgbClr val="455560"/>
                </a:solidFill>
                <a:latin typeface="TitilliumMaps26L 500 wt" charset="0"/>
              </a:rPr>
              <a:t>, have</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dirty="0">
                <a:solidFill>
                  <a:srgbClr val="455560"/>
                </a:solidFill>
                <a:latin typeface="TitilliumMaps26L 500 wt" charset="0"/>
              </a:rPr>
              <a:t>varied properties that are used to develop innovative products for customers.  Applications for </a:t>
            </a:r>
            <a:r>
              <a:rPr lang="en-US" dirty="0" err="1">
                <a:solidFill>
                  <a:srgbClr val="455560"/>
                </a:solidFill>
                <a:latin typeface="TitilliumMaps26L 500 wt" charset="0"/>
              </a:rPr>
              <a:t>AeroClay</a:t>
            </a:r>
            <a:r>
              <a:rPr lang="en-US" dirty="0">
                <a:solidFill>
                  <a:srgbClr val="455560"/>
                </a:solidFill>
                <a:latin typeface="TitilliumMaps26L 500 wt" charset="0"/>
              </a:rPr>
              <a:t>® products range from insulation to absorption, sound barriers to packaging…biodegradable and eco-friendly polymers can be used to achieve even more opportunities.</a:t>
            </a:r>
          </a:p>
        </p:txBody>
      </p:sp>
      <p:pic>
        <p:nvPicPr>
          <p:cNvPr id="2052" name="Picture 3"/>
          <p:cNvPicPr>
            <a:picLocks noChangeAspect="1" noChangeArrowheads="1"/>
          </p:cNvPicPr>
          <p:nvPr/>
        </p:nvPicPr>
        <p:blipFill>
          <a:blip r:embed="rId3" cstate="print"/>
          <a:srcRect/>
          <a:stretch>
            <a:fillRect/>
          </a:stretch>
        </p:blipFill>
        <p:spPr bwMode="auto">
          <a:xfrm>
            <a:off x="546100" y="6018213"/>
            <a:ext cx="2565400" cy="608012"/>
          </a:xfrm>
          <a:prstGeom prst="rect">
            <a:avLst/>
          </a:prstGeom>
          <a:noFill/>
          <a:ln w="9360">
            <a:noFill/>
            <a:miter lim="800000"/>
            <a:headEnd/>
            <a:tailEnd/>
          </a:ln>
        </p:spPr>
      </p:pic>
      <p:pic>
        <p:nvPicPr>
          <p:cNvPr id="2053" name="Picture 8" descr="aeroclay"/>
          <p:cNvPicPr>
            <a:picLocks noChangeAspect="1" noChangeArrowheads="1"/>
          </p:cNvPicPr>
          <p:nvPr/>
        </p:nvPicPr>
        <p:blipFill>
          <a:blip r:embed="rId4" cstate="print"/>
          <a:srcRect/>
          <a:stretch>
            <a:fillRect/>
          </a:stretch>
        </p:blipFill>
        <p:spPr bwMode="auto">
          <a:xfrm>
            <a:off x="2343150" y="838200"/>
            <a:ext cx="3920490" cy="1189550"/>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89000" y="2350008"/>
            <a:ext cx="7645400" cy="2031325"/>
          </a:xfrm>
          <a:prstGeom prst="rect">
            <a:avLst/>
          </a:prstGeom>
          <a:noFill/>
          <a:ln w="9525">
            <a:noFill/>
            <a:miter lim="800000"/>
            <a:headEnd/>
            <a:tailEnd/>
          </a:ln>
        </p:spPr>
        <p:txBody>
          <a:bodyPr>
            <a:prstTxWarp prst="textNoShape">
              <a:avLst/>
            </a:prstTxWarp>
            <a:spAutoFit/>
          </a:bodyPr>
          <a:lstStyle/>
          <a:p>
            <a:r>
              <a:rPr lang="en-US" dirty="0" smtClean="0">
                <a:solidFill>
                  <a:srgbClr val="455560"/>
                </a:solidFill>
                <a:latin typeface="TitilliumMaps26L 500 wt" pitchFamily="-111" charset="0"/>
                <a:ea typeface="TitilliumMaps26L 500 wt" pitchFamily="-111" charset="0"/>
                <a:cs typeface="TitilliumMaps26L 500 wt" pitchFamily="-111" charset="0"/>
              </a:rPr>
              <a:t>Quality Electrodynamics designs and manufactures MRI radio frequency coil technology for human body imaging. The company has been awarded contracts from the National Institutes of Health, the state of Ohio, the Global Cardiovascular Innovation Center at Cleveland Clinic Foundation, and the New Energy and Industrial Development Organization in Japan, and has strategic OEM partnership agreements with Siemens and Toshiba. </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7" name="Picture 6" descr="QED logo.jpg"/>
          <p:cNvPicPr>
            <a:picLocks noChangeAspect="1"/>
          </p:cNvPicPr>
          <p:nvPr/>
        </p:nvPicPr>
        <p:blipFill>
          <a:blip r:embed="rId3"/>
          <a:stretch>
            <a:fillRect/>
          </a:stretch>
        </p:blipFill>
        <p:spPr>
          <a:xfrm>
            <a:off x="3462528" y="155171"/>
            <a:ext cx="1484376" cy="2056428"/>
          </a:xfrm>
          <a:prstGeom prst="rect">
            <a:avLst/>
          </a:prstGeom>
        </p:spPr>
      </p:pic>
      <p:pic>
        <p:nvPicPr>
          <p:cNvPr id="8" name="Picture 7" descr="official_selection.JPG"/>
          <p:cNvPicPr>
            <a:picLocks noChangeAspect="1"/>
          </p:cNvPicPr>
          <p:nvPr/>
        </p:nvPicPr>
        <p:blipFill>
          <a:blip r:embed="rId4"/>
          <a:stretch>
            <a:fillRect/>
          </a:stretch>
        </p:blipFill>
        <p:spPr>
          <a:xfrm>
            <a:off x="6294501" y="4184424"/>
            <a:ext cx="2239899" cy="1535077"/>
          </a:xfrm>
          <a:prstGeom prst="rect">
            <a:avLst/>
          </a:prstGeom>
        </p:spPr>
      </p:pic>
      <p:pic>
        <p:nvPicPr>
          <p:cNvPr id="11" name="Picture 10" descr="Inc500 starburst_2010.jpg"/>
          <p:cNvPicPr/>
          <p:nvPr/>
        </p:nvPicPr>
        <p:blipFill>
          <a:blip r:embed="rId5"/>
          <a:srcRect l="32692" t="36835" r="31410" b="11357"/>
          <a:stretch>
            <a:fillRect/>
          </a:stretch>
        </p:blipFill>
        <p:spPr>
          <a:xfrm>
            <a:off x="341376" y="4324458"/>
            <a:ext cx="1935480" cy="1371492"/>
          </a:xfrm>
          <a:prstGeom prst="rect">
            <a:avLst/>
          </a:prstGeom>
        </p:spPr>
      </p:pic>
    </p:spTree>
  </p:cSld>
  <p:clrMapOvr>
    <a:masterClrMapping/>
  </p:clrMapOvr>
  <p:transition spd="med" advClick="0" advTm="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89000" y="2540032"/>
            <a:ext cx="7645400" cy="2585323"/>
          </a:xfrm>
          <a:prstGeom prst="rect">
            <a:avLst/>
          </a:prstGeom>
          <a:noFill/>
          <a:ln w="9525">
            <a:noFill/>
            <a:miter lim="800000"/>
            <a:headEnd/>
            <a:tailEnd/>
          </a:ln>
        </p:spPr>
        <p:txBody>
          <a:bodyPr>
            <a:prstTxWarp prst="textNoShape">
              <a:avLst/>
            </a:prstTxWarp>
            <a:spAutoFit/>
          </a:bodyPr>
          <a:lstStyle/>
          <a:p>
            <a:r>
              <a:rPr lang="en-US" dirty="0" smtClean="0">
                <a:solidFill>
                  <a:srgbClr val="455560"/>
                </a:solidFill>
                <a:latin typeface="TitilliumMaps26L 500 wt" pitchFamily="-111" charset="0"/>
                <a:ea typeface="TitilliumMaps26L 500 wt" pitchFamily="-111" charset="0"/>
                <a:cs typeface="TitilliumMaps26L 500 wt" pitchFamily="-111" charset="0"/>
              </a:rPr>
              <a:t>Synapse Biomedical Inc (SBI), headquartered in Oberlin, OH was founded in September 2002 to commercialize the NeuRx™ platform for treating a number of respiratory insufficiency conditions with minimally invasive neurostimulation technology. </a:t>
            </a:r>
          </a:p>
          <a:p>
            <a:endParaRPr lang="en-US" dirty="0">
              <a:solidFill>
                <a:srgbClr val="455560"/>
              </a:solidFill>
              <a:latin typeface="TitilliumMaps26L 500 wt" pitchFamily="-111" charset="0"/>
              <a:ea typeface="TitilliumMaps26L 500 wt" pitchFamily="-111" charset="0"/>
              <a:cs typeface="TitilliumMaps26L 500 wt" pitchFamily="-111" charset="0"/>
            </a:endParaRPr>
          </a:p>
          <a:p>
            <a:r>
              <a:rPr lang="en-US" dirty="0" smtClean="0">
                <a:solidFill>
                  <a:srgbClr val="455560"/>
                </a:solidFill>
                <a:latin typeface="TitilliumMaps26L 500 wt" pitchFamily="-111" charset="0"/>
                <a:ea typeface="TitilliumMaps26L 500 wt" pitchFamily="-111" charset="0"/>
                <a:cs typeface="TitilliumMaps26L 500 wt" pitchFamily="-111" charset="0"/>
              </a:rPr>
              <a:t>The initial application of this technology was developed over a twenty-year period at Case Western Reserve University and the University Hospitals of Cleveland and has now been FDA approved and implanted worldwide through the partnership with Synapse Biomedical.</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3"/>
          <a:srcRect/>
          <a:stretch>
            <a:fillRect/>
          </a:stretch>
        </p:blipFill>
        <p:spPr bwMode="auto">
          <a:xfrm>
            <a:off x="546100" y="6018213"/>
            <a:ext cx="2565400" cy="6080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376727" y="704532"/>
            <a:ext cx="3788664" cy="1374648"/>
          </a:xfrm>
          <a:prstGeom prst="rect">
            <a:avLst/>
          </a:prstGeom>
        </p:spPr>
      </p:pic>
    </p:spTree>
  </p:cSld>
  <p:clrMapOvr>
    <a:masterClrMapping/>
  </p:clrMapOvr>
  <p:transition spd="med" advClick="0"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sp>
        <p:nvSpPr>
          <p:cNvPr id="14339" name="Rectangle 2"/>
          <p:cNvSpPr>
            <a:spLocks noChangeArrowheads="1"/>
          </p:cNvSpPr>
          <p:nvPr/>
        </p:nvSpPr>
        <p:spPr bwMode="auto">
          <a:xfrm>
            <a:off x="838200" y="2057400"/>
            <a:ext cx="7645400" cy="3200400"/>
          </a:xfrm>
          <a:prstGeom prst="rect">
            <a:avLst/>
          </a:prstGeom>
          <a:noFill/>
          <a:ln w="9360">
            <a:noFill/>
            <a:miter lim="800000"/>
            <a:headEnd/>
            <a:tailEnd/>
          </a:ln>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Tremont Electric, Inc. is a sustainable company that is dedicated to providing renewable energy to consumers around the world through a revolutionary technology called nPower</a:t>
            </a:r>
            <a:r>
              <a:rPr lang="en-US" baseline="30000">
                <a:solidFill>
                  <a:srgbClr val="455560"/>
                </a:solidFill>
                <a:latin typeface="TitilliumMaps26L 500 wt" charset="0"/>
              </a:rPr>
              <a:t>®</a:t>
            </a:r>
            <a:r>
              <a:rPr lang="en-US">
                <a:solidFill>
                  <a:srgbClr val="455560"/>
                </a:solidFill>
                <a:latin typeface="TitilliumMaps26L 500 wt" charset="0"/>
              </a:rPr>
              <a:t>.</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a:solidFill>
                <a:srgbClr val="455560"/>
              </a:solidFill>
              <a:latin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rPr>
              <a:t>nPower's</a:t>
            </a:r>
            <a:r>
              <a:rPr lang="en-US" baseline="30000">
                <a:solidFill>
                  <a:srgbClr val="455560"/>
                </a:solidFill>
                <a:latin typeface="TitilliumMaps26L 500 wt" charset="0"/>
              </a:rPr>
              <a:t>®</a:t>
            </a:r>
            <a:r>
              <a:rPr lang="en-US">
                <a:solidFill>
                  <a:srgbClr val="455560"/>
                </a:solidFill>
                <a:latin typeface="TitilliumMaps26L 500 wt" charset="0"/>
              </a:rPr>
              <a:t> unique method of generating environmentally friendly electricity positions Tremont Electric as the technology leader in kinetic energy harvesting. nPower</a:t>
            </a:r>
            <a:r>
              <a:rPr lang="en-US" baseline="30000">
                <a:solidFill>
                  <a:srgbClr val="455560"/>
                </a:solidFill>
                <a:latin typeface="TitilliumMaps26L 500 wt" charset="0"/>
              </a:rPr>
              <a:t>®</a:t>
            </a:r>
            <a:r>
              <a:rPr lang="en-US">
                <a:solidFill>
                  <a:srgbClr val="455560"/>
                </a:solidFill>
                <a:latin typeface="TitilliumMaps26L 500 wt" charset="0"/>
              </a:rPr>
              <a:t> technology is scalable and provides a range of product opportunities from small, implantable bioelectrical generators, to human-motion powered generators, to large commercial scale Wave Energy Converters. nPower</a:t>
            </a:r>
            <a:r>
              <a:rPr lang="en-US" baseline="30000">
                <a:solidFill>
                  <a:srgbClr val="455560"/>
                </a:solidFill>
                <a:latin typeface="TitilliumMaps26L 500 wt" charset="0"/>
              </a:rPr>
              <a:t>®</a:t>
            </a:r>
            <a:r>
              <a:rPr lang="en-US">
                <a:solidFill>
                  <a:srgbClr val="455560"/>
                </a:solidFill>
                <a:latin typeface="TitilliumMaps26L 500 wt" charset="0"/>
              </a:rPr>
              <a:t> is not just a device-making technology, it is an industry-making technology. </a:t>
            </a:r>
          </a:p>
        </p:txBody>
      </p:sp>
      <p:pic>
        <p:nvPicPr>
          <p:cNvPr id="14340" name="Picture 3"/>
          <p:cNvPicPr>
            <a:picLocks noChangeAspect="1" noChangeArrowheads="1"/>
          </p:cNvPicPr>
          <p:nvPr/>
        </p:nvPicPr>
        <p:blipFill>
          <a:blip r:embed="rId3" cstate="print"/>
          <a:srcRect/>
          <a:stretch>
            <a:fillRect/>
          </a:stretch>
        </p:blipFill>
        <p:spPr bwMode="auto">
          <a:xfrm>
            <a:off x="546100" y="6018213"/>
            <a:ext cx="2565400" cy="608012"/>
          </a:xfrm>
          <a:prstGeom prst="rect">
            <a:avLst/>
          </a:prstGeom>
          <a:noFill/>
          <a:ln w="9360">
            <a:noFill/>
            <a:miter lim="800000"/>
            <a:headEnd/>
            <a:tailEnd/>
          </a:ln>
        </p:spPr>
      </p:pic>
      <p:pic>
        <p:nvPicPr>
          <p:cNvPr id="14341" name="Picture 9"/>
          <p:cNvPicPr>
            <a:picLocks noChangeAspect="1" noChangeArrowheads="1"/>
          </p:cNvPicPr>
          <p:nvPr/>
        </p:nvPicPr>
        <p:blipFill>
          <a:blip r:embed="rId4" cstate="print"/>
          <a:srcRect/>
          <a:stretch>
            <a:fillRect/>
          </a:stretch>
        </p:blipFill>
        <p:spPr bwMode="auto">
          <a:xfrm>
            <a:off x="2057400" y="685800"/>
            <a:ext cx="4762500" cy="952500"/>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10100" y="841248"/>
            <a:ext cx="4381500" cy="2663952"/>
          </a:xfrm>
          <a:prstGeom prst="rect">
            <a:avLst/>
          </a:prstGeom>
          <a:no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2" pitchFamily="18" charset="2"/>
              <a:buNone/>
            </a:pPr>
            <a:r>
              <a:rPr lang="en-US" dirty="0" smtClean="0"/>
              <a:t>   </a:t>
            </a:r>
            <a:r>
              <a:rPr lang="en-US" sz="2400" dirty="0" smtClean="0"/>
              <a:t>“</a:t>
            </a:r>
            <a:r>
              <a:rPr lang="en-US" sz="2000" dirty="0" smtClean="0"/>
              <a:t>A unique entity that offers </a:t>
            </a:r>
            <a:r>
              <a:rPr lang="en-US" sz="2000" u="sng" dirty="0" smtClean="0"/>
              <a:t>only</a:t>
            </a:r>
            <a:r>
              <a:rPr lang="en-US" sz="2000" dirty="0" smtClean="0"/>
              <a:t> soft skills training and certification program; using  P2P   e-learning platform to recent engineering graduates and other entry/mid level professionals, with a content that is developed by peers, academia  and experts based on the current needs and demands of industry”</a:t>
            </a:r>
            <a:endParaRPr lang="en-US" sz="1800" dirty="0" smtClean="0"/>
          </a:p>
          <a:p>
            <a:pPr>
              <a:buFont typeface="Wingdings 2" pitchFamily="18" charset="2"/>
              <a:buNone/>
            </a:pPr>
            <a:endParaRPr lang="en-US" dirty="0"/>
          </a:p>
        </p:txBody>
      </p:sp>
      <p:sp>
        <p:nvSpPr>
          <p:cNvPr id="6" name="TextBox 5"/>
          <p:cNvSpPr txBox="1"/>
          <p:nvPr/>
        </p:nvSpPr>
        <p:spPr>
          <a:xfrm>
            <a:off x="4800600" y="26083"/>
            <a:ext cx="4343400" cy="523220"/>
          </a:xfrm>
          <a:prstGeom prst="rect">
            <a:avLst/>
          </a:prstGeom>
          <a:noFill/>
        </p:spPr>
        <p:txBody>
          <a:bodyPr wrap="square" rtlCol="0">
            <a:spAutoFit/>
          </a:bodyPr>
          <a:lstStyle/>
          <a:p>
            <a:pPr algn="ctr"/>
            <a:r>
              <a:rPr lang="en-US" sz="2800" b="1" dirty="0" smtClean="0"/>
              <a:t>UNIVERSITY OF SOFT SKILLS</a:t>
            </a:r>
            <a:endParaRPr lang="en-US" sz="2800" b="1" dirty="0"/>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6083"/>
            <a:ext cx="4876800" cy="3657600"/>
          </a:xfrm>
          <a:prstGeom prst="rect">
            <a:avLst/>
          </a:prstGeom>
        </p:spPr>
      </p:pic>
      <p:sp>
        <p:nvSpPr>
          <p:cNvPr id="8" name="Content Placeholder 5"/>
          <p:cNvSpPr txBox="1">
            <a:spLocks/>
          </p:cNvSpPr>
          <p:nvPr/>
        </p:nvSpPr>
        <p:spPr>
          <a:xfrm>
            <a:off x="228600" y="4315968"/>
            <a:ext cx="8763000" cy="1636776"/>
          </a:xfrm>
          <a:prstGeom prst="rect">
            <a:avLst/>
          </a:prstGeom>
          <a:noFill/>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Problem – An independent study conducted on CEOs, by Stanford Research Institute and Carnegie Mellon in the US, found that long-term job success depends 75 percent on soft skills and only 25 percent on technical knowledge</a:t>
            </a:r>
          </a:p>
          <a:p>
            <a:r>
              <a:rPr lang="en-US" sz="1600" dirty="0" smtClean="0"/>
              <a:t>Need – Current education system lacks emphasis on Soft Skills</a:t>
            </a:r>
          </a:p>
          <a:p>
            <a:r>
              <a:rPr lang="en-US" sz="1600" dirty="0" smtClean="0"/>
              <a:t>Opportunity – Combining E-learning, Social Networking, and P2P knowledge sharing on an Interactive Platform; to cater to a rapidly growing market</a:t>
            </a:r>
          </a:p>
          <a:p>
            <a:endParaRPr lang="en-US" dirty="0"/>
          </a:p>
        </p:txBody>
      </p:sp>
      <p:graphicFrame>
        <p:nvGraphicFramePr>
          <p:cNvPr id="9" name="Content Placeholder 4"/>
          <p:cNvGraphicFramePr>
            <a:graphicFrameLocks/>
          </p:cNvGraphicFramePr>
          <p:nvPr>
            <p:extLst>
              <p:ext uri="{D42A27DB-BD31-4B8C-83A1-F6EECF244321}">
                <p14:modId xmlns="" xmlns:p14="http://schemas.microsoft.com/office/powerpoint/2010/main" val="2005678879"/>
              </p:ext>
            </p:extLst>
          </p:nvPr>
        </p:nvGraphicFramePr>
        <p:xfrm>
          <a:off x="685800" y="3683683"/>
          <a:ext cx="7114032" cy="632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0" y="5856351"/>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3"/>
          <p:cNvPicPr>
            <a:picLocks noChangeAspect="1" noChangeArrowheads="1"/>
          </p:cNvPicPr>
          <p:nvPr/>
        </p:nvPicPr>
        <p:blipFill>
          <a:blip r:embed="rId8" cstate="print"/>
          <a:srcRect/>
          <a:stretch>
            <a:fillRect/>
          </a:stretch>
        </p:blipFill>
        <p:spPr bwMode="auto">
          <a:xfrm>
            <a:off x="546100" y="5952744"/>
            <a:ext cx="2565400" cy="608012"/>
          </a:xfrm>
          <a:prstGeom prst="rect">
            <a:avLst/>
          </a:prstGeom>
          <a:noFill/>
          <a:ln w="9360">
            <a:noFill/>
            <a:miter lim="800000"/>
            <a:headEnd/>
            <a:tailEnd/>
          </a:ln>
        </p:spPr>
      </p:pic>
    </p:spTree>
    <p:extLst>
      <p:ext uri="{BB962C8B-B14F-4D97-AF65-F5344CB8AC3E}">
        <p14:creationId xmlns="" xmlns:p14="http://schemas.microsoft.com/office/powerpoint/2010/main" val="1749519638"/>
      </p:ext>
    </p:extLst>
  </p:cSld>
  <p:clrMapOvr>
    <a:masterClrMapping/>
  </p:clrMapOvr>
  <p:transition spd="med" advClick="0"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1" name="TextBox 11"/>
          <p:cNvSpPr txBox="1">
            <a:spLocks noChangeArrowheads="1"/>
          </p:cNvSpPr>
          <p:nvPr/>
        </p:nvSpPr>
        <p:spPr bwMode="auto">
          <a:xfrm>
            <a:off x="801688" y="1893888"/>
            <a:ext cx="7645400" cy="3416300"/>
          </a:xfrm>
          <a:prstGeom prst="rect">
            <a:avLst/>
          </a:prstGeom>
          <a:noFill/>
          <a:ln w="9525">
            <a:noFill/>
            <a:miter lim="800000"/>
            <a:headEnd/>
            <a:tailEnd/>
          </a:ln>
        </p:spPr>
        <p:txBody>
          <a:bodyPr>
            <a:spAutoFit/>
          </a:bodyPr>
          <a:lstStyle/>
          <a:p>
            <a:r>
              <a:rPr lang="en-US" dirty="0" err="1">
                <a:solidFill>
                  <a:srgbClr val="455560"/>
                </a:solidFill>
                <a:latin typeface="TitilliumMaps26L 500 wt"/>
                <a:ea typeface="TitilliumMaps26L 500 wt"/>
                <a:cs typeface="TitilliumMaps26L 500 wt"/>
              </a:rPr>
              <a:t>BioInVision</a:t>
            </a:r>
            <a:r>
              <a:rPr lang="en-US" dirty="0">
                <a:solidFill>
                  <a:srgbClr val="455560"/>
                </a:solidFill>
                <a:latin typeface="TitilliumMaps26L 500 wt"/>
                <a:ea typeface="TitilliumMaps26L 500 wt"/>
                <a:cs typeface="TitilliumMaps26L 500 wt"/>
              </a:rPr>
              <a:t> Inc. is an early-stage biomedical imaging company based in Cleveland which is commercializing </a:t>
            </a:r>
            <a:r>
              <a:rPr lang="en-US" b="1" dirty="0" err="1">
                <a:solidFill>
                  <a:schemeClr val="tx1">
                    <a:lumMod val="65000"/>
                    <a:lumOff val="35000"/>
                  </a:schemeClr>
                </a:solidFill>
                <a:latin typeface="TitilliumMaps26L 500 wt"/>
                <a:ea typeface="TitilliumMaps26L 500 wt"/>
                <a:cs typeface="TitilliumMaps26L 500 wt"/>
              </a:rPr>
              <a:t>cryo</a:t>
            </a:r>
            <a:r>
              <a:rPr lang="en-US" b="1" dirty="0">
                <a:solidFill>
                  <a:schemeClr val="tx1">
                    <a:lumMod val="65000"/>
                    <a:lumOff val="35000"/>
                  </a:schemeClr>
                </a:solidFill>
                <a:latin typeface="TitilliumMaps26L 500 wt"/>
                <a:ea typeface="TitilliumMaps26L 500 wt"/>
                <a:cs typeface="TitilliumMaps26L 500 wt"/>
              </a:rPr>
              <a:t>-imaging</a:t>
            </a:r>
            <a:r>
              <a:rPr lang="en-US" dirty="0">
                <a:solidFill>
                  <a:srgbClr val="455560"/>
                </a:solidFill>
                <a:latin typeface="TitilliumMaps26L 500 wt"/>
                <a:ea typeface="TitilliumMaps26L 500 wt"/>
                <a:cs typeface="TitilliumMaps26L 500 wt"/>
              </a:rPr>
              <a:t>. With </a:t>
            </a:r>
            <a:r>
              <a:rPr lang="en-US" dirty="0" err="1">
                <a:solidFill>
                  <a:srgbClr val="455560"/>
                </a:solidFill>
                <a:latin typeface="TitilliumMaps26L 500 wt"/>
                <a:ea typeface="TitilliumMaps26L 500 wt"/>
                <a:cs typeface="TitilliumMaps26L 500 wt"/>
              </a:rPr>
              <a:t>cryo</a:t>
            </a:r>
            <a:r>
              <a:rPr lang="en-US" dirty="0">
                <a:solidFill>
                  <a:srgbClr val="455560"/>
                </a:solidFill>
                <a:latin typeface="TitilliumMaps26L 500 wt"/>
                <a:ea typeface="TitilliumMaps26L 500 wt"/>
                <a:cs typeface="TitilliumMaps26L 500 wt"/>
              </a:rPr>
              <a:t>-imaging, one can </a:t>
            </a:r>
            <a:r>
              <a:rPr lang="en-US" b="1" dirty="0">
                <a:solidFill>
                  <a:srgbClr val="455560"/>
                </a:solidFill>
                <a:latin typeface="TitilliumMaps26L 500 wt"/>
                <a:ea typeface="TitilliumMaps26L 500 wt"/>
                <a:cs typeface="TitilliumMaps26L 500 wt"/>
              </a:rPr>
              <a:t>detect and spatially map in 3D nearly every fluorescently-labeled cell, in an organ or mouse</a:t>
            </a:r>
            <a:r>
              <a:rPr lang="en-US" dirty="0">
                <a:solidFill>
                  <a:srgbClr val="455560"/>
                </a:solidFill>
                <a:latin typeface="TitilliumMaps26L 500 wt"/>
                <a:ea typeface="TitilliumMaps26L 500 wt"/>
                <a:cs typeface="TitilliumMaps26L 500 wt"/>
              </a:rPr>
              <a:t>, providing a unique ability to evaluate homing and engraftment of stem cells, drug distribution studies any many other applications such as mouse anatomical </a:t>
            </a:r>
            <a:r>
              <a:rPr lang="en-US" dirty="0" err="1">
                <a:solidFill>
                  <a:srgbClr val="455560"/>
                </a:solidFill>
                <a:latin typeface="TitilliumMaps26L 500 wt"/>
                <a:ea typeface="TitilliumMaps26L 500 wt"/>
                <a:cs typeface="TitilliumMaps26L 500 wt"/>
              </a:rPr>
              <a:t>phenotyping</a:t>
            </a:r>
            <a:r>
              <a:rPr lang="en-US" dirty="0">
                <a:solidFill>
                  <a:srgbClr val="455560"/>
                </a:solidFill>
                <a:latin typeface="TitilliumMaps26L 500 wt"/>
                <a:ea typeface="TitilliumMaps26L 500 wt"/>
                <a:cs typeface="TitilliumMaps26L 500 wt"/>
              </a:rPr>
              <a:t>.</a:t>
            </a:r>
          </a:p>
          <a:p>
            <a:endParaRPr lang="en-US" dirty="0">
              <a:solidFill>
                <a:srgbClr val="455560"/>
              </a:solidFill>
              <a:latin typeface="TitilliumMaps26L 500 wt"/>
              <a:ea typeface="TitilliumMaps26L 500 wt"/>
              <a:cs typeface="TitilliumMaps26L 500 wt"/>
            </a:endParaRPr>
          </a:p>
          <a:p>
            <a:r>
              <a:rPr lang="en-US" dirty="0">
                <a:solidFill>
                  <a:srgbClr val="455560"/>
                </a:solidFill>
                <a:latin typeface="TitilliumMaps26L 500 wt"/>
                <a:ea typeface="TitilliumMaps26L 500 wt"/>
                <a:cs typeface="TitilliumMaps26L 500 wt"/>
              </a:rPr>
              <a:t>Since 2007, </a:t>
            </a:r>
            <a:r>
              <a:rPr lang="en-US" dirty="0" err="1">
                <a:solidFill>
                  <a:srgbClr val="455560"/>
                </a:solidFill>
                <a:latin typeface="TitilliumMaps26L 500 wt"/>
                <a:ea typeface="TitilliumMaps26L 500 wt"/>
                <a:cs typeface="TitilliumMaps26L 500 wt"/>
              </a:rPr>
              <a:t>BioInVision</a:t>
            </a:r>
            <a:r>
              <a:rPr lang="en-US" dirty="0">
                <a:solidFill>
                  <a:srgbClr val="455560"/>
                </a:solidFill>
                <a:latin typeface="TitilliumMaps26L 500 wt"/>
                <a:ea typeface="TitilliumMaps26L 500 wt"/>
                <a:cs typeface="TitilliumMaps26L 500 wt"/>
              </a:rPr>
              <a:t>, Inc. has raised over $2M from NIH grant funding, with four different competitive awards. These awards are being used to grow applications of </a:t>
            </a:r>
            <a:r>
              <a:rPr lang="en-US" dirty="0" err="1">
                <a:solidFill>
                  <a:srgbClr val="455560"/>
                </a:solidFill>
                <a:latin typeface="TitilliumMaps26L 500 wt"/>
                <a:ea typeface="TitilliumMaps26L 500 wt"/>
                <a:cs typeface="TitilliumMaps26L 500 wt"/>
              </a:rPr>
              <a:t>cryo</a:t>
            </a:r>
            <a:r>
              <a:rPr lang="en-US" dirty="0">
                <a:solidFill>
                  <a:srgbClr val="455560"/>
                </a:solidFill>
                <a:latin typeface="TitilliumMaps26L 500 wt"/>
                <a:ea typeface="TitilliumMaps26L 500 wt"/>
                <a:cs typeface="TitilliumMaps26L 500 wt"/>
              </a:rPr>
              <a:t>-imaging in stem cells, toxicology, and </a:t>
            </a:r>
            <a:r>
              <a:rPr lang="en-US" dirty="0" err="1">
                <a:solidFill>
                  <a:srgbClr val="455560"/>
                </a:solidFill>
                <a:latin typeface="TitilliumMaps26L 500 wt"/>
                <a:ea typeface="TitilliumMaps26L 500 wt"/>
                <a:cs typeface="TitilliumMaps26L 500 wt"/>
              </a:rPr>
              <a:t>nanoparticle</a:t>
            </a:r>
            <a:r>
              <a:rPr lang="en-US" dirty="0">
                <a:solidFill>
                  <a:srgbClr val="455560"/>
                </a:solidFill>
                <a:latin typeface="TitilliumMaps26L 500 wt"/>
                <a:ea typeface="TitilliumMaps26L 500 wt"/>
                <a:cs typeface="TitilliumMaps26L 500 wt"/>
              </a:rPr>
              <a:t> imaging agent/drug delivery. The company is launching a fee for service imaging business in Q4 2010 followed by instrument sales.</a:t>
            </a:r>
          </a:p>
        </p:txBody>
      </p:sp>
      <p:pic>
        <p:nvPicPr>
          <p:cNvPr id="2052"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2053" name="Picture 7" descr="BIVLogo600small.tif"/>
          <p:cNvPicPr>
            <a:picLocks noChangeAspect="1"/>
          </p:cNvPicPr>
          <p:nvPr/>
        </p:nvPicPr>
        <p:blipFill>
          <a:blip r:embed="rId3"/>
          <a:srcRect/>
          <a:stretch>
            <a:fillRect/>
          </a:stretch>
        </p:blipFill>
        <p:spPr bwMode="auto">
          <a:xfrm>
            <a:off x="1755140" y="606425"/>
            <a:ext cx="5448300" cy="1047750"/>
          </a:xfrm>
          <a:prstGeom prst="rect">
            <a:avLst/>
          </a:prstGeom>
          <a:noFill/>
          <a:ln w="9525">
            <a:noFill/>
            <a:miter lim="800000"/>
            <a:headEnd/>
            <a:tailEnd/>
          </a:ln>
        </p:spPr>
      </p:pic>
    </p:spTree>
  </p:cSld>
  <p:clrMapOvr>
    <a:masterClrMapping/>
  </p:clrMapOvr>
  <p:transition spd="med" advClick="0"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5695950"/>
            <a:ext cx="9144000" cy="1162050"/>
          </a:xfrm>
          <a:prstGeom prst="rect">
            <a:avLst/>
          </a:prstGeom>
          <a:solidFill>
            <a:srgbClr val="455560"/>
          </a:solidFill>
          <a:ln w="9525">
            <a:noFill/>
            <a:round/>
            <a:headEnd/>
            <a:tailEnd/>
          </a:ln>
        </p:spPr>
        <p:txBody>
          <a:bodyPr wrap="none" anchor="ctr"/>
          <a:lstStyle/>
          <a:p>
            <a:endParaRPr lang="en-US"/>
          </a:p>
        </p:txBody>
      </p:sp>
      <p:sp>
        <p:nvSpPr>
          <p:cNvPr id="14339" name="Rectangle 2"/>
          <p:cNvSpPr>
            <a:spLocks noChangeArrowheads="1"/>
          </p:cNvSpPr>
          <p:nvPr/>
        </p:nvSpPr>
        <p:spPr bwMode="auto">
          <a:xfrm>
            <a:off x="838200" y="2057400"/>
            <a:ext cx="7645400" cy="3200400"/>
          </a:xfrm>
          <a:prstGeom prst="rect">
            <a:avLst/>
          </a:prstGeom>
          <a:noFill/>
          <a:ln w="9360">
            <a:noFill/>
            <a:miter lim="800000"/>
            <a:headEnd/>
            <a:tailEnd/>
          </a:ln>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dirty="0" smtClean="0">
                <a:solidFill>
                  <a:srgbClr val="455560"/>
                </a:solidFill>
                <a:latin typeface="TitilliumMaps26L 500 wt" charset="0"/>
              </a:rPr>
              <a:t>CAL was formed as an outlet for skills acquired from the formation and management of </a:t>
            </a:r>
            <a:r>
              <a:rPr lang="en-US" dirty="0" err="1" smtClean="0">
                <a:solidFill>
                  <a:srgbClr val="455560"/>
                </a:solidFill>
                <a:latin typeface="TitilliumMaps26L 500 wt" charset="0"/>
              </a:rPr>
              <a:t>Thermagon</a:t>
            </a:r>
            <a:r>
              <a:rPr lang="en-US" dirty="0" smtClean="0">
                <a:solidFill>
                  <a:srgbClr val="455560"/>
                </a:solidFill>
                <a:latin typeface="TitilliumMaps26L 500 wt" charset="0"/>
              </a:rPr>
              <a:t>, Inc., a technology-based company manufacturing and marketing thermally conductive materials for electronics worldwide.  CAL’s mission is to assist start-up technology companies in the commercialization of their innovations and products.  CAL serves entrepreneurs in an advisory capacity, assisting them on this mission.  Focus areas include thermal management, energy, performance materials.</a:t>
            </a:r>
            <a:endParaRPr lang="en-US" dirty="0">
              <a:solidFill>
                <a:srgbClr val="455560"/>
              </a:solidFill>
              <a:latin typeface="TitilliumMaps26L 500 wt" charset="0"/>
            </a:endParaRPr>
          </a:p>
        </p:txBody>
      </p:sp>
      <p:pic>
        <p:nvPicPr>
          <p:cNvPr id="14340" name="Picture 3"/>
          <p:cNvPicPr>
            <a:picLocks noChangeAspect="1" noChangeArrowheads="1"/>
          </p:cNvPicPr>
          <p:nvPr/>
        </p:nvPicPr>
        <p:blipFill>
          <a:blip r:embed="rId3" cstate="print"/>
          <a:srcRect/>
          <a:stretch>
            <a:fillRect/>
          </a:stretch>
        </p:blipFill>
        <p:spPr bwMode="auto">
          <a:xfrm>
            <a:off x="546100" y="6018213"/>
            <a:ext cx="2565400" cy="608012"/>
          </a:xfrm>
          <a:prstGeom prst="rect">
            <a:avLst/>
          </a:prstGeom>
          <a:noFill/>
          <a:ln w="9360">
            <a:noFill/>
            <a:miter lim="800000"/>
            <a:headEnd/>
            <a:tailEnd/>
          </a:ln>
        </p:spPr>
      </p:pic>
      <p:sp>
        <p:nvSpPr>
          <p:cNvPr id="2049" name="Rectangle 1"/>
          <p:cNvSpPr>
            <a:spLocks noChangeArrowheads="1"/>
          </p:cNvSpPr>
          <p:nvPr/>
        </p:nvSpPr>
        <p:spPr bwMode="auto">
          <a:xfrm>
            <a:off x="0" y="905256"/>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F79646"/>
                </a:solidFill>
                <a:effectLst/>
                <a:latin typeface="Magneto" pitchFamily="82" charset="0"/>
                <a:ea typeface="Times New Roman" pitchFamily="18" charset="0"/>
                <a:cs typeface="Arial" pitchFamily="34" charset="0"/>
              </a:rPr>
              <a:t>CAL</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A Latham Corp</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Technology for the Future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696220" y="2540032"/>
            <a:ext cx="7853860" cy="2585323"/>
          </a:xfrm>
          <a:prstGeom prst="rect">
            <a:avLst/>
          </a:prstGeom>
          <a:noFill/>
          <a:ln w="9525">
            <a:noFill/>
            <a:miter lim="800000"/>
            <a:headEnd/>
            <a:tailEnd/>
          </a:ln>
        </p:spPr>
        <p:txBody>
          <a:bodyPr wrap="square">
            <a:prstTxWarp prst="textNoShape">
              <a:avLst/>
            </a:prstTxWarp>
            <a:spAutoFit/>
          </a:bodyPr>
          <a:lstStyle/>
          <a:p>
            <a:r>
              <a:rPr lang="en-US" dirty="0" smtClean="0">
                <a:solidFill>
                  <a:srgbClr val="536874"/>
                </a:solidFill>
              </a:rPr>
              <a:t>CitizenGroove (CG) originated at CWRU as a social networking project for musicians. Today, their Software-as-a-Service (</a:t>
            </a:r>
            <a:r>
              <a:rPr lang="en-US" dirty="0" err="1" smtClean="0">
                <a:solidFill>
                  <a:srgbClr val="536874"/>
                </a:solidFill>
              </a:rPr>
              <a:t>SaaS</a:t>
            </a:r>
            <a:r>
              <a:rPr lang="en-US" dirty="0" smtClean="0">
                <a:solidFill>
                  <a:srgbClr val="536874"/>
                </a:solidFill>
              </a:rPr>
              <a:t>) platform is designed as an </a:t>
            </a:r>
            <a:r>
              <a:rPr lang="en-US" dirty="0" err="1" smtClean="0">
                <a:solidFill>
                  <a:srgbClr val="536874"/>
                </a:solidFill>
              </a:rPr>
              <a:t>ePortfolio</a:t>
            </a:r>
            <a:r>
              <a:rPr lang="en-US" dirty="0" smtClean="0">
                <a:solidFill>
                  <a:srgbClr val="536874"/>
                </a:solidFill>
              </a:rPr>
              <a:t> solution for use by academic programs with multimedia intense recruitment processes (conservatories, film academies, summer music education festivals, etc.). School administrators can use this platform to screen a wider pool of international talent and ultimate recruit more efficiency. Since launching the </a:t>
            </a:r>
            <a:r>
              <a:rPr lang="en-US" i="1" dirty="0" smtClean="0">
                <a:solidFill>
                  <a:srgbClr val="536874"/>
                </a:solidFill>
              </a:rPr>
              <a:t>Digital Audition Tool</a:t>
            </a:r>
            <a:r>
              <a:rPr lang="en-US" dirty="0" smtClean="0">
                <a:solidFill>
                  <a:srgbClr val="536874"/>
                </a:solidFill>
              </a:rPr>
              <a:t> in August, CG has already licensed its software to 7 universities and closed a Series A Investment with the North Coast Angel Fund.</a:t>
            </a:r>
            <a:endParaRPr lang="en-US" dirty="0">
              <a:solidFill>
                <a:srgbClr val="536874"/>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7" name="Picture 6" descr="CG-Main-webmed.jpg"/>
          <p:cNvPicPr>
            <a:picLocks noChangeAspect="1"/>
          </p:cNvPicPr>
          <p:nvPr/>
        </p:nvPicPr>
        <p:blipFill>
          <a:blip r:embed="rId3"/>
          <a:stretch>
            <a:fillRect/>
          </a:stretch>
        </p:blipFill>
        <p:spPr>
          <a:xfrm>
            <a:off x="2551793" y="592239"/>
            <a:ext cx="3483247" cy="1539595"/>
          </a:xfrm>
          <a:prstGeom prst="rect">
            <a:avLst/>
          </a:prstGeom>
        </p:spPr>
      </p:pic>
    </p:spTree>
  </p:cSld>
  <p:clrMapOvr>
    <a:masterClrMapping/>
  </p:clrMapOvr>
  <p:transition spd="med" advClick="0"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696220" y="1807780"/>
            <a:ext cx="7853860" cy="3970318"/>
          </a:xfrm>
          <a:prstGeom prst="rect">
            <a:avLst/>
          </a:prstGeom>
          <a:noFill/>
          <a:ln w="9525">
            <a:noFill/>
            <a:miter lim="800000"/>
            <a:headEnd/>
            <a:tailEnd/>
          </a:ln>
        </p:spPr>
        <p:txBody>
          <a:bodyPr wrap="square">
            <a:prstTxWarp prst="textNoShape">
              <a:avLst/>
            </a:prstTxWarp>
            <a:spAutoFit/>
          </a:bodyPr>
          <a:lstStyle/>
          <a:p>
            <a:r>
              <a:rPr lang="en-US" dirty="0" smtClean="0">
                <a:solidFill>
                  <a:srgbClr val="536874"/>
                </a:solidFill>
              </a:rPr>
              <a:t>Collaborent Group, Ltd. develops group purchasing programs for local governments, private companies, and not-for-profit organizations.  Collaborent developed a unique procurement vehicle to cut through the red tape of government purchasing and is the only company in the country that has established this capability, with virtually any local government in 48 states eligible to buy through our contracts directly.  Our programs target a combination of highly complex procurements (such as Renewable Energy installations and financing) and more common commodity items (including office supplies and janitorial and sanitation products).  </a:t>
            </a:r>
            <a:r>
              <a:rPr lang="en-US" dirty="0" err="1" smtClean="0">
                <a:solidFill>
                  <a:srgbClr val="536874"/>
                </a:solidFill>
              </a:rPr>
              <a:t>Collaborent’s</a:t>
            </a:r>
            <a:r>
              <a:rPr lang="en-US" dirty="0" smtClean="0">
                <a:solidFill>
                  <a:srgbClr val="536874"/>
                </a:solidFill>
              </a:rPr>
              <a:t> programs typically deliver savings between 15 and 30%.  Ohio’s largest county is saving 42% on its office supplies and one of the area’s largest realty firms is saving 29.7% on its printers and copiers. Collaborent is the action arm of collaboration in the public, private, and not-for-profit sectors.  </a:t>
            </a:r>
            <a:r>
              <a:rPr lang="en-US" dirty="0" smtClean="0">
                <a:solidFill>
                  <a:srgbClr val="536874"/>
                </a:solidFill>
                <a:hlinkClick r:id="rId2"/>
              </a:rPr>
              <a:t>www.Collaborent.com</a:t>
            </a:r>
            <a:r>
              <a:rPr lang="en-US" dirty="0" smtClean="0">
                <a:solidFill>
                  <a:srgbClr val="536874"/>
                </a:solidFill>
              </a:rPr>
              <a:t> </a:t>
            </a:r>
            <a:endParaRPr lang="en-US" dirty="0">
              <a:solidFill>
                <a:srgbClr val="536874"/>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3"/>
          <a:srcRect/>
          <a:stretch>
            <a:fillRect/>
          </a:stretch>
        </p:blipFill>
        <p:spPr bwMode="auto">
          <a:xfrm>
            <a:off x="546100" y="6018213"/>
            <a:ext cx="2565400" cy="608012"/>
          </a:xfrm>
          <a:prstGeom prst="rect">
            <a:avLst/>
          </a:prstGeom>
          <a:noFill/>
          <a:ln w="9525">
            <a:noFill/>
            <a:miter lim="800000"/>
            <a:headEnd/>
            <a:tailEnd/>
          </a:ln>
        </p:spPr>
      </p:pic>
      <p:pic>
        <p:nvPicPr>
          <p:cNvPr id="1026" name="Picture 2" descr="\\collaborent-sbs\users\David.Akers\Collaborent\Collaborent\Corporate Identity\Collaborent Header2.jpg"/>
          <p:cNvPicPr>
            <a:picLocks noChangeAspect="1" noChangeArrowheads="1"/>
          </p:cNvPicPr>
          <p:nvPr/>
        </p:nvPicPr>
        <p:blipFill>
          <a:blip r:embed="rId4"/>
          <a:srcRect/>
          <a:stretch>
            <a:fillRect/>
          </a:stretch>
        </p:blipFill>
        <p:spPr bwMode="auto">
          <a:xfrm>
            <a:off x="1931924" y="162389"/>
            <a:ext cx="5035228" cy="1561311"/>
          </a:xfrm>
          <a:prstGeom prst="rect">
            <a:avLst/>
          </a:prstGeom>
          <a:noFill/>
        </p:spPr>
      </p:pic>
    </p:spTree>
  </p:cSld>
  <p:clrMapOvr>
    <a:masterClrMapping/>
  </p:clrMapOvr>
  <p:transition spd="med" advClick="0" advTm="8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5695950"/>
            <a:ext cx="9144000" cy="1162050"/>
          </a:xfrm>
          <a:prstGeom prst="rect">
            <a:avLst/>
          </a:prstGeom>
          <a:solidFill>
            <a:srgbClr val="455560"/>
          </a:solidFill>
          <a:ln w="9525">
            <a:noFill/>
            <a:round/>
            <a:headEnd/>
            <a:tailEnd/>
          </a:ln>
          <a:effectLst/>
        </p:spPr>
        <p:txBody>
          <a:bodyPr wrap="none" anchor="ctr"/>
          <a:lstStyle/>
          <a:p>
            <a:endParaRPr lang="en-US"/>
          </a:p>
        </p:txBody>
      </p:sp>
      <p:sp>
        <p:nvSpPr>
          <p:cNvPr id="3074" name="Rectangle 2"/>
          <p:cNvSpPr>
            <a:spLocks noChangeArrowheads="1"/>
          </p:cNvSpPr>
          <p:nvPr/>
        </p:nvSpPr>
        <p:spPr bwMode="auto">
          <a:xfrm>
            <a:off x="914400" y="2082800"/>
            <a:ext cx="7645400" cy="3403600"/>
          </a:xfrm>
          <a:prstGeom prst="rect">
            <a:avLst/>
          </a:prstGeom>
          <a:noFill/>
          <a:ln w="9360">
            <a:noFill/>
            <a:miter lim="800000"/>
            <a:headEnd/>
            <a:tailEnd/>
          </a:ln>
          <a:effectLst/>
        </p:spPr>
        <p:txBody>
          <a:bodyPr lIns="90000" tIns="45000" rIns="90000" bIns="45000"/>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ea typeface="TitilliumMaps26L 500 wt" charset="0"/>
                <a:cs typeface="TitilliumMaps26L 500 wt" charset="0"/>
              </a:rPr>
              <a:t>Custom Rubber Corp. is a privately owned company supplying</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ea typeface="TitilliumMaps26L 500 wt" charset="0"/>
                <a:cs typeface="TitilliumMaps26L 500 wt" charset="0"/>
              </a:rPr>
              <a:t>molded, extruded, and die-cut rubber parts for a variety of American and international companies.</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a:solidFill>
                <a:srgbClr val="455560"/>
              </a:solidFill>
              <a:latin typeface="TitilliumMaps26L 500 wt" charset="0"/>
              <a:ea typeface="TitilliumMaps26L 500 wt" charset="0"/>
              <a:cs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u="sng">
                <a:solidFill>
                  <a:srgbClr val="455560"/>
                </a:solidFill>
                <a:latin typeface="TitilliumMaps26L 500 wt" charset="0"/>
                <a:ea typeface="TitilliumMaps26L 500 wt" charset="0"/>
                <a:cs typeface="TitilliumMaps26L 500 wt" charset="0"/>
              </a:rPr>
              <a:t>Responsiveness</a:t>
            </a:r>
            <a:r>
              <a:rPr lang="en-US">
                <a:solidFill>
                  <a:srgbClr val="455560"/>
                </a:solidFill>
                <a:latin typeface="TitilliumMaps26L 500 wt" charset="0"/>
                <a:ea typeface="TitilliumMaps26L 500 wt" charset="0"/>
                <a:cs typeface="TitilliumMaps26L 500 wt" charset="0"/>
              </a:rPr>
              <a:t>. That's our reputation and our promise.</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ea typeface="TitilliumMaps26L 500 wt" charset="0"/>
                <a:cs typeface="TitilliumMaps26L 500 wt" charset="0"/>
              </a:rPr>
              <a:t>Our philosophy is built on service. That's why we're committed to returning calls within 24 hours. Our target is to provide quotes in 3 days. Rush turnaround is a core competency. We've gained, and retained, customers when other suppliers couldn't meet critical deadlines.</a:t>
            </a: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lang="en-US">
              <a:solidFill>
                <a:srgbClr val="455560"/>
              </a:solidFill>
              <a:latin typeface="TitilliumMaps26L 500 wt" charset="0"/>
              <a:ea typeface="TitilliumMaps26L 500 wt" charset="0"/>
              <a:cs typeface="TitilliumMaps26L 500 wt" charset="0"/>
            </a:endParaRPr>
          </a:p>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solidFill>
                  <a:srgbClr val="455560"/>
                </a:solidFill>
                <a:latin typeface="TitilliumMaps26L 500 wt" charset="0"/>
                <a:ea typeface="TitilliumMaps26L 500 wt" charset="0"/>
                <a:cs typeface="TitilliumMaps26L 500 wt" charset="0"/>
              </a:rPr>
              <a:t>http://www.customrubbercorp.com</a:t>
            </a:r>
          </a:p>
        </p:txBody>
      </p:sp>
      <p:pic>
        <p:nvPicPr>
          <p:cNvPr id="3075" name="Picture 3"/>
          <p:cNvPicPr>
            <a:picLocks noChangeAspect="1" noChangeArrowheads="1"/>
          </p:cNvPicPr>
          <p:nvPr/>
        </p:nvPicPr>
        <p:blipFill>
          <a:blip r:embed="rId3"/>
          <a:srcRect/>
          <a:stretch>
            <a:fillRect/>
          </a:stretch>
        </p:blipFill>
        <p:spPr bwMode="auto">
          <a:xfrm>
            <a:off x="546100" y="6018213"/>
            <a:ext cx="2565400" cy="608012"/>
          </a:xfrm>
          <a:prstGeom prst="rect">
            <a:avLst/>
          </a:prstGeom>
          <a:noFill/>
          <a:ln w="9360">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1927225" y="935038"/>
            <a:ext cx="4886325" cy="1038225"/>
          </a:xfrm>
          <a:prstGeom prst="rect">
            <a:avLst/>
          </a:prstGeom>
          <a:noFill/>
          <a:ln w="9360">
            <a:noFill/>
            <a:miter lim="800000"/>
            <a:headEnd/>
            <a:tailEnd/>
          </a:ln>
          <a:effectLst/>
        </p:spPr>
      </p:pic>
    </p:spTree>
  </p:cSld>
  <p:clrMapOvr>
    <a:masterClrMapping/>
  </p:clrMapOvr>
  <p:transition spd="med" advClick="0" advTm="8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838760" y="3363968"/>
            <a:ext cx="7645400" cy="1477328"/>
          </a:xfrm>
          <a:prstGeom prst="rect">
            <a:avLst/>
          </a:prstGeom>
          <a:noFill/>
          <a:ln w="9525">
            <a:noFill/>
            <a:miter lim="800000"/>
            <a:headEnd/>
            <a:tailEnd/>
          </a:ln>
        </p:spPr>
        <p:txBody>
          <a:bodyPr>
            <a:prstTxWarp prst="textNoShape">
              <a:avLst/>
            </a:prstTxWarp>
            <a:spAutoFit/>
          </a:bodyPr>
          <a:lstStyle/>
          <a:p>
            <a:r>
              <a:rPr lang="en-US" dirty="0" smtClean="0">
                <a:solidFill>
                  <a:srgbClr val="455560"/>
                </a:solidFill>
                <a:latin typeface="TitilliumMaps26L 500 wt" pitchFamily="-111" charset="0"/>
                <a:ea typeface="TitilliumMaps26L 500 wt" pitchFamily="-111" charset="0"/>
                <a:cs typeface="TitilliumMaps26L 500 wt" pitchFamily="-111" charset="0"/>
              </a:rPr>
              <a:t>Dan T. Moore Company, Inc., founded in 1969 and based in Cleveland, OH, is an R&amp;D and acquisition entity and business incubator starting one new business per year based upon internally generated technology.  The company actively manages the other companies in the portfolio and oversees 28 non-controlling private equity investments.</a:t>
            </a:r>
            <a:endParaRPr lang="en-US" dirty="0">
              <a:solidFill>
                <a:srgbClr val="455560"/>
              </a:solidFill>
              <a:latin typeface="TitilliumMaps26L 500 wt" pitchFamily="-111" charset="0"/>
              <a:ea typeface="TitilliumMaps26L 500 wt" pitchFamily="-111" charset="0"/>
              <a:cs typeface="TitilliumMaps26L 500 wt" pitchFamily="-111" charset="0"/>
            </a:endParaRPr>
          </a:p>
        </p:txBody>
      </p:sp>
      <p:pic>
        <p:nvPicPr>
          <p:cNvPr id="14341" name="Picture 6" descr="cwru formal logo white-rev tag.wmf"/>
          <p:cNvPicPr>
            <a:picLocks noChangeAspect="1"/>
          </p:cNvPicPr>
          <p:nvPr/>
        </p:nvPicPr>
        <p:blipFill>
          <a:blip r:embed="rId2"/>
          <a:srcRect/>
          <a:stretch>
            <a:fillRect/>
          </a:stretch>
        </p:blipFill>
        <p:spPr bwMode="auto">
          <a:xfrm>
            <a:off x="546100" y="6018213"/>
            <a:ext cx="2565400" cy="608012"/>
          </a:xfrm>
          <a:prstGeom prst="rect">
            <a:avLst/>
          </a:prstGeom>
          <a:noFill/>
          <a:ln w="9525">
            <a:noFill/>
            <a:miter lim="800000"/>
            <a:headEnd/>
            <a:tailEnd/>
          </a:ln>
        </p:spPr>
      </p:pic>
      <p:pic>
        <p:nvPicPr>
          <p:cNvPr id="9" name="Picture 8" descr="NatGasCarCo-Logo.bmp"/>
          <p:cNvPicPr>
            <a:picLocks noChangeAspect="1"/>
          </p:cNvPicPr>
          <p:nvPr/>
        </p:nvPicPr>
        <p:blipFill>
          <a:blip r:embed="rId3"/>
          <a:stretch>
            <a:fillRect/>
          </a:stretch>
        </p:blipFill>
        <p:spPr>
          <a:xfrm>
            <a:off x="7342762" y="251209"/>
            <a:ext cx="1622398" cy="1343548"/>
          </a:xfrm>
          <a:prstGeom prst="rect">
            <a:avLst/>
          </a:prstGeom>
        </p:spPr>
      </p:pic>
      <p:pic>
        <p:nvPicPr>
          <p:cNvPr id="10" name="Picture 9" descr="Impact Logo.bmp"/>
          <p:cNvPicPr>
            <a:picLocks noChangeAspect="1"/>
          </p:cNvPicPr>
          <p:nvPr/>
        </p:nvPicPr>
        <p:blipFill>
          <a:blip r:embed="rId4"/>
          <a:stretch>
            <a:fillRect/>
          </a:stretch>
        </p:blipFill>
        <p:spPr>
          <a:xfrm>
            <a:off x="1950815" y="379528"/>
            <a:ext cx="2261082" cy="989371"/>
          </a:xfrm>
          <a:prstGeom prst="rect">
            <a:avLst/>
          </a:prstGeom>
        </p:spPr>
      </p:pic>
      <p:pic>
        <p:nvPicPr>
          <p:cNvPr id="11" name="Picture 10" descr="SW.tif"/>
          <p:cNvPicPr>
            <a:picLocks noChangeAspect="1"/>
          </p:cNvPicPr>
          <p:nvPr/>
        </p:nvPicPr>
        <p:blipFill>
          <a:blip r:embed="rId5"/>
          <a:stretch>
            <a:fillRect/>
          </a:stretch>
        </p:blipFill>
        <p:spPr>
          <a:xfrm>
            <a:off x="6189931" y="1744037"/>
            <a:ext cx="2180761" cy="978661"/>
          </a:xfrm>
          <a:prstGeom prst="rect">
            <a:avLst/>
          </a:prstGeom>
        </p:spPr>
      </p:pic>
      <p:pic>
        <p:nvPicPr>
          <p:cNvPr id="8" name="Picture 7" descr="Impact Ballistics Logo.png"/>
          <p:cNvPicPr>
            <a:picLocks noChangeAspect="1"/>
          </p:cNvPicPr>
          <p:nvPr/>
        </p:nvPicPr>
        <p:blipFill>
          <a:blip r:embed="rId6"/>
          <a:stretch>
            <a:fillRect/>
          </a:stretch>
        </p:blipFill>
        <p:spPr>
          <a:xfrm>
            <a:off x="301044" y="379528"/>
            <a:ext cx="1364509" cy="1364509"/>
          </a:xfrm>
          <a:prstGeom prst="rect">
            <a:avLst/>
          </a:prstGeom>
        </p:spPr>
      </p:pic>
      <p:grpSp>
        <p:nvGrpSpPr>
          <p:cNvPr id="2" name="Group 15"/>
          <p:cNvGrpSpPr/>
          <p:nvPr/>
        </p:nvGrpSpPr>
        <p:grpSpPr>
          <a:xfrm>
            <a:off x="3559908" y="1744037"/>
            <a:ext cx="2057400" cy="928267"/>
            <a:chOff x="5466300" y="184011"/>
            <a:chExt cx="2057400" cy="928267"/>
          </a:xfrm>
        </p:grpSpPr>
        <p:pic>
          <p:nvPicPr>
            <p:cNvPr id="13" name="Picture 12" descr="TW.tif"/>
            <p:cNvPicPr>
              <a:picLocks noChangeAspect="1"/>
            </p:cNvPicPr>
            <p:nvPr/>
          </p:nvPicPr>
          <p:blipFill>
            <a:blip r:embed="rId7"/>
            <a:stretch>
              <a:fillRect/>
            </a:stretch>
          </p:blipFill>
          <p:spPr>
            <a:xfrm>
              <a:off x="5466300" y="184011"/>
              <a:ext cx="2057400" cy="762000"/>
            </a:xfrm>
            <a:prstGeom prst="rect">
              <a:avLst/>
            </a:prstGeom>
          </p:spPr>
        </p:pic>
        <p:sp>
          <p:nvSpPr>
            <p:cNvPr id="14" name="TextBox 13"/>
            <p:cNvSpPr txBox="1"/>
            <p:nvPr/>
          </p:nvSpPr>
          <p:spPr>
            <a:xfrm>
              <a:off x="5727562" y="773724"/>
              <a:ext cx="1765994" cy="338554"/>
            </a:xfrm>
            <a:prstGeom prst="rect">
              <a:avLst/>
            </a:prstGeom>
            <a:noFill/>
          </p:spPr>
          <p:txBody>
            <a:bodyPr wrap="square" rtlCol="0">
              <a:spAutoFit/>
            </a:bodyPr>
            <a:lstStyle/>
            <a:p>
              <a:r>
                <a:rPr lang="en-US" sz="1600" b="1" dirty="0" smtClean="0"/>
                <a:t>TEAM WENDY</a:t>
              </a:r>
              <a:endParaRPr lang="en-US" sz="1600" b="1" dirty="0"/>
            </a:p>
          </p:txBody>
        </p:sp>
      </p:grpSp>
      <p:pic>
        <p:nvPicPr>
          <p:cNvPr id="17" name="Picture 16" descr="TIP.tif"/>
          <p:cNvPicPr>
            <a:picLocks noChangeAspect="1"/>
          </p:cNvPicPr>
          <p:nvPr/>
        </p:nvPicPr>
        <p:blipFill>
          <a:blip r:embed="rId8"/>
          <a:stretch>
            <a:fillRect/>
          </a:stretch>
        </p:blipFill>
        <p:spPr>
          <a:xfrm>
            <a:off x="4588608" y="494986"/>
            <a:ext cx="2363253" cy="920974"/>
          </a:xfrm>
          <a:prstGeom prst="rect">
            <a:avLst/>
          </a:prstGeom>
        </p:spPr>
      </p:pic>
      <p:pic>
        <p:nvPicPr>
          <p:cNvPr id="18" name="Picture 17" descr="flowpolymers.gif"/>
          <p:cNvPicPr>
            <a:picLocks noChangeAspect="1"/>
          </p:cNvPicPr>
          <p:nvPr/>
        </p:nvPicPr>
        <p:blipFill>
          <a:blip r:embed="rId9"/>
          <a:stretch>
            <a:fillRect/>
          </a:stretch>
        </p:blipFill>
        <p:spPr>
          <a:xfrm>
            <a:off x="447237" y="1892006"/>
            <a:ext cx="2664263" cy="671394"/>
          </a:xfrm>
          <a:prstGeom prst="rect">
            <a:avLst/>
          </a:prstGeom>
        </p:spPr>
      </p:pic>
    </p:spTree>
  </p:cSld>
  <p:clrMapOvr>
    <a:masterClrMapping/>
  </p:clrMapOvr>
  <p:transition spd="med" advClick="0"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tanjit_md_k_8.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492250" y="5129334"/>
            <a:ext cx="1936750" cy="606925"/>
          </a:xfrm>
          <a:prstGeom prst="rect">
            <a:avLst/>
          </a:prstGeom>
          <a:effectLst>
            <a:outerShdw blurRad="50800" dist="38100" dir="2700000">
              <a:schemeClr val="tx2">
                <a:alpha val="43000"/>
              </a:schemeClr>
            </a:outerShdw>
          </a:effectLst>
        </p:spPr>
      </p:pic>
      <p:pic>
        <p:nvPicPr>
          <p:cNvPr id="6" name="Picture 5" descr="dh_inc.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69875" y="458788"/>
            <a:ext cx="8788400" cy="1117600"/>
          </a:xfrm>
          <a:prstGeom prst="rect">
            <a:avLst/>
          </a:prstGeom>
          <a:effectLst>
            <a:outerShdw blurRad="50800" dist="38100" dir="2700000">
              <a:srgbClr val="EEECE1">
                <a:alpha val="43000"/>
              </a:srgbClr>
            </a:outerShdw>
          </a:effectLst>
        </p:spPr>
      </p:pic>
      <p:pic>
        <p:nvPicPr>
          <p:cNvPr id="14" name="Picture 13" descr="slogan.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457200" y="1576388"/>
            <a:ext cx="7962900" cy="571500"/>
          </a:xfrm>
          <a:prstGeom prst="rect">
            <a:avLst/>
          </a:prstGeom>
          <a:effectLst>
            <a:outerShdw blurRad="50800" dist="38100" dir="2700000">
              <a:schemeClr val="tx1">
                <a:alpha val="43000"/>
              </a:schemeClr>
            </a:outerShdw>
          </a:effectLst>
        </p:spPr>
      </p:pic>
      <p:pic>
        <p:nvPicPr>
          <p:cNvPr id="15" name="Picture 14" descr="Ratanjit_Classic.jpg"/>
          <p:cNvPicPr>
            <a:picLocks noChangeAspect="1"/>
          </p:cNvPicPr>
          <p:nvPr/>
        </p:nvPicPr>
        <p:blipFill>
          <a:blip r:embed="rId8"/>
          <a:stretch>
            <a:fillRect/>
          </a:stretch>
        </p:blipFill>
        <p:spPr>
          <a:xfrm>
            <a:off x="1492250" y="2590800"/>
            <a:ext cx="1936750" cy="2420938"/>
          </a:xfrm>
          <a:prstGeom prst="rect">
            <a:avLst/>
          </a:prstGeom>
          <a:effectLst/>
        </p:spPr>
      </p:pic>
      <p:sp>
        <p:nvSpPr>
          <p:cNvPr id="8" name="TextBox 7"/>
          <p:cNvSpPr txBox="1"/>
          <p:nvPr/>
        </p:nvSpPr>
        <p:spPr>
          <a:xfrm>
            <a:off x="3657600" y="2590800"/>
            <a:ext cx="5486400" cy="2676912"/>
          </a:xfrm>
          <a:prstGeom prst="rect">
            <a:avLst/>
          </a:prstGeom>
          <a:noFill/>
        </p:spPr>
        <p:txBody>
          <a:bodyPr wrap="square" rtlCol="0">
            <a:spAutoFit/>
          </a:bodyPr>
          <a:lstStyle/>
          <a:p>
            <a:pPr>
              <a:spcAft>
                <a:spcPts val="600"/>
              </a:spcAft>
            </a:pPr>
            <a:r>
              <a:rPr lang="en-US" sz="2800" b="1" dirty="0" smtClean="0">
                <a:latin typeface="Albertus Extra Bold" pitchFamily="34" charset="0"/>
              </a:rPr>
              <a:t>Reposition your company for:</a:t>
            </a:r>
          </a:p>
          <a:p>
            <a:pPr marL="568325" indent="-346075">
              <a:spcAft>
                <a:spcPts val="600"/>
              </a:spcAft>
              <a:buFont typeface="Arial" pitchFamily="34" charset="0"/>
              <a:buChar char="•"/>
            </a:pPr>
            <a:r>
              <a:rPr lang="en-US" sz="2200" b="1" dirty="0" smtClean="0">
                <a:latin typeface="Albertus Extra Bold" pitchFamily="34" charset="0"/>
              </a:rPr>
              <a:t>Long-term Sustainability</a:t>
            </a:r>
          </a:p>
          <a:p>
            <a:pPr marL="568325" indent="-346075">
              <a:spcAft>
                <a:spcPts val="600"/>
              </a:spcAft>
              <a:buFont typeface="Arial" pitchFamily="34" charset="0"/>
              <a:buChar char="•"/>
            </a:pPr>
            <a:r>
              <a:rPr lang="en-US" sz="2200" b="1" dirty="0" smtClean="0">
                <a:latin typeface="Albertus Extra Bold" pitchFamily="34" charset="0"/>
              </a:rPr>
              <a:t>Global Competitiveness</a:t>
            </a:r>
          </a:p>
          <a:p>
            <a:pPr marL="568325" indent="-346075">
              <a:spcAft>
                <a:spcPts val="600"/>
              </a:spcAft>
              <a:buFont typeface="Arial" pitchFamily="34" charset="0"/>
              <a:buChar char="•"/>
            </a:pPr>
            <a:r>
              <a:rPr lang="en-US" sz="2200" b="1" dirty="0" smtClean="0">
                <a:latin typeface="Albertus Extra Bold" pitchFamily="34" charset="0"/>
              </a:rPr>
              <a:t>Enhanced Productivity</a:t>
            </a:r>
          </a:p>
          <a:p>
            <a:pPr marL="568325" indent="-346075">
              <a:spcAft>
                <a:spcPts val="600"/>
              </a:spcAft>
              <a:buFont typeface="Arial" pitchFamily="34" charset="0"/>
              <a:buChar char="•"/>
            </a:pPr>
            <a:r>
              <a:rPr lang="en-US" sz="2200" b="1" dirty="0" smtClean="0">
                <a:latin typeface="Albertus Extra Bold" pitchFamily="34" charset="0"/>
              </a:rPr>
              <a:t>Strategic Innovation</a:t>
            </a:r>
          </a:p>
          <a:p>
            <a:pPr marL="568325" indent="-346075">
              <a:spcAft>
                <a:spcPts val="600"/>
              </a:spcAft>
              <a:buFont typeface="Arial" pitchFamily="34" charset="0"/>
              <a:buChar char="•"/>
            </a:pPr>
            <a:r>
              <a:rPr lang="en-US" sz="2200" b="1" dirty="0" smtClean="0">
                <a:latin typeface="Albertus Extra Bold" pitchFamily="34" charset="0"/>
              </a:rPr>
              <a:t>Empowered Leadership</a:t>
            </a:r>
          </a:p>
        </p:txBody>
      </p:sp>
      <p:pic>
        <p:nvPicPr>
          <p:cNvPr id="11" name="Picture 10" descr="HELPk_fill_w:tex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196584" y="5402579"/>
            <a:ext cx="2717800" cy="667360"/>
          </a:xfrm>
          <a:prstGeom prst="rect">
            <a:avLst/>
          </a:prstGeom>
        </p:spPr>
      </p:pic>
      <p:sp>
        <p:nvSpPr>
          <p:cNvPr id="12" name="TextBox 11"/>
          <p:cNvSpPr txBox="1"/>
          <p:nvPr/>
        </p:nvSpPr>
        <p:spPr>
          <a:xfrm>
            <a:off x="0" y="5731385"/>
            <a:ext cx="5943600" cy="338554"/>
          </a:xfrm>
          <a:prstGeom prst="rect">
            <a:avLst/>
          </a:prstGeom>
          <a:noFill/>
        </p:spPr>
        <p:txBody>
          <a:bodyPr wrap="square" rtlCol="0">
            <a:spAutoFit/>
          </a:bodyPr>
          <a:lstStyle/>
          <a:p>
            <a:pPr algn="ctr"/>
            <a:r>
              <a:rPr lang="en-US" sz="1600" dirty="0" smtClean="0"/>
              <a:t>Discoverhelp, Inc. </a:t>
            </a:r>
            <a:r>
              <a:rPr lang="en-US" sz="1600" dirty="0" err="1" smtClean="0">
                <a:latin typeface="Wingdings"/>
                <a:ea typeface="Wingdings"/>
                <a:cs typeface="Wingdings"/>
              </a:rPr>
              <a:t></a:t>
            </a:r>
            <a:r>
              <a:rPr lang="en-US" sz="1600" dirty="0"/>
              <a:t> </a:t>
            </a:r>
            <a:r>
              <a:rPr lang="en-US" sz="1600" dirty="0" smtClean="0"/>
              <a:t>330-562-2499 </a:t>
            </a:r>
            <a:r>
              <a:rPr lang="en-US" sz="1600" dirty="0" err="1" smtClean="0">
                <a:latin typeface="Wingdings"/>
                <a:ea typeface="Wingdings"/>
                <a:cs typeface="Wingdings"/>
              </a:rPr>
              <a:t></a:t>
            </a:r>
            <a:r>
              <a:rPr lang="en-US" sz="1600" dirty="0" smtClean="0"/>
              <a:t> Aurora, Ohio</a:t>
            </a:r>
            <a:endParaRPr lang="en-US" sz="1600" dirty="0"/>
          </a:p>
        </p:txBody>
      </p:sp>
      <p:sp>
        <p:nvSpPr>
          <p:cNvPr id="9" name="Rectangle 8"/>
          <p:cNvSpPr/>
          <p:nvPr/>
        </p:nvSpPr>
        <p:spPr>
          <a:xfrm>
            <a:off x="0" y="6069939"/>
            <a:ext cx="9144000" cy="1162050"/>
          </a:xfrm>
          <a:prstGeom prst="rect">
            <a:avLst/>
          </a:prstGeom>
          <a:solidFill>
            <a:srgbClr val="45556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3"/>
          <p:cNvPicPr>
            <a:picLocks noChangeAspect="1" noChangeArrowheads="1"/>
          </p:cNvPicPr>
          <p:nvPr/>
        </p:nvPicPr>
        <p:blipFill>
          <a:blip r:embed="rId11"/>
          <a:srcRect/>
          <a:stretch>
            <a:fillRect/>
          </a:stretch>
        </p:blipFill>
        <p:spPr bwMode="auto">
          <a:xfrm>
            <a:off x="533400" y="6249988"/>
            <a:ext cx="2565400" cy="608012"/>
          </a:xfrm>
          <a:prstGeom prst="rect">
            <a:avLst/>
          </a:prstGeom>
          <a:noFill/>
          <a:ln w="9360">
            <a:noFill/>
            <a:miter lim="800000"/>
            <a:headEnd/>
            <a:tailEnd/>
          </a:ln>
        </p:spPr>
      </p:pic>
    </p:spTree>
  </p:cSld>
  <p:clrMapOvr>
    <a:masterClrMapping/>
  </p:clrMapOvr>
  <p:transition spd="med" advClick="0" advTm="8000"/>
  <p:timing>
    <p:tnLst>
      <p:par>
        <p:cTn id="1" dur="indefinite" restart="never" nodeType="tmRoot"/>
      </p:par>
    </p:tnLst>
  </p:timing>
</p:sld>
</file>

<file path=ppt/theme/theme1.xml><?xml version="1.0" encoding="utf-8"?>
<a:theme xmlns:a="http://schemas.openxmlformats.org/drawingml/2006/main" name="PP Optio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Option 1</Template>
  <TotalTime>4281</TotalTime>
  <Words>1836</Words>
  <Application>Microsoft Office PowerPoint</Application>
  <PresentationFormat>On-screen Show (4:3)</PresentationFormat>
  <Paragraphs>126</Paragraphs>
  <Slides>23</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PP Option 1</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Case Western Reserve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Case User</dc:creator>
  <cp:lastModifiedBy>Case User</cp:lastModifiedBy>
  <cp:revision>26</cp:revision>
  <dcterms:created xsi:type="dcterms:W3CDTF">2010-09-30T18:39:39Z</dcterms:created>
  <dcterms:modified xsi:type="dcterms:W3CDTF">2010-10-18T13:27:43Z</dcterms:modified>
</cp:coreProperties>
</file>