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37"/>
  </p:notesMasterIdLst>
  <p:handoutMasterIdLst>
    <p:handoutMasterId r:id="rId38"/>
  </p:handoutMasterIdLst>
  <p:sldIdLst>
    <p:sldId id="257" r:id="rId5"/>
    <p:sldId id="282" r:id="rId6"/>
    <p:sldId id="283" r:id="rId7"/>
    <p:sldId id="284" r:id="rId8"/>
    <p:sldId id="285" r:id="rId9"/>
    <p:sldId id="286" r:id="rId10"/>
    <p:sldId id="280" r:id="rId11"/>
    <p:sldId id="262" r:id="rId12"/>
    <p:sldId id="265" r:id="rId13"/>
    <p:sldId id="277" r:id="rId14"/>
    <p:sldId id="287" r:id="rId15"/>
    <p:sldId id="278" r:id="rId16"/>
    <p:sldId id="289" r:id="rId17"/>
    <p:sldId id="266" r:id="rId18"/>
    <p:sldId id="279" r:id="rId19"/>
    <p:sldId id="263" r:id="rId20"/>
    <p:sldId id="288" r:id="rId21"/>
    <p:sldId id="275" r:id="rId22"/>
    <p:sldId id="276" r:id="rId23"/>
    <p:sldId id="302" r:id="rId24"/>
    <p:sldId id="301" r:id="rId25"/>
    <p:sldId id="300" r:id="rId26"/>
    <p:sldId id="291" r:id="rId27"/>
    <p:sldId id="290" r:id="rId28"/>
    <p:sldId id="292" r:id="rId29"/>
    <p:sldId id="293" r:id="rId30"/>
    <p:sldId id="294" r:id="rId31"/>
    <p:sldId id="295" r:id="rId32"/>
    <p:sldId id="274" r:id="rId33"/>
    <p:sldId id="296" r:id="rId34"/>
    <p:sldId id="297" r:id="rId35"/>
    <p:sldId id="298" r:id="rId36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2" autoAdjust="0"/>
    <p:restoredTop sz="94660"/>
  </p:normalViewPr>
  <p:slideViewPr>
    <p:cSldViewPr>
      <p:cViewPr varScale="1">
        <p:scale>
          <a:sx n="68" d="100"/>
          <a:sy n="68" d="100"/>
        </p:scale>
        <p:origin x="11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20DD7F-1BB1-4525-B062-F442CF3823E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14046F2-35B6-4D65-8250-91B854093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36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359C6EE8-1A66-4237-8E0A-AAC3F9B63AC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DF11C3E-9D19-43EE-A497-43377068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19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45A6E-89E5-4CA6-9BFC-DC04E94B15D4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1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C7B11-3FE4-4692-BCB7-8F11DE489037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7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ACEF4F9-2795-4AF5-B63F-CAEFD9E24B72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  <p:grpSp>
        <p:nvGrpSpPr>
          <p:cNvPr id="13005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13005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  <p:sp>
          <p:nvSpPr>
            <p:cNvPr id="13005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13005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13005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  <p:sp>
          <p:nvSpPr>
            <p:cNvPr id="13005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</p:grp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5609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0520-C1B7-4F97-B01C-7E787806B6E1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37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0AB02-CC14-435D-A158-EBC8AC9D84D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561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ACEF4F9-2795-4AF5-B63F-CAEFD9E24B72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  <p:grpSp>
        <p:nvGrpSpPr>
          <p:cNvPr id="13005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13005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  <p:sp>
          <p:nvSpPr>
            <p:cNvPr id="13005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13005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13005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  <p:sp>
          <p:nvSpPr>
            <p:cNvPr id="13005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</p:grp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514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F8AC3-C531-4F44-9843-808293D317E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80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C361-D3EC-4F8D-8E40-F2DCFEE8D88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088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0913" y="1981200"/>
            <a:ext cx="3752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13484-C093-4530-A102-0291B6AC1A1D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610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72EC8-5564-4DA0-B240-F55849C33F8E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37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E195E-8E55-4010-AFFB-644B1B17ACD9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25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C68DF-536D-4D51-90A3-B5C4D77ECD4B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092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8E85B-AF5B-4848-B6AE-C41463A44322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61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F8AC3-C531-4F44-9843-808293D317E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2162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998B4-352C-4510-A556-9F2C3E52C777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20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0520-C1B7-4F97-B01C-7E787806B6E1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158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0AB02-CC14-435D-A158-EBC8AC9D84D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09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ACEF4F9-2795-4AF5-B63F-CAEFD9E24B72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  <p:grpSp>
        <p:nvGrpSpPr>
          <p:cNvPr id="13005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13005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  <p:sp>
          <p:nvSpPr>
            <p:cNvPr id="13005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13005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13005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  <p:sp>
          <p:nvSpPr>
            <p:cNvPr id="13005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</p:grp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514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F8AC3-C531-4F44-9843-808293D317E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805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C361-D3EC-4F8D-8E40-F2DCFEE8D88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0882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0913" y="1981200"/>
            <a:ext cx="3752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13484-C093-4530-A102-0291B6AC1A1D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6102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72EC8-5564-4DA0-B240-F55849C33F8E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37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E195E-8E55-4010-AFFB-644B1B17ACD9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255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C68DF-536D-4D51-90A3-B5C4D77ECD4B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09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C361-D3EC-4F8D-8E40-F2DCFEE8D88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5142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8E85B-AF5B-4848-B6AE-C41463A44322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6132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998B4-352C-4510-A556-9F2C3E52C777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20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0520-C1B7-4F97-B01C-7E787806B6E1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1585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0AB02-CC14-435D-A158-EBC8AC9D84D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090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ACEF4F9-2795-4AF5-B63F-CAEFD9E24B72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  <p:grpSp>
        <p:nvGrpSpPr>
          <p:cNvPr id="13005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13005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  <p:sp>
          <p:nvSpPr>
            <p:cNvPr id="13005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13005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13005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  <p:sp>
          <p:nvSpPr>
            <p:cNvPr id="13005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292929"/>
                </a:solidFill>
              </a:endParaRPr>
            </a:p>
          </p:txBody>
        </p:sp>
      </p:grp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514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F8AC3-C531-4F44-9843-808293D317E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805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C361-D3EC-4F8D-8E40-F2DCFEE8D88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0882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0913" y="1981200"/>
            <a:ext cx="3752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13484-C093-4530-A102-0291B6AC1A1D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6102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72EC8-5564-4DA0-B240-F55849C33F8E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378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E195E-8E55-4010-AFFB-644B1B17ACD9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2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0913" y="1981200"/>
            <a:ext cx="3752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13484-C093-4530-A102-0291B6AC1A1D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5229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C68DF-536D-4D51-90A3-B5C4D77ECD4B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0924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8E85B-AF5B-4848-B6AE-C41463A44322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6132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998B4-352C-4510-A556-9F2C3E52C777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20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40520-C1B7-4F97-B01C-7E787806B6E1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1585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0AB02-CC14-435D-A158-EBC8AC9D84D5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0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72EC8-5564-4DA0-B240-F55849C33F8E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63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E195E-8E55-4010-AFFB-644B1B17ACD9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3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C68DF-536D-4D51-90A3-B5C4D77ECD4B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68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8E85B-AF5B-4848-B6AE-C41463A44322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88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9292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998B4-352C-4510-A556-9F2C3E52C777}" type="slidenum">
              <a:rPr lang="en-US">
                <a:solidFill>
                  <a:srgbClr val="292929"/>
                </a:solidFill>
              </a:rPr>
              <a:pPr/>
              <a:t>‹#›</a:t>
            </a:fld>
            <a:endParaRPr lang="en-US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77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0913" y="1981200"/>
            <a:ext cx="76596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7AD15E-B3DC-4DA3-B8A8-07C3E3BBCC60}" type="slidenum">
              <a:rPr lang="en-US" smtClean="0">
                <a:solidFill>
                  <a:srgbClr val="29292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39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0913" y="1981200"/>
            <a:ext cx="76596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7AD15E-B3DC-4DA3-B8A8-07C3E3BBCC60}" type="slidenum">
              <a:rPr lang="en-US" smtClean="0">
                <a:solidFill>
                  <a:srgbClr val="29292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57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0913" y="1981200"/>
            <a:ext cx="76596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7AD15E-B3DC-4DA3-B8A8-07C3E3BBCC60}" type="slidenum">
              <a:rPr lang="en-US" smtClean="0">
                <a:solidFill>
                  <a:srgbClr val="29292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57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0913" y="1981200"/>
            <a:ext cx="76596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7AD15E-B3DC-4DA3-B8A8-07C3E3BBCC60}" type="slidenum">
              <a:rPr lang="en-US" smtClean="0">
                <a:solidFill>
                  <a:srgbClr val="29292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  <p:sp>
        <p:nvSpPr>
          <p:cNvPr id="129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57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ase.edu/research/faculty-staff/education/crec/" TargetMode="Externa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ase.edu/research/faculty-staff/compliance/coi/" TargetMode="Externa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cwru-irb@case.edu" TargetMode="External"/><Relationship Id="rId2" Type="http://schemas.openxmlformats.org/officeDocument/2006/relationships/hyperlink" Target="http://case.edu/research/" TargetMode="Externa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Research with Human Subjects</a:t>
            </a:r>
            <a:endParaRPr lang="en-US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7010400" cy="1981200"/>
          </a:xfrm>
        </p:spPr>
        <p:txBody>
          <a:bodyPr/>
          <a:lstStyle/>
          <a:p>
            <a:pPr algn="ctr"/>
            <a:endParaRPr lang="en-US" sz="3000" dirty="0" smtClean="0"/>
          </a:p>
          <a:p>
            <a:pPr algn="ctr"/>
            <a:r>
              <a:rPr lang="en-US" sz="3000" dirty="0" smtClean="0"/>
              <a:t>CWRU School of Dental Medicine</a:t>
            </a:r>
          </a:p>
          <a:p>
            <a:pPr algn="ctr"/>
            <a:endParaRPr lang="en-US" sz="3000" dirty="0"/>
          </a:p>
          <a:p>
            <a:pPr algn="ctr"/>
            <a:r>
              <a:rPr lang="en-US" sz="2800" dirty="0" smtClean="0"/>
              <a:t>July 17, 2019</a:t>
            </a:r>
            <a:endParaRPr lang="en-US" sz="2800" dirty="0"/>
          </a:p>
          <a:p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562600"/>
            <a:ext cx="3096895" cy="73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9338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Belmont Report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981200"/>
            <a:ext cx="7659687" cy="4114800"/>
          </a:xfrm>
        </p:spPr>
        <p:txBody>
          <a:bodyPr/>
          <a:lstStyle/>
          <a:p>
            <a:r>
              <a:rPr lang="en-US" sz="2800" dirty="0" smtClean="0"/>
              <a:t>Respect </a:t>
            </a:r>
            <a:r>
              <a:rPr lang="en-US" sz="2800" dirty="0"/>
              <a:t>for Persons</a:t>
            </a:r>
          </a:p>
          <a:p>
            <a:pPr lvl="1"/>
            <a:r>
              <a:rPr lang="en-US" sz="2600" dirty="0"/>
              <a:t>Informed consent</a:t>
            </a:r>
          </a:p>
          <a:p>
            <a:pPr lvl="1"/>
            <a:r>
              <a:rPr lang="en-US" sz="2600" dirty="0"/>
              <a:t>Protection of vulnerable </a:t>
            </a:r>
            <a:r>
              <a:rPr lang="en-US" sz="2600" dirty="0" smtClean="0"/>
              <a:t>populations</a:t>
            </a:r>
          </a:p>
          <a:p>
            <a:pPr marL="449262" lvl="1" indent="0">
              <a:buNone/>
            </a:pPr>
            <a:endParaRPr lang="en-US" sz="2600" dirty="0" smtClean="0"/>
          </a:p>
          <a:p>
            <a:r>
              <a:rPr lang="en-US" sz="2800" dirty="0" smtClean="0"/>
              <a:t>Beneficence</a:t>
            </a:r>
          </a:p>
          <a:p>
            <a:pPr lvl="1"/>
            <a:r>
              <a:rPr lang="en-US" sz="2600" dirty="0" smtClean="0"/>
              <a:t>Risk/benefit </a:t>
            </a:r>
            <a:r>
              <a:rPr lang="en-US" sz="2600" dirty="0"/>
              <a:t>analysis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sz="2800" dirty="0"/>
              <a:t>Justice</a:t>
            </a:r>
          </a:p>
          <a:p>
            <a:pPr lvl="1"/>
            <a:r>
              <a:rPr lang="en-US" sz="2600" dirty="0"/>
              <a:t>Equitable selection of subjects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870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for IRB Approval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863" y="1676400"/>
            <a:ext cx="7678737" cy="4419600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en-US" sz="2800" dirty="0"/>
              <a:t>Risks Minimized</a:t>
            </a:r>
          </a:p>
          <a:p>
            <a:pPr>
              <a:lnSpc>
                <a:spcPct val="105000"/>
              </a:lnSpc>
            </a:pPr>
            <a:r>
              <a:rPr lang="en-US" sz="2800" dirty="0"/>
              <a:t>Risk-Benefit Ratio Reasonable</a:t>
            </a:r>
          </a:p>
          <a:p>
            <a:pPr>
              <a:lnSpc>
                <a:spcPct val="105000"/>
              </a:lnSpc>
            </a:pPr>
            <a:r>
              <a:rPr lang="en-US" sz="2800" dirty="0"/>
              <a:t>Equitable Selection of Subjects</a:t>
            </a:r>
          </a:p>
          <a:p>
            <a:pPr>
              <a:lnSpc>
                <a:spcPct val="105000"/>
              </a:lnSpc>
            </a:pPr>
            <a:r>
              <a:rPr lang="en-US" sz="2800" dirty="0"/>
              <a:t>Privacy / Confidentiality</a:t>
            </a:r>
          </a:p>
          <a:p>
            <a:pPr>
              <a:lnSpc>
                <a:spcPct val="105000"/>
              </a:lnSpc>
            </a:pPr>
            <a:r>
              <a:rPr lang="en-US" sz="2800" dirty="0"/>
              <a:t>Data Safety Monitoring </a:t>
            </a:r>
          </a:p>
          <a:p>
            <a:pPr>
              <a:lnSpc>
                <a:spcPct val="105000"/>
              </a:lnSpc>
            </a:pPr>
            <a:r>
              <a:rPr lang="en-US" sz="2800" dirty="0"/>
              <a:t>Informed Consent Sought</a:t>
            </a:r>
          </a:p>
          <a:p>
            <a:pPr>
              <a:lnSpc>
                <a:spcPct val="105000"/>
              </a:lnSpc>
            </a:pPr>
            <a:r>
              <a:rPr lang="en-US" sz="2800" dirty="0"/>
              <a:t>Informed Consent Documented</a:t>
            </a:r>
          </a:p>
          <a:p>
            <a:pPr>
              <a:lnSpc>
                <a:spcPct val="105000"/>
              </a:lnSpc>
            </a:pPr>
            <a:r>
              <a:rPr lang="en-US" sz="2800" dirty="0"/>
              <a:t>Additional Protections for “Vulnerable Populations”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973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IRB Purposes &amp; Responsibilities</a:t>
            </a:r>
            <a:endParaRPr lang="en-US" sz="3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1037" y="1905000"/>
            <a:ext cx="7659687" cy="4114800"/>
          </a:xfrm>
        </p:spPr>
        <p:txBody>
          <a:bodyPr/>
          <a:lstStyle/>
          <a:p>
            <a:r>
              <a:rPr lang="en-US" altLang="en-US" sz="2800" dirty="0"/>
              <a:t>Identify Risks</a:t>
            </a:r>
          </a:p>
          <a:p>
            <a:pPr lvl="1"/>
            <a:r>
              <a:rPr lang="en-US" altLang="en-US" dirty="0"/>
              <a:t>Physical Harms</a:t>
            </a:r>
          </a:p>
          <a:p>
            <a:pPr lvl="1"/>
            <a:r>
              <a:rPr lang="en-US" altLang="en-US" dirty="0"/>
              <a:t>Psychological Harms</a:t>
            </a:r>
          </a:p>
          <a:p>
            <a:pPr lvl="1"/>
            <a:r>
              <a:rPr lang="en-US" altLang="en-US" dirty="0"/>
              <a:t>Social and Economic Harms</a:t>
            </a:r>
          </a:p>
          <a:p>
            <a:r>
              <a:rPr lang="en-US" altLang="en-US" sz="2800" dirty="0"/>
              <a:t>Determine that risks are minimized</a:t>
            </a:r>
          </a:p>
          <a:p>
            <a:r>
              <a:rPr lang="en-US" altLang="en-US" sz="2800" dirty="0"/>
              <a:t>Determine that “risks to subjects are reasonable in relation to anticipated benefits”</a:t>
            </a:r>
          </a:p>
          <a:p>
            <a:pPr marL="449262" lvl="1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v"/>
            </a:pPr>
            <a:endParaRPr lang="en-US" dirty="0" smtClean="0"/>
          </a:p>
          <a:p>
            <a:pPr marL="449262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57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Exempt (45 CFR 46.101b</a:t>
            </a:r>
            <a:r>
              <a:rPr lang="en-US" altLang="en-US" dirty="0" smtClean="0"/>
              <a:t>)</a:t>
            </a:r>
          </a:p>
          <a:p>
            <a:endParaRPr lang="en-US" altLang="en-US" dirty="0"/>
          </a:p>
          <a:p>
            <a:r>
              <a:rPr lang="en-US" altLang="en-US" dirty="0"/>
              <a:t>Expedited (45 CFR 46.110)</a:t>
            </a:r>
          </a:p>
          <a:p>
            <a:endParaRPr lang="en-US" altLang="en-US" dirty="0" smtClean="0"/>
          </a:p>
          <a:p>
            <a:r>
              <a:rPr lang="en-US" altLang="en-US" dirty="0"/>
              <a:t>Full Board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449262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6399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90600" y="0"/>
            <a:ext cx="7158037" cy="1412875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Before submitting to the IRB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2286000"/>
            <a:ext cx="7848601" cy="3810000"/>
          </a:xfrm>
        </p:spPr>
        <p:txBody>
          <a:bodyPr/>
          <a:lstStyle/>
          <a:p>
            <a:pPr lvl="0">
              <a:buClr>
                <a:srgbClr val="CC9900"/>
              </a:buClr>
            </a:pPr>
            <a:r>
              <a:rPr lang="en-US" dirty="0" smtClean="0">
                <a:solidFill>
                  <a:srgbClr val="292929"/>
                </a:solidFill>
              </a:rPr>
              <a:t>Access </a:t>
            </a:r>
            <a:r>
              <a:rPr lang="en-US" dirty="0" err="1" smtClean="0">
                <a:solidFill>
                  <a:srgbClr val="292929"/>
                </a:solidFill>
              </a:rPr>
              <a:t>SpartaIRB</a:t>
            </a:r>
            <a:r>
              <a:rPr lang="en-US" dirty="0" smtClean="0">
                <a:solidFill>
                  <a:srgbClr val="292929"/>
                </a:solidFill>
              </a:rPr>
              <a:t> </a:t>
            </a:r>
          </a:p>
          <a:p>
            <a:pPr lvl="0">
              <a:buClr>
                <a:srgbClr val="CC9900"/>
              </a:buClr>
            </a:pPr>
            <a:r>
              <a:rPr lang="en-US" dirty="0" smtClean="0">
                <a:solidFill>
                  <a:srgbClr val="292929"/>
                </a:solidFill>
              </a:rPr>
              <a:t>Complete Smart </a:t>
            </a:r>
            <a:r>
              <a:rPr lang="en-US" dirty="0">
                <a:solidFill>
                  <a:srgbClr val="292929"/>
                </a:solidFill>
              </a:rPr>
              <a:t>form- Few questions that give overview of </a:t>
            </a:r>
            <a:r>
              <a:rPr lang="en-US" dirty="0" smtClean="0">
                <a:solidFill>
                  <a:srgbClr val="292929"/>
                </a:solidFill>
              </a:rPr>
              <a:t>protocol</a:t>
            </a:r>
          </a:p>
          <a:p>
            <a:pPr lvl="0">
              <a:buClr>
                <a:srgbClr val="CC9900"/>
              </a:buClr>
            </a:pPr>
            <a:r>
              <a:rPr lang="en-US" dirty="0">
                <a:solidFill>
                  <a:srgbClr val="292929"/>
                </a:solidFill>
              </a:rPr>
              <a:t>Choose Protocol </a:t>
            </a:r>
            <a:r>
              <a:rPr lang="en-US" dirty="0" smtClean="0">
                <a:solidFill>
                  <a:srgbClr val="292929"/>
                </a:solidFill>
              </a:rPr>
              <a:t>Template</a:t>
            </a:r>
          </a:p>
          <a:p>
            <a:pPr lvl="0">
              <a:buClr>
                <a:srgbClr val="CC9900"/>
              </a:buClr>
            </a:pPr>
            <a:r>
              <a:rPr lang="en-US" dirty="0" smtClean="0">
                <a:solidFill>
                  <a:srgbClr val="292929"/>
                </a:solidFill>
              </a:rPr>
              <a:t>Required Chair/Departmental sign-off</a:t>
            </a:r>
            <a:endParaRPr lang="en-US" dirty="0">
              <a:solidFill>
                <a:srgbClr val="292929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510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1037" y="1905000"/>
            <a:ext cx="7659687" cy="4114800"/>
          </a:xfrm>
        </p:spPr>
        <p:txBody>
          <a:bodyPr/>
          <a:lstStyle/>
          <a:p>
            <a:r>
              <a:rPr lang="en-US" altLang="en-US" sz="2800" dirty="0" smtClean="0"/>
              <a:t>Informed consent is an ongoing PROCESS</a:t>
            </a:r>
          </a:p>
          <a:p>
            <a:pPr lvl="1"/>
            <a:r>
              <a:rPr lang="en-US" altLang="en-US" sz="2400" dirty="0" smtClean="0"/>
              <a:t>Begins with Recruitment</a:t>
            </a:r>
          </a:p>
          <a:p>
            <a:r>
              <a:rPr lang="en-US" altLang="en-US" sz="2800" dirty="0" smtClean="0"/>
              <a:t>Consent process should empower potential participants</a:t>
            </a:r>
            <a:endParaRPr lang="en-US" altLang="en-US" sz="2800" dirty="0"/>
          </a:p>
          <a:p>
            <a:r>
              <a:rPr lang="en-US" sz="2800" dirty="0">
                <a:solidFill>
                  <a:schemeClr val="tx2"/>
                </a:solidFill>
              </a:rPr>
              <a:t>Risks should be explained in terms that the </a:t>
            </a:r>
            <a:r>
              <a:rPr lang="en-US" sz="2800" dirty="0" smtClean="0">
                <a:solidFill>
                  <a:schemeClr val="tx2"/>
                </a:solidFill>
              </a:rPr>
              <a:t>participants </a:t>
            </a:r>
            <a:r>
              <a:rPr lang="en-US" sz="2800" dirty="0">
                <a:solidFill>
                  <a:schemeClr val="tx2"/>
                </a:solidFill>
              </a:rPr>
              <a:t>can relate to - everyday life experiences </a:t>
            </a:r>
            <a:endParaRPr lang="en-US" altLang="en-US" sz="2800" dirty="0">
              <a:solidFill>
                <a:schemeClr val="tx2"/>
              </a:solidFill>
            </a:endParaRPr>
          </a:p>
          <a:p>
            <a:pPr marL="449262" lvl="1" indent="0">
              <a:buNone/>
            </a:pPr>
            <a:endParaRPr lang="en-US" dirty="0" smtClean="0"/>
          </a:p>
          <a:p>
            <a:pPr marL="449262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Consent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934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approval of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</a:t>
            </a:r>
            <a:r>
              <a:rPr lang="en-US" dirty="0"/>
              <a:t>Continuing Research Education Credit Program (CREC) is CWRU’s method of certifying that individuals are trained to conduct human subjects research.</a:t>
            </a:r>
            <a:endParaRPr lang="en-US" altLang="en-US" dirty="0"/>
          </a:p>
          <a:p>
            <a:pPr lvl="1">
              <a:defRPr/>
            </a:pPr>
            <a:r>
              <a:rPr lang="en-US" altLang="en-US" dirty="0"/>
              <a:t>Complete Education Requirements </a:t>
            </a:r>
            <a:r>
              <a:rPr lang="en-US" altLang="en-US" dirty="0">
                <a:hlinkClick r:id="rId2"/>
              </a:rPr>
              <a:t>http://case.edu/research/faculty-staff/education/crec/</a:t>
            </a: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2451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approval of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Submit Financial Conflict of Interest Disclosure </a:t>
            </a:r>
            <a:r>
              <a:rPr lang="en-US" altLang="en-US" dirty="0">
                <a:hlinkClick r:id="rId2"/>
              </a:rPr>
              <a:t>http://case.edu/research/faculty-staff/compliance/coi/</a:t>
            </a:r>
            <a:endParaRPr lang="en-US" altLang="en-US" dirty="0"/>
          </a:p>
          <a:p>
            <a:pPr>
              <a:buFont typeface="Wingdings" pitchFamily="2" charset="2"/>
              <a:buChar char="v"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03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Active Protocol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Modification </a:t>
            </a:r>
            <a:r>
              <a:rPr lang="en-US" dirty="0"/>
              <a:t>Requests </a:t>
            </a:r>
          </a:p>
          <a:p>
            <a:pPr lvl="1"/>
            <a:r>
              <a:rPr lang="en-US" dirty="0"/>
              <a:t>Submit prior to implementing any change</a:t>
            </a:r>
          </a:p>
          <a:p>
            <a:pPr lvl="1"/>
            <a:r>
              <a:rPr lang="en-US" dirty="0" smtClean="0"/>
              <a:t>Currently </a:t>
            </a:r>
            <a:r>
              <a:rPr lang="en-US" dirty="0"/>
              <a:t>active and exempt </a:t>
            </a:r>
            <a:r>
              <a:rPr lang="en-US" dirty="0" smtClean="0"/>
              <a:t>studies</a:t>
            </a:r>
          </a:p>
          <a:p>
            <a:pPr lvl="1"/>
            <a:endParaRPr lang="en-US" sz="2400" dirty="0"/>
          </a:p>
          <a:p>
            <a:r>
              <a:rPr lang="en-US" altLang="en-US" dirty="0"/>
              <a:t>Continuing Review</a:t>
            </a:r>
          </a:p>
          <a:p>
            <a:pPr lvl="1"/>
            <a:r>
              <a:rPr lang="en-US" altLang="en-US" dirty="0" smtClean="0"/>
              <a:t>Full Board IRB risk protocols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764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Active </a:t>
            </a:r>
            <a:r>
              <a:rPr lang="en-US" sz="3800" dirty="0"/>
              <a:t>Protocol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Adverse </a:t>
            </a:r>
            <a:r>
              <a:rPr lang="en-US" altLang="en-US" dirty="0" smtClean="0"/>
              <a:t>Events</a:t>
            </a:r>
          </a:p>
          <a:p>
            <a:r>
              <a:rPr lang="en-US" altLang="en-US" dirty="0" smtClean="0"/>
              <a:t>Unanticipated Problems</a:t>
            </a:r>
          </a:p>
          <a:p>
            <a:r>
              <a:rPr lang="en-US" altLang="en-US" dirty="0" smtClean="0"/>
              <a:t>Protocol Deviations</a:t>
            </a:r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/>
              <a:t>Required reporting of events to the CWRU IRB in a timely manner</a:t>
            </a:r>
          </a:p>
          <a:p>
            <a:endParaRPr lang="en-US" altLang="en-US" sz="2400" dirty="0"/>
          </a:p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438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Institutional Review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863" y="1981200"/>
            <a:ext cx="7659687" cy="4114800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u="sng" dirty="0"/>
              <a:t>independent</a:t>
            </a:r>
            <a:r>
              <a:rPr lang="en-US" dirty="0"/>
              <a:t> group that is charged with reviewing research to ensure that human subjects’ rights and welfare are adequately protected.</a:t>
            </a:r>
          </a:p>
          <a:p>
            <a:pPr lvl="1"/>
            <a:r>
              <a:rPr lang="en-US" dirty="0"/>
              <a:t>Scientists</a:t>
            </a:r>
          </a:p>
          <a:p>
            <a:pPr lvl="1"/>
            <a:r>
              <a:rPr lang="en-US" dirty="0"/>
              <a:t>Non-scientists</a:t>
            </a:r>
          </a:p>
          <a:p>
            <a:pPr lvl="1"/>
            <a:r>
              <a:rPr lang="en-US" dirty="0"/>
              <a:t>Community/non-affiliated representative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085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Common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Reliant/Single IRB Reviews</a:t>
            </a:r>
          </a:p>
          <a:p>
            <a:endParaRPr lang="en-US" dirty="0"/>
          </a:p>
          <a:p>
            <a:r>
              <a:rPr lang="en-US" dirty="0" smtClean="0"/>
              <a:t>Not Human Subject Research Categories</a:t>
            </a:r>
          </a:p>
          <a:p>
            <a:endParaRPr lang="en-US" dirty="0"/>
          </a:p>
          <a:p>
            <a:r>
              <a:rPr lang="en-US" dirty="0" smtClean="0"/>
              <a:t>Exempt Research Categories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533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Common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46.109 IRB Review</a:t>
            </a:r>
          </a:p>
          <a:p>
            <a:endParaRPr lang="en-US" dirty="0"/>
          </a:p>
          <a:p>
            <a:r>
              <a:rPr lang="en-US" dirty="0" smtClean="0"/>
              <a:t>46.116 Informed Consent Process</a:t>
            </a:r>
          </a:p>
          <a:p>
            <a:pPr lvl="1"/>
            <a:r>
              <a:rPr lang="en-US" dirty="0" smtClean="0"/>
              <a:t>Key Information</a:t>
            </a:r>
          </a:p>
          <a:p>
            <a:pPr lvl="1"/>
            <a:r>
              <a:rPr lang="en-US" dirty="0" smtClean="0"/>
              <a:t>Posting Clinical Trial ICD for federally funded studies</a:t>
            </a:r>
          </a:p>
          <a:p>
            <a:pPr lvl="1"/>
            <a:endParaRPr lang="en-US" dirty="0"/>
          </a:p>
          <a:p>
            <a:r>
              <a:rPr lang="en-US" dirty="0" smtClean="0"/>
              <a:t>46.117 Consent Document- Waivers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98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Drugs &amp; Devices in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Drug or Device- FDA</a:t>
            </a:r>
          </a:p>
          <a:p>
            <a:endParaRPr lang="en-US" dirty="0"/>
          </a:p>
          <a:p>
            <a:r>
              <a:rPr lang="en-US" dirty="0" smtClean="0"/>
              <a:t>Off label in Research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01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-29570"/>
            <a:ext cx="7535720" cy="1412875"/>
          </a:xfrm>
        </p:spPr>
        <p:txBody>
          <a:bodyPr/>
          <a:lstStyle/>
          <a:p>
            <a:r>
              <a:rPr lang="en-US" dirty="0" smtClean="0"/>
              <a:t>Chart Reviews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2438400"/>
            <a:ext cx="7659687" cy="4114800"/>
          </a:xfrm>
        </p:spPr>
        <p:txBody>
          <a:bodyPr/>
          <a:lstStyle/>
          <a:p>
            <a:r>
              <a:rPr lang="en-US" dirty="0"/>
              <a:t>If accessing </a:t>
            </a:r>
            <a:r>
              <a:rPr lang="en-US" dirty="0" smtClean="0"/>
              <a:t>medical/dental records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-and-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No contact with participant:</a:t>
            </a:r>
          </a:p>
          <a:p>
            <a:pPr lvl="1"/>
            <a:r>
              <a:rPr lang="en-US" altLang="en-US" dirty="0" smtClean="0"/>
              <a:t>Waiver of Informed Consent</a:t>
            </a:r>
          </a:p>
          <a:p>
            <a:pPr lvl="1"/>
            <a:r>
              <a:rPr lang="en-US" altLang="en-US" dirty="0" smtClean="0"/>
              <a:t>Waiver of HIPAA authorization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3222953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Review of existing data for a specific </a:t>
            </a:r>
            <a:r>
              <a:rPr lang="en-US" altLang="en-US" dirty="0" smtClean="0"/>
              <a:t>purpose</a:t>
            </a:r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/>
              <a:t>If data de-identified </a:t>
            </a:r>
            <a:r>
              <a:rPr lang="en-US" altLang="en-US" dirty="0" smtClean="0"/>
              <a:t>= consult IRB office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427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DHHS/NIH guidance is clear that the creation and maintenance of a database for future research uses is itself a “research” activity and subject to IRB review and approval</a:t>
            </a:r>
          </a:p>
          <a:p>
            <a:endParaRPr lang="en-US" dirty="0" smtClean="0"/>
          </a:p>
          <a:p>
            <a:r>
              <a:rPr lang="en-US" dirty="0" smtClean="0"/>
              <a:t>Must meet HIPAA authorization requirements if it involves PHI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255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1438781" cy="9327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002537"/>
            <a:ext cx="2389839" cy="89009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4200" y="2157575"/>
            <a:ext cx="1054699" cy="68281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00" y="1953765"/>
            <a:ext cx="1694835" cy="93886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82441" y="3853934"/>
            <a:ext cx="41935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Data Use Agreements</a:t>
            </a:r>
          </a:p>
        </p:txBody>
      </p:sp>
    </p:spTree>
    <p:extLst>
      <p:ext uri="{BB962C8B-B14F-4D97-AF65-F5344CB8AC3E}">
        <p14:creationId xmlns:p14="http://schemas.microsoft.com/office/powerpoint/2010/main" val="38735569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Purposes:</a:t>
            </a:r>
          </a:p>
          <a:p>
            <a:pPr lvl="1"/>
            <a:r>
              <a:rPr lang="en-US" dirty="0" smtClean="0"/>
              <a:t>Limitations</a:t>
            </a:r>
          </a:p>
          <a:p>
            <a:pPr lvl="1"/>
            <a:r>
              <a:rPr lang="en-US" dirty="0" smtClean="0"/>
              <a:t>Liability</a:t>
            </a:r>
          </a:p>
          <a:p>
            <a:pPr lvl="1"/>
            <a:r>
              <a:rPr lang="en-US" dirty="0" smtClean="0"/>
              <a:t>Publications rights</a:t>
            </a:r>
          </a:p>
          <a:p>
            <a:pPr lvl="1"/>
            <a:r>
              <a:rPr lang="en-US" dirty="0" smtClean="0"/>
              <a:t>Privacy rights</a:t>
            </a:r>
          </a:p>
          <a:p>
            <a:pPr lvl="1"/>
            <a:r>
              <a:rPr lang="en-US" dirty="0" smtClean="0"/>
              <a:t>Access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889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bother with a DUA?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 data coming IN, a DUA is often required by provider</a:t>
            </a:r>
          </a:p>
          <a:p>
            <a:endParaRPr lang="en-US" dirty="0" smtClean="0"/>
          </a:p>
          <a:p>
            <a:r>
              <a:rPr lang="en-US" dirty="0" smtClean="0"/>
              <a:t>If sending data OUT, DUAs help define use &amp; control of your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3517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191" y="30480"/>
            <a:ext cx="7158037" cy="1412875"/>
          </a:xfrm>
        </p:spPr>
        <p:txBody>
          <a:bodyPr/>
          <a:lstStyle/>
          <a:p>
            <a:r>
              <a:rPr lang="en-US" sz="3400" dirty="0" smtClean="0"/>
              <a:t>Office of Research and Technology Management (ORTM) Website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863" y="1752600"/>
            <a:ext cx="7659687" cy="4114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Data Use Agreements</a:t>
            </a:r>
          </a:p>
          <a:p>
            <a:endParaRPr lang="en-US" sz="2800" dirty="0"/>
          </a:p>
          <a:p>
            <a:r>
              <a:rPr lang="en-US" dirty="0" smtClean="0"/>
              <a:t>Material Transfer Agreements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602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Systematic investigation</a:t>
            </a:r>
            <a:br>
              <a:rPr lang="en-US" dirty="0"/>
            </a:br>
            <a:r>
              <a:rPr lang="en-US" sz="2400" dirty="0"/>
              <a:t>(includes research development, testing and evaluation) </a:t>
            </a:r>
            <a:br>
              <a:rPr lang="en-US" sz="2400" dirty="0"/>
            </a:br>
            <a:endParaRPr lang="en-US" dirty="0"/>
          </a:p>
          <a:p>
            <a:r>
              <a:rPr lang="en-US" dirty="0"/>
              <a:t>Designed to develop or contribute to generalizable knowledge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65285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TTO should be involved</a:t>
            </a:r>
          </a:p>
          <a:p>
            <a:r>
              <a:rPr lang="en-US" dirty="0" smtClean="0"/>
              <a:t>Only CWRU official has signatory authority</a:t>
            </a:r>
          </a:p>
          <a:p>
            <a:r>
              <a:rPr lang="en-US" dirty="0" smtClean="0"/>
              <a:t>Expiration dates of DUAs</a:t>
            </a:r>
          </a:p>
          <a:p>
            <a:r>
              <a:rPr lang="en-US" dirty="0" smtClean="0"/>
              <a:t>Current DUAs required to be included in IRB protocol</a:t>
            </a:r>
          </a:p>
          <a:p>
            <a:r>
              <a:rPr lang="en-US" dirty="0" smtClean="0"/>
              <a:t>IRB application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5760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to consult?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Faculty member/Advisor</a:t>
            </a:r>
          </a:p>
          <a:p>
            <a:r>
              <a:rPr lang="en-US" dirty="0" smtClean="0"/>
              <a:t>Mentor</a:t>
            </a:r>
          </a:p>
          <a:p>
            <a:r>
              <a:rPr lang="en-US" dirty="0" smtClean="0"/>
              <a:t>Principal Investigator</a:t>
            </a:r>
          </a:p>
          <a:p>
            <a:r>
              <a:rPr lang="en-US" dirty="0" smtClean="0"/>
              <a:t>Institutional Review 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205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879" y="152400"/>
            <a:ext cx="7158037" cy="1412875"/>
          </a:xfrm>
        </p:spPr>
        <p:txBody>
          <a:bodyPr/>
          <a:lstStyle/>
          <a:p>
            <a:r>
              <a:rPr lang="en-US" dirty="0" smtClean="0"/>
              <a:t>Presenter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			</a:t>
            </a:r>
            <a:r>
              <a:rPr lang="en-US" sz="2900" kern="1200" dirty="0" smtClean="0">
                <a:solidFill>
                  <a:prstClr val="black"/>
                </a:solidFill>
                <a:latin typeface="Tw Cen MT"/>
              </a:rPr>
              <a:t>Kim </a:t>
            </a:r>
            <a:r>
              <a:rPr lang="en-US" sz="2900" kern="1200" dirty="0">
                <a:solidFill>
                  <a:prstClr val="black"/>
                </a:solidFill>
                <a:latin typeface="Tw Cen MT"/>
              </a:rPr>
              <a:t>Volarcik</a:t>
            </a:r>
          </a:p>
          <a:p>
            <a:pPr marL="320040" lvl="0" indent="-320040" algn="ctr" fontAlgn="auto"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None/>
            </a:pPr>
            <a:r>
              <a:rPr lang="en-US" sz="2900" kern="1200" dirty="0">
                <a:solidFill>
                  <a:prstClr val="black"/>
                </a:solidFill>
                <a:latin typeface="Tw Cen MT"/>
              </a:rPr>
              <a:t>Executive Director, Research Compliance</a:t>
            </a:r>
          </a:p>
          <a:p>
            <a:pPr marL="320040" lvl="0" indent="-320040" algn="ctr" fontAlgn="auto"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None/>
            </a:pPr>
            <a:r>
              <a:rPr lang="en-US" sz="2900" kern="1200" dirty="0">
                <a:solidFill>
                  <a:prstClr val="black"/>
                </a:solidFill>
                <a:latin typeface="Tw Cen MT"/>
              </a:rPr>
              <a:t>Research Compliance Officer</a:t>
            </a:r>
          </a:p>
          <a:p>
            <a:pPr marL="320040" lvl="0" indent="-320040" algn="ctr" fontAlgn="auto"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None/>
            </a:pPr>
            <a:r>
              <a:rPr lang="en-US" sz="2900" kern="1200" dirty="0" smtClean="0">
                <a:solidFill>
                  <a:prstClr val="black"/>
                </a:solidFill>
                <a:latin typeface="Tw Cen MT"/>
              </a:rPr>
              <a:t>(</a:t>
            </a:r>
            <a:r>
              <a:rPr lang="en-US" sz="2900" kern="1200" dirty="0">
                <a:solidFill>
                  <a:prstClr val="black"/>
                </a:solidFill>
                <a:latin typeface="Tw Cen MT"/>
              </a:rPr>
              <a:t>216) 368-0134</a:t>
            </a:r>
          </a:p>
          <a:p>
            <a:pPr marL="320040" lvl="0" indent="-320040" algn="ctr" fontAlgn="auto"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None/>
            </a:pPr>
            <a:endParaRPr lang="en-US" sz="2900" kern="1200" dirty="0" smtClean="0">
              <a:solidFill>
                <a:prstClr val="black"/>
              </a:solidFill>
              <a:latin typeface="Tw Cen MT"/>
              <a:hlinkClick r:id="rId2"/>
            </a:endParaRPr>
          </a:p>
          <a:p>
            <a:pPr marL="320040" lvl="0" indent="-320040" algn="ctr" fontAlgn="auto"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None/>
            </a:pPr>
            <a:r>
              <a:rPr lang="en-US" sz="2900" kern="1200" dirty="0" smtClean="0">
                <a:solidFill>
                  <a:prstClr val="black"/>
                </a:solidFill>
                <a:latin typeface="Tw Cen MT"/>
              </a:rPr>
              <a:t>IRB Website: </a:t>
            </a:r>
            <a:r>
              <a:rPr lang="en-US" sz="2900" kern="1200" dirty="0" smtClean="0">
                <a:solidFill>
                  <a:prstClr val="black"/>
                </a:solidFill>
                <a:latin typeface="Tw Cen MT"/>
                <a:hlinkClick r:id="rId2"/>
              </a:rPr>
              <a:t>http</a:t>
            </a:r>
            <a:r>
              <a:rPr lang="en-US" sz="2900" kern="1200" dirty="0">
                <a:solidFill>
                  <a:prstClr val="black"/>
                </a:solidFill>
                <a:latin typeface="Tw Cen MT"/>
                <a:hlinkClick r:id="rId2"/>
              </a:rPr>
              <a:t>://case.edu/research</a:t>
            </a:r>
            <a:r>
              <a:rPr lang="en-US" sz="2900" kern="1200" dirty="0" smtClean="0">
                <a:solidFill>
                  <a:prstClr val="black"/>
                </a:solidFill>
                <a:latin typeface="Tw Cen MT"/>
                <a:hlinkClick r:id="rId2"/>
              </a:rPr>
              <a:t>/</a:t>
            </a:r>
            <a:endParaRPr lang="en-US" sz="2900" kern="1200" dirty="0" smtClean="0">
              <a:solidFill>
                <a:prstClr val="black"/>
              </a:solidFill>
              <a:latin typeface="Tw Cen MT"/>
            </a:endParaRPr>
          </a:p>
          <a:p>
            <a:pPr marL="320040" lvl="0" indent="-320040" algn="ctr" fontAlgn="auto"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None/>
            </a:pPr>
            <a:r>
              <a:rPr lang="en-US" sz="2900" kern="1200" dirty="0" smtClean="0">
                <a:solidFill>
                  <a:prstClr val="black"/>
                </a:solidFill>
                <a:latin typeface="Tw Cen MT"/>
              </a:rPr>
              <a:t>IRB email address: </a:t>
            </a:r>
            <a:r>
              <a:rPr lang="en-US" sz="2900" kern="1200" dirty="0" smtClean="0">
                <a:solidFill>
                  <a:prstClr val="black"/>
                </a:solidFill>
                <a:latin typeface="Tw Cen MT"/>
                <a:hlinkClick r:id="rId3"/>
              </a:rPr>
              <a:t>cwru-irb@case.edu</a:t>
            </a:r>
            <a:r>
              <a:rPr lang="en-US" sz="2900" kern="1200" dirty="0" smtClean="0">
                <a:solidFill>
                  <a:prstClr val="black"/>
                </a:solidFill>
                <a:latin typeface="Tw Cen MT"/>
              </a:rPr>
              <a:t> </a:t>
            </a:r>
            <a:endParaRPr lang="en-US" sz="2900" kern="1200" dirty="0">
              <a:solidFill>
                <a:prstClr val="black"/>
              </a:solidFill>
              <a:latin typeface="Tw Cen M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8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Living individual</a:t>
            </a:r>
          </a:p>
          <a:p>
            <a:r>
              <a:rPr lang="en-US" dirty="0"/>
              <a:t>About whom an investigator conducting research obtains </a:t>
            </a:r>
            <a:r>
              <a:rPr lang="en-US" b="1" u="sng" dirty="0">
                <a:solidFill>
                  <a:schemeClr val="accent2"/>
                </a:solidFill>
              </a:rPr>
              <a:t>either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Data through intervention or interaction with the individual </a:t>
            </a:r>
            <a:r>
              <a:rPr lang="en-US" b="1" u="sng" dirty="0">
                <a:solidFill>
                  <a:schemeClr val="accent2"/>
                </a:solidFill>
              </a:rPr>
              <a:t>OR</a:t>
            </a:r>
          </a:p>
          <a:p>
            <a:pPr lvl="1"/>
            <a:r>
              <a:rPr lang="en-US" dirty="0"/>
              <a:t>Identifiable private information</a:t>
            </a:r>
          </a:p>
        </p:txBody>
      </p:sp>
    </p:spTree>
    <p:extLst>
      <p:ext uri="{BB962C8B-B14F-4D97-AF65-F5344CB8AC3E}">
        <p14:creationId xmlns:p14="http://schemas.microsoft.com/office/powerpoint/2010/main" val="169089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Subjects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has to be research</a:t>
            </a:r>
          </a:p>
          <a:p>
            <a:r>
              <a:rPr lang="en-US" dirty="0"/>
              <a:t>Then, has to meet the definition for human subjects</a:t>
            </a:r>
          </a:p>
          <a:p>
            <a:r>
              <a:rPr lang="en-US" dirty="0"/>
              <a:t>In that order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How </a:t>
            </a:r>
            <a:r>
              <a:rPr lang="en-US" dirty="0" smtClean="0"/>
              <a:t>Research Affects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Commission on Dental Accreditation (CODA) </a:t>
            </a:r>
            <a:endParaRPr lang="en-US" altLang="en-US" sz="2400" dirty="0"/>
          </a:p>
          <a:p>
            <a:pPr lvl="1"/>
            <a:r>
              <a:rPr lang="en-US" altLang="en-US" dirty="0" smtClean="0"/>
              <a:t>Research</a:t>
            </a:r>
          </a:p>
          <a:p>
            <a:pPr marL="449262" lvl="1" indent="0">
              <a:buNone/>
            </a:pPr>
            <a:endParaRPr lang="en-US" dirty="0"/>
          </a:p>
          <a:p>
            <a:r>
              <a:rPr lang="en-US" dirty="0" smtClean="0"/>
              <a:t>Before conducting research:</a:t>
            </a:r>
          </a:p>
          <a:p>
            <a:pPr lvl="1"/>
            <a:r>
              <a:rPr lang="en-US" altLang="en-US" dirty="0"/>
              <a:t>Publish manuscript</a:t>
            </a:r>
          </a:p>
          <a:p>
            <a:pPr lvl="1"/>
            <a:r>
              <a:rPr lang="en-US" altLang="en-US" dirty="0" smtClean="0"/>
              <a:t>Create poster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624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Conducting HSR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2286000"/>
            <a:ext cx="7848601" cy="3810000"/>
          </a:xfrm>
        </p:spPr>
        <p:txBody>
          <a:bodyPr/>
          <a:lstStyle/>
          <a:p>
            <a:r>
              <a:rPr lang="en-US" dirty="0" smtClean="0"/>
              <a:t>Engaged in human subjects research: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Listed </a:t>
            </a:r>
            <a:r>
              <a:rPr lang="en-US" dirty="0"/>
              <a:t>as Key Personnel on an federal grant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Co-investigator on a CWRU IRB protocol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Obtaining informed </a:t>
            </a:r>
            <a:r>
              <a:rPr lang="en-US" dirty="0" smtClean="0"/>
              <a:t>consent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Collecting identifiable data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Working </a:t>
            </a:r>
            <a:r>
              <a:rPr lang="en-US" dirty="0"/>
              <a:t>with identifiable information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71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>Oversight of Local IRBs</a:t>
            </a:r>
            <a:endParaRPr lang="en-US" dirty="0"/>
          </a:p>
        </p:txBody>
      </p:sp>
      <p:sp>
        <p:nvSpPr>
          <p:cNvPr id="1321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662863" cy="4114800"/>
          </a:xfrm>
        </p:spPr>
        <p:txBody>
          <a:bodyPr/>
          <a:lstStyle/>
          <a:p>
            <a:pPr lvl="0">
              <a:buClr>
                <a:srgbClr val="CC9900"/>
              </a:buClr>
            </a:pPr>
            <a:r>
              <a:rPr lang="en-US" dirty="0">
                <a:solidFill>
                  <a:srgbClr val="292929"/>
                </a:solidFill>
              </a:rPr>
              <a:t>HHS- Office for Human Research </a:t>
            </a:r>
            <a:r>
              <a:rPr lang="en-US" dirty="0" smtClean="0">
                <a:solidFill>
                  <a:srgbClr val="292929"/>
                </a:solidFill>
              </a:rPr>
              <a:t>Protection (OHRP)</a:t>
            </a:r>
          </a:p>
          <a:p>
            <a:pPr lvl="0">
              <a:buClr>
                <a:srgbClr val="CC9900"/>
              </a:buClr>
            </a:pPr>
            <a:r>
              <a:rPr lang="en-US" sz="3000" dirty="0" smtClean="0"/>
              <a:t>Human </a:t>
            </a:r>
            <a:r>
              <a:rPr lang="en-US" sz="3000" dirty="0"/>
              <a:t>Subjects </a:t>
            </a:r>
            <a:r>
              <a:rPr lang="en-US" sz="3000" dirty="0" smtClean="0"/>
              <a:t>Regulations</a:t>
            </a:r>
          </a:p>
          <a:p>
            <a:pPr lvl="1">
              <a:buClr>
                <a:srgbClr val="CC9900"/>
              </a:buClr>
            </a:pPr>
            <a:r>
              <a:rPr lang="en-US" sz="2600" dirty="0" smtClean="0"/>
              <a:t>45 </a:t>
            </a:r>
            <a:r>
              <a:rPr lang="en-US" sz="2600" dirty="0"/>
              <a:t>CFR </a:t>
            </a:r>
            <a:r>
              <a:rPr lang="en-US" sz="2600" dirty="0" smtClean="0"/>
              <a:t>46  </a:t>
            </a:r>
          </a:p>
          <a:p>
            <a:pPr lvl="1">
              <a:buClr>
                <a:srgbClr val="CC9900"/>
              </a:buClr>
            </a:pPr>
            <a:r>
              <a:rPr lang="en-US" sz="2800" dirty="0" smtClean="0"/>
              <a:t>Code of Federal Regulation</a:t>
            </a:r>
          </a:p>
          <a:p>
            <a:pPr lvl="1">
              <a:buClr>
                <a:srgbClr val="CC9900"/>
              </a:buClr>
            </a:pPr>
            <a:r>
              <a:rPr lang="en-US" sz="2800" dirty="0" smtClean="0"/>
              <a:t>Revised Common Rule </a:t>
            </a:r>
          </a:p>
          <a:p>
            <a:pPr>
              <a:buClr>
                <a:srgbClr val="CC9900"/>
              </a:buClr>
            </a:pPr>
            <a:r>
              <a:rPr lang="en-US" sz="3200" dirty="0" smtClean="0"/>
              <a:t>Federal Drug Administration (FDA)</a:t>
            </a:r>
          </a:p>
          <a:p>
            <a:pPr marL="890588" lvl="2" indent="0">
              <a:lnSpc>
                <a:spcPct val="80000"/>
              </a:lnSpc>
              <a:buNone/>
            </a:pPr>
            <a:r>
              <a:rPr lang="en-US" sz="2800" dirty="0"/>
              <a:t> </a:t>
            </a:r>
            <a:r>
              <a:rPr lang="en-US" sz="2800" dirty="0" smtClean="0"/>
              <a:t> 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9718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Rule: 45 CFR 46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2438400"/>
            <a:ext cx="7659687" cy="4114800"/>
          </a:xfrm>
        </p:spPr>
        <p:txBody>
          <a:bodyPr/>
          <a:lstStyle/>
          <a:p>
            <a:pPr lvl="0">
              <a:buClr>
                <a:srgbClr val="CC9900"/>
              </a:buClr>
            </a:pPr>
            <a:r>
              <a:rPr lang="en-US" dirty="0" smtClean="0">
                <a:solidFill>
                  <a:srgbClr val="292929"/>
                </a:solidFill>
              </a:rPr>
              <a:t>Heavily Influenced by Belmont Report:</a:t>
            </a:r>
          </a:p>
          <a:p>
            <a:pPr>
              <a:buClr>
                <a:srgbClr val="CC9900"/>
              </a:buClr>
            </a:pPr>
            <a:endParaRPr lang="en-US" sz="3000" dirty="0" smtClean="0">
              <a:solidFill>
                <a:srgbClr val="292929"/>
              </a:solidFill>
            </a:endParaRPr>
          </a:p>
          <a:p>
            <a:pPr>
              <a:buClr>
                <a:srgbClr val="CC9900"/>
              </a:buClr>
            </a:pPr>
            <a:r>
              <a:rPr lang="en-US" sz="3000" dirty="0" smtClean="0">
                <a:solidFill>
                  <a:srgbClr val="292929"/>
                </a:solidFill>
              </a:rPr>
              <a:t>Three Principles</a:t>
            </a:r>
          </a:p>
          <a:p>
            <a:pPr lvl="1">
              <a:buClr>
                <a:srgbClr val="CC9900"/>
              </a:buClr>
            </a:pPr>
            <a:r>
              <a:rPr lang="en-US" sz="2600" dirty="0" smtClean="0">
                <a:solidFill>
                  <a:srgbClr val="292929"/>
                </a:solidFill>
              </a:rPr>
              <a:t>Respect for Persons</a:t>
            </a:r>
          </a:p>
          <a:p>
            <a:pPr lvl="1">
              <a:buClr>
                <a:srgbClr val="CC9900"/>
              </a:buClr>
            </a:pPr>
            <a:r>
              <a:rPr lang="en-US" sz="2600" dirty="0" smtClean="0">
                <a:solidFill>
                  <a:srgbClr val="292929"/>
                </a:solidFill>
              </a:rPr>
              <a:t>Beneficence</a:t>
            </a:r>
          </a:p>
          <a:p>
            <a:pPr lvl="1">
              <a:buClr>
                <a:srgbClr val="CC9900"/>
              </a:buClr>
            </a:pPr>
            <a:r>
              <a:rPr lang="en-US" sz="2600" dirty="0" smtClean="0">
                <a:solidFill>
                  <a:srgbClr val="292929"/>
                </a:solidFill>
              </a:rPr>
              <a:t>Justice</a:t>
            </a:r>
          </a:p>
          <a:p>
            <a:pPr marL="0" lvl="0" indent="0">
              <a:buClr>
                <a:srgbClr val="CC9900"/>
              </a:buClr>
              <a:buNone/>
            </a:pPr>
            <a:endParaRPr lang="en-US" sz="3000" dirty="0"/>
          </a:p>
          <a:p>
            <a:pPr marL="449262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680487"/>
      </p:ext>
    </p:extLst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Informed Consent- QIP-Monitoring Visits Vandana &amp; Kim 2-28-2014</Template>
  <TotalTime>2402</TotalTime>
  <Words>653</Words>
  <Application>Microsoft Office PowerPoint</Application>
  <PresentationFormat>On-screen Show (4:3)</PresentationFormat>
  <Paragraphs>196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Calibri</vt:lpstr>
      <vt:lpstr>Times New Roman</vt:lpstr>
      <vt:lpstr>Tw Cen MT</vt:lpstr>
      <vt:lpstr>Wingdings</vt:lpstr>
      <vt:lpstr>Axis</vt:lpstr>
      <vt:lpstr>1_Axis</vt:lpstr>
      <vt:lpstr>2_Axis</vt:lpstr>
      <vt:lpstr>3_Axis</vt:lpstr>
      <vt:lpstr>Research with Human Subjects</vt:lpstr>
      <vt:lpstr>  Institutional Review Board</vt:lpstr>
      <vt:lpstr>Research</vt:lpstr>
      <vt:lpstr>Human Subject</vt:lpstr>
      <vt:lpstr>Human Subjects Research</vt:lpstr>
      <vt:lpstr>    How Research Affects You</vt:lpstr>
      <vt:lpstr>Criteria for Conducting HSR</vt:lpstr>
      <vt:lpstr>   Oversight of Local IRBs</vt:lpstr>
      <vt:lpstr>Common Rule: 45 CFR 46</vt:lpstr>
      <vt:lpstr>Belmont Report</vt:lpstr>
      <vt:lpstr>Criteria for IRB Approval</vt:lpstr>
      <vt:lpstr>IRB Purposes &amp; Responsibilities</vt:lpstr>
      <vt:lpstr>Types of Reviews</vt:lpstr>
      <vt:lpstr> Before submitting to the IRB</vt:lpstr>
      <vt:lpstr>Informed Consent</vt:lpstr>
      <vt:lpstr>Before approval of protocol</vt:lpstr>
      <vt:lpstr>Before approval of protocol</vt:lpstr>
      <vt:lpstr>Active Protocol Requirements</vt:lpstr>
      <vt:lpstr>Active Protocol Requirements</vt:lpstr>
      <vt:lpstr>Revised Common Rule</vt:lpstr>
      <vt:lpstr>Revised Common Rule</vt:lpstr>
      <vt:lpstr>Drugs &amp; Devices in Research</vt:lpstr>
      <vt:lpstr>Chart Reviews</vt:lpstr>
      <vt:lpstr>Secondary Data Analysis</vt:lpstr>
      <vt:lpstr>Database Research</vt:lpstr>
      <vt:lpstr>Database Research</vt:lpstr>
      <vt:lpstr>Database Research</vt:lpstr>
      <vt:lpstr>Why bother with a DUA?</vt:lpstr>
      <vt:lpstr>Office of Research and Technology Management (ORTM) Website</vt:lpstr>
      <vt:lpstr>Important to Remember</vt:lpstr>
      <vt:lpstr>Who to consult?</vt:lpstr>
      <vt:lpstr>Presenter</vt:lpstr>
    </vt:vector>
  </TitlesOfParts>
  <Company>Case Western Reserve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Informed Consent Process QIP Reviews / Monitoring Visits</dc:title>
  <dc:creator>Kim</dc:creator>
  <cp:lastModifiedBy>Kimberly Volarcik</cp:lastModifiedBy>
  <cp:revision>71</cp:revision>
  <cp:lastPrinted>2019-07-17T14:44:26Z</cp:lastPrinted>
  <dcterms:created xsi:type="dcterms:W3CDTF">2014-02-20T21:30:10Z</dcterms:created>
  <dcterms:modified xsi:type="dcterms:W3CDTF">2019-07-17T14:52:09Z</dcterms:modified>
</cp:coreProperties>
</file>