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67" r:id="rId4"/>
    <p:sldId id="259" r:id="rId5"/>
    <p:sldId id="262" r:id="rId6"/>
    <p:sldId id="263" r:id="rId7"/>
    <p:sldId id="260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19"/>
    <a:srgbClr val="4F2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49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4D038-4640-C04A-A7CB-82AF759E5A0F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AD6CF-010E-E343-A945-9AD240748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8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4F2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7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D36F-7352-4836-B74B-1447A3D80CD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F2A-3A57-4153-A540-D554E4C532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381" y="0"/>
            <a:ext cx="9141619" cy="301752"/>
          </a:xfrm>
          <a:prstGeom prst="rect">
            <a:avLst/>
          </a:prstGeom>
          <a:solidFill>
            <a:srgbClr val="FF7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" y="6505188"/>
            <a:ext cx="9144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1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D36F-7352-4836-B74B-1447A3D80CD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F2A-3A57-4153-A540-D554E4C5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0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4F2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7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D36F-7352-4836-B74B-1447A3D80CD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F2A-3A57-4153-A540-D554E4C532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" y="6505188"/>
            <a:ext cx="9144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1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D36F-7352-4836-B74B-1447A3D80CD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F2A-3A57-4153-A540-D554E4C5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4F2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7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D36F-7352-4836-B74B-1447A3D80CD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F2A-3A57-4153-A540-D554E4C532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1619" cy="301752"/>
          </a:xfrm>
          <a:prstGeom prst="rect">
            <a:avLst/>
          </a:prstGeom>
          <a:solidFill>
            <a:srgbClr val="FF7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705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D36F-7352-4836-B74B-1447A3D80CD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F2A-3A57-4153-A540-D554E4C5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1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D36F-7352-4836-B74B-1447A3D80CD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F2A-3A57-4153-A540-D554E4C5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1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D36F-7352-4836-B74B-1447A3D80CD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F2A-3A57-4153-A540-D554E4C5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4F2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7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D36F-7352-4836-B74B-1447A3D80CD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F2A-3A57-4153-A540-D554E4C532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1619" cy="301752"/>
          </a:xfrm>
          <a:prstGeom prst="rect">
            <a:avLst/>
          </a:prstGeom>
          <a:solidFill>
            <a:srgbClr val="FF7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" y="6505188"/>
            <a:ext cx="9144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3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rgbClr val="4F2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FF7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0487" y="6459786"/>
            <a:ext cx="1472912" cy="365125"/>
          </a:xfrm>
        </p:spPr>
        <p:txBody>
          <a:bodyPr/>
          <a:lstStyle>
            <a:lvl1pPr algn="l">
              <a:defRPr/>
            </a:lvl1pPr>
          </a:lstStyle>
          <a:p>
            <a:fld id="{2F92D36F-7352-4836-B74B-1447A3D80CD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C78F2A-3A57-4153-A540-D554E4C5321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" y="6505188"/>
            <a:ext cx="9144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rgbClr val="4F2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rgbClr val="FF7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D36F-7352-4836-B74B-1447A3D80CD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F2A-3A57-4153-A540-D554E4C5321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" y="6505188"/>
            <a:ext cx="9144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1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4F2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FF7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4131" y="6459786"/>
            <a:ext cx="1390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92D36F-7352-4836-B74B-1447A3D80CD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C78F2A-3A57-4153-A540-D554E4C5321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" y="6505188"/>
            <a:ext cx="9144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6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gsu.edu/provost/institutional-effectiveness/ideal-n.html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28650" y="49096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BGSU’s IDEAL-N Team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665288" y="2014538"/>
            <a:ext cx="5770562" cy="2728912"/>
            <a:chOff x="1501380" y="2014654"/>
            <a:chExt cx="5770306" cy="2729219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501380" y="2014654"/>
              <a:ext cx="1726302" cy="2721785"/>
              <a:chOff x="1650060" y="2014654"/>
              <a:chExt cx="1726302" cy="2721785"/>
            </a:xfrm>
          </p:grpSpPr>
          <p:pic>
            <p:nvPicPr>
              <p:cNvPr id="13" name="Picture 8" descr="FullSizeRender-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92" r="7967"/>
              <a:stretch>
                <a:fillRect/>
              </a:stretch>
            </p:blipFill>
            <p:spPr bwMode="auto">
              <a:xfrm>
                <a:off x="1828207" y="2014654"/>
                <a:ext cx="136045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23"/>
              <p:cNvSpPr txBox="1">
                <a:spLocks noChangeArrowheads="1"/>
              </p:cNvSpPr>
              <p:nvPr/>
            </p:nvSpPr>
            <p:spPr bwMode="auto">
              <a:xfrm>
                <a:off x="1650060" y="3873825"/>
                <a:ext cx="1725535" cy="86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Dr. Julie Matuga</a:t>
                </a:r>
              </a:p>
              <a:p>
                <a:pPr algn="ctr" eaLnBrk="1" hangingPunct="1">
                  <a:defRPr/>
                </a:pPr>
                <a:r>
                  <a:rPr lang="en-US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Vice Provost for Institutional Effectiveness</a:t>
                </a:r>
              </a:p>
              <a:p>
                <a:pPr algn="ctr" eaLnBrk="1" hangingPunct="1">
                  <a:defRPr/>
                </a:pPr>
                <a:r>
                  <a:rPr lang="en-US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Co-Director</a:t>
                </a: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620424" y="2014654"/>
              <a:ext cx="1582931" cy="2559942"/>
              <a:chOff x="3620424" y="2014654"/>
              <a:chExt cx="1582931" cy="2559942"/>
            </a:xfrm>
          </p:grpSpPr>
          <p:pic>
            <p:nvPicPr>
              <p:cNvPr id="11" name="Picture 6" descr="Dr.-Peg-Yacobucc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1399" y="2014654"/>
                <a:ext cx="1371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21"/>
              <p:cNvSpPr txBox="1">
                <a:spLocks noChangeArrowheads="1"/>
              </p:cNvSpPr>
              <p:nvPr/>
            </p:nvSpPr>
            <p:spPr bwMode="auto">
              <a:xfrm>
                <a:off x="3620598" y="3881764"/>
                <a:ext cx="1582668" cy="692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Dr. Peg Yacobucci</a:t>
                </a:r>
              </a:p>
              <a:p>
                <a:pPr algn="ctr" eaLnBrk="1" hangingPunct="1">
                  <a:defRPr/>
                </a:pPr>
                <a:r>
                  <a:rPr lang="en-US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Professor of Geology</a:t>
                </a:r>
              </a:p>
              <a:p>
                <a:pPr algn="ctr" eaLnBrk="1" hangingPunct="1">
                  <a:defRPr/>
                </a:pPr>
                <a:r>
                  <a:rPr lang="en-US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Change Leader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688755" y="2014654"/>
              <a:ext cx="1582931" cy="2729219"/>
              <a:chOff x="5540075" y="2014654"/>
              <a:chExt cx="1582931" cy="2729219"/>
            </a:xfrm>
          </p:grpSpPr>
          <p:pic>
            <p:nvPicPr>
              <p:cNvPr id="9" name="Picture 10" descr="Lisa_Hanason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" t="401" r="-542" b="10973"/>
              <a:stretch>
                <a:fillRect/>
              </a:stretch>
            </p:blipFill>
            <p:spPr bwMode="auto">
              <a:xfrm>
                <a:off x="5645741" y="2014654"/>
                <a:ext cx="1371600" cy="1821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19"/>
              <p:cNvSpPr txBox="1">
                <a:spLocks noChangeArrowheads="1"/>
              </p:cNvSpPr>
              <p:nvPr/>
            </p:nvSpPr>
            <p:spPr bwMode="auto">
              <a:xfrm>
                <a:off x="5540339" y="3881764"/>
                <a:ext cx="1582667" cy="862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Dr. Lisa Hanasono</a:t>
                </a:r>
              </a:p>
              <a:p>
                <a:pPr algn="ctr" eaLnBrk="1" hangingPunct="1">
                  <a:defRPr/>
                </a:pPr>
                <a:r>
                  <a:rPr lang="en-US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Assistant Professor of Communication</a:t>
                </a:r>
              </a:p>
              <a:p>
                <a:pPr algn="ctr" eaLnBrk="1" hangingPunct="1">
                  <a:defRPr/>
                </a:pPr>
                <a:r>
                  <a:rPr lang="en-US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Social Scientist</a:t>
                </a:r>
              </a:p>
            </p:txBody>
          </p:sp>
        </p:grp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17575" y="5362575"/>
            <a:ext cx="7597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dirty="0">
                <a:latin typeface="+mn-lt"/>
                <a:hlinkClick r:id="rId5"/>
              </a:rPr>
              <a:t>https://www.bgsu.edu/provost/institutional-effectiveness/ideal-n.html</a:t>
            </a:r>
            <a:endParaRPr lang="en-US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05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4637655" y="1053846"/>
            <a:ext cx="399256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Continue analyzing institutional &amp; survey data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Assess networking maps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Begin developing leadership curriculum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Create online community for faculty interested in leadership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Work with University of Toledo team on joint activities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2" y="1053846"/>
            <a:ext cx="3657600" cy="237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51612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Building Bridges: Creating Connections for the Next Generation of Faculty Leaders</a:t>
            </a: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527050" y="1837684"/>
            <a:ext cx="39925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Develop opportunities for women and URM faculty to become leaders in their departments, colleges, and across the university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Focus is to develop a supportive network of current and future faculty leaders to advance the careers of post-tenure faculty and create a cohort of institutional change agents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6688" y="1837684"/>
            <a:ext cx="319405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Work so far: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Website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Review of existing leadership professional development policies and practices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Multi-institution survey on faculty leadership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Women’s Leadership Breakfast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Discussions with U Toledo IDEAL-N team re: partnerships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9137" y="2215189"/>
            <a:ext cx="5413248" cy="27432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82880" y="1358537"/>
            <a:ext cx="6995693" cy="491163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2200" b="1" dirty="0">
                <a:solidFill>
                  <a:schemeClr val="tx1"/>
                </a:solidFill>
              </a:rPr>
              <a:t>BGSU, UT, CWRU, IUP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2200" i="1" dirty="0">
                <a:solidFill>
                  <a:schemeClr val="tx1"/>
                </a:solidFill>
              </a:rPr>
              <a:t>N</a:t>
            </a:r>
            <a:r>
              <a:rPr lang="en-US" altLang="en-US" sz="2200" dirty="0">
                <a:solidFill>
                  <a:schemeClr val="tx1"/>
                </a:solidFill>
              </a:rPr>
              <a:t>= 531 Faculty (228 men, 274 Women, 29 Undisclosed)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en-US" altLang="en-US" sz="105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2200" b="1" i="1" dirty="0">
                <a:solidFill>
                  <a:schemeClr val="tx1"/>
                </a:solidFill>
              </a:rPr>
              <a:t>“Are you interested in pursuing a specific faculty leadership position in the next 3 years?”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0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200" b="1" dirty="0">
                <a:solidFill>
                  <a:srgbClr val="FF7C19"/>
                </a:solidFill>
              </a:rPr>
              <a:t>Yes (45.8%)  vs. No (54.2%)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800" b="1" dirty="0">
              <a:solidFill>
                <a:srgbClr val="FF7C1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tx1"/>
                </a:solidFill>
              </a:rPr>
              <a:t> Binary Logistic Regression Results: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Efficacy, Peer Support, Negative Outcome Expectations, and Perceived Barriers predicted faculty members’ leadership interests.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tx1"/>
                </a:solidFill>
              </a:rPr>
              <a:t>Multiple Regression Results</a:t>
            </a:r>
            <a:r>
              <a:rPr lang="en-US" altLang="en-US" b="1" dirty="0">
                <a:solidFill>
                  <a:schemeClr val="tx1"/>
                </a:solidFill>
              </a:rPr>
              <a:t>, </a:t>
            </a:r>
            <a:r>
              <a:rPr lang="en-US" altLang="en-US" sz="1800" b="1" i="1" dirty="0">
                <a:solidFill>
                  <a:schemeClr val="tx1"/>
                </a:solidFill>
              </a:rPr>
              <a:t>R</a:t>
            </a:r>
            <a:r>
              <a:rPr lang="en-US" altLang="en-US" sz="1800" b="1" i="1" baseline="30000" dirty="0">
                <a:solidFill>
                  <a:schemeClr val="tx1"/>
                </a:solidFill>
              </a:rPr>
              <a:t>2</a:t>
            </a:r>
            <a:r>
              <a:rPr lang="en-US" altLang="en-US" sz="1800" b="1" i="1" dirty="0">
                <a:solidFill>
                  <a:schemeClr val="tx1"/>
                </a:solidFill>
              </a:rPr>
              <a:t> = .</a:t>
            </a:r>
            <a:r>
              <a:rPr lang="en-US" altLang="en-US" sz="1800" b="1" dirty="0">
                <a:solidFill>
                  <a:schemeClr val="tx1"/>
                </a:solidFill>
              </a:rPr>
              <a:t>06, </a:t>
            </a:r>
            <a:r>
              <a:rPr lang="en-US" altLang="en-US" sz="1800" b="1" i="1" dirty="0">
                <a:solidFill>
                  <a:schemeClr val="tx1"/>
                </a:solidFill>
              </a:rPr>
              <a:t>F</a:t>
            </a:r>
            <a:r>
              <a:rPr lang="en-US" altLang="en-US" sz="1800" b="1" dirty="0">
                <a:solidFill>
                  <a:schemeClr val="tx1"/>
                </a:solidFill>
              </a:rPr>
              <a:t>(3, 215) = 4.29, </a:t>
            </a:r>
            <a:r>
              <a:rPr lang="en-US" altLang="en-US" sz="1800" b="1" i="1" dirty="0">
                <a:solidFill>
                  <a:schemeClr val="tx1"/>
                </a:solidFill>
              </a:rPr>
              <a:t>p</a:t>
            </a:r>
            <a:r>
              <a:rPr lang="en-US" altLang="en-US" sz="1800" b="1" dirty="0">
                <a:solidFill>
                  <a:schemeClr val="tx1"/>
                </a:solidFill>
              </a:rPr>
              <a:t> = .006</a:t>
            </a:r>
            <a:endParaRPr lang="en-US" altLang="en-US" b="1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No gender differences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Faculty who self-identified with the social identity of a university administrator were more interested in pursuing leadership opportunities.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altLang="en-US" sz="2200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51612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Preliminary survey 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78573" y="521298"/>
            <a:ext cx="1582737" cy="2728912"/>
            <a:chOff x="5853113" y="2014538"/>
            <a:chExt cx="1582737" cy="2728912"/>
          </a:xfrm>
        </p:grpSpPr>
        <p:pic>
          <p:nvPicPr>
            <p:cNvPr id="4" name="Picture 10" descr="Lisa_Hanaso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" t="401" r="-542" b="10973"/>
            <a:stretch>
              <a:fillRect/>
            </a:stretch>
          </p:blipFill>
          <p:spPr bwMode="auto">
            <a:xfrm>
              <a:off x="5958520" y="2014538"/>
              <a:ext cx="1371661" cy="182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9"/>
            <p:cNvSpPr txBox="1">
              <a:spLocks noChangeArrowheads="1"/>
            </p:cNvSpPr>
            <p:nvPr/>
          </p:nvSpPr>
          <p:spPr bwMode="auto">
            <a:xfrm>
              <a:off x="5853113" y="3881438"/>
              <a:ext cx="1582737" cy="86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Dr. Lisa Hanasono</a:t>
              </a:r>
            </a:p>
            <a:p>
              <a:pPr algn="ctr" eaLnBrk="1" hangingPunct="1">
                <a:defRPr/>
              </a:pPr>
              <a:r>
                <a:rPr lang="en-US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Assistant Professor of Communication</a:t>
              </a:r>
            </a:p>
            <a:p>
              <a:pPr algn="ctr" eaLnBrk="1" hangingPunct="1">
                <a:defRPr/>
              </a:pPr>
              <a:r>
                <a:rPr lang="en-US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Social Scientist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63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51612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Women’s Leadership Breakfast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995" y="3261112"/>
            <a:ext cx="48130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39 Attendees (27 Faculty; 12 Faculty Administrators)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Q&amp;A with BGSU President Mary Ellen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Mazey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Table discussions and gallery walk Networking maps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5" r="7589" b="31251"/>
          <a:stretch/>
        </p:blipFill>
        <p:spPr>
          <a:xfrm>
            <a:off x="907111" y="1186679"/>
            <a:ext cx="6887595" cy="18895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2996" y="5614987"/>
            <a:ext cx="165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 23, 2017</a:t>
            </a:r>
          </a:p>
        </p:txBody>
      </p:sp>
      <p:pic>
        <p:nvPicPr>
          <p:cNvPr id="11" name="Picture 4" descr="Image result for mary ellen mazey 20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r="9785" b="8530"/>
          <a:stretch/>
        </p:blipFill>
        <p:spPr bwMode="auto">
          <a:xfrm>
            <a:off x="6141073" y="3261112"/>
            <a:ext cx="1653633" cy="198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7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51612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Women’s Leadership Breakfast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700" y="1280999"/>
            <a:ext cx="38754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Being a mentor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Being an institutional change agent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Institutional role models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community to empower others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of unit leadership (in some not all)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 encouragement to apply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26743" b="32316"/>
          <a:stretch/>
        </p:blipFill>
        <p:spPr>
          <a:xfrm>
            <a:off x="4878653" y="1886512"/>
            <a:ext cx="3516449" cy="26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3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51612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Women’s Leadership Breakfast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549" y="1247754"/>
            <a:ext cx="41860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Barriers: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 commitment, work-life balance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Loss of research time, chance for promotion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mentoring, training, preparation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Bullies, negative power structure, what colleagues will think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getting credit for what we do already do, “silent service”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3" r="22703" b="43841"/>
          <a:stretch/>
        </p:blipFill>
        <p:spPr>
          <a:xfrm>
            <a:off x="5361214" y="1936873"/>
            <a:ext cx="3539747" cy="28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7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51612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Women’s Leadership Breakfast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652" y="3448445"/>
            <a:ext cx="70653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Development Topics: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Administrative basics (budgeting, how to delegate, conflict, etc.)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to get together as women to support women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for women faculty promotion &amp; tenure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Work/life balance**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5" r="7589" b="31251"/>
          <a:stretch/>
        </p:blipFill>
        <p:spPr>
          <a:xfrm>
            <a:off x="677212" y="1164779"/>
            <a:ext cx="7062756" cy="22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0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51612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Women’s Leadership Breakfast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8160" y="1493241"/>
            <a:ext cx="7802023" cy="3586293"/>
            <a:chOff x="671382" y="1249960"/>
            <a:chExt cx="7802023" cy="35862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" t="26743" b="32316"/>
            <a:stretch/>
          </p:blipFill>
          <p:spPr>
            <a:xfrm>
              <a:off x="6187405" y="1249960"/>
              <a:ext cx="2286000" cy="169894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3" r="22703" b="43841"/>
            <a:stretch/>
          </p:blipFill>
          <p:spPr>
            <a:xfrm>
              <a:off x="6187405" y="3018387"/>
              <a:ext cx="2286000" cy="181786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25" r="7589" b="31251"/>
            <a:stretch/>
          </p:blipFill>
          <p:spPr>
            <a:xfrm>
              <a:off x="671382" y="1249960"/>
              <a:ext cx="5444166" cy="170078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34962" y="3415999"/>
            <a:ext cx="54050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19"/>
                </a:solidFill>
              </a:rPr>
              <a:t>How can women better support women?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Advocate for each other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Acknowledge other women’s contributions publicly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Utilize information gathered to design and continue support efforts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Network!</a:t>
            </a:r>
          </a:p>
        </p:txBody>
      </p:sp>
    </p:spTree>
    <p:extLst>
      <p:ext uri="{BB962C8B-B14F-4D97-AF65-F5344CB8AC3E}">
        <p14:creationId xmlns:p14="http://schemas.microsoft.com/office/powerpoint/2010/main" val="386366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51612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Network Maps</a:t>
            </a:r>
          </a:p>
        </p:txBody>
      </p:sp>
      <p:pic>
        <p:nvPicPr>
          <p:cNvPr id="3" name="Picture 2" descr="Screen Shot 2017-04-06 at 12.36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68" y="1226255"/>
            <a:ext cx="6185406" cy="46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82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GSU Template.potx" id="{2EB11848-2FA5-4488-ABC2-9A53029CEDFD}" vid="{2B2710C4-C46D-4BBB-872E-3B6A83F409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BGSU Template</Template>
  <TotalTime>496</TotalTime>
  <Words>443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Bowling Green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Mary Yacobucci</dc:creator>
  <cp:lastModifiedBy>Heather Burton</cp:lastModifiedBy>
  <cp:revision>25</cp:revision>
  <cp:lastPrinted>2017-04-06T16:36:52Z</cp:lastPrinted>
  <dcterms:created xsi:type="dcterms:W3CDTF">2017-04-03T15:57:02Z</dcterms:created>
  <dcterms:modified xsi:type="dcterms:W3CDTF">2017-04-07T13:17:47Z</dcterms:modified>
</cp:coreProperties>
</file>