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75" r:id="rId3"/>
    <p:sldId id="276" r:id="rId4"/>
    <p:sldId id="277" r:id="rId5"/>
    <p:sldId id="278" r:id="rId6"/>
    <p:sldId id="285" r:id="rId7"/>
    <p:sldId id="283" r:id="rId8"/>
    <p:sldId id="280" r:id="rId9"/>
    <p:sldId id="281" r:id="rId10"/>
    <p:sldId id="282" r:id="rId11"/>
    <p:sldId id="279" r:id="rId12"/>
  </p:sldIdLst>
  <p:sldSz cx="9144000" cy="5143500" type="screen16x9"/>
  <p:notesSz cx="7315200" cy="9601200"/>
  <p:embeddedFontLst>
    <p:embeddedFont>
      <p:font typeface="Arial Black" panose="020B0A04020102020204" pitchFamily="3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AFFB1C9-27EA-4029-917F-96E970880FE9}">
  <a:tblStyle styleId="{0AFFB1C9-27EA-4029-917F-96E970880FE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67DC0-F32C-485C-A661-C4059969987F}" type="doc">
      <dgm:prSet loTypeId="urn:microsoft.com/office/officeart/2005/8/layout/venn2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4E406A-DF8A-4818-982C-C90B70A408E0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Institutional</a:t>
          </a:r>
          <a:endParaRPr lang="en-US" b="1" dirty="0">
            <a:solidFill>
              <a:srgbClr val="002060"/>
            </a:solidFill>
          </a:endParaRPr>
        </a:p>
      </dgm:t>
    </dgm:pt>
    <dgm:pt modelId="{BDE6E27B-59CE-4CA3-99FA-5F2D27C34E59}" type="parTrans" cxnId="{58AD9273-A977-42A8-B078-7C2391766AB4}">
      <dgm:prSet/>
      <dgm:spPr/>
      <dgm:t>
        <a:bodyPr/>
        <a:lstStyle/>
        <a:p>
          <a:endParaRPr lang="en-US"/>
        </a:p>
      </dgm:t>
    </dgm:pt>
    <dgm:pt modelId="{D30C6337-9B6D-4981-AFDA-CD23E045E6DF}" type="sibTrans" cxnId="{58AD9273-A977-42A8-B078-7C2391766AB4}">
      <dgm:prSet/>
      <dgm:spPr/>
      <dgm:t>
        <a:bodyPr/>
        <a:lstStyle/>
        <a:p>
          <a:endParaRPr lang="en-US"/>
        </a:p>
      </dgm:t>
    </dgm:pt>
    <dgm:pt modelId="{5AEC388C-8801-43CA-99C4-C1B4DA7ECBA0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Unit</a:t>
          </a:r>
          <a:endParaRPr lang="en-US" b="1" dirty="0">
            <a:solidFill>
              <a:srgbClr val="002060"/>
            </a:solidFill>
          </a:endParaRPr>
        </a:p>
      </dgm:t>
    </dgm:pt>
    <dgm:pt modelId="{FAF005EF-285F-494E-86CC-9E840C865AC2}" type="parTrans" cxnId="{F0D97AD7-C9A6-41D3-B71C-BD0CE472519E}">
      <dgm:prSet/>
      <dgm:spPr/>
      <dgm:t>
        <a:bodyPr/>
        <a:lstStyle/>
        <a:p>
          <a:endParaRPr lang="en-US"/>
        </a:p>
      </dgm:t>
    </dgm:pt>
    <dgm:pt modelId="{B3F49EE5-2322-47B2-A72A-6B478BE52617}" type="sibTrans" cxnId="{F0D97AD7-C9A6-41D3-B71C-BD0CE472519E}">
      <dgm:prSet/>
      <dgm:spPr/>
      <dgm:t>
        <a:bodyPr/>
        <a:lstStyle/>
        <a:p>
          <a:endParaRPr lang="en-US"/>
        </a:p>
      </dgm:t>
    </dgm:pt>
    <dgm:pt modelId="{7593655A-5380-4FE6-99E2-AD7417821B54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Individual</a:t>
          </a:r>
          <a:endParaRPr lang="en-US" b="1" dirty="0">
            <a:solidFill>
              <a:srgbClr val="002060"/>
            </a:solidFill>
          </a:endParaRPr>
        </a:p>
      </dgm:t>
    </dgm:pt>
    <dgm:pt modelId="{BCA03A5D-607D-458C-B0F7-03378DA415B8}" type="parTrans" cxnId="{B0537DEF-22D8-4043-8424-A42BE3065901}">
      <dgm:prSet/>
      <dgm:spPr/>
      <dgm:t>
        <a:bodyPr/>
        <a:lstStyle/>
        <a:p>
          <a:endParaRPr lang="en-US"/>
        </a:p>
      </dgm:t>
    </dgm:pt>
    <dgm:pt modelId="{E6D708E4-0553-47B7-850B-725475173DEC}" type="sibTrans" cxnId="{B0537DEF-22D8-4043-8424-A42BE3065901}">
      <dgm:prSet/>
      <dgm:spPr/>
      <dgm:t>
        <a:bodyPr/>
        <a:lstStyle/>
        <a:p>
          <a:endParaRPr lang="en-US"/>
        </a:p>
      </dgm:t>
    </dgm:pt>
    <dgm:pt modelId="{F0CF5998-11AA-40A2-A327-61C590BABF60}" type="pres">
      <dgm:prSet presAssocID="{A1467DC0-F32C-485C-A661-C4059969987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652ADE-46F7-4A40-9781-DD72CD665FF4}" type="pres">
      <dgm:prSet presAssocID="{A1467DC0-F32C-485C-A661-C4059969987F}" presName="comp1" presStyleCnt="0"/>
      <dgm:spPr/>
    </dgm:pt>
    <dgm:pt modelId="{07CD2A7D-8654-49DD-AFA1-9C9F2D18FA99}" type="pres">
      <dgm:prSet presAssocID="{A1467DC0-F32C-485C-A661-C4059969987F}" presName="circle1" presStyleLbl="node1" presStyleIdx="0" presStyleCnt="3"/>
      <dgm:spPr/>
      <dgm:t>
        <a:bodyPr/>
        <a:lstStyle/>
        <a:p>
          <a:endParaRPr lang="en-US"/>
        </a:p>
      </dgm:t>
    </dgm:pt>
    <dgm:pt modelId="{3458CD21-AA2E-4F11-B8A1-1310C6170649}" type="pres">
      <dgm:prSet presAssocID="{A1467DC0-F32C-485C-A661-C4059969987F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D4D03-EFB0-4C6F-9554-55B3671A9D7C}" type="pres">
      <dgm:prSet presAssocID="{A1467DC0-F32C-485C-A661-C4059969987F}" presName="comp2" presStyleCnt="0"/>
      <dgm:spPr/>
    </dgm:pt>
    <dgm:pt modelId="{FD70AA3D-5FD8-4B37-9528-5BFF83DF422E}" type="pres">
      <dgm:prSet presAssocID="{A1467DC0-F32C-485C-A661-C4059969987F}" presName="circle2" presStyleLbl="node1" presStyleIdx="1" presStyleCnt="3"/>
      <dgm:spPr/>
      <dgm:t>
        <a:bodyPr/>
        <a:lstStyle/>
        <a:p>
          <a:endParaRPr lang="en-US"/>
        </a:p>
      </dgm:t>
    </dgm:pt>
    <dgm:pt modelId="{0B0C60EA-36F4-4A6E-8D57-1115CEC42AB1}" type="pres">
      <dgm:prSet presAssocID="{A1467DC0-F32C-485C-A661-C4059969987F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30160-FE4D-4F99-B30A-1D577BD0F3D5}" type="pres">
      <dgm:prSet presAssocID="{A1467DC0-F32C-485C-A661-C4059969987F}" presName="comp3" presStyleCnt="0"/>
      <dgm:spPr/>
    </dgm:pt>
    <dgm:pt modelId="{1E16591A-2CA1-476C-AB1F-32EB2C989E69}" type="pres">
      <dgm:prSet presAssocID="{A1467DC0-F32C-485C-A661-C4059969987F}" presName="circle3" presStyleLbl="node1" presStyleIdx="2" presStyleCnt="3"/>
      <dgm:spPr/>
      <dgm:t>
        <a:bodyPr/>
        <a:lstStyle/>
        <a:p>
          <a:endParaRPr lang="en-US"/>
        </a:p>
      </dgm:t>
    </dgm:pt>
    <dgm:pt modelId="{74AD80B4-B53F-4E55-A0F7-46DC7AFA6FDF}" type="pres">
      <dgm:prSet presAssocID="{A1467DC0-F32C-485C-A661-C4059969987F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7F81C0-35B3-468D-ABD3-2996A1F431B6}" type="presOf" srcId="{A1467DC0-F32C-485C-A661-C4059969987F}" destId="{F0CF5998-11AA-40A2-A327-61C590BABF60}" srcOrd="0" destOrd="0" presId="urn:microsoft.com/office/officeart/2005/8/layout/venn2"/>
    <dgm:cxn modelId="{B0537DEF-22D8-4043-8424-A42BE3065901}" srcId="{A1467DC0-F32C-485C-A661-C4059969987F}" destId="{7593655A-5380-4FE6-99E2-AD7417821B54}" srcOrd="2" destOrd="0" parTransId="{BCA03A5D-607D-458C-B0F7-03378DA415B8}" sibTransId="{E6D708E4-0553-47B7-850B-725475173DEC}"/>
    <dgm:cxn modelId="{8444C6C3-0E7C-47EE-BDAA-CA2B66CC0B24}" type="presOf" srcId="{114E406A-DF8A-4818-982C-C90B70A408E0}" destId="{3458CD21-AA2E-4F11-B8A1-1310C6170649}" srcOrd="1" destOrd="0" presId="urn:microsoft.com/office/officeart/2005/8/layout/venn2"/>
    <dgm:cxn modelId="{58AD9273-A977-42A8-B078-7C2391766AB4}" srcId="{A1467DC0-F32C-485C-A661-C4059969987F}" destId="{114E406A-DF8A-4818-982C-C90B70A408E0}" srcOrd="0" destOrd="0" parTransId="{BDE6E27B-59CE-4CA3-99FA-5F2D27C34E59}" sibTransId="{D30C6337-9B6D-4981-AFDA-CD23E045E6DF}"/>
    <dgm:cxn modelId="{50E3B97B-A83C-46A9-9154-C46B22128822}" type="presOf" srcId="{7593655A-5380-4FE6-99E2-AD7417821B54}" destId="{1E16591A-2CA1-476C-AB1F-32EB2C989E69}" srcOrd="0" destOrd="0" presId="urn:microsoft.com/office/officeart/2005/8/layout/venn2"/>
    <dgm:cxn modelId="{967A23A7-3AF4-418F-A35B-D381902C0254}" type="presOf" srcId="{5AEC388C-8801-43CA-99C4-C1B4DA7ECBA0}" destId="{0B0C60EA-36F4-4A6E-8D57-1115CEC42AB1}" srcOrd="1" destOrd="0" presId="urn:microsoft.com/office/officeart/2005/8/layout/venn2"/>
    <dgm:cxn modelId="{AB49F2DE-D048-4407-BC15-F370FDF36352}" type="presOf" srcId="{114E406A-DF8A-4818-982C-C90B70A408E0}" destId="{07CD2A7D-8654-49DD-AFA1-9C9F2D18FA99}" srcOrd="0" destOrd="0" presId="urn:microsoft.com/office/officeart/2005/8/layout/venn2"/>
    <dgm:cxn modelId="{BADAB9B8-8838-4440-AC9F-47C9A9A8AE2D}" type="presOf" srcId="{5AEC388C-8801-43CA-99C4-C1B4DA7ECBA0}" destId="{FD70AA3D-5FD8-4B37-9528-5BFF83DF422E}" srcOrd="0" destOrd="0" presId="urn:microsoft.com/office/officeart/2005/8/layout/venn2"/>
    <dgm:cxn modelId="{F0D97AD7-C9A6-41D3-B71C-BD0CE472519E}" srcId="{A1467DC0-F32C-485C-A661-C4059969987F}" destId="{5AEC388C-8801-43CA-99C4-C1B4DA7ECBA0}" srcOrd="1" destOrd="0" parTransId="{FAF005EF-285F-494E-86CC-9E840C865AC2}" sibTransId="{B3F49EE5-2322-47B2-A72A-6B478BE52617}"/>
    <dgm:cxn modelId="{7A8BC281-C9A3-4F34-ADEF-8E85427098B5}" type="presOf" srcId="{7593655A-5380-4FE6-99E2-AD7417821B54}" destId="{74AD80B4-B53F-4E55-A0F7-46DC7AFA6FDF}" srcOrd="1" destOrd="0" presId="urn:microsoft.com/office/officeart/2005/8/layout/venn2"/>
    <dgm:cxn modelId="{CBED655E-C137-47B8-B47A-7D928BAEFFCF}" type="presParOf" srcId="{F0CF5998-11AA-40A2-A327-61C590BABF60}" destId="{BF652ADE-46F7-4A40-9781-DD72CD665FF4}" srcOrd="0" destOrd="0" presId="urn:microsoft.com/office/officeart/2005/8/layout/venn2"/>
    <dgm:cxn modelId="{7D42E319-9582-48CC-949D-D5BD762FE68A}" type="presParOf" srcId="{BF652ADE-46F7-4A40-9781-DD72CD665FF4}" destId="{07CD2A7D-8654-49DD-AFA1-9C9F2D18FA99}" srcOrd="0" destOrd="0" presId="urn:microsoft.com/office/officeart/2005/8/layout/venn2"/>
    <dgm:cxn modelId="{E91C8D14-8215-4449-9080-63EDE82FECC8}" type="presParOf" srcId="{BF652ADE-46F7-4A40-9781-DD72CD665FF4}" destId="{3458CD21-AA2E-4F11-B8A1-1310C6170649}" srcOrd="1" destOrd="0" presId="urn:microsoft.com/office/officeart/2005/8/layout/venn2"/>
    <dgm:cxn modelId="{B07089A4-1CD4-4720-9FF3-1DE458ED6BD7}" type="presParOf" srcId="{F0CF5998-11AA-40A2-A327-61C590BABF60}" destId="{834D4D03-EFB0-4C6F-9554-55B3671A9D7C}" srcOrd="1" destOrd="0" presId="urn:microsoft.com/office/officeart/2005/8/layout/venn2"/>
    <dgm:cxn modelId="{AFD79488-DF09-43AD-9750-5D4B5D5DAA6A}" type="presParOf" srcId="{834D4D03-EFB0-4C6F-9554-55B3671A9D7C}" destId="{FD70AA3D-5FD8-4B37-9528-5BFF83DF422E}" srcOrd="0" destOrd="0" presId="urn:microsoft.com/office/officeart/2005/8/layout/venn2"/>
    <dgm:cxn modelId="{8742FFE3-7E44-4B79-92FA-BC5B2A94F01E}" type="presParOf" srcId="{834D4D03-EFB0-4C6F-9554-55B3671A9D7C}" destId="{0B0C60EA-36F4-4A6E-8D57-1115CEC42AB1}" srcOrd="1" destOrd="0" presId="urn:microsoft.com/office/officeart/2005/8/layout/venn2"/>
    <dgm:cxn modelId="{0BAFED87-0F22-4E55-BEF1-F6A8FAF50CA3}" type="presParOf" srcId="{F0CF5998-11AA-40A2-A327-61C590BABF60}" destId="{D8C30160-FE4D-4F99-B30A-1D577BD0F3D5}" srcOrd="2" destOrd="0" presId="urn:microsoft.com/office/officeart/2005/8/layout/venn2"/>
    <dgm:cxn modelId="{586176AA-99B7-4EE2-825D-7DDF81239A7D}" type="presParOf" srcId="{D8C30160-FE4D-4F99-B30A-1D577BD0F3D5}" destId="{1E16591A-2CA1-476C-AB1F-32EB2C989E69}" srcOrd="0" destOrd="0" presId="urn:microsoft.com/office/officeart/2005/8/layout/venn2"/>
    <dgm:cxn modelId="{0AD81D96-B353-4470-B8C4-924E27BE637C}" type="presParOf" srcId="{D8C30160-FE4D-4F99-B30A-1D577BD0F3D5}" destId="{74AD80B4-B53F-4E55-A0F7-46DC7AFA6FDF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2059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>
            <a:noAutofit/>
          </a:bodyPr>
          <a:lstStyle/>
          <a:p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82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Major focus</a:t>
            </a:r>
            <a:r>
              <a:rPr lang="en-US" baseline="0" dirty="0" smtClean="0"/>
              <a:t> on Associates, but also on new faculty, especially FOC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8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lIns="96645" tIns="96645" rIns="96645" bIns="96645" anchor="ctr" anchorCtr="0">
            <a:noAutofit/>
          </a:bodyPr>
          <a:lstStyle/>
          <a:p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8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394" y="4763158"/>
            <a:ext cx="4517081" cy="451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6759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725714" y="841771"/>
            <a:ext cx="7772400" cy="25097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 Black"/>
              <a:buNone/>
              <a:defRPr sz="36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143000" y="35651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Font typeface="Arial"/>
              <a:buNone/>
              <a:defRPr sz="15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Font typeface="Arial"/>
              <a:buNone/>
              <a:defRPr sz="135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Font typeface="Arial"/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346960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88384" y="4763158"/>
            <a:ext cx="1539795" cy="30849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556783" y="4749850"/>
            <a:ext cx="548700" cy="3936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rgbClr val="002060"/>
                </a:solidFill>
              </a:rPr>
              <a:t>‹#›</a:t>
            </a:fld>
            <a:endParaRPr lang="en-US" sz="1300">
              <a:solidFill>
                <a:srgbClr val="00206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618344" y="0"/>
            <a:ext cx="6897005" cy="1065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Arial"/>
              <a:buNone/>
              <a:defRPr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57150" algn="l" rtl="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SzPct val="100000"/>
              <a:buFont typeface="Arial"/>
              <a:buChar char="•"/>
              <a:def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69850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57150" algn="l" rtl="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SzPct val="100000"/>
              <a:buFont typeface="Arial"/>
              <a:buChar char="•"/>
              <a:defRPr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69850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96365" y="4767262"/>
            <a:ext cx="451153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45143" y="4767262"/>
            <a:ext cx="48173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618344" y="0"/>
            <a:ext cx="6897005" cy="1065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Arial"/>
              <a:buNone/>
              <a:defRPr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8557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44450" algn="l" rtl="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69850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696365" y="4767262"/>
            <a:ext cx="451153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45143" y="4767262"/>
            <a:ext cx="48173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Arial"/>
              <a:buNone/>
              <a:defRPr sz="4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18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696365" y="4767262"/>
            <a:ext cx="451153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45143" y="4767262"/>
            <a:ext cx="48173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1618344" y="0"/>
            <a:ext cx="6897005" cy="1065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Arial"/>
              <a:buNone/>
              <a:defRPr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696365" y="4767262"/>
            <a:ext cx="451153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45143" y="4767262"/>
            <a:ext cx="48173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696365" y="4767262"/>
            <a:ext cx="451153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45143" y="4767262"/>
            <a:ext cx="48173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749164"/>
            <a:ext cx="9144000" cy="39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52394" y="4763158"/>
            <a:ext cx="4517081" cy="451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-10315" y="0"/>
            <a:ext cx="236759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618344" y="0"/>
            <a:ext cx="6897005" cy="10656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Font typeface="Arial"/>
              <a:buNone/>
              <a:defRPr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28557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1450" marR="0" lvl="0" indent="-44450" algn="l" rtl="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SzPct val="100000"/>
              <a:buFont typeface="Arial"/>
              <a:buChar char="•"/>
              <a:defRPr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69850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rgbClr val="757070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2696365" y="4767262"/>
            <a:ext cx="4511533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45143" y="4767262"/>
            <a:ext cx="481735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9130" y="-14513"/>
            <a:ext cx="1789607" cy="81345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508092" y="4442028"/>
            <a:ext cx="523665" cy="44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05017" y="4763158"/>
            <a:ext cx="1539795" cy="3084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ache.gse.harvard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725714" y="841771"/>
            <a:ext cx="7772400" cy="25097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IDEAL–N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36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Kent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State University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1143000" y="35651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Community through Intentional Mentoring </a:t>
            </a:r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8497" y="1952786"/>
            <a:ext cx="745002" cy="631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Practices focused on the individual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0" dirty="0" smtClean="0"/>
              <a:t>Personalized mentoring maps</a:t>
            </a:r>
          </a:p>
          <a:p>
            <a:r>
              <a:rPr lang="en-US" b="0" dirty="0" smtClean="0"/>
              <a:t>Mentorship relationships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190"/>
          <p:cNvPicPr preferRelativeResize="0"/>
          <p:nvPr/>
        </p:nvPicPr>
        <p:blipFill rotWithShape="1">
          <a:blip r:embed="rId2">
            <a:alphaModFix/>
          </a:blip>
          <a:srcRect l="25454" t="20723" r="24277" b="7596"/>
          <a:stretch/>
        </p:blipFill>
        <p:spPr>
          <a:xfrm>
            <a:off x="686713" y="1312579"/>
            <a:ext cx="3420205" cy="3259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7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111125"/>
            <a:r>
              <a:rPr lang="en-US" b="0" dirty="0" smtClean="0"/>
              <a:t>Research on service loads of Associate Professor vs. Full Professor</a:t>
            </a:r>
          </a:p>
          <a:p>
            <a:pPr marL="228600" indent="-111125"/>
            <a:r>
              <a:rPr lang="en-US" b="0" dirty="0" smtClean="0"/>
              <a:t>Summer Academic Affairs retreat focused on faculty success</a:t>
            </a:r>
          </a:p>
          <a:p>
            <a:pPr lvl="1">
              <a:spcBef>
                <a:spcPts val="750"/>
              </a:spcBef>
            </a:pPr>
            <a:r>
              <a:rPr lang="en-US" dirty="0"/>
              <a:t>Implicit bias </a:t>
            </a:r>
            <a:r>
              <a:rPr lang="en-US" dirty="0" smtClean="0"/>
              <a:t>awareness and stereotyping especially in the evaluation process</a:t>
            </a:r>
            <a:endParaRPr lang="en-US" dirty="0"/>
          </a:p>
          <a:p>
            <a:pPr lvl="1">
              <a:spcBef>
                <a:spcPts val="750"/>
              </a:spcBef>
            </a:pPr>
            <a:r>
              <a:rPr lang="en-US" dirty="0" smtClean="0"/>
              <a:t>Mentoring</a:t>
            </a:r>
          </a:p>
          <a:p>
            <a:pPr marL="228600" indent="-111125"/>
            <a:r>
              <a:rPr lang="en-US" b="0" dirty="0" smtClean="0"/>
              <a:t>Chairs Leadership Institute</a:t>
            </a:r>
          </a:p>
          <a:p>
            <a:pPr marL="228600" indent="-111125"/>
            <a:r>
              <a:rPr lang="en-US" b="0" dirty="0" smtClean="0"/>
              <a:t>2018 ADVANCE submission</a:t>
            </a:r>
          </a:p>
          <a:p>
            <a:pPr marL="127000" indent="0">
              <a:buNone/>
            </a:pP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42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344" y="78830"/>
            <a:ext cx="6897005" cy="592771"/>
          </a:xfrm>
        </p:spPr>
        <p:txBody>
          <a:bodyPr/>
          <a:lstStyle/>
          <a:p>
            <a:r>
              <a:rPr lang="en-US" dirty="0" smtClean="0"/>
              <a:t>Why Mentoring?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44" y="1126876"/>
            <a:ext cx="8856966" cy="33653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8344" y="624303"/>
            <a:ext cx="7323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COACHE (Collaborative On Academic Careers in Higher Education) </a:t>
            </a:r>
            <a:r>
              <a:rPr lang="en-US" sz="12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http://coache.gse.harvard.edu/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5143" y="2758966"/>
            <a:ext cx="8796283" cy="204952"/>
          </a:xfrm>
          <a:prstGeom prst="roundRect">
            <a:avLst/>
          </a:prstGeom>
          <a:solidFill>
            <a:srgbClr val="C00000">
              <a:alpha val="1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45143" y="3752193"/>
            <a:ext cx="8796283" cy="275897"/>
          </a:xfrm>
          <a:prstGeom prst="roundRect">
            <a:avLst/>
          </a:prstGeom>
          <a:solidFill>
            <a:srgbClr val="C00000">
              <a:alpha val="10196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0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Framed in the best practices of COACHE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837746" y="1228906"/>
            <a:ext cx="4229100" cy="3263504"/>
          </a:xfrm>
        </p:spPr>
        <p:txBody>
          <a:bodyPr/>
          <a:lstStyle/>
          <a:p>
            <a:pPr marL="457200" lvl="0" indent="-342900">
              <a:buFont typeface="+mj-lt"/>
              <a:buAutoNum type="arabicPeriod"/>
            </a:pPr>
            <a:r>
              <a:rPr lang="en-US" sz="1600" b="0" dirty="0" smtClean="0"/>
              <a:t>Have a mentoring program! </a:t>
            </a:r>
          </a:p>
          <a:p>
            <a:pPr marL="457200" lvl="0" indent="-342900">
              <a:buFont typeface="+mj-lt"/>
              <a:buAutoNum type="arabicPeriod"/>
            </a:pPr>
            <a:r>
              <a:rPr lang="en-US" sz="1600" b="0" dirty="0" smtClean="0"/>
              <a:t>Provide multiple pathways to mentoring</a:t>
            </a:r>
          </a:p>
          <a:p>
            <a:pPr marL="457200" lvl="0" indent="-342900">
              <a:buFont typeface="+mj-lt"/>
              <a:buAutoNum type="arabicPeriod"/>
            </a:pPr>
            <a:r>
              <a:rPr lang="en-US" sz="1600" b="0" dirty="0" smtClean="0"/>
              <a:t>Set expectations for mentors and mentees</a:t>
            </a:r>
          </a:p>
          <a:p>
            <a:pPr marL="457200" lvl="0" indent="-342900">
              <a:buFont typeface="+mj-lt"/>
              <a:buAutoNum type="arabicPeriod"/>
            </a:pPr>
            <a:r>
              <a:rPr lang="en-US" sz="1600" b="0" dirty="0" smtClean="0"/>
              <a:t>Provide guidelines for mentors and mentees</a:t>
            </a:r>
          </a:p>
          <a:p>
            <a:pPr marL="457200" lvl="0" indent="-342900">
              <a:buFont typeface="+mj-lt"/>
              <a:buAutoNum type="arabicPeriod"/>
            </a:pPr>
            <a:r>
              <a:rPr lang="en-US" sz="1600" b="0" dirty="0" smtClean="0"/>
              <a:t>Be intentional when considering under-represented groups</a:t>
            </a:r>
          </a:p>
          <a:p>
            <a:pPr marL="457200" lvl="0" indent="-342900">
              <a:buFont typeface="+mj-lt"/>
              <a:buAutoNum type="arabicPeriod"/>
            </a:pPr>
            <a:r>
              <a:rPr lang="en-US" sz="1600" b="0" dirty="0" smtClean="0"/>
              <a:t>Provide a reward structure for mentors</a:t>
            </a:r>
          </a:p>
          <a:p>
            <a:pPr marL="457200" lvl="0" indent="-342900">
              <a:buFont typeface="+mj-lt"/>
              <a:buAutoNum type="arabicPeriod"/>
            </a:pPr>
            <a:r>
              <a:rPr lang="en-US" sz="1600" b="0" dirty="0" smtClean="0"/>
              <a:t>Develop an evaluation plan</a:t>
            </a:r>
            <a:endParaRPr lang="en-US" sz="16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-US" smtClean="0">
                <a:sym typeface="Arial"/>
              </a:rPr>
              <a:pPr lvl="0"/>
              <a:t>3</a:t>
            </a:fld>
            <a:endParaRPr lang="en-US">
              <a:sym typeface="Arial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9691547"/>
              </p:ext>
            </p:extLst>
          </p:nvPr>
        </p:nvGraphicFramePr>
        <p:xfrm>
          <a:off x="5431033" y="1216840"/>
          <a:ext cx="3631324" cy="323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87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Practices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111125"/>
            <a:r>
              <a:rPr lang="en-US" dirty="0" smtClean="0"/>
              <a:t>Writing mentoring duties into job descriptions</a:t>
            </a:r>
          </a:p>
          <a:p>
            <a:pPr marL="457200" lvl="1" indent="-111125"/>
            <a:r>
              <a:rPr lang="en-US" dirty="0"/>
              <a:t>Associate Provost for Academic Affairs</a:t>
            </a:r>
          </a:p>
          <a:p>
            <a:pPr marL="457200" lvl="1" indent="-111125"/>
            <a:r>
              <a:rPr lang="en-US" dirty="0" smtClean="0"/>
              <a:t>Director of Center for Teaching and Learning</a:t>
            </a:r>
          </a:p>
          <a:p>
            <a:pPr marL="228600" indent="-111125"/>
            <a:r>
              <a:rPr lang="en-US" dirty="0" smtClean="0"/>
              <a:t>Focus groups</a:t>
            </a:r>
          </a:p>
          <a:p>
            <a:pPr marL="228600" indent="-111125"/>
            <a:r>
              <a:rPr lang="en-US" dirty="0" smtClean="0"/>
              <a:t>Professional career coaching sessions</a:t>
            </a:r>
          </a:p>
          <a:p>
            <a:pPr marL="228600" indent="-111125"/>
            <a:r>
              <a:rPr lang="en-US" dirty="0"/>
              <a:t>Hiring of a new position in the Division of Diversity, Equity and Inclusion</a:t>
            </a:r>
          </a:p>
          <a:p>
            <a:pPr marL="457200" lvl="1" indent="-111125"/>
            <a:r>
              <a:rPr lang="en-US" dirty="0"/>
              <a:t>Executive Director of Faculty and Graduate Student </a:t>
            </a:r>
            <a:r>
              <a:rPr lang="en-US" dirty="0" smtClean="0"/>
              <a:t>Retention</a:t>
            </a:r>
          </a:p>
          <a:p>
            <a:pPr marL="114300" indent="-111125"/>
            <a:r>
              <a:rPr lang="en-US" dirty="0" smtClean="0"/>
              <a:t>“Check-ins” with faculty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9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775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Groups – open registration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990845"/>
            <a:ext cx="3886200" cy="3263504"/>
          </a:xfrm>
        </p:spPr>
        <p:txBody>
          <a:bodyPr/>
          <a:lstStyle/>
          <a:p>
            <a:r>
              <a:rPr lang="en-US" dirty="0" smtClean="0"/>
              <a:t>Faculty of Color Session</a:t>
            </a:r>
          </a:p>
          <a:p>
            <a:pPr lvl="1"/>
            <a:r>
              <a:rPr lang="en-US" dirty="0" smtClean="0"/>
              <a:t>Purpose: identify pressing issues and share experiences back with upper administration (21)</a:t>
            </a:r>
          </a:p>
          <a:p>
            <a:r>
              <a:rPr lang="en-US" dirty="0" smtClean="0"/>
              <a:t>Women in STEM Session</a:t>
            </a:r>
          </a:p>
          <a:p>
            <a:pPr lvl="1"/>
            <a:r>
              <a:rPr lang="en-US" dirty="0"/>
              <a:t>Purpose: identify pressing issues and share experiences back with upper </a:t>
            </a:r>
            <a:r>
              <a:rPr lang="en-US" dirty="0" smtClean="0"/>
              <a:t>administration (23)</a:t>
            </a:r>
          </a:p>
          <a:p>
            <a:pPr marL="444500" lvl="1" indent="0">
              <a:buNone/>
            </a:pPr>
            <a:endParaRPr lang="en-US" dirty="0"/>
          </a:p>
          <a:p>
            <a:pPr marL="444500" lvl="1" indent="0">
              <a:buNone/>
            </a:pPr>
            <a:endParaRPr lang="en-US" dirty="0" smtClean="0"/>
          </a:p>
          <a:p>
            <a:r>
              <a:rPr lang="en-US" dirty="0" smtClean="0"/>
              <a:t>Mommy Professor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rose as a focus area from other sessions (28)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9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26" y="1369219"/>
            <a:ext cx="4000499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4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Groups – open registration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629150" y="990845"/>
            <a:ext cx="3886200" cy="3263504"/>
          </a:xfrm>
        </p:spPr>
        <p:txBody>
          <a:bodyPr/>
          <a:lstStyle/>
          <a:p>
            <a:r>
              <a:rPr lang="en-US" dirty="0" smtClean="0"/>
              <a:t>Five mid-career sessions:</a:t>
            </a:r>
          </a:p>
          <a:p>
            <a:pPr marL="787400" lvl="1" indent="-342900">
              <a:buFont typeface="+mj-lt"/>
              <a:buAutoNum type="arabicPeriod"/>
            </a:pPr>
            <a:r>
              <a:rPr lang="en-US" dirty="0" smtClean="0"/>
              <a:t>So now you’re tenured! What next? (14)</a:t>
            </a:r>
          </a:p>
          <a:p>
            <a:pPr marL="787400" lvl="1" indent="-342900">
              <a:buFont typeface="+mj-lt"/>
              <a:buAutoNum type="arabicPeriod"/>
            </a:pPr>
            <a:r>
              <a:rPr lang="en-US" dirty="0" smtClean="0"/>
              <a:t>Managing multiple demands (33)</a:t>
            </a:r>
          </a:p>
          <a:p>
            <a:pPr marL="787400" lvl="1" indent="-342900">
              <a:buFont typeface="+mj-lt"/>
              <a:buAutoNum type="arabicPeriod"/>
            </a:pPr>
            <a:r>
              <a:rPr lang="en-US" dirty="0"/>
              <a:t>Pursuing Promotion to </a:t>
            </a:r>
            <a:r>
              <a:rPr lang="en-US" dirty="0" smtClean="0"/>
              <a:t>Professor – with a panel of recently promoted professors (30)</a:t>
            </a:r>
          </a:p>
          <a:p>
            <a:pPr marL="787400" lvl="1" indent="-342900">
              <a:buFont typeface="+mj-lt"/>
              <a:buAutoNum type="arabicPeriod"/>
            </a:pPr>
            <a:r>
              <a:rPr lang="en-US" dirty="0" smtClean="0"/>
              <a:t>Pursuing Promotion to Professor at Tuscarawas Campus (7)</a:t>
            </a:r>
          </a:p>
          <a:p>
            <a:pPr marL="787400" lvl="1" indent="-342900">
              <a:buFont typeface="+mj-lt"/>
              <a:buAutoNum type="arabicPeriod"/>
            </a:pPr>
            <a:r>
              <a:rPr lang="en-US" dirty="0"/>
              <a:t>Pursuing Promotion to Professor – with a panel of </a:t>
            </a:r>
            <a:r>
              <a:rPr lang="en-US" dirty="0" smtClean="0"/>
              <a:t>review committee members (?)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9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369219"/>
            <a:ext cx="4000500" cy="3000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618344" y="0"/>
            <a:ext cx="6897005" cy="1458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206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Instances of “no or low value” collected from Faculty of Color and Women in 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STEM focus groups</a:t>
            </a:r>
            <a:endParaRPr lang="en-US" sz="24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28650" y="1749971"/>
            <a:ext cx="7886700" cy="2474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1785"/>
              <a:buFont typeface="Arial"/>
              <a:buChar char="•"/>
            </a:pPr>
            <a:r>
              <a:rPr lang="en-US" sz="1425" b="0" i="1" u="none" strike="noStrike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When </a:t>
            </a:r>
            <a:r>
              <a:rPr lang="en-US" sz="1425" b="0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everyone is referred to a Dr. So and So and your title is dropped and you are referred to by your first name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1785"/>
              <a:buFont typeface="Arial"/>
              <a:buChar char="•"/>
            </a:pPr>
            <a:r>
              <a:rPr lang="en-US" sz="1425" b="0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Serving on a search committee because they need someone of color and not your input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1785"/>
              <a:buFont typeface="Arial"/>
              <a:buChar char="•"/>
            </a:pPr>
            <a:r>
              <a:rPr lang="en-US" sz="1425" b="0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Questioned/challenged about my contribution to collaborative research projects, grants, and articles despite clearly being lead as identified by investigator status and authorship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1785"/>
              <a:buFont typeface="Arial"/>
              <a:buChar char="•"/>
            </a:pPr>
            <a:r>
              <a:rPr lang="en-US" sz="1425" b="0" i="1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My first semester here I taught two courses that were very similar in content to courses I had taught at another institution. It was assumed that I knew nothing about the content of these courses by the program coordinator and this was communicated to the students in my classes by her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SzPct val="1000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900" b="1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21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– application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255"/>
            <a:ext cx="3886200" cy="3103468"/>
          </a:xfrm>
        </p:spPr>
        <p:txBody>
          <a:bodyPr/>
          <a:lstStyle/>
          <a:p>
            <a:r>
              <a:rPr lang="en-US" dirty="0" smtClean="0"/>
              <a:t>Associate professors only</a:t>
            </a:r>
          </a:p>
          <a:p>
            <a:r>
              <a:rPr lang="en-US" dirty="0" smtClean="0"/>
              <a:t>39 Applicants</a:t>
            </a:r>
          </a:p>
          <a:p>
            <a:pPr lvl="1"/>
            <a:r>
              <a:rPr lang="en-US" dirty="0" smtClean="0"/>
              <a:t> 28 Female, 11 Male</a:t>
            </a:r>
          </a:p>
          <a:p>
            <a:pPr lvl="1"/>
            <a:r>
              <a:rPr lang="en-US" dirty="0" smtClean="0"/>
              <a:t> 6 FOC  (3 men, 3 women)</a:t>
            </a:r>
          </a:p>
          <a:p>
            <a:pPr lvl="1"/>
            <a:r>
              <a:rPr lang="en-US" dirty="0" smtClean="0"/>
              <a:t> 1 Asian male</a:t>
            </a:r>
          </a:p>
          <a:p>
            <a:pPr lvl="1"/>
            <a:r>
              <a:rPr lang="en-US" dirty="0" smtClean="0"/>
              <a:t> 32 White (7 men, 23 women)</a:t>
            </a:r>
          </a:p>
          <a:p>
            <a:r>
              <a:rPr lang="en-US" dirty="0" smtClean="0"/>
              <a:t>19 accepted into program</a:t>
            </a:r>
          </a:p>
          <a:p>
            <a:pPr lvl="1"/>
            <a:r>
              <a:rPr lang="en-US" dirty="0" smtClean="0"/>
              <a:t> 14 faculty are receiving  personalized coaching</a:t>
            </a:r>
          </a:p>
          <a:p>
            <a:pPr lvl="1"/>
            <a:r>
              <a:rPr lang="en-US" dirty="0" smtClean="0"/>
              <a:t> 5 faculty are receiving group coaching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629150" y="1529255"/>
            <a:ext cx="3886200" cy="3103468"/>
          </a:xfrm>
        </p:spPr>
        <p:txBody>
          <a:bodyPr/>
          <a:lstStyle/>
          <a:p>
            <a:r>
              <a:rPr lang="en-US" dirty="0" smtClean="0"/>
              <a:t>Colleges represented by those receiving coaching</a:t>
            </a:r>
          </a:p>
          <a:p>
            <a:pPr lvl="1"/>
            <a:r>
              <a:rPr lang="en-US" dirty="0" smtClean="0"/>
              <a:t> Arts and Sciences (7 / 5 STEM)</a:t>
            </a:r>
          </a:p>
          <a:p>
            <a:pPr lvl="1"/>
            <a:r>
              <a:rPr lang="en-US" dirty="0" smtClean="0"/>
              <a:t> EHHS (5)</a:t>
            </a:r>
          </a:p>
          <a:p>
            <a:pPr lvl="1"/>
            <a:r>
              <a:rPr lang="en-US" dirty="0" smtClean="0"/>
              <a:t> Communication </a:t>
            </a:r>
            <a:r>
              <a:rPr lang="en-US" dirty="0"/>
              <a:t>(3)</a:t>
            </a:r>
          </a:p>
          <a:p>
            <a:pPr lvl="1"/>
            <a:r>
              <a:rPr lang="en-US" dirty="0" smtClean="0"/>
              <a:t> Business (2)</a:t>
            </a:r>
          </a:p>
          <a:p>
            <a:pPr lvl="1"/>
            <a:r>
              <a:rPr lang="en-US" dirty="0" smtClean="0"/>
              <a:t> University Libraries (2)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 Kent Campus (15)</a:t>
            </a:r>
          </a:p>
          <a:p>
            <a:pPr lvl="1"/>
            <a:r>
              <a:rPr lang="en-US" dirty="0" smtClean="0"/>
              <a:t> Regional Campuses (4)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24449" y="92212"/>
            <a:ext cx="2619046" cy="12770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“This </a:t>
            </a:r>
            <a:r>
              <a:rPr lang="en-US" dirty="0">
                <a:solidFill>
                  <a:srgbClr val="002060"/>
                </a:solidFill>
              </a:rPr>
              <a:t>is the first time as an Associate Professor that anyone </a:t>
            </a:r>
            <a:r>
              <a:rPr lang="en-US" dirty="0" smtClean="0">
                <a:solidFill>
                  <a:srgbClr val="002060"/>
                </a:solidFill>
              </a:rPr>
              <a:t>asked me what help I needed”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level practices and support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367048" y="1369219"/>
            <a:ext cx="4148302" cy="3263504"/>
          </a:xfrm>
        </p:spPr>
        <p:txBody>
          <a:bodyPr/>
          <a:lstStyle/>
          <a:p>
            <a:pPr marL="228600" indent="-111125"/>
            <a:r>
              <a:rPr lang="en-US" b="0" dirty="0" smtClean="0"/>
              <a:t>Departmental mentoring programs built around COACHE best practices</a:t>
            </a:r>
          </a:p>
          <a:p>
            <a:pPr marL="228600" indent="-111125"/>
            <a:r>
              <a:rPr lang="en-US" b="0" dirty="0" smtClean="0"/>
              <a:t>Guidebook developed</a:t>
            </a:r>
          </a:p>
          <a:p>
            <a:pPr marL="228600" indent="-111125"/>
            <a:r>
              <a:rPr lang="en-US" b="0" dirty="0" smtClean="0"/>
              <a:t>Support for mentors developed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Shape 187"/>
          <p:cNvPicPr preferRelativeResize="0"/>
          <p:nvPr/>
        </p:nvPicPr>
        <p:blipFill rotWithShape="1">
          <a:blip r:embed="rId2">
            <a:alphaModFix/>
          </a:blip>
          <a:srcRect l="16389" t="19136" r="50833" b="17161"/>
          <a:stretch/>
        </p:blipFill>
        <p:spPr>
          <a:xfrm>
            <a:off x="787609" y="1369219"/>
            <a:ext cx="2735984" cy="3263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536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6664</TotalTime>
  <Words>594</Words>
  <Application>Microsoft Office PowerPoint</Application>
  <PresentationFormat>On-screen Show (16:9)</PresentationFormat>
  <Paragraphs>91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IDEAL–N Kent State University</vt:lpstr>
      <vt:lpstr>Why Mentoring?</vt:lpstr>
      <vt:lpstr>Framed in the best practices of COACHE</vt:lpstr>
      <vt:lpstr>Institutional Practices</vt:lpstr>
      <vt:lpstr>Focus Groups – open registration</vt:lpstr>
      <vt:lpstr>Focus Groups – open registration</vt:lpstr>
      <vt:lpstr>Instances of “no or low value” collected from Faculty of Color and Women in STEM focus groups</vt:lpstr>
      <vt:lpstr>Coaching – application process</vt:lpstr>
      <vt:lpstr>Unit level practices and support</vt:lpstr>
      <vt:lpstr>Practices focused on the individual</vt:lpstr>
      <vt:lpstr>Moving Forward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IDEAL       IDEAL – N @ Kent State University</dc:title>
  <dc:creator>MUNRO-STASIUK, MANDY</dc:creator>
  <cp:lastModifiedBy>Heather Burton</cp:lastModifiedBy>
  <cp:revision>25</cp:revision>
  <cp:lastPrinted>2017-03-28T14:49:58Z</cp:lastPrinted>
  <dcterms:modified xsi:type="dcterms:W3CDTF">2017-04-07T02:14:23Z</dcterms:modified>
</cp:coreProperties>
</file>