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8" r:id="rId4"/>
    <p:sldId id="259" r:id="rId5"/>
    <p:sldId id="270" r:id="rId6"/>
    <p:sldId id="268" r:id="rId7"/>
    <p:sldId id="274" r:id="rId8"/>
    <p:sldId id="271" r:id="rId9"/>
    <p:sldId id="272" r:id="rId10"/>
    <p:sldId id="273" r:id="rId1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CCD059-2908-44F8-B8E4-46DAB7CE83DF}"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81415-2209-4729-83C6-84113E7CD6E4}" type="slidenum">
              <a:rPr lang="en-US" smtClean="0"/>
              <a:t>‹#›</a:t>
            </a:fld>
            <a:endParaRPr lang="en-US"/>
          </a:p>
        </p:txBody>
      </p:sp>
    </p:spTree>
    <p:extLst>
      <p:ext uri="{BB962C8B-B14F-4D97-AF65-F5344CB8AC3E}">
        <p14:creationId xmlns:p14="http://schemas.microsoft.com/office/powerpoint/2010/main" val="3908331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CCD059-2908-44F8-B8E4-46DAB7CE83DF}"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81415-2209-4729-83C6-84113E7CD6E4}" type="slidenum">
              <a:rPr lang="en-US" smtClean="0"/>
              <a:t>‹#›</a:t>
            </a:fld>
            <a:endParaRPr lang="en-US"/>
          </a:p>
        </p:txBody>
      </p:sp>
    </p:spTree>
    <p:extLst>
      <p:ext uri="{BB962C8B-B14F-4D97-AF65-F5344CB8AC3E}">
        <p14:creationId xmlns:p14="http://schemas.microsoft.com/office/powerpoint/2010/main" val="2523095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CCD059-2908-44F8-B8E4-46DAB7CE83DF}"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81415-2209-4729-83C6-84113E7CD6E4}" type="slidenum">
              <a:rPr lang="en-US" smtClean="0"/>
              <a:t>‹#›</a:t>
            </a:fld>
            <a:endParaRPr lang="en-US"/>
          </a:p>
        </p:txBody>
      </p:sp>
    </p:spTree>
    <p:extLst>
      <p:ext uri="{BB962C8B-B14F-4D97-AF65-F5344CB8AC3E}">
        <p14:creationId xmlns:p14="http://schemas.microsoft.com/office/powerpoint/2010/main" val="3411465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CCD059-2908-44F8-B8E4-46DAB7CE83DF}"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81415-2209-4729-83C6-84113E7CD6E4}" type="slidenum">
              <a:rPr lang="en-US" smtClean="0"/>
              <a:t>‹#›</a:t>
            </a:fld>
            <a:endParaRPr lang="en-US"/>
          </a:p>
        </p:txBody>
      </p:sp>
    </p:spTree>
    <p:extLst>
      <p:ext uri="{BB962C8B-B14F-4D97-AF65-F5344CB8AC3E}">
        <p14:creationId xmlns:p14="http://schemas.microsoft.com/office/powerpoint/2010/main" val="573932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CCD059-2908-44F8-B8E4-46DAB7CE83DF}"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81415-2209-4729-83C6-84113E7CD6E4}" type="slidenum">
              <a:rPr lang="en-US" smtClean="0"/>
              <a:t>‹#›</a:t>
            </a:fld>
            <a:endParaRPr lang="en-US"/>
          </a:p>
        </p:txBody>
      </p:sp>
    </p:spTree>
    <p:extLst>
      <p:ext uri="{BB962C8B-B14F-4D97-AF65-F5344CB8AC3E}">
        <p14:creationId xmlns:p14="http://schemas.microsoft.com/office/powerpoint/2010/main" val="2380611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CCD059-2908-44F8-B8E4-46DAB7CE83DF}"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81415-2209-4729-83C6-84113E7CD6E4}" type="slidenum">
              <a:rPr lang="en-US" smtClean="0"/>
              <a:t>‹#›</a:t>
            </a:fld>
            <a:endParaRPr lang="en-US"/>
          </a:p>
        </p:txBody>
      </p:sp>
    </p:spTree>
    <p:extLst>
      <p:ext uri="{BB962C8B-B14F-4D97-AF65-F5344CB8AC3E}">
        <p14:creationId xmlns:p14="http://schemas.microsoft.com/office/powerpoint/2010/main" val="3598079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CCD059-2908-44F8-B8E4-46DAB7CE83DF}" type="datetimeFigureOut">
              <a:rPr lang="en-US" smtClean="0"/>
              <a:t>4/9/2018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081415-2209-4729-83C6-84113E7CD6E4}" type="slidenum">
              <a:rPr lang="en-US" smtClean="0"/>
              <a:t>‹#›</a:t>
            </a:fld>
            <a:endParaRPr lang="en-US"/>
          </a:p>
        </p:txBody>
      </p:sp>
    </p:spTree>
    <p:extLst>
      <p:ext uri="{BB962C8B-B14F-4D97-AF65-F5344CB8AC3E}">
        <p14:creationId xmlns:p14="http://schemas.microsoft.com/office/powerpoint/2010/main" val="2934133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CCD059-2908-44F8-B8E4-46DAB7CE83DF}" type="datetimeFigureOut">
              <a:rPr lang="en-US" smtClean="0"/>
              <a:t>4/9/2018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81415-2209-4729-83C6-84113E7CD6E4}" type="slidenum">
              <a:rPr lang="en-US" smtClean="0"/>
              <a:t>‹#›</a:t>
            </a:fld>
            <a:endParaRPr lang="en-US"/>
          </a:p>
        </p:txBody>
      </p:sp>
    </p:spTree>
    <p:extLst>
      <p:ext uri="{BB962C8B-B14F-4D97-AF65-F5344CB8AC3E}">
        <p14:creationId xmlns:p14="http://schemas.microsoft.com/office/powerpoint/2010/main" val="222459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CCD059-2908-44F8-B8E4-46DAB7CE83DF}" type="datetimeFigureOut">
              <a:rPr lang="en-US" smtClean="0"/>
              <a:t>4/9/2018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081415-2209-4729-83C6-84113E7CD6E4}" type="slidenum">
              <a:rPr lang="en-US" smtClean="0"/>
              <a:t>‹#›</a:t>
            </a:fld>
            <a:endParaRPr lang="en-US"/>
          </a:p>
        </p:txBody>
      </p:sp>
    </p:spTree>
    <p:extLst>
      <p:ext uri="{BB962C8B-B14F-4D97-AF65-F5344CB8AC3E}">
        <p14:creationId xmlns:p14="http://schemas.microsoft.com/office/powerpoint/2010/main" val="481963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CCD059-2908-44F8-B8E4-46DAB7CE83DF}"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81415-2209-4729-83C6-84113E7CD6E4}" type="slidenum">
              <a:rPr lang="en-US" smtClean="0"/>
              <a:t>‹#›</a:t>
            </a:fld>
            <a:endParaRPr lang="en-US"/>
          </a:p>
        </p:txBody>
      </p:sp>
    </p:spTree>
    <p:extLst>
      <p:ext uri="{BB962C8B-B14F-4D97-AF65-F5344CB8AC3E}">
        <p14:creationId xmlns:p14="http://schemas.microsoft.com/office/powerpoint/2010/main" val="2594520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CCD059-2908-44F8-B8E4-46DAB7CE83DF}"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81415-2209-4729-83C6-84113E7CD6E4}" type="slidenum">
              <a:rPr lang="en-US" smtClean="0"/>
              <a:t>‹#›</a:t>
            </a:fld>
            <a:endParaRPr lang="en-US"/>
          </a:p>
        </p:txBody>
      </p:sp>
    </p:spTree>
    <p:extLst>
      <p:ext uri="{BB962C8B-B14F-4D97-AF65-F5344CB8AC3E}">
        <p14:creationId xmlns:p14="http://schemas.microsoft.com/office/powerpoint/2010/main" val="3470189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CCD059-2908-44F8-B8E4-46DAB7CE83DF}" type="datetimeFigureOut">
              <a:rPr lang="en-US" smtClean="0"/>
              <a:t>4/9/2018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081415-2209-4729-83C6-84113E7CD6E4}" type="slidenum">
              <a:rPr lang="en-US" smtClean="0"/>
              <a:t>‹#›</a:t>
            </a:fld>
            <a:endParaRPr lang="en-US"/>
          </a:p>
        </p:txBody>
      </p:sp>
    </p:spTree>
    <p:extLst>
      <p:ext uri="{BB962C8B-B14F-4D97-AF65-F5344CB8AC3E}">
        <p14:creationId xmlns:p14="http://schemas.microsoft.com/office/powerpoint/2010/main" val="1008032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3.jpe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lancedRocks.jpg"/>
          <p:cNvPicPr>
            <a:picLocks noChangeAspect="1"/>
          </p:cNvPicPr>
          <p:nvPr/>
        </p:nvPicPr>
        <p:blipFill rotWithShape="1">
          <a:blip r:embed="rId2" cstate="print">
            <a:alphaModFix amt="54000"/>
            <a:extLst>
              <a:ext uri="{28A0092B-C50C-407E-A947-70E740481C1C}">
                <a14:useLocalDpi xmlns:a14="http://schemas.microsoft.com/office/drawing/2010/main" val="0"/>
              </a:ext>
            </a:extLst>
          </a:blip>
          <a:srcRect t="408" b="13181"/>
          <a:stretch/>
        </p:blipFill>
        <p:spPr>
          <a:xfrm>
            <a:off x="-5" y="-285054"/>
            <a:ext cx="12429067" cy="7159978"/>
          </a:xfrm>
          <a:prstGeom prst="rect">
            <a:avLst/>
          </a:prstGeom>
        </p:spPr>
      </p:pic>
      <p:sp>
        <p:nvSpPr>
          <p:cNvPr id="2" name="Title 1"/>
          <p:cNvSpPr>
            <a:spLocks noGrp="1"/>
          </p:cNvSpPr>
          <p:nvPr>
            <p:ph type="ctrTitle"/>
          </p:nvPr>
        </p:nvSpPr>
        <p:spPr>
          <a:xfrm>
            <a:off x="1202273" y="1884355"/>
            <a:ext cx="9144000" cy="2387600"/>
          </a:xfrm>
        </p:spPr>
        <p:txBody>
          <a:bodyPr>
            <a:normAutofit fontScale="90000"/>
          </a:bodyPr>
          <a:lstStyle/>
          <a:p>
            <a:r>
              <a:rPr lang="en-US" dirty="0"/>
              <a:t>Gender Equity through Improved Work-Life Balance</a:t>
            </a:r>
            <a:br>
              <a:rPr lang="en-US" dirty="0"/>
            </a:br>
            <a:endParaRPr lang="en-US" dirty="0"/>
          </a:p>
        </p:txBody>
      </p:sp>
      <p:sp>
        <p:nvSpPr>
          <p:cNvPr id="3" name="Subtitle 2"/>
          <p:cNvSpPr>
            <a:spLocks noGrp="1"/>
          </p:cNvSpPr>
          <p:nvPr>
            <p:ph type="subTitle" idx="1"/>
          </p:nvPr>
        </p:nvSpPr>
        <p:spPr>
          <a:xfrm>
            <a:off x="1202273" y="3737502"/>
            <a:ext cx="9144000" cy="1655762"/>
          </a:xfrm>
        </p:spPr>
        <p:txBody>
          <a:bodyPr>
            <a:normAutofit/>
          </a:bodyPr>
          <a:lstStyle/>
          <a:p>
            <a:r>
              <a:rPr lang="en-US" dirty="0"/>
              <a:t>Dr. William Morgan, Vice Provost</a:t>
            </a:r>
          </a:p>
          <a:p>
            <a:r>
              <a:rPr lang="en-US" dirty="0"/>
              <a:t>Dr. Cheryl Bracken, </a:t>
            </a:r>
            <a:r>
              <a:rPr lang="en-US"/>
              <a:t>Associate Dean </a:t>
            </a:r>
            <a:r>
              <a:rPr lang="en-US" dirty="0"/>
              <a:t>(Social Scientist)</a:t>
            </a:r>
          </a:p>
          <a:p>
            <a:r>
              <a:rPr lang="en-US" dirty="0"/>
              <a:t>Dr. Oya Tukel, Associate Dean (Change Agent)</a:t>
            </a:r>
          </a:p>
        </p:txBody>
      </p:sp>
      <p:pic>
        <p:nvPicPr>
          <p:cNvPr id="6" name="Picture 5" descr="Seal_Green.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234" y="334433"/>
            <a:ext cx="1900767" cy="1935118"/>
          </a:xfrm>
          <a:prstGeom prst="rect">
            <a:avLst/>
          </a:prstGeom>
        </p:spPr>
      </p:pic>
    </p:spTree>
    <p:extLst>
      <p:ext uri="{BB962C8B-B14F-4D97-AF65-F5344CB8AC3E}">
        <p14:creationId xmlns:p14="http://schemas.microsoft.com/office/powerpoint/2010/main" val="76482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HexagonPeople.jpg"/>
          <p:cNvPicPr>
            <a:picLocks noChangeAspect="1"/>
          </p:cNvPicPr>
          <p:nvPr/>
        </p:nvPicPr>
        <p:blipFill>
          <a:blip r:embed="rId2" cstate="print">
            <a:alphaModFix amt="37000"/>
            <a:extLst>
              <a:ext uri="{28A0092B-C50C-407E-A947-70E740481C1C}">
                <a14:useLocalDpi xmlns:a14="http://schemas.microsoft.com/office/drawing/2010/main" val="0"/>
              </a:ext>
            </a:extLst>
          </a:blip>
          <a:stretch>
            <a:fillRect/>
          </a:stretch>
        </p:blipFill>
        <p:spPr>
          <a:xfrm>
            <a:off x="-67734" y="-626522"/>
            <a:ext cx="12344399" cy="7493049"/>
          </a:xfrm>
          <a:prstGeom prst="rect">
            <a:avLst/>
          </a:prstGeom>
        </p:spPr>
      </p:pic>
      <p:sp>
        <p:nvSpPr>
          <p:cNvPr id="2" name="Title 1"/>
          <p:cNvSpPr>
            <a:spLocks noGrp="1"/>
          </p:cNvSpPr>
          <p:nvPr>
            <p:ph type="title"/>
          </p:nvPr>
        </p:nvSpPr>
        <p:spPr>
          <a:xfrm>
            <a:off x="838200" y="517526"/>
            <a:ext cx="10515600" cy="821878"/>
          </a:xfrm>
        </p:spPr>
        <p:txBody>
          <a:bodyPr/>
          <a:lstStyle/>
          <a:p>
            <a:pPr algn="ctr"/>
            <a:r>
              <a:rPr lang="en-US" dirty="0"/>
              <a:t>Planned Activities</a:t>
            </a:r>
          </a:p>
        </p:txBody>
      </p:sp>
      <p:sp>
        <p:nvSpPr>
          <p:cNvPr id="3" name="Content Placeholder 2"/>
          <p:cNvSpPr>
            <a:spLocks noGrp="1"/>
          </p:cNvSpPr>
          <p:nvPr>
            <p:ph idx="1"/>
          </p:nvPr>
        </p:nvSpPr>
        <p:spPr>
          <a:xfrm>
            <a:off x="838200" y="1825625"/>
            <a:ext cx="8692166" cy="4351338"/>
          </a:xfrm>
        </p:spPr>
        <p:txBody>
          <a:bodyPr>
            <a:normAutofit/>
          </a:bodyPr>
          <a:lstStyle/>
          <a:p>
            <a:r>
              <a:rPr lang="en-US" sz="2400" dirty="0"/>
              <a:t>The Faculty Panel Discussion for Pre-Tenure Faculty April 19, 2018</a:t>
            </a:r>
          </a:p>
          <a:p>
            <a:pPr marL="0" indent="0" algn="ctr">
              <a:buNone/>
            </a:pPr>
            <a:r>
              <a:rPr lang="en-US" i="1" dirty="0"/>
              <a:t>My Career as a faculty member at CSU </a:t>
            </a:r>
          </a:p>
          <a:p>
            <a:pPr marL="0" indent="0" algn="ctr">
              <a:buNone/>
            </a:pPr>
            <a:r>
              <a:rPr lang="en-US" i="1" dirty="0"/>
              <a:t>What I needed to know but nobody told me</a:t>
            </a:r>
          </a:p>
          <a:p>
            <a:pPr marL="0" indent="0">
              <a:buNone/>
            </a:pPr>
            <a:endParaRPr lang="en-US" i="1" dirty="0"/>
          </a:p>
        </p:txBody>
      </p:sp>
      <p:pic>
        <p:nvPicPr>
          <p:cNvPr id="4" name="Picture 3" descr="Seal_Green.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8179" y="5029200"/>
            <a:ext cx="1497422" cy="1524484"/>
          </a:xfrm>
          <a:prstGeom prst="rect">
            <a:avLst/>
          </a:prstGeom>
        </p:spPr>
      </p:pic>
    </p:spTree>
    <p:extLst>
      <p:ext uri="{BB962C8B-B14F-4D97-AF65-F5344CB8AC3E}">
        <p14:creationId xmlns:p14="http://schemas.microsoft.com/office/powerpoint/2010/main" val="3681379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cultyLecture.jpg"/>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b="4916"/>
          <a:stretch/>
        </p:blipFill>
        <p:spPr>
          <a:xfrm>
            <a:off x="-33866" y="-167336"/>
            <a:ext cx="12378267" cy="7330136"/>
          </a:xfrm>
          <a:prstGeom prst="rect">
            <a:avLst/>
          </a:prstGeom>
        </p:spPr>
      </p:pic>
      <p:sp>
        <p:nvSpPr>
          <p:cNvPr id="2" name="Title 1"/>
          <p:cNvSpPr>
            <a:spLocks noGrp="1"/>
          </p:cNvSpPr>
          <p:nvPr>
            <p:ph type="title"/>
          </p:nvPr>
        </p:nvSpPr>
        <p:spPr>
          <a:xfrm>
            <a:off x="838200" y="822316"/>
            <a:ext cx="10515600" cy="1325563"/>
          </a:xfrm>
        </p:spPr>
        <p:txBody>
          <a:bodyPr/>
          <a:lstStyle/>
          <a:p>
            <a:r>
              <a:rPr lang="en-US" b="1" dirty="0"/>
              <a:t>Goals/Objectives of the Change Project:</a:t>
            </a:r>
            <a:endParaRPr lang="en-US" dirty="0"/>
          </a:p>
        </p:txBody>
      </p:sp>
      <p:sp>
        <p:nvSpPr>
          <p:cNvPr id="3" name="Content Placeholder 2"/>
          <p:cNvSpPr>
            <a:spLocks noGrp="1"/>
          </p:cNvSpPr>
          <p:nvPr>
            <p:ph idx="1"/>
          </p:nvPr>
        </p:nvSpPr>
        <p:spPr>
          <a:xfrm>
            <a:off x="3352800" y="2167467"/>
            <a:ext cx="6722533" cy="2641600"/>
          </a:xfrm>
        </p:spPr>
        <p:txBody>
          <a:bodyPr>
            <a:normAutofit/>
          </a:bodyPr>
          <a:lstStyle/>
          <a:p>
            <a:pPr marL="0" indent="0">
              <a:buNone/>
            </a:pPr>
            <a:r>
              <a:rPr lang="en-US" dirty="0"/>
              <a:t>Our ultimate goal is to improve the recruitment and retention of high quality STEM and other faculty who are attracted to our university because of its commitment to family friendly faculty policies as we have broadly defined them.</a:t>
            </a:r>
          </a:p>
          <a:p>
            <a:endParaRPr lang="en-US" dirty="0"/>
          </a:p>
        </p:txBody>
      </p:sp>
      <p:pic>
        <p:nvPicPr>
          <p:cNvPr id="5" name="Picture 4" descr="Seal_Green.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8179" y="5029200"/>
            <a:ext cx="1497422" cy="1524484"/>
          </a:xfrm>
          <a:prstGeom prst="rect">
            <a:avLst/>
          </a:prstGeom>
        </p:spPr>
      </p:pic>
      <p:pic>
        <p:nvPicPr>
          <p:cNvPr id="6" name="Picture 5" descr="Goal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534" y="2057400"/>
            <a:ext cx="2743200" cy="2743200"/>
          </a:xfrm>
          <a:prstGeom prst="rect">
            <a:avLst/>
          </a:prstGeom>
        </p:spPr>
      </p:pic>
    </p:spTree>
    <p:extLst>
      <p:ext uri="{BB962C8B-B14F-4D97-AF65-F5344CB8AC3E}">
        <p14:creationId xmlns:p14="http://schemas.microsoft.com/office/powerpoint/2010/main" val="4085473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erson-3things-extendedbox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398" y="905929"/>
            <a:ext cx="10003367" cy="6488670"/>
          </a:xfrm>
          <a:prstGeom prst="rect">
            <a:avLst/>
          </a:prstGeom>
        </p:spPr>
      </p:pic>
      <p:sp>
        <p:nvSpPr>
          <p:cNvPr id="2" name="Title 1"/>
          <p:cNvSpPr>
            <a:spLocks noGrp="1"/>
          </p:cNvSpPr>
          <p:nvPr>
            <p:ph type="title"/>
          </p:nvPr>
        </p:nvSpPr>
        <p:spPr>
          <a:xfrm>
            <a:off x="601138" y="297393"/>
            <a:ext cx="10515600" cy="1325563"/>
          </a:xfrm>
        </p:spPr>
        <p:txBody>
          <a:bodyPr>
            <a:normAutofit/>
          </a:bodyPr>
          <a:lstStyle/>
          <a:p>
            <a:r>
              <a:rPr lang="en-US" dirty="0"/>
              <a:t>Taskforce on Family Friendly Faculty Policies Subcommittees</a:t>
            </a:r>
          </a:p>
        </p:txBody>
      </p:sp>
      <p:sp>
        <p:nvSpPr>
          <p:cNvPr id="3" name="Content Placeholder 2"/>
          <p:cNvSpPr>
            <a:spLocks noGrp="1"/>
          </p:cNvSpPr>
          <p:nvPr>
            <p:ph idx="1"/>
          </p:nvPr>
        </p:nvSpPr>
        <p:spPr>
          <a:xfrm>
            <a:off x="5283198" y="5579798"/>
            <a:ext cx="4555067" cy="753269"/>
          </a:xfrm>
        </p:spPr>
        <p:txBody>
          <a:bodyPr>
            <a:normAutofit fontScale="92500" lnSpcReduction="10000"/>
          </a:bodyPr>
          <a:lstStyle/>
          <a:p>
            <a:pPr marL="0" indent="0">
              <a:buNone/>
            </a:pPr>
            <a:r>
              <a:rPr lang="en-US" dirty="0"/>
              <a:t>Work/Life Balance (2017-2018 focused on Mentoring)</a:t>
            </a:r>
          </a:p>
        </p:txBody>
      </p:sp>
      <p:pic>
        <p:nvPicPr>
          <p:cNvPr id="4" name="Picture 3" descr="Seal_Green.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8179" y="5029200"/>
            <a:ext cx="1497422" cy="1524484"/>
          </a:xfrm>
          <a:prstGeom prst="rect">
            <a:avLst/>
          </a:prstGeom>
        </p:spPr>
      </p:pic>
      <p:sp>
        <p:nvSpPr>
          <p:cNvPr id="8" name="Content Placeholder 2"/>
          <p:cNvSpPr txBox="1">
            <a:spLocks/>
          </p:cNvSpPr>
          <p:nvPr/>
        </p:nvSpPr>
        <p:spPr>
          <a:xfrm>
            <a:off x="5249332" y="2040731"/>
            <a:ext cx="4555067" cy="83793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Tenure Extension (expanded in the 2017-2020 CBA)</a:t>
            </a:r>
          </a:p>
        </p:txBody>
      </p:sp>
      <p:sp>
        <p:nvSpPr>
          <p:cNvPr id="9" name="Content Placeholder 2"/>
          <p:cNvSpPr txBox="1">
            <a:spLocks/>
          </p:cNvSpPr>
          <p:nvPr/>
        </p:nvSpPr>
        <p:spPr>
          <a:xfrm>
            <a:off x="5249333" y="3691465"/>
            <a:ext cx="4521201" cy="11853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Paternal leave, FMLA, and modified duties (clarified FMLA in 2017-2020 CBA)</a:t>
            </a:r>
          </a:p>
        </p:txBody>
      </p:sp>
    </p:spTree>
    <p:extLst>
      <p:ext uri="{BB962C8B-B14F-4D97-AF65-F5344CB8AC3E}">
        <p14:creationId xmlns:p14="http://schemas.microsoft.com/office/powerpoint/2010/main" val="3861887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HexagonPeople.jpg"/>
          <p:cNvPicPr>
            <a:picLocks noChangeAspect="1"/>
          </p:cNvPicPr>
          <p:nvPr/>
        </p:nvPicPr>
        <p:blipFill>
          <a:blip r:embed="rId2" cstate="print">
            <a:alphaModFix amt="37000"/>
            <a:extLst>
              <a:ext uri="{28A0092B-C50C-407E-A947-70E740481C1C}">
                <a14:useLocalDpi xmlns:a14="http://schemas.microsoft.com/office/drawing/2010/main" val="0"/>
              </a:ext>
            </a:extLst>
          </a:blip>
          <a:stretch>
            <a:fillRect/>
          </a:stretch>
        </p:blipFill>
        <p:spPr>
          <a:xfrm>
            <a:off x="-67734" y="-626522"/>
            <a:ext cx="12344399" cy="7493049"/>
          </a:xfrm>
          <a:prstGeom prst="rect">
            <a:avLst/>
          </a:prstGeom>
        </p:spPr>
      </p:pic>
      <p:sp>
        <p:nvSpPr>
          <p:cNvPr id="2" name="Title 1"/>
          <p:cNvSpPr>
            <a:spLocks noGrp="1"/>
          </p:cNvSpPr>
          <p:nvPr>
            <p:ph type="title"/>
          </p:nvPr>
        </p:nvSpPr>
        <p:spPr>
          <a:xfrm>
            <a:off x="838200" y="517525"/>
            <a:ext cx="10515600" cy="1325563"/>
          </a:xfrm>
        </p:spPr>
        <p:txBody>
          <a:bodyPr/>
          <a:lstStyle/>
          <a:p>
            <a:r>
              <a:rPr lang="en-US" b="1" dirty="0"/>
              <a:t>Year One and Two</a:t>
            </a:r>
            <a:endParaRPr lang="en-US" dirty="0"/>
          </a:p>
        </p:txBody>
      </p:sp>
      <p:sp>
        <p:nvSpPr>
          <p:cNvPr id="3" name="Content Placeholder 2"/>
          <p:cNvSpPr>
            <a:spLocks noGrp="1"/>
          </p:cNvSpPr>
          <p:nvPr>
            <p:ph idx="1"/>
          </p:nvPr>
        </p:nvSpPr>
        <p:spPr>
          <a:xfrm>
            <a:off x="838200" y="1825625"/>
            <a:ext cx="9104290" cy="4351338"/>
          </a:xfrm>
        </p:spPr>
        <p:txBody>
          <a:bodyPr>
            <a:normAutofit/>
          </a:bodyPr>
          <a:lstStyle/>
          <a:p>
            <a:endParaRPr lang="en-US" dirty="0"/>
          </a:p>
          <a:p>
            <a:r>
              <a:rPr lang="en-US" dirty="0"/>
              <a:t>Year 1 - Taskforce on Family Friendly Faculty Policies was charged with developing recommendations for innovative family friendly faculty policies.  </a:t>
            </a:r>
          </a:p>
          <a:p>
            <a:endParaRPr lang="en-US" dirty="0"/>
          </a:p>
          <a:p>
            <a:r>
              <a:rPr lang="en-US" dirty="0"/>
              <a:t>Year 2 - Taskforce on Family Friendly Faculty Policies offered recommendations and implementation of recommendations begins</a:t>
            </a:r>
          </a:p>
          <a:p>
            <a:endParaRPr lang="en-US" dirty="0"/>
          </a:p>
        </p:txBody>
      </p:sp>
      <p:pic>
        <p:nvPicPr>
          <p:cNvPr id="4" name="Picture 3" descr="Seal_Green.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8179" y="5029200"/>
            <a:ext cx="1497422" cy="1524484"/>
          </a:xfrm>
          <a:prstGeom prst="rect">
            <a:avLst/>
          </a:prstGeom>
        </p:spPr>
      </p:pic>
    </p:spTree>
    <p:extLst>
      <p:ext uri="{BB962C8B-B14F-4D97-AF65-F5344CB8AC3E}">
        <p14:creationId xmlns:p14="http://schemas.microsoft.com/office/powerpoint/2010/main" val="3698575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HexagonPeople.jpg"/>
          <p:cNvPicPr>
            <a:picLocks noChangeAspect="1"/>
          </p:cNvPicPr>
          <p:nvPr/>
        </p:nvPicPr>
        <p:blipFill>
          <a:blip r:embed="rId2" cstate="print">
            <a:alphaModFix amt="37000"/>
            <a:extLst>
              <a:ext uri="{28A0092B-C50C-407E-A947-70E740481C1C}">
                <a14:useLocalDpi xmlns:a14="http://schemas.microsoft.com/office/drawing/2010/main" val="0"/>
              </a:ext>
            </a:extLst>
          </a:blip>
          <a:stretch>
            <a:fillRect/>
          </a:stretch>
        </p:blipFill>
        <p:spPr>
          <a:xfrm>
            <a:off x="-67734" y="-626522"/>
            <a:ext cx="12344399" cy="7493049"/>
          </a:xfrm>
          <a:prstGeom prst="rect">
            <a:avLst/>
          </a:prstGeom>
        </p:spPr>
      </p:pic>
      <p:sp>
        <p:nvSpPr>
          <p:cNvPr id="2" name="Title 1"/>
          <p:cNvSpPr>
            <a:spLocks noGrp="1"/>
          </p:cNvSpPr>
          <p:nvPr>
            <p:ph type="title"/>
          </p:nvPr>
        </p:nvSpPr>
        <p:spPr>
          <a:xfrm>
            <a:off x="838200" y="517525"/>
            <a:ext cx="10515600" cy="1325563"/>
          </a:xfrm>
        </p:spPr>
        <p:txBody>
          <a:bodyPr/>
          <a:lstStyle/>
          <a:p>
            <a:pPr algn="ctr"/>
            <a:r>
              <a:rPr lang="en-US" b="1" dirty="0"/>
              <a:t>AAUP - Article 5 </a:t>
            </a:r>
            <a:br>
              <a:rPr lang="en-US" b="1" dirty="0"/>
            </a:br>
            <a:r>
              <a:rPr lang="en-US" b="1" dirty="0"/>
              <a:t>Work Life Balance</a:t>
            </a:r>
            <a:endParaRPr lang="en-US" dirty="0"/>
          </a:p>
        </p:txBody>
      </p:sp>
      <p:pic>
        <p:nvPicPr>
          <p:cNvPr id="6" name="Content Placeholder 5"/>
          <p:cNvPicPr>
            <a:picLocks noGrp="1" noChangeAspect="1"/>
          </p:cNvPicPr>
          <p:nvPr>
            <p:ph idx="1"/>
          </p:nvPr>
        </p:nvPicPr>
        <p:blipFill>
          <a:blip r:embed="rId3"/>
          <a:stretch>
            <a:fillRect/>
          </a:stretch>
        </p:blipFill>
        <p:spPr>
          <a:xfrm>
            <a:off x="838200" y="1902732"/>
            <a:ext cx="8691563" cy="4197123"/>
          </a:xfrm>
          <a:prstGeom prst="rect">
            <a:avLst/>
          </a:prstGeom>
        </p:spPr>
      </p:pic>
      <p:pic>
        <p:nvPicPr>
          <p:cNvPr id="4" name="Picture 3" descr="Seal_Green.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8179" y="5029200"/>
            <a:ext cx="1497422" cy="1524484"/>
          </a:xfrm>
          <a:prstGeom prst="rect">
            <a:avLst/>
          </a:prstGeom>
        </p:spPr>
      </p:pic>
      <p:sp>
        <p:nvSpPr>
          <p:cNvPr id="7" name="Snip Single Corner Rectangle 6"/>
          <p:cNvSpPr/>
          <p:nvPr/>
        </p:nvSpPr>
        <p:spPr>
          <a:xfrm>
            <a:off x="838200" y="1843088"/>
            <a:ext cx="8782318" cy="4256767"/>
          </a:xfrm>
          <a:prstGeom prst="snip1Rect">
            <a:avLst/>
          </a:prstGeom>
          <a:noFill/>
          <a:ln w="60325" cap="sq"/>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3959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erson-3things-extendedbox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398" y="1249251"/>
            <a:ext cx="10003367" cy="6145348"/>
          </a:xfrm>
          <a:prstGeom prst="rect">
            <a:avLst/>
          </a:prstGeom>
        </p:spPr>
      </p:pic>
      <p:sp>
        <p:nvSpPr>
          <p:cNvPr id="2" name="Title 1"/>
          <p:cNvSpPr>
            <a:spLocks noGrp="1"/>
          </p:cNvSpPr>
          <p:nvPr>
            <p:ph type="title"/>
          </p:nvPr>
        </p:nvSpPr>
        <p:spPr>
          <a:xfrm>
            <a:off x="601138" y="297393"/>
            <a:ext cx="10515600" cy="1325563"/>
          </a:xfrm>
        </p:spPr>
        <p:txBody>
          <a:bodyPr>
            <a:normAutofit fontScale="90000"/>
          </a:bodyPr>
          <a:lstStyle/>
          <a:p>
            <a:r>
              <a:rPr lang="en-US" sz="3600" dirty="0"/>
              <a:t>Year Three </a:t>
            </a:r>
            <a:br>
              <a:rPr lang="en-US" sz="3600" dirty="0"/>
            </a:br>
            <a:r>
              <a:rPr lang="en-US" sz="3600" dirty="0"/>
              <a:t> Work/Life Balance = </a:t>
            </a:r>
            <a:r>
              <a:rPr lang="en-US" sz="3600" b="1" dirty="0"/>
              <a:t>CSU Faculty Mentoring Program</a:t>
            </a:r>
            <a:br>
              <a:rPr lang="en-US" sz="3600" b="1" dirty="0"/>
            </a:br>
            <a:endParaRPr lang="en-US" sz="3600" b="1" dirty="0"/>
          </a:p>
        </p:txBody>
      </p:sp>
      <p:sp>
        <p:nvSpPr>
          <p:cNvPr id="3" name="Content Placeholder 2"/>
          <p:cNvSpPr>
            <a:spLocks noGrp="1"/>
          </p:cNvSpPr>
          <p:nvPr>
            <p:ph idx="1"/>
          </p:nvPr>
        </p:nvSpPr>
        <p:spPr>
          <a:xfrm>
            <a:off x="5283198" y="5579798"/>
            <a:ext cx="4555067" cy="753269"/>
          </a:xfrm>
        </p:spPr>
        <p:txBody>
          <a:bodyPr>
            <a:normAutofit fontScale="85000" lnSpcReduction="20000"/>
          </a:bodyPr>
          <a:lstStyle/>
          <a:p>
            <a:pPr marL="0" lvl="0" indent="0">
              <a:buNone/>
            </a:pPr>
            <a:r>
              <a:rPr lang="en-US" dirty="0"/>
              <a:t>Meeting Promotional Standards</a:t>
            </a:r>
          </a:p>
          <a:p>
            <a:pPr lvl="0">
              <a:buFont typeface="Wingdings" panose="05000000000000000000" pitchFamily="2" charset="2"/>
              <a:buChar char="ü"/>
            </a:pPr>
            <a:r>
              <a:rPr lang="en-US" sz="2400" dirty="0" err="1"/>
              <a:t>eDossier</a:t>
            </a:r>
            <a:r>
              <a:rPr lang="en-US" sz="2400" dirty="0"/>
              <a:t> Training</a:t>
            </a:r>
          </a:p>
        </p:txBody>
      </p:sp>
      <p:pic>
        <p:nvPicPr>
          <p:cNvPr id="4" name="Picture 3" descr="Seal_Green.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8179" y="5029200"/>
            <a:ext cx="1497422" cy="1524484"/>
          </a:xfrm>
          <a:prstGeom prst="rect">
            <a:avLst/>
          </a:prstGeom>
        </p:spPr>
      </p:pic>
      <p:sp>
        <p:nvSpPr>
          <p:cNvPr id="8" name="Content Placeholder 2"/>
          <p:cNvSpPr txBox="1">
            <a:spLocks/>
          </p:cNvSpPr>
          <p:nvPr/>
        </p:nvSpPr>
        <p:spPr>
          <a:xfrm>
            <a:off x="5249332" y="2040731"/>
            <a:ext cx="4555067" cy="83793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Institutional Navigation:</a:t>
            </a:r>
          </a:p>
          <a:p>
            <a:pPr>
              <a:buFont typeface="Wingdings" panose="05000000000000000000" pitchFamily="2" charset="2"/>
              <a:buChar char="ü"/>
            </a:pPr>
            <a:r>
              <a:rPr lang="en-US" sz="2000" dirty="0"/>
              <a:t>Launch Committee </a:t>
            </a:r>
          </a:p>
        </p:txBody>
      </p:sp>
      <p:sp>
        <p:nvSpPr>
          <p:cNvPr id="9" name="Content Placeholder 2"/>
          <p:cNvSpPr txBox="1">
            <a:spLocks/>
          </p:cNvSpPr>
          <p:nvPr/>
        </p:nvSpPr>
        <p:spPr>
          <a:xfrm>
            <a:off x="5249333" y="3691465"/>
            <a:ext cx="4521201" cy="118533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dirty="0"/>
              <a:t>Socialization &amp;</a:t>
            </a:r>
          </a:p>
          <a:p>
            <a:pPr marL="0" lvl="0" indent="0">
              <a:buNone/>
            </a:pPr>
            <a:r>
              <a:rPr lang="en-US" dirty="0"/>
              <a:t> Confidential Communication</a:t>
            </a:r>
          </a:p>
          <a:p>
            <a:pPr lvl="0">
              <a:buFont typeface="Wingdings" panose="05000000000000000000" pitchFamily="2" charset="2"/>
              <a:buChar char="ü"/>
            </a:pPr>
            <a:r>
              <a:rPr lang="en-US" sz="2200" dirty="0"/>
              <a:t>Speed Mentoring, Peer Coaching</a:t>
            </a:r>
          </a:p>
        </p:txBody>
      </p:sp>
      <p:sp>
        <p:nvSpPr>
          <p:cNvPr id="5" name="Flowchart: Process 4">
            <a:extLst>
              <a:ext uri="{FF2B5EF4-FFF2-40B4-BE49-F238E27FC236}">
                <a16:creationId xmlns:a16="http://schemas.microsoft.com/office/drawing/2014/main" xmlns="" id="{68CA8EB3-B968-4113-ACF7-5B39381D2AF6}"/>
              </a:ext>
            </a:extLst>
          </p:cNvPr>
          <p:cNvSpPr/>
          <p:nvPr/>
        </p:nvSpPr>
        <p:spPr>
          <a:xfrm>
            <a:off x="601138" y="1744823"/>
            <a:ext cx="1964780" cy="4815783"/>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069132D6-9835-4083-A53E-9B6A7E4D571B}"/>
              </a:ext>
            </a:extLst>
          </p:cNvPr>
          <p:cNvPicPr>
            <a:picLocks noChangeAspect="1"/>
          </p:cNvPicPr>
          <p:nvPr/>
        </p:nvPicPr>
        <p:blipFill>
          <a:blip r:embed="rId4"/>
          <a:stretch>
            <a:fillRect/>
          </a:stretch>
        </p:blipFill>
        <p:spPr>
          <a:xfrm>
            <a:off x="585587" y="2619902"/>
            <a:ext cx="2143125" cy="2143125"/>
          </a:xfrm>
          <a:prstGeom prst="rect">
            <a:avLst/>
          </a:prstGeom>
        </p:spPr>
      </p:pic>
    </p:spTree>
    <p:extLst>
      <p:ext uri="{BB962C8B-B14F-4D97-AF65-F5344CB8AC3E}">
        <p14:creationId xmlns:p14="http://schemas.microsoft.com/office/powerpoint/2010/main" val="1350522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HexagonPeople.jpg"/>
          <p:cNvPicPr>
            <a:picLocks noChangeAspect="1"/>
          </p:cNvPicPr>
          <p:nvPr/>
        </p:nvPicPr>
        <p:blipFill>
          <a:blip r:embed="rId2" cstate="print">
            <a:alphaModFix amt="37000"/>
            <a:extLst>
              <a:ext uri="{28A0092B-C50C-407E-A947-70E740481C1C}">
                <a14:useLocalDpi xmlns:a14="http://schemas.microsoft.com/office/drawing/2010/main" val="0"/>
              </a:ext>
            </a:extLst>
          </a:blip>
          <a:stretch>
            <a:fillRect/>
          </a:stretch>
        </p:blipFill>
        <p:spPr>
          <a:xfrm>
            <a:off x="-67734" y="-626522"/>
            <a:ext cx="12344399" cy="7493049"/>
          </a:xfrm>
          <a:prstGeom prst="rect">
            <a:avLst/>
          </a:prstGeom>
        </p:spPr>
      </p:pic>
      <p:sp>
        <p:nvSpPr>
          <p:cNvPr id="2" name="Title 1"/>
          <p:cNvSpPr>
            <a:spLocks noGrp="1"/>
          </p:cNvSpPr>
          <p:nvPr>
            <p:ph type="title"/>
          </p:nvPr>
        </p:nvSpPr>
        <p:spPr>
          <a:xfrm>
            <a:off x="838200" y="517525"/>
            <a:ext cx="10515600" cy="1325563"/>
          </a:xfrm>
        </p:spPr>
        <p:txBody>
          <a:bodyPr/>
          <a:lstStyle/>
          <a:p>
            <a:pPr algn="ctr"/>
            <a:r>
              <a:rPr lang="en-US" b="1" dirty="0"/>
              <a:t> </a:t>
            </a:r>
            <a:endParaRPr lang="en-US" dirty="0"/>
          </a:p>
        </p:txBody>
      </p:sp>
      <p:sp>
        <p:nvSpPr>
          <p:cNvPr id="3" name="Content Placeholder 2"/>
          <p:cNvSpPr>
            <a:spLocks noGrp="1"/>
          </p:cNvSpPr>
          <p:nvPr>
            <p:ph idx="1"/>
          </p:nvPr>
        </p:nvSpPr>
        <p:spPr>
          <a:xfrm>
            <a:off x="476518" y="517525"/>
            <a:ext cx="8461420" cy="5659438"/>
          </a:xfrm>
        </p:spPr>
        <p:txBody>
          <a:bodyPr>
            <a:normAutofit/>
          </a:bodyPr>
          <a:lstStyle/>
          <a:p>
            <a:pPr marL="0" indent="0" algn="ctr">
              <a:buNone/>
            </a:pPr>
            <a:r>
              <a:rPr lang="en-US" b="1" i="1" dirty="0"/>
              <a:t>Create your own Mentoring Map</a:t>
            </a:r>
            <a:r>
              <a:rPr lang="en-US" b="1" dirty="0"/>
              <a:t> </a:t>
            </a:r>
          </a:p>
          <a:p>
            <a:pPr marL="0" indent="0" algn="ctr">
              <a:buNone/>
            </a:pPr>
            <a:r>
              <a:rPr lang="en-US" dirty="0"/>
              <a:t>	</a:t>
            </a:r>
            <a:r>
              <a:rPr lang="en-US" i="1" dirty="0"/>
              <a:t>by Dr. Diana </a:t>
            </a:r>
            <a:r>
              <a:rPr lang="en-US" i="1" dirty="0" err="1"/>
              <a:t>Bilimoria</a:t>
            </a:r>
            <a:r>
              <a:rPr lang="en-US" i="1" dirty="0"/>
              <a:t> (2/5/2018)</a:t>
            </a:r>
          </a:p>
          <a:p>
            <a:pPr marL="0" indent="0">
              <a:buNone/>
            </a:pPr>
            <a:endParaRPr lang="en-US" dirty="0"/>
          </a:p>
          <a:p>
            <a:pPr marL="0" indent="0">
              <a:buNone/>
            </a:pPr>
            <a:endParaRPr lang="en-US" dirty="0"/>
          </a:p>
          <a:p>
            <a:pPr marL="0" indent="0">
              <a:buNone/>
            </a:pPr>
            <a:endParaRPr lang="en-US" dirty="0"/>
          </a:p>
          <a:p>
            <a:pPr marL="0" indent="0">
              <a:buNone/>
            </a:pPr>
            <a:r>
              <a:rPr lang="en-US" dirty="0"/>
              <a:t>Takeaways..</a:t>
            </a:r>
          </a:p>
          <a:p>
            <a:pPr>
              <a:buFont typeface="Wingdings" panose="05000000000000000000" pitchFamily="2" charset="2"/>
              <a:buChar char="Ø"/>
            </a:pPr>
            <a:r>
              <a:rPr lang="en-US" dirty="0"/>
              <a:t>Most mentoring programs fail is that they are not well supported and organized</a:t>
            </a:r>
          </a:p>
          <a:p>
            <a:pPr>
              <a:buFont typeface="Wingdings" panose="05000000000000000000" pitchFamily="2" charset="2"/>
              <a:buChar char="Ø"/>
            </a:pPr>
            <a:r>
              <a:rPr lang="en-US" dirty="0"/>
              <a:t>Should be adding to the mentoring and cultural norms of specific departments </a:t>
            </a:r>
          </a:p>
          <a:p>
            <a:pPr>
              <a:buFont typeface="Wingdings" panose="05000000000000000000" pitchFamily="2" charset="2"/>
              <a:buChar char="Ø"/>
            </a:pPr>
            <a:r>
              <a:rPr lang="en-US" dirty="0"/>
              <a:t>Program management is ESSENTIAL!</a:t>
            </a:r>
          </a:p>
        </p:txBody>
      </p:sp>
      <p:pic>
        <p:nvPicPr>
          <p:cNvPr id="4" name="Picture 3" descr="Seal_Green.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8179" y="5029200"/>
            <a:ext cx="1497422" cy="152448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0355" y="-358792"/>
            <a:ext cx="4282331" cy="3383428"/>
          </a:xfrm>
          <a:prstGeom prst="rect">
            <a:avLst/>
          </a:prstGeom>
        </p:spPr>
      </p:pic>
    </p:spTree>
    <p:extLst>
      <p:ext uri="{BB962C8B-B14F-4D97-AF65-F5344CB8AC3E}">
        <p14:creationId xmlns:p14="http://schemas.microsoft.com/office/powerpoint/2010/main" val="2599776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HexagonPeople.jpg"/>
          <p:cNvPicPr>
            <a:picLocks noChangeAspect="1"/>
          </p:cNvPicPr>
          <p:nvPr/>
        </p:nvPicPr>
        <p:blipFill>
          <a:blip r:embed="rId2" cstate="print">
            <a:alphaModFix amt="37000"/>
            <a:extLst>
              <a:ext uri="{28A0092B-C50C-407E-A947-70E740481C1C}">
                <a14:useLocalDpi xmlns:a14="http://schemas.microsoft.com/office/drawing/2010/main" val="0"/>
              </a:ext>
            </a:extLst>
          </a:blip>
          <a:stretch>
            <a:fillRect/>
          </a:stretch>
        </p:blipFill>
        <p:spPr>
          <a:xfrm>
            <a:off x="-67734" y="-626522"/>
            <a:ext cx="12344399" cy="7493049"/>
          </a:xfrm>
          <a:prstGeom prst="rect">
            <a:avLst/>
          </a:prstGeom>
        </p:spPr>
      </p:pic>
      <p:sp>
        <p:nvSpPr>
          <p:cNvPr id="2" name="Title 1"/>
          <p:cNvSpPr>
            <a:spLocks noGrp="1"/>
          </p:cNvSpPr>
          <p:nvPr>
            <p:ph type="title"/>
          </p:nvPr>
        </p:nvSpPr>
        <p:spPr>
          <a:xfrm>
            <a:off x="838200" y="517526"/>
            <a:ext cx="10515600" cy="886272"/>
          </a:xfrm>
        </p:spPr>
        <p:txBody>
          <a:bodyPr>
            <a:normAutofit fontScale="90000"/>
          </a:bodyPr>
          <a:lstStyle/>
          <a:p>
            <a:pPr algn="ctr"/>
            <a:r>
              <a:rPr lang="en-US" b="1" dirty="0"/>
              <a:t>Speed Mentoring </a:t>
            </a:r>
            <a:br>
              <a:rPr lang="en-US" b="1" dirty="0"/>
            </a:br>
            <a:r>
              <a:rPr lang="en-US" sz="3100" b="1" dirty="0"/>
              <a:t>March 22, 2018</a:t>
            </a:r>
            <a:endParaRPr lang="en-US" dirty="0"/>
          </a:p>
        </p:txBody>
      </p:sp>
      <p:sp>
        <p:nvSpPr>
          <p:cNvPr id="3" name="Content Placeholder 2"/>
          <p:cNvSpPr>
            <a:spLocks noGrp="1"/>
          </p:cNvSpPr>
          <p:nvPr>
            <p:ph idx="1"/>
          </p:nvPr>
        </p:nvSpPr>
        <p:spPr>
          <a:xfrm>
            <a:off x="838200" y="1825625"/>
            <a:ext cx="8692166" cy="4351338"/>
          </a:xfrm>
        </p:spPr>
        <p:txBody>
          <a:bodyPr>
            <a:normAutofit/>
          </a:bodyPr>
          <a:lstStyle/>
          <a:p>
            <a:r>
              <a:rPr lang="en-US" dirty="0"/>
              <a:t>Potential mentors meet mentees</a:t>
            </a:r>
          </a:p>
          <a:p>
            <a:r>
              <a:rPr lang="en-US" dirty="0"/>
              <a:t>Opportunity to connect </a:t>
            </a:r>
          </a:p>
          <a:p>
            <a:r>
              <a:rPr lang="en-US" dirty="0"/>
              <a:t>Relationships cannot be forced</a:t>
            </a:r>
          </a:p>
          <a:p>
            <a:pPr marL="0" indent="0">
              <a:buNone/>
            </a:pPr>
            <a:endParaRPr lang="en-US" dirty="0"/>
          </a:p>
          <a:p>
            <a:pPr marL="0" indent="0">
              <a:buNone/>
            </a:pPr>
            <a:endParaRPr lang="en-US" dirty="0"/>
          </a:p>
          <a:p>
            <a:pPr marL="0" indent="0">
              <a:buNone/>
            </a:pPr>
            <a:endParaRPr lang="en-US" dirty="0"/>
          </a:p>
          <a:p>
            <a:pPr marL="0" indent="0">
              <a:buNone/>
            </a:pPr>
            <a:r>
              <a:rPr lang="en-US" dirty="0"/>
              <a:t>	</a:t>
            </a:r>
          </a:p>
        </p:txBody>
      </p:sp>
      <p:pic>
        <p:nvPicPr>
          <p:cNvPr id="4" name="Picture 3" descr="Seal_Green.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8179" y="5029200"/>
            <a:ext cx="1497422" cy="152448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3474" y="1224542"/>
            <a:ext cx="3970326" cy="264660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802" y="4531718"/>
            <a:ext cx="3769489" cy="212054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6949" y="3327070"/>
            <a:ext cx="3823722" cy="2549148"/>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7604" y="4001294"/>
            <a:ext cx="3654705" cy="2436699"/>
          </a:xfrm>
          <a:prstGeom prst="rect">
            <a:avLst/>
          </a:prstGeom>
        </p:spPr>
      </p:pic>
    </p:spTree>
    <p:extLst>
      <p:ext uri="{BB962C8B-B14F-4D97-AF65-F5344CB8AC3E}">
        <p14:creationId xmlns:p14="http://schemas.microsoft.com/office/powerpoint/2010/main" val="1927629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HexagonPeople.jpg"/>
          <p:cNvPicPr>
            <a:picLocks noChangeAspect="1"/>
          </p:cNvPicPr>
          <p:nvPr/>
        </p:nvPicPr>
        <p:blipFill>
          <a:blip r:embed="rId2" cstate="print">
            <a:alphaModFix amt="37000"/>
            <a:extLst>
              <a:ext uri="{28A0092B-C50C-407E-A947-70E740481C1C}">
                <a14:useLocalDpi xmlns:a14="http://schemas.microsoft.com/office/drawing/2010/main" val="0"/>
              </a:ext>
            </a:extLst>
          </a:blip>
          <a:stretch>
            <a:fillRect/>
          </a:stretch>
        </p:blipFill>
        <p:spPr>
          <a:xfrm>
            <a:off x="-67734" y="-626522"/>
            <a:ext cx="12344399" cy="7493049"/>
          </a:xfrm>
          <a:prstGeom prst="rect">
            <a:avLst/>
          </a:prstGeom>
        </p:spPr>
      </p:pic>
      <p:sp>
        <p:nvSpPr>
          <p:cNvPr id="2" name="Title 1"/>
          <p:cNvSpPr>
            <a:spLocks noGrp="1"/>
          </p:cNvSpPr>
          <p:nvPr>
            <p:ph type="title"/>
          </p:nvPr>
        </p:nvSpPr>
        <p:spPr>
          <a:xfrm>
            <a:off x="838200" y="517525"/>
            <a:ext cx="10515600" cy="757483"/>
          </a:xfrm>
        </p:spPr>
        <p:txBody>
          <a:bodyPr/>
          <a:lstStyle/>
          <a:p>
            <a:pPr algn="ctr"/>
            <a:r>
              <a:rPr lang="en-US" b="1" dirty="0"/>
              <a:t> </a:t>
            </a:r>
            <a:endParaRPr lang="en-US" dirty="0"/>
          </a:p>
        </p:txBody>
      </p:sp>
      <p:pic>
        <p:nvPicPr>
          <p:cNvPr id="4" name="Picture 3" descr="Seal_Green.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8179" y="5029200"/>
            <a:ext cx="1497422" cy="1524484"/>
          </a:xfrm>
          <a:prstGeom prst="rect">
            <a:avLst/>
          </a:prstGeom>
        </p:spPr>
      </p:pic>
      <p:graphicFrame>
        <p:nvGraphicFramePr>
          <p:cNvPr id="9" name="Content Placeholder 8"/>
          <p:cNvGraphicFramePr>
            <a:graphicFrameLocks noGrp="1"/>
          </p:cNvGraphicFramePr>
          <p:nvPr>
            <p:ph idx="1"/>
            <p:extLst>
              <p:ext uri="{D42A27DB-BD31-4B8C-83A1-F6EECF244321}">
                <p14:modId xmlns:p14="http://schemas.microsoft.com/office/powerpoint/2010/main" val="2516957014"/>
              </p:ext>
            </p:extLst>
          </p:nvPr>
        </p:nvGraphicFramePr>
        <p:xfrm>
          <a:off x="553792" y="656822"/>
          <a:ext cx="9569003" cy="6276877"/>
        </p:xfrm>
        <a:graphic>
          <a:graphicData uri="http://schemas.openxmlformats.org/drawingml/2006/table">
            <a:tbl>
              <a:tblPr firstRow="1" firstCol="1" bandRow="1">
                <a:tableStyleId>{5C22544A-7EE6-4342-B048-85BDC9FD1C3A}</a:tableStyleId>
              </a:tblPr>
              <a:tblGrid>
                <a:gridCol w="2626257">
                  <a:extLst>
                    <a:ext uri="{9D8B030D-6E8A-4147-A177-3AD203B41FA5}">
                      <a16:colId xmlns:a16="http://schemas.microsoft.com/office/drawing/2014/main" xmlns="" val="20000"/>
                    </a:ext>
                  </a:extLst>
                </a:gridCol>
                <a:gridCol w="889453">
                  <a:extLst>
                    <a:ext uri="{9D8B030D-6E8A-4147-A177-3AD203B41FA5}">
                      <a16:colId xmlns:a16="http://schemas.microsoft.com/office/drawing/2014/main" xmlns="" val="20001"/>
                    </a:ext>
                  </a:extLst>
                </a:gridCol>
                <a:gridCol w="889453">
                  <a:extLst>
                    <a:ext uri="{9D8B030D-6E8A-4147-A177-3AD203B41FA5}">
                      <a16:colId xmlns:a16="http://schemas.microsoft.com/office/drawing/2014/main" xmlns="" val="20002"/>
                    </a:ext>
                  </a:extLst>
                </a:gridCol>
                <a:gridCol w="889453">
                  <a:extLst>
                    <a:ext uri="{9D8B030D-6E8A-4147-A177-3AD203B41FA5}">
                      <a16:colId xmlns:a16="http://schemas.microsoft.com/office/drawing/2014/main" xmlns="" val="20003"/>
                    </a:ext>
                  </a:extLst>
                </a:gridCol>
                <a:gridCol w="858998">
                  <a:extLst>
                    <a:ext uri="{9D8B030D-6E8A-4147-A177-3AD203B41FA5}">
                      <a16:colId xmlns:a16="http://schemas.microsoft.com/office/drawing/2014/main" xmlns="" val="20004"/>
                    </a:ext>
                  </a:extLst>
                </a:gridCol>
                <a:gridCol w="857205">
                  <a:extLst>
                    <a:ext uri="{9D8B030D-6E8A-4147-A177-3AD203B41FA5}">
                      <a16:colId xmlns:a16="http://schemas.microsoft.com/office/drawing/2014/main" xmlns="" val="20005"/>
                    </a:ext>
                  </a:extLst>
                </a:gridCol>
                <a:gridCol w="853624">
                  <a:extLst>
                    <a:ext uri="{9D8B030D-6E8A-4147-A177-3AD203B41FA5}">
                      <a16:colId xmlns:a16="http://schemas.microsoft.com/office/drawing/2014/main" xmlns="" val="20006"/>
                    </a:ext>
                  </a:extLst>
                </a:gridCol>
                <a:gridCol w="859893">
                  <a:extLst>
                    <a:ext uri="{9D8B030D-6E8A-4147-A177-3AD203B41FA5}">
                      <a16:colId xmlns:a16="http://schemas.microsoft.com/office/drawing/2014/main" xmlns="" val="20007"/>
                    </a:ext>
                  </a:extLst>
                </a:gridCol>
                <a:gridCol w="844667">
                  <a:extLst>
                    <a:ext uri="{9D8B030D-6E8A-4147-A177-3AD203B41FA5}">
                      <a16:colId xmlns:a16="http://schemas.microsoft.com/office/drawing/2014/main" xmlns="" val="20008"/>
                    </a:ext>
                  </a:extLst>
                </a:gridCol>
              </a:tblGrid>
              <a:tr h="156996">
                <a:tc>
                  <a:txBody>
                    <a:bodyPr/>
                    <a:lstStyle/>
                    <a:p>
                      <a:pPr marL="0" marR="0">
                        <a:lnSpc>
                          <a:spcPct val="107000"/>
                        </a:lnSpc>
                        <a:spcBef>
                          <a:spcPts val="0"/>
                        </a:spcBef>
                        <a:spcAft>
                          <a:spcPts val="0"/>
                        </a:spcAft>
                      </a:pPr>
                      <a:r>
                        <a:rPr lang="en-US" sz="900" dirty="0">
                          <a:effectLst/>
                        </a:rPr>
                        <a:t>Overall Attendees=24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a:lnSpc>
                          <a:spcPct val="107000"/>
                        </a:lnSpc>
                      </a:pPr>
                      <a:endParaRPr lang="en-US" sz="900">
                        <a:effectLst/>
                        <a:latin typeface="Calibri" panose="020F0502020204030204" pitchFamily="34" charset="0"/>
                      </a:endParaRPr>
                    </a:p>
                  </a:txBody>
                  <a:tcPr marL="53372" marR="53372" marT="0" marB="0" anchor="b"/>
                </a:tc>
                <a:tc>
                  <a:txBody>
                    <a:bodyPr/>
                    <a:lstStyle/>
                    <a:p>
                      <a:pPr>
                        <a:lnSpc>
                          <a:spcPct val="107000"/>
                        </a:lnSpc>
                      </a:pPr>
                      <a:endParaRPr lang="en-US" sz="900">
                        <a:effectLst/>
                        <a:latin typeface="Calibri" panose="020F0502020204030204" pitchFamily="34" charset="0"/>
                      </a:endParaRPr>
                    </a:p>
                  </a:txBody>
                  <a:tcPr marL="53372" marR="53372" marT="0" marB="0" anchor="b"/>
                </a:tc>
                <a:tc>
                  <a:txBody>
                    <a:bodyPr/>
                    <a:lstStyle/>
                    <a:p>
                      <a:pPr>
                        <a:lnSpc>
                          <a:spcPct val="107000"/>
                        </a:lnSpc>
                      </a:pPr>
                      <a:endParaRPr lang="en-US" sz="900">
                        <a:effectLst/>
                        <a:latin typeface="Calibri" panose="020F0502020204030204" pitchFamily="34" charset="0"/>
                      </a:endParaRPr>
                    </a:p>
                  </a:txBody>
                  <a:tcPr marL="53372" marR="53372" marT="0" marB="0" anchor="b"/>
                </a:tc>
                <a:tc>
                  <a:txBody>
                    <a:bodyPr/>
                    <a:lstStyle/>
                    <a:p>
                      <a:pPr>
                        <a:lnSpc>
                          <a:spcPct val="107000"/>
                        </a:lnSpc>
                      </a:pPr>
                      <a:endParaRPr lang="en-US" sz="900">
                        <a:effectLst/>
                        <a:latin typeface="Calibri" panose="020F0502020204030204" pitchFamily="34" charset="0"/>
                      </a:endParaRPr>
                    </a:p>
                  </a:txBody>
                  <a:tcPr marL="53372" marR="53372" marT="0" marB="0" anchor="b"/>
                </a:tc>
                <a:tc>
                  <a:txBody>
                    <a:bodyPr/>
                    <a:lstStyle/>
                    <a:p>
                      <a:pPr>
                        <a:lnSpc>
                          <a:spcPct val="107000"/>
                        </a:lnSpc>
                      </a:pPr>
                      <a:endParaRPr lang="en-US" sz="900">
                        <a:effectLst/>
                        <a:latin typeface="Calibri" panose="020F0502020204030204" pitchFamily="34" charset="0"/>
                      </a:endParaRPr>
                    </a:p>
                  </a:txBody>
                  <a:tcPr marL="53372" marR="53372" marT="0" marB="0" anchor="b"/>
                </a:tc>
                <a:tc>
                  <a:txBody>
                    <a:bodyPr/>
                    <a:lstStyle/>
                    <a:p>
                      <a:pPr>
                        <a:lnSpc>
                          <a:spcPct val="107000"/>
                        </a:lnSpc>
                      </a:pPr>
                      <a:endParaRPr lang="en-US" sz="900">
                        <a:effectLst/>
                        <a:latin typeface="Calibri" panose="020F0502020204030204" pitchFamily="34" charset="0"/>
                      </a:endParaRPr>
                    </a:p>
                  </a:txBody>
                  <a:tcPr marL="53372" marR="53372" marT="0" marB="0" anchor="b"/>
                </a:tc>
                <a:tc>
                  <a:txBody>
                    <a:bodyPr/>
                    <a:lstStyle/>
                    <a:p>
                      <a:pPr>
                        <a:lnSpc>
                          <a:spcPct val="107000"/>
                        </a:lnSpc>
                      </a:pPr>
                      <a:endParaRPr lang="en-US" sz="900">
                        <a:effectLst/>
                        <a:latin typeface="Calibri" panose="020F0502020204030204" pitchFamily="34" charset="0"/>
                      </a:endParaRPr>
                    </a:p>
                  </a:txBody>
                  <a:tcPr marL="53372" marR="53372" marT="0" marB="0" anchor="b"/>
                </a:tc>
                <a:tc>
                  <a:txBody>
                    <a:bodyPr/>
                    <a:lstStyle/>
                    <a:p>
                      <a:pPr>
                        <a:lnSpc>
                          <a:spcPct val="107000"/>
                        </a:lnSpc>
                      </a:pPr>
                      <a:endParaRPr lang="en-US" sz="900">
                        <a:effectLst/>
                        <a:latin typeface="Calibri" panose="020F0502020204030204" pitchFamily="34" charset="0"/>
                      </a:endParaRPr>
                    </a:p>
                  </a:txBody>
                  <a:tcPr marL="53372" marR="53372" marT="0" marB="0" anchor="b"/>
                </a:tc>
                <a:extLst>
                  <a:ext uri="{0D108BD9-81ED-4DB2-BD59-A6C34878D82A}">
                    <a16:rowId xmlns:a16="http://schemas.microsoft.com/office/drawing/2014/main" xmlns="" val="10000"/>
                  </a:ext>
                </a:extLst>
              </a:tr>
              <a:tr h="614734">
                <a:tc>
                  <a:txBody>
                    <a:bodyPr/>
                    <a:lstStyle/>
                    <a:p>
                      <a:pPr marL="0" marR="0">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Strongly Disagree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Disagree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Slightly Disagree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Neutral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Slightly Agree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Agree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Strongly Agree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dirty="0">
                          <a:effectLst/>
                        </a:rPr>
                        <a:t>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extLst>
                  <a:ext uri="{0D108BD9-81ED-4DB2-BD59-A6C34878D82A}">
                    <a16:rowId xmlns:a16="http://schemas.microsoft.com/office/drawing/2014/main" xmlns="" val="10001"/>
                  </a:ext>
                </a:extLst>
              </a:tr>
              <a:tr h="459336">
                <a:tc>
                  <a:txBody>
                    <a:bodyPr/>
                    <a:lstStyle/>
                    <a:p>
                      <a:pPr marL="0" marR="0">
                        <a:lnSpc>
                          <a:spcPct val="107000"/>
                        </a:lnSpc>
                        <a:spcBef>
                          <a:spcPts val="0"/>
                        </a:spcBef>
                        <a:spcAft>
                          <a:spcPts val="0"/>
                        </a:spcAft>
                      </a:pPr>
                      <a:r>
                        <a:rPr lang="en-US" sz="900">
                          <a:effectLst/>
                        </a:rPr>
                        <a:t>The atmosphere of the Speed Mentoring event was welcoming.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1600" b="1" dirty="0">
                          <a:solidFill>
                            <a:srgbClr val="FF0000"/>
                          </a:solidFill>
                          <a:effectLst/>
                        </a:rPr>
                        <a:t>13</a:t>
                      </a:r>
                      <a:endPar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extLst>
                  <a:ext uri="{0D108BD9-81ED-4DB2-BD59-A6C34878D82A}">
                    <a16:rowId xmlns:a16="http://schemas.microsoft.com/office/drawing/2014/main" xmlns="" val="10002"/>
                  </a:ext>
                </a:extLst>
              </a:tr>
              <a:tr h="164846">
                <a:tc>
                  <a:txBody>
                    <a:bodyPr/>
                    <a:lstStyle/>
                    <a:p>
                      <a:pPr marL="0" marR="0" algn="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extLst>
                  <a:ext uri="{0D108BD9-81ED-4DB2-BD59-A6C34878D82A}">
                    <a16:rowId xmlns:a16="http://schemas.microsoft.com/office/drawing/2014/main" xmlns="" val="10003"/>
                  </a:ext>
                </a:extLst>
              </a:tr>
              <a:tr h="614734">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Strongly Disagree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Disagree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Slightly Disagree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Neutral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Slighty Agree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Agree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Strongly Agree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extLst>
                  <a:ext uri="{0D108BD9-81ED-4DB2-BD59-A6C34878D82A}">
                    <a16:rowId xmlns:a16="http://schemas.microsoft.com/office/drawing/2014/main" xmlns="" val="10004"/>
                  </a:ext>
                </a:extLst>
              </a:tr>
              <a:tr h="459336">
                <a:tc>
                  <a:txBody>
                    <a:bodyPr/>
                    <a:lstStyle/>
                    <a:p>
                      <a:pPr marL="0" marR="0">
                        <a:lnSpc>
                          <a:spcPct val="107000"/>
                        </a:lnSpc>
                        <a:spcBef>
                          <a:spcPts val="0"/>
                        </a:spcBef>
                        <a:spcAft>
                          <a:spcPts val="0"/>
                        </a:spcAft>
                      </a:pPr>
                      <a:r>
                        <a:rPr lang="en-US" sz="900">
                          <a:effectLst/>
                        </a:rPr>
                        <a:t>I felt comfortable interacting with other participants.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1600" b="1" dirty="0">
                          <a:solidFill>
                            <a:srgbClr val="FF0000"/>
                          </a:solidFill>
                          <a:effectLst/>
                        </a:rPr>
                        <a:t>13</a:t>
                      </a:r>
                      <a:endPar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extLst>
                  <a:ext uri="{0D108BD9-81ED-4DB2-BD59-A6C34878D82A}">
                    <a16:rowId xmlns:a16="http://schemas.microsoft.com/office/drawing/2014/main" xmlns="" val="10005"/>
                  </a:ext>
                </a:extLst>
              </a:tr>
              <a:tr h="156996">
                <a:tc>
                  <a:txBody>
                    <a:bodyPr/>
                    <a:lstStyle/>
                    <a:p>
                      <a:pPr marL="0" marR="0" algn="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extLst>
                  <a:ext uri="{0D108BD9-81ED-4DB2-BD59-A6C34878D82A}">
                    <a16:rowId xmlns:a16="http://schemas.microsoft.com/office/drawing/2014/main" xmlns="" val="10006"/>
                  </a:ext>
                </a:extLst>
              </a:tr>
              <a:tr h="614734">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Strongly Disagree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Disagree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Slightly Disagree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Neutral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Slightly Agree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Agree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Strongly Agree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extLst>
                  <a:ext uri="{0D108BD9-81ED-4DB2-BD59-A6C34878D82A}">
                    <a16:rowId xmlns:a16="http://schemas.microsoft.com/office/drawing/2014/main" xmlns="" val="10007"/>
                  </a:ext>
                </a:extLst>
              </a:tr>
              <a:tr h="459336">
                <a:tc>
                  <a:txBody>
                    <a:bodyPr/>
                    <a:lstStyle/>
                    <a:p>
                      <a:pPr marL="0" marR="0">
                        <a:lnSpc>
                          <a:spcPct val="107000"/>
                        </a:lnSpc>
                        <a:spcBef>
                          <a:spcPts val="0"/>
                        </a:spcBef>
                        <a:spcAft>
                          <a:spcPts val="0"/>
                        </a:spcAft>
                      </a:pPr>
                      <a:r>
                        <a:rPr lang="en-US" sz="900">
                          <a:effectLst/>
                        </a:rPr>
                        <a:t>The majority of conversations were productive and helpful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1600" b="1" dirty="0">
                          <a:solidFill>
                            <a:srgbClr val="FF0000"/>
                          </a:solidFill>
                          <a:effectLst/>
                        </a:rPr>
                        <a:t>12</a:t>
                      </a:r>
                      <a:endPar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extLst>
                  <a:ext uri="{0D108BD9-81ED-4DB2-BD59-A6C34878D82A}">
                    <a16:rowId xmlns:a16="http://schemas.microsoft.com/office/drawing/2014/main" xmlns="" val="10008"/>
                  </a:ext>
                </a:extLst>
              </a:tr>
              <a:tr h="164846">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extLst>
                  <a:ext uri="{0D108BD9-81ED-4DB2-BD59-A6C34878D82A}">
                    <a16:rowId xmlns:a16="http://schemas.microsoft.com/office/drawing/2014/main" xmlns="" val="10009"/>
                  </a:ext>
                </a:extLst>
              </a:tr>
              <a:tr h="614734">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Strongly Disagree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Disagree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Slightly Disagree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Neutral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Slightly Agree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Agree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Strongly Agree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extLst>
                  <a:ext uri="{0D108BD9-81ED-4DB2-BD59-A6C34878D82A}">
                    <a16:rowId xmlns:a16="http://schemas.microsoft.com/office/drawing/2014/main" xmlns="" val="10010"/>
                  </a:ext>
                </a:extLst>
              </a:tr>
              <a:tr h="459336">
                <a:tc>
                  <a:txBody>
                    <a:bodyPr/>
                    <a:lstStyle/>
                    <a:p>
                      <a:pPr marL="0" marR="0">
                        <a:lnSpc>
                          <a:spcPct val="107000"/>
                        </a:lnSpc>
                        <a:spcBef>
                          <a:spcPts val="0"/>
                        </a:spcBef>
                        <a:spcAft>
                          <a:spcPts val="0"/>
                        </a:spcAft>
                      </a:pPr>
                      <a:r>
                        <a:rPr lang="en-US" sz="900">
                          <a:effectLst/>
                        </a:rPr>
                        <a:t>The length of each “dating” conversation was appropriate.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1600" b="1" dirty="0">
                          <a:solidFill>
                            <a:srgbClr val="FF0000"/>
                          </a:solidFill>
                          <a:effectLst/>
                        </a:rPr>
                        <a:t>7</a:t>
                      </a:r>
                      <a:endPar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extLst>
                  <a:ext uri="{0D108BD9-81ED-4DB2-BD59-A6C34878D82A}">
                    <a16:rowId xmlns:a16="http://schemas.microsoft.com/office/drawing/2014/main" xmlns="" val="10011"/>
                  </a:ext>
                </a:extLst>
              </a:tr>
              <a:tr h="251192">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600">
                          <a:effectLst/>
                        </a:rPr>
                        <a:t>Mentor comment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extLst>
                  <a:ext uri="{0D108BD9-81ED-4DB2-BD59-A6C34878D82A}">
                    <a16:rowId xmlns:a16="http://schemas.microsoft.com/office/drawing/2014/main" xmlns="" val="10012"/>
                  </a:ext>
                </a:extLst>
              </a:tr>
              <a:tr h="614734">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Strongly Disagree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Disagree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Slightly Disagree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Neutral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Slightly Agree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Agree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Strongly Agree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extLst>
                  <a:ext uri="{0D108BD9-81ED-4DB2-BD59-A6C34878D82A}">
                    <a16:rowId xmlns:a16="http://schemas.microsoft.com/office/drawing/2014/main" xmlns="" val="10013"/>
                  </a:ext>
                </a:extLst>
              </a:tr>
              <a:tr h="306141">
                <a:tc>
                  <a:txBody>
                    <a:bodyPr/>
                    <a:lstStyle/>
                    <a:p>
                      <a:pPr marL="0" marR="0">
                        <a:lnSpc>
                          <a:spcPct val="107000"/>
                        </a:lnSpc>
                        <a:spcBef>
                          <a:spcPts val="0"/>
                        </a:spcBef>
                        <a:spcAft>
                          <a:spcPts val="0"/>
                        </a:spcAft>
                      </a:pPr>
                      <a:r>
                        <a:rPr lang="en-US" sz="900">
                          <a:effectLst/>
                        </a:rPr>
                        <a:t>This was a constructive use of my time.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1600" b="1" dirty="0">
                          <a:solidFill>
                            <a:srgbClr val="FF0000"/>
                          </a:solidFill>
                          <a:effectLst/>
                        </a:rPr>
                        <a:t>13</a:t>
                      </a:r>
                      <a:endPar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gn="ctr">
                        <a:lnSpc>
                          <a:spcPct val="107000"/>
                        </a:lnSpc>
                        <a:spcBef>
                          <a:spcPts val="0"/>
                        </a:spcBef>
                        <a:spcAft>
                          <a:spcPts val="0"/>
                        </a:spcAft>
                      </a:pPr>
                      <a:r>
                        <a:rPr lang="en-US" sz="900">
                          <a:effectLst/>
                        </a:rPr>
                        <a:t>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extLst>
                  <a:ext uri="{0D108BD9-81ED-4DB2-BD59-A6C34878D82A}">
                    <a16:rowId xmlns:a16="http://schemas.microsoft.com/office/drawing/2014/main" xmlns="" val="10014"/>
                  </a:ext>
                </a:extLst>
              </a:tr>
              <a:tr h="164846">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tc>
                  <a:txBody>
                    <a:bodyPr/>
                    <a:lstStyle/>
                    <a:p>
                      <a:pPr marL="0" marR="0">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72" marR="53372" marT="0" marB="0" anchor="b"/>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val="3478110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9686</TotalTime>
  <Words>391</Words>
  <Application>Microsoft Office PowerPoint</Application>
  <PresentationFormat>Widescreen</PresentationFormat>
  <Paragraphs>183</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Times New Roman</vt:lpstr>
      <vt:lpstr>Wingdings</vt:lpstr>
      <vt:lpstr>Office Theme</vt:lpstr>
      <vt:lpstr>Gender Equity through Improved Work-Life Balance </vt:lpstr>
      <vt:lpstr>Goals/Objectives of the Change Project:</vt:lpstr>
      <vt:lpstr>Taskforce on Family Friendly Faculty Policies Subcommittees</vt:lpstr>
      <vt:lpstr>Year One and Two</vt:lpstr>
      <vt:lpstr>AAUP - Article 5  Work Life Balance</vt:lpstr>
      <vt:lpstr>Year Three   Work/Life Balance = CSU Faculty Mentoring Program </vt:lpstr>
      <vt:lpstr> </vt:lpstr>
      <vt:lpstr>Speed Mentoring  March 22, 2018</vt:lpstr>
      <vt:lpstr> </vt:lpstr>
      <vt:lpstr>Planned Activities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Friendly Faculty Policies</dc:title>
  <dc:creator>Cheryl Bracken</dc:creator>
  <cp:lastModifiedBy>Heather Burton</cp:lastModifiedBy>
  <cp:revision>34</cp:revision>
  <cp:lastPrinted>2017-04-06T16:21:15Z</cp:lastPrinted>
  <dcterms:created xsi:type="dcterms:W3CDTF">2017-03-28T18:49:25Z</dcterms:created>
  <dcterms:modified xsi:type="dcterms:W3CDTF">2018-04-09T21:30:21Z</dcterms:modified>
</cp:coreProperties>
</file>