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3" d="100"/>
          <a:sy n="93" d="100"/>
        </p:scale>
        <p:origin x="-89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7737EE8-0D18-DE47-B0D3-C18B8E7DF078}" type="datetimeFigureOut">
              <a:rPr lang="en-US" smtClean="0"/>
              <a:t>4/7/17</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AD474FA-3DAA-3149-A12A-779F09F64A10}"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737EE8-0D18-DE47-B0D3-C18B8E7DF078}" type="datetimeFigureOut">
              <a:rPr lang="en-US" smtClean="0"/>
              <a:t>4/7/17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474FA-3DAA-3149-A12A-779F09F64A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737EE8-0D18-DE47-B0D3-C18B8E7DF078}" type="datetimeFigureOut">
              <a:rPr lang="en-US" smtClean="0"/>
              <a:t>4/7/17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474FA-3DAA-3149-A12A-779F09F64A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737EE8-0D18-DE47-B0D3-C18B8E7DF078}" type="datetimeFigureOut">
              <a:rPr lang="en-US" smtClean="0"/>
              <a:t>4/7/17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474FA-3DAA-3149-A12A-779F09F64A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7737EE8-0D18-DE47-B0D3-C18B8E7DF078}" type="datetimeFigureOut">
              <a:rPr lang="en-US" smtClean="0"/>
              <a:t>4/7/17</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D474FA-3DAA-3149-A12A-779F09F64A10}"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737EE8-0D18-DE47-B0D3-C18B8E7DF078}" type="datetimeFigureOut">
              <a:rPr lang="en-US" smtClean="0"/>
              <a:t>4/7/17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474FA-3DAA-3149-A12A-779F09F64A1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737EE8-0D18-DE47-B0D3-C18B8E7DF078}" type="datetimeFigureOut">
              <a:rPr lang="en-US" smtClean="0"/>
              <a:t>4/7/17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D474FA-3DAA-3149-A12A-779F09F64A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737EE8-0D18-DE47-B0D3-C18B8E7DF078}" type="datetimeFigureOut">
              <a:rPr lang="en-US" smtClean="0"/>
              <a:t>4/7/17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D474FA-3DAA-3149-A12A-779F09F64A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7737EE8-0D18-DE47-B0D3-C18B8E7DF078}" type="datetimeFigureOut">
              <a:rPr lang="en-US" smtClean="0"/>
              <a:t>4/7/17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D474FA-3DAA-3149-A12A-779F09F64A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737EE8-0D18-DE47-B0D3-C18B8E7DF078}" type="datetimeFigureOut">
              <a:rPr lang="en-US" smtClean="0"/>
              <a:t>4/7/17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D474FA-3DAA-3149-A12A-779F09F64A10}"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A7737EE8-0D18-DE47-B0D3-C18B8E7DF078}" type="datetimeFigureOut">
              <a:rPr lang="en-US" smtClean="0"/>
              <a:t>4/7/17</a:t>
            </a:fld>
            <a:endParaRPr lang="en-US"/>
          </a:p>
        </p:txBody>
      </p:sp>
      <p:sp>
        <p:nvSpPr>
          <p:cNvPr id="7" name="Slide Number Placeholder 6"/>
          <p:cNvSpPr>
            <a:spLocks noGrp="1"/>
          </p:cNvSpPr>
          <p:nvPr>
            <p:ph type="sldNum" sz="quarter" idx="12"/>
          </p:nvPr>
        </p:nvSpPr>
        <p:spPr/>
        <p:txBody>
          <a:bodyPr/>
          <a:lstStyle/>
          <a:p>
            <a:fld id="{2AD474FA-3DAA-3149-A12A-779F09F64A10}"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7737EE8-0D18-DE47-B0D3-C18B8E7DF078}" type="datetimeFigureOut">
              <a:rPr lang="en-US" smtClean="0"/>
              <a:t>4/7/17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AD474FA-3DAA-3149-A12A-779F09F64A10}"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hercjobs.org/oh-western-pa-wv/" TargetMode="External"/><Relationship Id="rId3" Type="http://schemas.openxmlformats.org/officeDocument/2006/relationships/hyperlink" Target="http://www.duq.edu/about/mission-and-identity/mission-statemen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IDEAL-N Report</a:t>
            </a:r>
            <a:endParaRPr lang="en-US" dirty="0"/>
          </a:p>
        </p:txBody>
      </p:sp>
      <p:sp>
        <p:nvSpPr>
          <p:cNvPr id="2" name="Title 1"/>
          <p:cNvSpPr>
            <a:spLocks noGrp="1"/>
          </p:cNvSpPr>
          <p:nvPr>
            <p:ph type="ctrTitle"/>
          </p:nvPr>
        </p:nvSpPr>
        <p:spPr/>
        <p:txBody>
          <a:bodyPr/>
          <a:lstStyle/>
          <a:p>
            <a:r>
              <a:rPr lang="en-US" dirty="0" smtClean="0"/>
              <a:t>Duquesne University</a:t>
            </a:r>
            <a:endParaRPr lang="en-US" dirty="0"/>
          </a:p>
        </p:txBody>
      </p:sp>
    </p:spTree>
    <p:extLst>
      <p:ext uri="{BB962C8B-B14F-4D97-AF65-F5344CB8AC3E}">
        <p14:creationId xmlns:p14="http://schemas.microsoft.com/office/powerpoint/2010/main" val="3763526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114300" indent="0" algn="ctr">
              <a:buNone/>
            </a:pPr>
            <a:r>
              <a:rPr lang="en-US" sz="4800" dirty="0" smtClean="0"/>
              <a:t>Thanks to all of you who have provided us with resources, consultation, or support!</a:t>
            </a:r>
            <a:endParaRPr lang="en-US" sz="4800" dirty="0"/>
          </a:p>
        </p:txBody>
      </p:sp>
    </p:spTree>
    <p:extLst>
      <p:ext uri="{BB962C8B-B14F-4D97-AF65-F5344CB8AC3E}">
        <p14:creationId xmlns:p14="http://schemas.microsoft.com/office/powerpoint/2010/main" val="336997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are we?</a:t>
            </a:r>
            <a:endParaRPr lang="en-US" dirty="0"/>
          </a:p>
        </p:txBody>
      </p:sp>
      <p:sp>
        <p:nvSpPr>
          <p:cNvPr id="3" name="Content Placeholder 2"/>
          <p:cNvSpPr>
            <a:spLocks noGrp="1"/>
          </p:cNvSpPr>
          <p:nvPr>
            <p:ph idx="1"/>
          </p:nvPr>
        </p:nvSpPr>
        <p:spPr>
          <a:xfrm>
            <a:off x="457200" y="1729276"/>
            <a:ext cx="8229600" cy="4961455"/>
          </a:xfrm>
        </p:spPr>
        <p:txBody>
          <a:bodyPr/>
          <a:lstStyle/>
          <a:p>
            <a:r>
              <a:rPr lang="en-US" dirty="0" smtClean="0"/>
              <a:t>Jana Patton-Vogt</a:t>
            </a:r>
          </a:p>
          <a:p>
            <a:pPr lvl="1"/>
            <a:r>
              <a:rPr lang="en-US" dirty="0" smtClean="0"/>
              <a:t>Change Leader</a:t>
            </a:r>
          </a:p>
          <a:p>
            <a:pPr lvl="1"/>
            <a:r>
              <a:rPr lang="en-US" dirty="0" smtClean="0"/>
              <a:t>Professor of </a:t>
            </a:r>
            <a:r>
              <a:rPr lang="en-US" dirty="0" smtClean="0"/>
              <a:t>Biological Sciences</a:t>
            </a:r>
          </a:p>
          <a:p>
            <a:pPr marL="411480" lvl="1" indent="0">
              <a:buNone/>
            </a:pPr>
            <a:endParaRPr lang="en-US" dirty="0" smtClean="0"/>
          </a:p>
          <a:p>
            <a:r>
              <a:rPr lang="en-US" dirty="0" smtClean="0"/>
              <a:t>Alan </a:t>
            </a:r>
            <a:r>
              <a:rPr lang="en-US" dirty="0" err="1" smtClean="0"/>
              <a:t>Seadler</a:t>
            </a:r>
            <a:endParaRPr lang="en-US" dirty="0" smtClean="0"/>
          </a:p>
          <a:p>
            <a:pPr lvl="1"/>
            <a:r>
              <a:rPr lang="en-US" dirty="0" smtClean="0"/>
              <a:t>Co-Director</a:t>
            </a:r>
          </a:p>
          <a:p>
            <a:pPr lvl="1"/>
            <a:r>
              <a:rPr lang="en-US" dirty="0" smtClean="0"/>
              <a:t>Associate </a:t>
            </a:r>
            <a:r>
              <a:rPr lang="en-US" dirty="0" smtClean="0"/>
              <a:t>Provost (for Research)</a:t>
            </a:r>
          </a:p>
          <a:p>
            <a:pPr marL="411480" lvl="1" indent="0">
              <a:buNone/>
            </a:pPr>
            <a:endParaRPr lang="en-US" dirty="0" smtClean="0"/>
          </a:p>
          <a:p>
            <a:r>
              <a:rPr lang="en-US" dirty="0" smtClean="0"/>
              <a:t>Lori Koelsch</a:t>
            </a:r>
          </a:p>
          <a:p>
            <a:pPr lvl="1"/>
            <a:r>
              <a:rPr lang="en-US" dirty="0" smtClean="0"/>
              <a:t>Social Scientist</a:t>
            </a:r>
          </a:p>
          <a:p>
            <a:pPr lvl="1"/>
            <a:r>
              <a:rPr lang="en-US" dirty="0" smtClean="0"/>
              <a:t>Associate Professor of Psychology </a:t>
            </a:r>
          </a:p>
        </p:txBody>
      </p:sp>
    </p:spTree>
    <p:extLst>
      <p:ext uri="{BB962C8B-B14F-4D97-AF65-F5344CB8AC3E}">
        <p14:creationId xmlns:p14="http://schemas.microsoft.com/office/powerpoint/2010/main" val="534544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 Change Theme</a:t>
            </a:r>
            <a:endParaRPr lang="en-US" dirty="0"/>
          </a:p>
        </p:txBody>
      </p:sp>
      <p:sp>
        <p:nvSpPr>
          <p:cNvPr id="3" name="Content Placeholder 2"/>
          <p:cNvSpPr>
            <a:spLocks noGrp="1"/>
          </p:cNvSpPr>
          <p:nvPr>
            <p:ph idx="1"/>
          </p:nvPr>
        </p:nvSpPr>
        <p:spPr/>
        <p:txBody>
          <a:bodyPr>
            <a:normAutofit/>
          </a:bodyPr>
          <a:lstStyle/>
          <a:p>
            <a:pPr marL="114300" indent="0" algn="ctr">
              <a:buNone/>
            </a:pPr>
            <a:r>
              <a:rPr lang="en-US" sz="4000" dirty="0" smtClean="0"/>
              <a:t>Equity </a:t>
            </a:r>
            <a:r>
              <a:rPr lang="en-US" sz="4000" dirty="0"/>
              <a:t>in the Hiring Process and </a:t>
            </a:r>
            <a:r>
              <a:rPr lang="en-US" sz="4000" dirty="0" smtClean="0"/>
              <a:t>Compensation</a:t>
            </a:r>
          </a:p>
          <a:p>
            <a:endParaRPr lang="en-US" dirty="0" smtClean="0"/>
          </a:p>
          <a:p>
            <a:r>
              <a:rPr lang="en-US" dirty="0"/>
              <a:t>Increase the numbers of female and minority faculty in the sciences to reflect the percentages of the population in general and increase salary compensation to match that of white male colleagues of similar rank.</a:t>
            </a:r>
          </a:p>
        </p:txBody>
      </p:sp>
    </p:spTree>
    <p:extLst>
      <p:ext uri="{BB962C8B-B14F-4D97-AF65-F5344CB8AC3E}">
        <p14:creationId xmlns:p14="http://schemas.microsoft.com/office/powerpoint/2010/main" val="1735140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Goal 1:</a:t>
            </a:r>
            <a:endParaRPr lang="en-US" dirty="0"/>
          </a:p>
        </p:txBody>
      </p:sp>
      <p:sp>
        <p:nvSpPr>
          <p:cNvPr id="3" name="Content Placeholder 2"/>
          <p:cNvSpPr>
            <a:spLocks noGrp="1"/>
          </p:cNvSpPr>
          <p:nvPr>
            <p:ph idx="1"/>
          </p:nvPr>
        </p:nvSpPr>
        <p:spPr/>
        <p:txBody>
          <a:bodyPr/>
          <a:lstStyle/>
          <a:p>
            <a:r>
              <a:rPr lang="en-US" i="1" dirty="0" smtClean="0"/>
              <a:t>Increase </a:t>
            </a:r>
            <a:r>
              <a:rPr lang="en-US" i="1" dirty="0"/>
              <a:t>gender and minority diversity at the faculty and administrative levels.</a:t>
            </a:r>
            <a:br>
              <a:rPr lang="en-US" i="1" dirty="0"/>
            </a:br>
            <a:endParaRPr lang="en-US" i="1" dirty="0" smtClean="0"/>
          </a:p>
          <a:p>
            <a:r>
              <a:rPr lang="en-US" dirty="0" smtClean="0"/>
              <a:t>Completed activity: Changed boilerplate to better reflect ecumenical nature of University</a:t>
            </a:r>
          </a:p>
          <a:p>
            <a:pPr lvl="1"/>
            <a:r>
              <a:rPr lang="en-US" dirty="0" smtClean="0"/>
              <a:t>Compared with peer religious institutions</a:t>
            </a:r>
          </a:p>
        </p:txBody>
      </p:sp>
    </p:spTree>
    <p:extLst>
      <p:ext uri="{BB962C8B-B14F-4D97-AF65-F5344CB8AC3E}">
        <p14:creationId xmlns:p14="http://schemas.microsoft.com/office/powerpoint/2010/main" val="1525421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9340"/>
            <a:ext cx="8229600" cy="5666824"/>
          </a:xfrm>
        </p:spPr>
        <p:txBody>
          <a:bodyPr>
            <a:normAutofit fontScale="70000" lnSpcReduction="20000"/>
          </a:bodyPr>
          <a:lstStyle/>
          <a:p>
            <a:pPr marL="114300" indent="0">
              <a:buNone/>
            </a:pPr>
            <a:r>
              <a:rPr lang="en-US" sz="5700" dirty="0" smtClean="0"/>
              <a:t>Old version:</a:t>
            </a:r>
          </a:p>
          <a:p>
            <a:pPr marL="114300" indent="0">
              <a:buNone/>
            </a:pPr>
            <a:endParaRPr lang="en-US" dirty="0" smtClean="0"/>
          </a:p>
          <a:p>
            <a:pPr marL="114300" indent="0">
              <a:buNone/>
            </a:pPr>
            <a:r>
              <a:rPr lang="en-US" dirty="0"/>
              <a:t>Duquesne University is committed to attracting, retaining and developing a diverse faculty that reflects contemporary society, serves our academic mission and enriches our campus community. As a charter member of the Ohio, Western PA and West Virginia Higher Education Recruitment Consortium (HERC), we encourage applications from members of underrepresented groups and support dual-career couples.</a:t>
            </a:r>
          </a:p>
          <a:p>
            <a:pPr marL="114300" indent="0">
              <a:buNone/>
            </a:pPr>
            <a:r>
              <a:rPr lang="en-US" i="1" dirty="0"/>
              <a:t> </a:t>
            </a:r>
            <a:endParaRPr lang="en-US" dirty="0"/>
          </a:p>
          <a:p>
            <a:pPr marL="114300" indent="0">
              <a:buNone/>
            </a:pPr>
            <a:r>
              <a:rPr lang="en-US" dirty="0"/>
              <a:t>Motivated by its Catholic and </a:t>
            </a:r>
            <a:r>
              <a:rPr lang="en-US" dirty="0" err="1"/>
              <a:t>Spiritan</a:t>
            </a:r>
            <a:r>
              <a:rPr lang="en-US" dirty="0"/>
              <a:t> identity, Duquesne values equality of opportunity both as an educational institution and as an employer.</a:t>
            </a:r>
            <a:endParaRPr lang="en-US" dirty="0"/>
          </a:p>
          <a:p>
            <a:pPr marL="114300" indent="0">
              <a:buNone/>
            </a:pPr>
            <a:endParaRPr lang="en-US" dirty="0"/>
          </a:p>
          <a:p>
            <a:pPr marL="114300" indent="0">
              <a:buNone/>
            </a:pPr>
            <a:r>
              <a:rPr lang="en-US" dirty="0"/>
              <a:t>Founded in 1878 by its sponsoring religious community, the Congregation of the Holy Spirit, Duquesne University is Catholic in mission and ecumenical in spirit.  Its Mission Statement commits the University to “serving God by serving students – through commitment to excellence in liberal and professional education, through profound concern for moral and spiritual values, through the maintenance of an ecumenical atmosphere open to diversity, and through service to the Church, the community, the nation and the world.” Applicants for this position should describe how they might support and contribute to this mission</a:t>
            </a:r>
            <a:r>
              <a:rPr lang="en-US" dirty="0" smtClean="0"/>
              <a:t>.</a:t>
            </a:r>
            <a:endParaRPr lang="en-US" dirty="0"/>
          </a:p>
        </p:txBody>
      </p:sp>
    </p:spTree>
    <p:extLst>
      <p:ext uri="{BB962C8B-B14F-4D97-AF65-F5344CB8AC3E}">
        <p14:creationId xmlns:p14="http://schemas.microsoft.com/office/powerpoint/2010/main" val="679350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2850"/>
            <a:ext cx="8229600" cy="5653314"/>
          </a:xfrm>
        </p:spPr>
        <p:txBody>
          <a:bodyPr>
            <a:normAutofit fontScale="85000" lnSpcReduction="10000"/>
          </a:bodyPr>
          <a:lstStyle/>
          <a:p>
            <a:pPr marL="114300" indent="0">
              <a:buNone/>
            </a:pPr>
            <a:r>
              <a:rPr lang="en-US" dirty="0" smtClean="0"/>
              <a:t>New version (approved by Provost):</a:t>
            </a:r>
          </a:p>
          <a:p>
            <a:pPr marL="114300" indent="0">
              <a:buNone/>
            </a:pPr>
            <a:endParaRPr lang="en-US" dirty="0"/>
          </a:p>
          <a:p>
            <a:pPr marL="114300" indent="0">
              <a:buNone/>
            </a:pPr>
            <a:r>
              <a:rPr lang="en-US" dirty="0"/>
              <a:t>Catholic in its mission and ecumenical in spirit, Duquesne University values equality of opportunity as an educational institution and as an employer. We aspire to attract and sustain a diverse faculty that reflects contemporary society, serves our academic goals and enriches our campus community. We particularly encourage applications from members of underrepresented groups and support dual-career couples through our charter membership in this region’s HERC (</a:t>
            </a:r>
            <a:r>
              <a:rPr lang="en-US" u="sng" dirty="0">
                <a:hlinkClick r:id="rId2"/>
              </a:rPr>
              <a:t>http://www.hercjobs.org/oh-western-pa-wv/</a:t>
            </a:r>
            <a:r>
              <a:rPr lang="en-US" dirty="0"/>
              <a:t>). </a:t>
            </a:r>
          </a:p>
          <a:p>
            <a:pPr marL="114300" indent="0">
              <a:buNone/>
            </a:pPr>
            <a:r>
              <a:rPr lang="en-US" dirty="0"/>
              <a:t> </a:t>
            </a:r>
          </a:p>
          <a:p>
            <a:pPr marL="114300" indent="0">
              <a:buNone/>
            </a:pPr>
            <a:r>
              <a:rPr lang="en-US" dirty="0"/>
              <a:t>We invite applicants for this position to learn more about our university and its </a:t>
            </a:r>
            <a:r>
              <a:rPr lang="en-US" dirty="0" err="1"/>
              <a:t>Spiritan</a:t>
            </a:r>
            <a:r>
              <a:rPr lang="en-US" dirty="0"/>
              <a:t> heritage by visiting </a:t>
            </a:r>
            <a:r>
              <a:rPr lang="en-US" u="sng" dirty="0">
                <a:hlinkClick r:id="rId3"/>
              </a:rPr>
              <a:t>http://www.duq.edu/about/mission-and-identity/mission-statement</a:t>
            </a:r>
            <a:r>
              <a:rPr lang="en-US" dirty="0"/>
              <a:t>. Those invited to campus for an interview may be asked about ways in which they can imagine their talents contributing to the continued growth of our community.</a:t>
            </a:r>
          </a:p>
          <a:p>
            <a:pPr marL="114300" indent="0">
              <a:buNone/>
            </a:pPr>
            <a:endParaRPr lang="en-US" dirty="0"/>
          </a:p>
        </p:txBody>
      </p:sp>
    </p:spTree>
    <p:extLst>
      <p:ext uri="{BB962C8B-B14F-4D97-AF65-F5344CB8AC3E}">
        <p14:creationId xmlns:p14="http://schemas.microsoft.com/office/powerpoint/2010/main" val="874612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Goal 1:</a:t>
            </a:r>
            <a:endParaRPr lang="en-US" dirty="0"/>
          </a:p>
        </p:txBody>
      </p:sp>
      <p:sp>
        <p:nvSpPr>
          <p:cNvPr id="3" name="Content Placeholder 2"/>
          <p:cNvSpPr>
            <a:spLocks noGrp="1"/>
          </p:cNvSpPr>
          <p:nvPr>
            <p:ph idx="1"/>
          </p:nvPr>
        </p:nvSpPr>
        <p:spPr/>
        <p:txBody>
          <a:bodyPr>
            <a:normAutofit lnSpcReduction="10000"/>
          </a:bodyPr>
          <a:lstStyle/>
          <a:p>
            <a:r>
              <a:rPr lang="en-US" i="1" dirty="0" smtClean="0"/>
              <a:t>Increase </a:t>
            </a:r>
            <a:r>
              <a:rPr lang="en-US" i="1" dirty="0"/>
              <a:t>gender and minority diversity at the faculty and administrative levels</a:t>
            </a:r>
            <a:r>
              <a:rPr lang="en-US" i="1" dirty="0" smtClean="0"/>
              <a:t>.</a:t>
            </a:r>
          </a:p>
          <a:p>
            <a:r>
              <a:rPr lang="en-US" dirty="0" smtClean="0"/>
              <a:t>Completed activity: Changed boilerplate to better reflect ecumenical nature of University</a:t>
            </a:r>
          </a:p>
          <a:p>
            <a:pPr lvl="1"/>
            <a:r>
              <a:rPr lang="en-US" dirty="0" smtClean="0"/>
              <a:t>Compared with peer religious institutions</a:t>
            </a:r>
          </a:p>
          <a:p>
            <a:r>
              <a:rPr lang="en-US" dirty="0" smtClean="0"/>
              <a:t>Activity in Progress: Search Committee Guidelines</a:t>
            </a:r>
          </a:p>
          <a:p>
            <a:pPr lvl="1"/>
            <a:r>
              <a:rPr lang="en-US" dirty="0" smtClean="0"/>
              <a:t>Gathered information from partner universities</a:t>
            </a:r>
          </a:p>
          <a:p>
            <a:pPr lvl="1"/>
            <a:r>
              <a:rPr lang="en-US" dirty="0" smtClean="0"/>
              <a:t>Drafted documents (standardized evaluation form)</a:t>
            </a:r>
          </a:p>
          <a:p>
            <a:pPr lvl="1"/>
            <a:r>
              <a:rPr lang="en-US" dirty="0" smtClean="0"/>
              <a:t>Have Provost buy-in</a:t>
            </a:r>
          </a:p>
          <a:p>
            <a:pPr lvl="1"/>
            <a:r>
              <a:rPr lang="en-US" dirty="0" smtClean="0"/>
              <a:t>Still need to:</a:t>
            </a:r>
          </a:p>
          <a:p>
            <a:pPr lvl="2"/>
            <a:r>
              <a:rPr lang="en-US" dirty="0" smtClean="0"/>
              <a:t>Modify hiring documents as per Provost’s suggestions</a:t>
            </a:r>
          </a:p>
          <a:p>
            <a:pPr lvl="2"/>
            <a:r>
              <a:rPr lang="en-US" dirty="0" smtClean="0"/>
              <a:t>Choose and recommend implicit bias trainings</a:t>
            </a:r>
          </a:p>
          <a:p>
            <a:endParaRPr lang="en-US" dirty="0" smtClean="0"/>
          </a:p>
        </p:txBody>
      </p:sp>
    </p:spTree>
    <p:extLst>
      <p:ext uri="{BB962C8B-B14F-4D97-AF65-F5344CB8AC3E}">
        <p14:creationId xmlns:p14="http://schemas.microsoft.com/office/powerpoint/2010/main" val="3252058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2:</a:t>
            </a:r>
            <a:endParaRPr lang="en-US" dirty="0"/>
          </a:p>
        </p:txBody>
      </p:sp>
      <p:sp>
        <p:nvSpPr>
          <p:cNvPr id="3" name="Content Placeholder 2"/>
          <p:cNvSpPr>
            <a:spLocks noGrp="1"/>
          </p:cNvSpPr>
          <p:nvPr>
            <p:ph idx="1"/>
          </p:nvPr>
        </p:nvSpPr>
        <p:spPr/>
        <p:txBody>
          <a:bodyPr/>
          <a:lstStyle/>
          <a:p>
            <a:pPr marL="114300" indent="0">
              <a:buNone/>
            </a:pPr>
            <a:r>
              <a:rPr lang="en-US" dirty="0"/>
              <a:t>A</a:t>
            </a:r>
            <a:r>
              <a:rPr lang="en-US" dirty="0" smtClean="0"/>
              <a:t>dvocate </a:t>
            </a:r>
            <a:r>
              <a:rPr lang="en-US" dirty="0"/>
              <a:t>for salary equity at the university with regard to gender and URM</a:t>
            </a:r>
            <a:r>
              <a:rPr lang="en-US" dirty="0"/>
              <a:t> </a:t>
            </a:r>
            <a:endParaRPr lang="en-US" dirty="0" smtClean="0"/>
          </a:p>
          <a:p>
            <a:r>
              <a:rPr lang="en-US" dirty="0" smtClean="0"/>
              <a:t>Completed activities:</a:t>
            </a:r>
          </a:p>
          <a:p>
            <a:pPr lvl="1"/>
            <a:r>
              <a:rPr lang="en-US" dirty="0" smtClean="0"/>
              <a:t>Obtained salary data</a:t>
            </a:r>
          </a:p>
          <a:p>
            <a:pPr lvl="1"/>
            <a:r>
              <a:rPr lang="en-US" dirty="0" smtClean="0"/>
              <a:t>Consulted with partner universities</a:t>
            </a:r>
          </a:p>
          <a:p>
            <a:pPr lvl="1"/>
            <a:r>
              <a:rPr lang="en-US" dirty="0" smtClean="0"/>
              <a:t>Consulted with Provost</a:t>
            </a:r>
          </a:p>
          <a:p>
            <a:pPr marL="411480" lvl="1" indent="0">
              <a:buNone/>
            </a:pPr>
            <a:endParaRPr lang="en-US" dirty="0" smtClean="0"/>
          </a:p>
          <a:p>
            <a:r>
              <a:rPr lang="en-US" dirty="0" smtClean="0"/>
              <a:t>Activities in progress</a:t>
            </a:r>
          </a:p>
          <a:p>
            <a:pPr lvl="1"/>
            <a:r>
              <a:rPr lang="en-US" dirty="0" smtClean="0"/>
              <a:t>Liaison with external salary consultants and/or obtain their results</a:t>
            </a:r>
            <a:endParaRPr lang="en-US" dirty="0"/>
          </a:p>
        </p:txBody>
      </p:sp>
    </p:spTree>
    <p:extLst>
      <p:ext uri="{BB962C8B-B14F-4D97-AF65-F5344CB8AC3E}">
        <p14:creationId xmlns:p14="http://schemas.microsoft.com/office/powerpoint/2010/main" val="2956084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Descriptions of Presentations</a:t>
            </a:r>
            <a:endParaRPr lang="en-US" dirty="0"/>
          </a:p>
        </p:txBody>
      </p:sp>
      <p:sp>
        <p:nvSpPr>
          <p:cNvPr id="3" name="Content Placeholder 2"/>
          <p:cNvSpPr>
            <a:spLocks noGrp="1"/>
          </p:cNvSpPr>
          <p:nvPr>
            <p:ph idx="1"/>
          </p:nvPr>
        </p:nvSpPr>
        <p:spPr/>
        <p:txBody>
          <a:bodyPr/>
          <a:lstStyle/>
          <a:p>
            <a:r>
              <a:rPr lang="en-US" dirty="0" smtClean="0"/>
              <a:t>Presentation at Duquesne Women In Science meeting</a:t>
            </a:r>
          </a:p>
          <a:p>
            <a:pPr lvl="1"/>
            <a:r>
              <a:rPr lang="en-US" dirty="0" smtClean="0"/>
              <a:t>February 9</a:t>
            </a:r>
            <a:r>
              <a:rPr lang="en-US" baseline="30000" dirty="0" smtClean="0"/>
              <a:t>,</a:t>
            </a:r>
            <a:r>
              <a:rPr lang="en-US" dirty="0" smtClean="0"/>
              <a:t> 2017; Duquesne University</a:t>
            </a:r>
          </a:p>
          <a:p>
            <a:pPr lvl="1"/>
            <a:r>
              <a:rPr lang="en-US" dirty="0" smtClean="0"/>
              <a:t>Slides were made available to interested parties</a:t>
            </a:r>
          </a:p>
          <a:p>
            <a:pPr lvl="1"/>
            <a:r>
              <a:rPr lang="en-US" dirty="0" smtClean="0"/>
              <a:t>Event was publicized throughout University</a:t>
            </a:r>
          </a:p>
          <a:p>
            <a:pPr lvl="1"/>
            <a:r>
              <a:rPr lang="en-US" dirty="0" smtClean="0"/>
              <a:t>(We are continuing to liaison with this group.)</a:t>
            </a:r>
          </a:p>
          <a:p>
            <a:pPr marL="411480" lvl="1" indent="0">
              <a:buNone/>
            </a:pPr>
            <a:endParaRPr lang="en-US" dirty="0"/>
          </a:p>
          <a:p>
            <a:r>
              <a:rPr lang="en-US" dirty="0" smtClean="0"/>
              <a:t>Presentation at the Association for Women In Psychology Conference</a:t>
            </a:r>
          </a:p>
          <a:p>
            <a:pPr lvl="1"/>
            <a:r>
              <a:rPr lang="en-US" dirty="0" smtClean="0"/>
              <a:t>March 4, 2017; Milwaukee, WI</a:t>
            </a:r>
          </a:p>
          <a:p>
            <a:pPr lvl="1"/>
            <a:r>
              <a:rPr lang="en-US" dirty="0"/>
              <a:t>P</a:t>
            </a:r>
            <a:r>
              <a:rPr lang="en-US" dirty="0" smtClean="0"/>
              <a:t>resented to feminist psychologists at our annual meeting</a:t>
            </a:r>
            <a:endParaRPr lang="en-US" dirty="0"/>
          </a:p>
        </p:txBody>
      </p:sp>
    </p:spTree>
    <p:extLst>
      <p:ext uri="{BB962C8B-B14F-4D97-AF65-F5344CB8AC3E}">
        <p14:creationId xmlns:p14="http://schemas.microsoft.com/office/powerpoint/2010/main" val="41943967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3340</TotalTime>
  <Words>384</Words>
  <Application>Microsoft Macintosh PowerPoint</Application>
  <PresentationFormat>On-screen Show (4:3)</PresentationFormat>
  <Paragraphs>65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Apothecary</vt:lpstr>
      <vt:lpstr>Duquesne University</vt:lpstr>
      <vt:lpstr>Who are we?</vt:lpstr>
      <vt:lpstr>Institutional Change Theme</vt:lpstr>
      <vt:lpstr>Goal 1:</vt:lpstr>
      <vt:lpstr>PowerPoint Presentation</vt:lpstr>
      <vt:lpstr>PowerPoint Presentation</vt:lpstr>
      <vt:lpstr>Goal 1:</vt:lpstr>
      <vt:lpstr>Goal 2:</vt:lpstr>
      <vt:lpstr>Descriptions of Presentations</vt:lpstr>
      <vt:lpstr>PowerPoint Presentation</vt:lpstr>
    </vt:vector>
  </TitlesOfParts>
  <Company>Duquesne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Duquesne University</dc:title>
  <dc:creator>Lori Koelsch</dc:creator>
  <cp:lastModifiedBy>Lori Koelsch</cp:lastModifiedBy>
  <cp:revision>17</cp:revision>
  <dcterms:created xsi:type="dcterms:W3CDTF">2017-04-04T13:28:39Z</dcterms:created>
  <dcterms:modified xsi:type="dcterms:W3CDTF">2017-04-07T15:12:01Z</dcterms:modified>
</cp:coreProperties>
</file>