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5" r:id="rId3"/>
    <p:sldId id="266" r:id="rId4"/>
    <p:sldId id="267" r:id="rId5"/>
    <p:sldId id="259"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61" r:id="rId21"/>
    <p:sldId id="260" r:id="rId22"/>
    <p:sldId id="284" r:id="rId23"/>
    <p:sldId id="286" r:id="rId24"/>
    <p:sldId id="263" r:id="rId25"/>
    <p:sldId id="285" r:id="rId26"/>
    <p:sldId id="287" r:id="rId27"/>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55172" autoAdjust="0"/>
  </p:normalViewPr>
  <p:slideViewPr>
    <p:cSldViewPr snapToGrid="0">
      <p:cViewPr varScale="1">
        <p:scale>
          <a:sx n="37" d="100"/>
          <a:sy n="37" d="100"/>
        </p:scale>
        <p:origin x="178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ad.nsf.gov\NSF\Divisions\HRDPUB\Program%20Folders\ADVANCE\Presentations%20by%20ADVANCE%20to%20various%20audiences\NSF%20AD%20Presentation%202016\ADVANCE%20Budget%20(Recovered)%20(Recover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RBENABEN\Desktop\Rocio_NSF\ADVANCE_Portfolio%20Analysis\IT%20Award%20Context%20Information_InstitutionalDemographics_14042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r>
              <a:rPr lang="en-US" dirty="0"/>
              <a:t>Total ADVANCE Program Budget</a:t>
            </a:r>
          </a:p>
          <a:p>
            <a:pPr>
              <a:defRPr/>
            </a:pPr>
            <a:r>
              <a:rPr lang="en-US" dirty="0"/>
              <a:t>(millions) </a:t>
            </a:r>
          </a:p>
        </c:rich>
      </c:tx>
      <c:overlay val="0"/>
      <c:spPr>
        <a:noFill/>
        <a:ln>
          <a:noFill/>
        </a:ln>
        <a:effectLst/>
      </c:spPr>
      <c:txPr>
        <a:bodyPr rot="0" spcFirstLastPara="1" vertOverflow="ellipsis" vert="horz" wrap="square" anchor="ctr" anchorCtr="1"/>
        <a:lstStyle/>
        <a:p>
          <a:pPr>
            <a:defRPr sz="1995" b="1" i="0" u="none" strike="noStrike" kern="1200" cap="all" spc="100" normalizeH="0" baseline="0">
              <a:solidFill>
                <a:schemeClr val="lt1"/>
              </a:solidFill>
              <a:latin typeface="+mn-lt"/>
              <a:ea typeface="+mn-ea"/>
              <a:cs typeface="+mn-cs"/>
            </a:defRPr>
          </a:pPr>
          <a:endParaRPr lang="en-US"/>
        </a:p>
      </c:txPr>
    </c:title>
    <c:autoTitleDeleted val="0"/>
    <c:plotArea>
      <c:layout/>
      <c:lineChart>
        <c:grouping val="standard"/>
        <c:varyColors val="0"/>
        <c:ser>
          <c:idx val="0"/>
          <c:order val="0"/>
          <c:tx>
            <c:strRef>
              <c:f>Sheet1!$J$1</c:f>
              <c:strCache>
                <c:ptCount val="1"/>
                <c:pt idx="0">
                  <c:v>Total</c:v>
                </c:pt>
              </c:strCache>
            </c:strRef>
          </c:tx>
          <c:spPr>
            <a:ln w="34925" cap="rnd">
              <a:solidFill>
                <a:schemeClr val="lt1"/>
              </a:solidFill>
              <a:round/>
            </a:ln>
            <a:effectLst>
              <a:outerShdw dist="25400" dir="2700000" algn="tl" rotWithShape="0">
                <a:schemeClr val="accent1"/>
              </a:outerShdw>
            </a:effectLst>
          </c:spPr>
          <c:marker>
            <c:symbol val="none"/>
          </c:marker>
          <c:cat>
            <c:strRef>
              <c:f>Sheet1!$A$2:$A$17</c:f>
              <c:strCache>
                <c:ptCount val="16"/>
                <c:pt idx="0">
                  <c:v>FY02</c:v>
                </c:pt>
                <c:pt idx="1">
                  <c:v>FY03</c:v>
                </c:pt>
                <c:pt idx="2">
                  <c:v>FY04</c:v>
                </c:pt>
                <c:pt idx="3">
                  <c:v>FY05</c:v>
                </c:pt>
                <c:pt idx="4">
                  <c:v>FY06</c:v>
                </c:pt>
                <c:pt idx="5">
                  <c:v>FY07</c:v>
                </c:pt>
                <c:pt idx="6">
                  <c:v>FY08</c:v>
                </c:pt>
                <c:pt idx="7">
                  <c:v>FY09</c:v>
                </c:pt>
                <c:pt idx="8">
                  <c:v>FY 10</c:v>
                </c:pt>
                <c:pt idx="9">
                  <c:v>FY11</c:v>
                </c:pt>
                <c:pt idx="10">
                  <c:v>FY12</c:v>
                </c:pt>
                <c:pt idx="11">
                  <c:v>FY13</c:v>
                </c:pt>
                <c:pt idx="12">
                  <c:v>FY14</c:v>
                </c:pt>
                <c:pt idx="13">
                  <c:v>FY15</c:v>
                </c:pt>
                <c:pt idx="14">
                  <c:v>FY16</c:v>
                </c:pt>
                <c:pt idx="15">
                  <c:v>FY17</c:v>
                </c:pt>
              </c:strCache>
            </c:strRef>
          </c:cat>
          <c:val>
            <c:numRef>
              <c:f>Sheet1!$J$2:$J$17</c:f>
              <c:numCache>
                <c:formatCode>General</c:formatCode>
                <c:ptCount val="16"/>
                <c:pt idx="0">
                  <c:v>15.17</c:v>
                </c:pt>
                <c:pt idx="1">
                  <c:v>16.809999999999999</c:v>
                </c:pt>
                <c:pt idx="2">
                  <c:v>19.579999999999998</c:v>
                </c:pt>
                <c:pt idx="3">
                  <c:v>19.8</c:v>
                </c:pt>
                <c:pt idx="4">
                  <c:v>19.52</c:v>
                </c:pt>
                <c:pt idx="5">
                  <c:v>16.971</c:v>
                </c:pt>
                <c:pt idx="6">
                  <c:v>19.53</c:v>
                </c:pt>
                <c:pt idx="7">
                  <c:v>20.79</c:v>
                </c:pt>
                <c:pt idx="8">
                  <c:v>20.79</c:v>
                </c:pt>
                <c:pt idx="9">
                  <c:v>19.77</c:v>
                </c:pt>
                <c:pt idx="10">
                  <c:v>19.77</c:v>
                </c:pt>
                <c:pt idx="11">
                  <c:v>17.059999999999999</c:v>
                </c:pt>
                <c:pt idx="12">
                  <c:v>17.059999999999999</c:v>
                </c:pt>
                <c:pt idx="13">
                  <c:v>14.9</c:v>
                </c:pt>
                <c:pt idx="14">
                  <c:v>14.9</c:v>
                </c:pt>
                <c:pt idx="15">
                  <c:v>15.1</c:v>
                </c:pt>
              </c:numCache>
            </c:numRef>
          </c:val>
          <c:smooth val="0"/>
          <c:extLst>
            <c:ext xmlns:c16="http://schemas.microsoft.com/office/drawing/2014/chart" uri="{C3380CC4-5D6E-409C-BE32-E72D297353CC}">
              <c16:uniqueId val="{00000000-BBC8-42AD-9B21-4DE00EF0068C}"/>
            </c:ext>
          </c:extLst>
        </c:ser>
        <c:dLbls>
          <c:showLegendKey val="0"/>
          <c:showVal val="0"/>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484334440"/>
        <c:axId val="484334832"/>
      </c:lineChart>
      <c:catAx>
        <c:axId val="484334440"/>
        <c:scaling>
          <c:orientation val="minMax"/>
        </c:scaling>
        <c:delete val="0"/>
        <c:axPos val="b"/>
        <c:numFmt formatCode="General" sourceLinked="1"/>
        <c:majorTickMark val="none"/>
        <c:minorTickMark val="none"/>
        <c:tickLblPos val="nextTo"/>
        <c:spPr>
          <a:noFill/>
          <a:ln w="12700" cap="flat" cmpd="sng" algn="ctr">
            <a:solidFill>
              <a:schemeClr val="lt1"/>
            </a:solidFill>
            <a:round/>
          </a:ln>
          <a:effectLst/>
        </c:spPr>
        <c:txPr>
          <a:bodyPr rot="-5400000" spcFirstLastPara="1" vertOverflow="ellipsis" wrap="square" anchor="ctr" anchorCtr="1"/>
          <a:lstStyle/>
          <a:p>
            <a:pPr>
              <a:defRPr sz="1197" b="1" i="0" u="none" strike="noStrike" kern="1200" spc="100" baseline="0">
                <a:solidFill>
                  <a:schemeClr val="lt1"/>
                </a:solidFill>
                <a:latin typeface="+mn-lt"/>
                <a:ea typeface="+mn-ea"/>
                <a:cs typeface="+mn-cs"/>
              </a:defRPr>
            </a:pPr>
            <a:endParaRPr lang="en-US"/>
          </a:p>
        </c:txPr>
        <c:crossAx val="484334832"/>
        <c:crosses val="autoZero"/>
        <c:auto val="1"/>
        <c:lblAlgn val="ctr"/>
        <c:lblOffset val="100"/>
        <c:noMultiLvlLbl val="0"/>
      </c:catAx>
      <c:valAx>
        <c:axId val="484334832"/>
        <c:scaling>
          <c:orientation val="minMax"/>
          <c:max val="25"/>
          <c:min val="5"/>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lt1"/>
                </a:solidFill>
                <a:latin typeface="+mn-lt"/>
                <a:ea typeface="+mn-ea"/>
                <a:cs typeface="+mn-cs"/>
              </a:defRPr>
            </a:pPr>
            <a:endParaRPr lang="en-US"/>
          </a:p>
        </c:txPr>
        <c:crossAx val="484334440"/>
        <c:crosses val="autoZero"/>
        <c:crossBetween val="between"/>
        <c:majorUnit val="5"/>
      </c:valAx>
      <c:spPr>
        <a:noFill/>
        <a:ln>
          <a:noFill/>
        </a:ln>
        <a:effectLst/>
      </c:spPr>
    </c:plotArea>
    <c:plotVisOnly val="1"/>
    <c:dispBlanksAs val="gap"/>
    <c:showDLblsOverMax val="0"/>
  </c:chart>
  <c:spPr>
    <a:solidFill>
      <a:schemeClr val="accent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98442434299599"/>
          <c:y val="3.4058745729810103E-2"/>
          <c:w val="0.85766545874755518"/>
          <c:h val="0.85405287058185808"/>
        </c:manualLayout>
      </c:layout>
      <c:scatterChart>
        <c:scatterStyle val="lineMarker"/>
        <c:varyColors val="0"/>
        <c:ser>
          <c:idx val="0"/>
          <c:order val="0"/>
          <c:tx>
            <c:strRef>
              <c:f>'Inst Dems Representation'!$P$2</c:f>
              <c:strCache>
                <c:ptCount val="1"/>
                <c:pt idx="0">
                  <c:v>Total Year f: STEM Faculty</c:v>
                </c:pt>
              </c:strCache>
            </c:strRef>
          </c:tx>
          <c:xVal>
            <c:numRef>
              <c:f>'Inst Dems Representation'!$O$3:$O$43</c:f>
              <c:numCache>
                <c:formatCode>0%</c:formatCode>
                <c:ptCount val="41"/>
                <c:pt idx="0">
                  <c:v>0.14002205071664828</c:v>
                </c:pt>
                <c:pt idx="1">
                  <c:v>0.12710280373831773</c:v>
                </c:pt>
                <c:pt idx="2">
                  <c:v>0.13564668769716093</c:v>
                </c:pt>
                <c:pt idx="3">
                  <c:v>0.33333333333333331</c:v>
                </c:pt>
                <c:pt idx="4">
                  <c:v>0.2322335025380711</c:v>
                </c:pt>
                <c:pt idx="5">
                  <c:v>0.37234042553191488</c:v>
                </c:pt>
                <c:pt idx="6">
                  <c:v>0.15293552627144349</c:v>
                </c:pt>
                <c:pt idx="7">
                  <c:v>0.2062937062937063</c:v>
                </c:pt>
                <c:pt idx="8">
                  <c:v>0.21908127208480568</c:v>
                </c:pt>
                <c:pt idx="9">
                  <c:v>0.13800000000000001</c:v>
                </c:pt>
                <c:pt idx="10">
                  <c:v>0.18012422360248448</c:v>
                </c:pt>
                <c:pt idx="11">
                  <c:v>0.11652542372881358</c:v>
                </c:pt>
                <c:pt idx="12">
                  <c:v>0.13354037267080746</c:v>
                </c:pt>
                <c:pt idx="13">
                  <c:v>0.13535353535353534</c:v>
                </c:pt>
                <c:pt idx="15">
                  <c:v>0.16483516483516486</c:v>
                </c:pt>
                <c:pt idx="16">
                  <c:v>0.16331658291457288</c:v>
                </c:pt>
                <c:pt idx="17">
                  <c:v>0.16250000000000001</c:v>
                </c:pt>
                <c:pt idx="18">
                  <c:v>0.15730337078651688</c:v>
                </c:pt>
                <c:pt idx="19">
                  <c:v>0.18857142857142864</c:v>
                </c:pt>
                <c:pt idx="20">
                  <c:v>0.12206572769953053</c:v>
                </c:pt>
                <c:pt idx="21">
                  <c:v>0.20659786214522674</c:v>
                </c:pt>
                <c:pt idx="22">
                  <c:v>0.13333333333333336</c:v>
                </c:pt>
                <c:pt idx="23">
                  <c:v>0.26785714285714285</c:v>
                </c:pt>
                <c:pt idx="24">
                  <c:v>0.20454545454545461</c:v>
                </c:pt>
                <c:pt idx="25">
                  <c:v>0.24817518248175185</c:v>
                </c:pt>
                <c:pt idx="26">
                  <c:v>0.21890547263681595</c:v>
                </c:pt>
                <c:pt idx="28">
                  <c:v>0.14886731391585761</c:v>
                </c:pt>
                <c:pt idx="29">
                  <c:v>0.20731707317073172</c:v>
                </c:pt>
                <c:pt idx="30">
                  <c:v>0.26470588235294124</c:v>
                </c:pt>
                <c:pt idx="31">
                  <c:v>0.2337526205450734</c:v>
                </c:pt>
                <c:pt idx="32">
                  <c:v>0.13170731707317074</c:v>
                </c:pt>
                <c:pt idx="33">
                  <c:v>0.20933229078334417</c:v>
                </c:pt>
                <c:pt idx="35">
                  <c:v>0.16691729323308271</c:v>
                </c:pt>
                <c:pt idx="36">
                  <c:v>0.20977011494252873</c:v>
                </c:pt>
                <c:pt idx="37">
                  <c:v>0.19353275432828443</c:v>
                </c:pt>
                <c:pt idx="38">
                  <c:v>0.26855895196506557</c:v>
                </c:pt>
                <c:pt idx="39">
                  <c:v>0.176672384219554</c:v>
                </c:pt>
                <c:pt idx="40">
                  <c:v>0.16812609457092823</c:v>
                </c:pt>
              </c:numCache>
            </c:numRef>
          </c:xVal>
          <c:yVal>
            <c:numRef>
              <c:f>'Inst Dems Representation'!$P$3:$P$43</c:f>
            </c:numRef>
          </c:yVal>
          <c:smooth val="0"/>
          <c:extLst>
            <c:ext xmlns:c16="http://schemas.microsoft.com/office/drawing/2014/chart" uri="{C3380CC4-5D6E-409C-BE32-E72D297353CC}">
              <c16:uniqueId val="{00000000-E4D3-49E3-A6FC-F3E9586C77EB}"/>
            </c:ext>
          </c:extLst>
        </c:ser>
        <c:ser>
          <c:idx val="1"/>
          <c:order val="1"/>
          <c:tx>
            <c:strRef>
              <c:f>'Inst Dems Representation'!$Q$2</c:f>
              <c:strCache>
                <c:ptCount val="1"/>
                <c:pt idx="0">
                  <c:v>Total Year f:  STEM Female Faculty</c:v>
                </c:pt>
              </c:strCache>
            </c:strRef>
          </c:tx>
          <c:xVal>
            <c:numRef>
              <c:f>'Inst Dems Representation'!$O$3:$O$43</c:f>
              <c:numCache>
                <c:formatCode>0%</c:formatCode>
                <c:ptCount val="41"/>
                <c:pt idx="0">
                  <c:v>0.14002205071664828</c:v>
                </c:pt>
                <c:pt idx="1">
                  <c:v>0.12710280373831773</c:v>
                </c:pt>
                <c:pt idx="2">
                  <c:v>0.13564668769716093</c:v>
                </c:pt>
                <c:pt idx="3">
                  <c:v>0.33333333333333331</c:v>
                </c:pt>
                <c:pt idx="4">
                  <c:v>0.2322335025380711</c:v>
                </c:pt>
                <c:pt idx="5">
                  <c:v>0.37234042553191488</c:v>
                </c:pt>
                <c:pt idx="6">
                  <c:v>0.15293552627144349</c:v>
                </c:pt>
                <c:pt idx="7">
                  <c:v>0.2062937062937063</c:v>
                </c:pt>
                <c:pt idx="8">
                  <c:v>0.21908127208480568</c:v>
                </c:pt>
                <c:pt idx="9">
                  <c:v>0.13800000000000001</c:v>
                </c:pt>
                <c:pt idx="10">
                  <c:v>0.18012422360248448</c:v>
                </c:pt>
                <c:pt idx="11">
                  <c:v>0.11652542372881358</c:v>
                </c:pt>
                <c:pt idx="12">
                  <c:v>0.13354037267080746</c:v>
                </c:pt>
                <c:pt idx="13">
                  <c:v>0.13535353535353534</c:v>
                </c:pt>
                <c:pt idx="15">
                  <c:v>0.16483516483516486</c:v>
                </c:pt>
                <c:pt idx="16">
                  <c:v>0.16331658291457288</c:v>
                </c:pt>
                <c:pt idx="17">
                  <c:v>0.16250000000000001</c:v>
                </c:pt>
                <c:pt idx="18">
                  <c:v>0.15730337078651688</c:v>
                </c:pt>
                <c:pt idx="19">
                  <c:v>0.18857142857142864</c:v>
                </c:pt>
                <c:pt idx="20">
                  <c:v>0.12206572769953053</c:v>
                </c:pt>
                <c:pt idx="21">
                  <c:v>0.20659786214522674</c:v>
                </c:pt>
                <c:pt idx="22">
                  <c:v>0.13333333333333336</c:v>
                </c:pt>
                <c:pt idx="23">
                  <c:v>0.26785714285714285</c:v>
                </c:pt>
                <c:pt idx="24">
                  <c:v>0.20454545454545461</c:v>
                </c:pt>
                <c:pt idx="25">
                  <c:v>0.24817518248175185</c:v>
                </c:pt>
                <c:pt idx="26">
                  <c:v>0.21890547263681595</c:v>
                </c:pt>
                <c:pt idx="28">
                  <c:v>0.14886731391585761</c:v>
                </c:pt>
                <c:pt idx="29">
                  <c:v>0.20731707317073172</c:v>
                </c:pt>
                <c:pt idx="30">
                  <c:v>0.26470588235294124</c:v>
                </c:pt>
                <c:pt idx="31">
                  <c:v>0.2337526205450734</c:v>
                </c:pt>
                <c:pt idx="32">
                  <c:v>0.13170731707317074</c:v>
                </c:pt>
                <c:pt idx="33">
                  <c:v>0.20933229078334417</c:v>
                </c:pt>
                <c:pt idx="35">
                  <c:v>0.16691729323308271</c:v>
                </c:pt>
                <c:pt idx="36">
                  <c:v>0.20977011494252873</c:v>
                </c:pt>
                <c:pt idx="37">
                  <c:v>0.19353275432828443</c:v>
                </c:pt>
                <c:pt idx="38">
                  <c:v>0.26855895196506557</c:v>
                </c:pt>
                <c:pt idx="39">
                  <c:v>0.176672384219554</c:v>
                </c:pt>
                <c:pt idx="40">
                  <c:v>0.16812609457092823</c:v>
                </c:pt>
              </c:numCache>
            </c:numRef>
          </c:xVal>
          <c:yVal>
            <c:numRef>
              <c:f>'Inst Dems Representation'!$Q$3:$Q$43</c:f>
            </c:numRef>
          </c:yVal>
          <c:smooth val="0"/>
          <c:extLst>
            <c:ext xmlns:c16="http://schemas.microsoft.com/office/drawing/2014/chart" uri="{C3380CC4-5D6E-409C-BE32-E72D297353CC}">
              <c16:uniqueId val="{00000001-E4D3-49E3-A6FC-F3E9586C77EB}"/>
            </c:ext>
          </c:extLst>
        </c:ser>
        <c:ser>
          <c:idx val="2"/>
          <c:order val="2"/>
          <c:tx>
            <c:strRef>
              <c:f>'Inst Dems Representation'!$R$2</c:f>
              <c:strCache>
                <c:ptCount val="1"/>
                <c:pt idx="0">
                  <c:v>Year f: Percent STEM Female Faculty</c:v>
                </c:pt>
              </c:strCache>
            </c:strRef>
          </c:tx>
          <c:spPr>
            <a:ln w="28575">
              <a:noFill/>
            </a:ln>
          </c:spPr>
          <c:marker>
            <c:symbol val="circle"/>
            <c:size val="7"/>
            <c:spPr>
              <a:solidFill>
                <a:schemeClr val="accent1">
                  <a:lumMod val="75000"/>
                </a:schemeClr>
              </a:solidFill>
              <a:ln>
                <a:solidFill>
                  <a:schemeClr val="accent1">
                    <a:lumMod val="75000"/>
                  </a:schemeClr>
                </a:solidFill>
              </a:ln>
            </c:spPr>
          </c:marker>
          <c:xVal>
            <c:numRef>
              <c:f>'Inst Dems Representation'!$O$3:$O$43</c:f>
              <c:numCache>
                <c:formatCode>0%</c:formatCode>
                <c:ptCount val="41"/>
                <c:pt idx="0">
                  <c:v>0.14002205071664828</c:v>
                </c:pt>
                <c:pt idx="1">
                  <c:v>0.12710280373831773</c:v>
                </c:pt>
                <c:pt idx="2">
                  <c:v>0.13564668769716093</c:v>
                </c:pt>
                <c:pt idx="3">
                  <c:v>0.33333333333333331</c:v>
                </c:pt>
                <c:pt idx="4">
                  <c:v>0.2322335025380711</c:v>
                </c:pt>
                <c:pt idx="5">
                  <c:v>0.37234042553191488</c:v>
                </c:pt>
                <c:pt idx="6">
                  <c:v>0.15293552627144349</c:v>
                </c:pt>
                <c:pt idx="7">
                  <c:v>0.2062937062937063</c:v>
                </c:pt>
                <c:pt idx="8">
                  <c:v>0.21908127208480568</c:v>
                </c:pt>
                <c:pt idx="9">
                  <c:v>0.13800000000000001</c:v>
                </c:pt>
                <c:pt idx="10">
                  <c:v>0.18012422360248448</c:v>
                </c:pt>
                <c:pt idx="11">
                  <c:v>0.11652542372881358</c:v>
                </c:pt>
                <c:pt idx="12">
                  <c:v>0.13354037267080746</c:v>
                </c:pt>
                <c:pt idx="13">
                  <c:v>0.13535353535353534</c:v>
                </c:pt>
                <c:pt idx="15">
                  <c:v>0.16483516483516486</c:v>
                </c:pt>
                <c:pt idx="16">
                  <c:v>0.16331658291457288</c:v>
                </c:pt>
                <c:pt idx="17">
                  <c:v>0.16250000000000001</c:v>
                </c:pt>
                <c:pt idx="18">
                  <c:v>0.15730337078651688</c:v>
                </c:pt>
                <c:pt idx="19">
                  <c:v>0.18857142857142864</c:v>
                </c:pt>
                <c:pt idx="20">
                  <c:v>0.12206572769953053</c:v>
                </c:pt>
                <c:pt idx="21">
                  <c:v>0.20659786214522674</c:v>
                </c:pt>
                <c:pt idx="22">
                  <c:v>0.13333333333333336</c:v>
                </c:pt>
                <c:pt idx="23">
                  <c:v>0.26785714285714285</c:v>
                </c:pt>
                <c:pt idx="24">
                  <c:v>0.20454545454545461</c:v>
                </c:pt>
                <c:pt idx="25">
                  <c:v>0.24817518248175185</c:v>
                </c:pt>
                <c:pt idx="26">
                  <c:v>0.21890547263681595</c:v>
                </c:pt>
                <c:pt idx="28">
                  <c:v>0.14886731391585761</c:v>
                </c:pt>
                <c:pt idx="29">
                  <c:v>0.20731707317073172</c:v>
                </c:pt>
                <c:pt idx="30">
                  <c:v>0.26470588235294124</c:v>
                </c:pt>
                <c:pt idx="31">
                  <c:v>0.2337526205450734</c:v>
                </c:pt>
                <c:pt idx="32">
                  <c:v>0.13170731707317074</c:v>
                </c:pt>
                <c:pt idx="33">
                  <c:v>0.20933229078334417</c:v>
                </c:pt>
                <c:pt idx="35">
                  <c:v>0.16691729323308271</c:v>
                </c:pt>
                <c:pt idx="36">
                  <c:v>0.20977011494252873</c:v>
                </c:pt>
                <c:pt idx="37">
                  <c:v>0.19353275432828443</c:v>
                </c:pt>
                <c:pt idx="38">
                  <c:v>0.26855895196506557</c:v>
                </c:pt>
                <c:pt idx="39">
                  <c:v>0.176672384219554</c:v>
                </c:pt>
                <c:pt idx="40">
                  <c:v>0.16812609457092823</c:v>
                </c:pt>
              </c:numCache>
            </c:numRef>
          </c:xVal>
          <c:yVal>
            <c:numRef>
              <c:f>'Inst Dems Representation'!$R$3:$R$43</c:f>
              <c:numCache>
                <c:formatCode>0%</c:formatCode>
                <c:ptCount val="41"/>
                <c:pt idx="0">
                  <c:v>0.16940363007778741</c:v>
                </c:pt>
                <c:pt idx="1">
                  <c:v>0.1717557251908397</c:v>
                </c:pt>
                <c:pt idx="2">
                  <c:v>0.1702432045779686</c:v>
                </c:pt>
                <c:pt idx="3">
                  <c:v>0.36315789473684218</c:v>
                </c:pt>
                <c:pt idx="4">
                  <c:v>0.23728813559322043</c:v>
                </c:pt>
                <c:pt idx="5">
                  <c:v>0.39080459770114956</c:v>
                </c:pt>
                <c:pt idx="6">
                  <c:v>0.1996167645140248</c:v>
                </c:pt>
                <c:pt idx="7">
                  <c:v>0.25952045133991541</c:v>
                </c:pt>
                <c:pt idx="8">
                  <c:v>0.2533333333333333</c:v>
                </c:pt>
                <c:pt idx="9">
                  <c:v>0.20800000000000002</c:v>
                </c:pt>
                <c:pt idx="10">
                  <c:v>0.25280898876404506</c:v>
                </c:pt>
                <c:pt idx="11">
                  <c:v>0.14506769825918761</c:v>
                </c:pt>
                <c:pt idx="12">
                  <c:v>0.17846153846153848</c:v>
                </c:pt>
                <c:pt idx="13">
                  <c:v>0.16666666666666666</c:v>
                </c:pt>
                <c:pt idx="14">
                  <c:v>0.52447552447552459</c:v>
                </c:pt>
                <c:pt idx="15">
                  <c:v>0.2286689419795222</c:v>
                </c:pt>
                <c:pt idx="16">
                  <c:v>0.19896640826873388</c:v>
                </c:pt>
                <c:pt idx="17">
                  <c:v>0.23711340206185569</c:v>
                </c:pt>
                <c:pt idx="18">
                  <c:v>0.20895522388059704</c:v>
                </c:pt>
                <c:pt idx="19">
                  <c:v>0.26111111111111113</c:v>
                </c:pt>
                <c:pt idx="20">
                  <c:v>0.17521367521367517</c:v>
                </c:pt>
                <c:pt idx="21">
                  <c:v>0.23584029712163423</c:v>
                </c:pt>
                <c:pt idx="22">
                  <c:v>0.1456692913385827</c:v>
                </c:pt>
                <c:pt idx="23">
                  <c:v>0.27536231884057977</c:v>
                </c:pt>
                <c:pt idx="24">
                  <c:v>0.26712328767123289</c:v>
                </c:pt>
                <c:pt idx="25">
                  <c:v>0.25679408394529935</c:v>
                </c:pt>
                <c:pt idx="26">
                  <c:v>0.24349881796690309</c:v>
                </c:pt>
                <c:pt idx="28">
                  <c:v>0.19014084507042256</c:v>
                </c:pt>
                <c:pt idx="29">
                  <c:v>0.24250681198910085</c:v>
                </c:pt>
                <c:pt idx="30">
                  <c:v>0.28571428571428581</c:v>
                </c:pt>
                <c:pt idx="31">
                  <c:v>0.25590955806783144</c:v>
                </c:pt>
                <c:pt idx="32">
                  <c:v>0.14423076923076922</c:v>
                </c:pt>
                <c:pt idx="33">
                  <c:v>0.25215788295714081</c:v>
                </c:pt>
                <c:pt idx="34">
                  <c:v>0.18266978922716631</c:v>
                </c:pt>
                <c:pt idx="35">
                  <c:v>0.19538461538461535</c:v>
                </c:pt>
                <c:pt idx="36">
                  <c:v>0.25899280575539568</c:v>
                </c:pt>
                <c:pt idx="37">
                  <c:v>0.18589515069414031</c:v>
                </c:pt>
                <c:pt idx="38">
                  <c:v>0.27846674182638109</c:v>
                </c:pt>
                <c:pt idx="39">
                  <c:v>0.22187499999999996</c:v>
                </c:pt>
                <c:pt idx="40">
                  <c:v>0.19568567026194142</c:v>
                </c:pt>
              </c:numCache>
            </c:numRef>
          </c:yVal>
          <c:smooth val="0"/>
          <c:extLst>
            <c:ext xmlns:c16="http://schemas.microsoft.com/office/drawing/2014/chart" uri="{C3380CC4-5D6E-409C-BE32-E72D297353CC}">
              <c16:uniqueId val="{00000002-E4D3-49E3-A6FC-F3E9586C77EB}"/>
            </c:ext>
          </c:extLst>
        </c:ser>
        <c:dLbls>
          <c:showLegendKey val="0"/>
          <c:showVal val="0"/>
          <c:showCatName val="0"/>
          <c:showSerName val="0"/>
          <c:showPercent val="0"/>
          <c:showBubbleSize val="0"/>
        </c:dLbls>
        <c:axId val="484335616"/>
        <c:axId val="484336008"/>
      </c:scatterChart>
      <c:valAx>
        <c:axId val="484335616"/>
        <c:scaling>
          <c:orientation val="minMax"/>
          <c:max val="0.5"/>
          <c:min val="0"/>
        </c:scaling>
        <c:delete val="0"/>
        <c:axPos val="b"/>
        <c:numFmt formatCode="0%" sourceLinked="1"/>
        <c:majorTickMark val="out"/>
        <c:minorTickMark val="none"/>
        <c:tickLblPos val="nextTo"/>
        <c:txPr>
          <a:bodyPr/>
          <a:lstStyle/>
          <a:p>
            <a:pPr>
              <a:defRPr sz="1500"/>
            </a:pPr>
            <a:endParaRPr lang="en-US"/>
          </a:p>
        </c:txPr>
        <c:crossAx val="484336008"/>
        <c:crosses val="autoZero"/>
        <c:crossBetween val="midCat"/>
        <c:majorUnit val="0.1"/>
      </c:valAx>
      <c:valAx>
        <c:axId val="484336008"/>
        <c:scaling>
          <c:orientation val="minMax"/>
          <c:max val="0.5"/>
          <c:min val="0"/>
        </c:scaling>
        <c:delete val="0"/>
        <c:axPos val="l"/>
        <c:numFmt formatCode="0%" sourceLinked="1"/>
        <c:majorTickMark val="out"/>
        <c:minorTickMark val="none"/>
        <c:tickLblPos val="nextTo"/>
        <c:txPr>
          <a:bodyPr/>
          <a:lstStyle/>
          <a:p>
            <a:pPr>
              <a:defRPr sz="1500"/>
            </a:pPr>
            <a:endParaRPr lang="en-US"/>
          </a:p>
        </c:txPr>
        <c:crossAx val="484335616"/>
        <c:crosses val="autoZero"/>
        <c:crossBetween val="midCat"/>
        <c:majorUnit val="0.1"/>
      </c:valAx>
      <c:spPr>
        <a:ln>
          <a:solidFill>
            <a:sysClr val="windowText" lastClr="000000"/>
          </a:solid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270044074679354E-2"/>
          <c:y val="4.1935862833009895E-2"/>
          <c:w val="0.93523084057031469"/>
          <c:h val="0.91612827433398136"/>
        </c:manualLayout>
      </c:layout>
      <c:barChart>
        <c:barDir val="col"/>
        <c:grouping val="clustered"/>
        <c:varyColors val="0"/>
        <c:ser>
          <c:idx val="0"/>
          <c:order val="0"/>
          <c:tx>
            <c:strRef>
              <c:f>Sheet1!$B$1</c:f>
              <c:strCache>
                <c:ptCount val="1"/>
                <c:pt idx="0">
                  <c:v>Deteriorated Somewhat</c:v>
                </c:pt>
              </c:strCache>
            </c:strRef>
          </c:tx>
          <c:spPr>
            <a:solidFill>
              <a:srgbClr val="C00000"/>
            </a:solidFill>
            <a:ln>
              <a:solidFill>
                <a:srgbClr val="000000"/>
              </a:solidFill>
            </a:ln>
          </c:spPr>
          <c:invertIfNegative val="0"/>
          <c:cat>
            <c:strRef>
              <c:f>Sheet1!$A$2:$A$7</c:f>
              <c:strCache>
                <c:ptCount val="6"/>
                <c:pt idx="0">
                  <c:v>overall satisfaction</c:v>
                </c:pt>
                <c:pt idx="1">
                  <c:v>overall collegiality</c:v>
                </c:pt>
                <c:pt idx="2">
                  <c:v>women faculty's satisfaction with jobs and career</c:v>
                </c:pt>
                <c:pt idx="3">
                  <c:v>men faculty's satisfaction with jobs and career</c:v>
                </c:pt>
                <c:pt idx="4">
                  <c:v>women STEM faculty's ties with other STEM faculty in the institution</c:v>
                </c:pt>
                <c:pt idx="5">
                  <c:v>women STEM faculty's connections to wider networks outside the institution</c:v>
                </c:pt>
              </c:strCache>
            </c:strRef>
          </c:cat>
          <c:val>
            <c:numRef>
              <c:f>Sheet1!$B$2:$B$7</c:f>
              <c:numCache>
                <c:formatCode>General</c:formatCode>
                <c:ptCount val="6"/>
                <c:pt idx="0">
                  <c:v>1.0000000000000013E-3</c:v>
                </c:pt>
                <c:pt idx="1">
                  <c:v>1.0000000000000013E-3</c:v>
                </c:pt>
                <c:pt idx="2">
                  <c:v>1.0000000000000013E-3</c:v>
                </c:pt>
                <c:pt idx="3">
                  <c:v>20</c:v>
                </c:pt>
                <c:pt idx="4">
                  <c:v>1.0000000000000013E-3</c:v>
                </c:pt>
                <c:pt idx="5">
                  <c:v>1.0000000000000013E-3</c:v>
                </c:pt>
              </c:numCache>
            </c:numRef>
          </c:val>
          <c:extLst>
            <c:ext xmlns:c16="http://schemas.microsoft.com/office/drawing/2014/chart" uri="{C3380CC4-5D6E-409C-BE32-E72D297353CC}">
              <c16:uniqueId val="{00000000-18EE-4FCA-9AA6-FB8ECD801E20}"/>
            </c:ext>
          </c:extLst>
        </c:ser>
        <c:ser>
          <c:idx val="1"/>
          <c:order val="1"/>
          <c:tx>
            <c:strRef>
              <c:f>Sheet1!$C$1</c:f>
              <c:strCache>
                <c:ptCount val="1"/>
                <c:pt idx="0">
                  <c:v>Little or No Change</c:v>
                </c:pt>
              </c:strCache>
            </c:strRef>
          </c:tx>
          <c:spPr>
            <a:solidFill>
              <a:srgbClr val="FFFF99"/>
            </a:solidFill>
            <a:ln>
              <a:solidFill>
                <a:prstClr val="black"/>
              </a:solidFill>
            </a:ln>
          </c:spPr>
          <c:invertIfNegative val="0"/>
          <c:cat>
            <c:strRef>
              <c:f>Sheet1!$A$2:$A$7</c:f>
              <c:strCache>
                <c:ptCount val="6"/>
                <c:pt idx="0">
                  <c:v>overall satisfaction</c:v>
                </c:pt>
                <c:pt idx="1">
                  <c:v>overall collegiality</c:v>
                </c:pt>
                <c:pt idx="2">
                  <c:v>women faculty's satisfaction with jobs and career</c:v>
                </c:pt>
                <c:pt idx="3">
                  <c:v>men faculty's satisfaction with jobs and career</c:v>
                </c:pt>
                <c:pt idx="4">
                  <c:v>women STEM faculty's ties with other STEM faculty in the institution</c:v>
                </c:pt>
                <c:pt idx="5">
                  <c:v>women STEM faculty's connections to wider networks outside the institution</c:v>
                </c:pt>
              </c:strCache>
            </c:strRef>
          </c:cat>
          <c:val>
            <c:numRef>
              <c:f>Sheet1!$C$2:$C$7</c:f>
              <c:numCache>
                <c:formatCode>General</c:formatCode>
                <c:ptCount val="6"/>
                <c:pt idx="0">
                  <c:v>31</c:v>
                </c:pt>
                <c:pt idx="1">
                  <c:v>6</c:v>
                </c:pt>
                <c:pt idx="2">
                  <c:v>20</c:v>
                </c:pt>
                <c:pt idx="3">
                  <c:v>44</c:v>
                </c:pt>
                <c:pt idx="4">
                  <c:v>6</c:v>
                </c:pt>
                <c:pt idx="5">
                  <c:v>15</c:v>
                </c:pt>
              </c:numCache>
            </c:numRef>
          </c:val>
          <c:extLst>
            <c:ext xmlns:c16="http://schemas.microsoft.com/office/drawing/2014/chart" uri="{C3380CC4-5D6E-409C-BE32-E72D297353CC}">
              <c16:uniqueId val="{00000001-18EE-4FCA-9AA6-FB8ECD801E20}"/>
            </c:ext>
          </c:extLst>
        </c:ser>
        <c:ser>
          <c:idx val="2"/>
          <c:order val="2"/>
          <c:tx>
            <c:strRef>
              <c:f>Sheet1!$D$1</c:f>
              <c:strCache>
                <c:ptCount val="1"/>
                <c:pt idx="0">
                  <c:v>Improved Somewhat</c:v>
                </c:pt>
              </c:strCache>
            </c:strRef>
          </c:tx>
          <c:spPr>
            <a:solidFill>
              <a:srgbClr val="99FF99"/>
            </a:solidFill>
            <a:ln>
              <a:solidFill>
                <a:prstClr val="black"/>
              </a:solidFill>
            </a:ln>
          </c:spPr>
          <c:invertIfNegative val="0"/>
          <c:cat>
            <c:strRef>
              <c:f>Sheet1!$A$2:$A$7</c:f>
              <c:strCache>
                <c:ptCount val="6"/>
                <c:pt idx="0">
                  <c:v>overall satisfaction</c:v>
                </c:pt>
                <c:pt idx="1">
                  <c:v>overall collegiality</c:v>
                </c:pt>
                <c:pt idx="2">
                  <c:v>women faculty's satisfaction with jobs and career</c:v>
                </c:pt>
                <c:pt idx="3">
                  <c:v>men faculty's satisfaction with jobs and career</c:v>
                </c:pt>
                <c:pt idx="4">
                  <c:v>women STEM faculty's ties with other STEM faculty in the institution</c:v>
                </c:pt>
                <c:pt idx="5">
                  <c:v>women STEM faculty's connections to wider networks outside the institution</c:v>
                </c:pt>
              </c:strCache>
            </c:strRef>
          </c:cat>
          <c:val>
            <c:numRef>
              <c:f>Sheet1!$D$2:$D$7</c:f>
              <c:numCache>
                <c:formatCode>General</c:formatCode>
                <c:ptCount val="6"/>
                <c:pt idx="0">
                  <c:v>44</c:v>
                </c:pt>
                <c:pt idx="1">
                  <c:v>70</c:v>
                </c:pt>
                <c:pt idx="2">
                  <c:v>30</c:v>
                </c:pt>
                <c:pt idx="3">
                  <c:v>31</c:v>
                </c:pt>
                <c:pt idx="4">
                  <c:v>30</c:v>
                </c:pt>
                <c:pt idx="5">
                  <c:v>47</c:v>
                </c:pt>
              </c:numCache>
            </c:numRef>
          </c:val>
          <c:extLst>
            <c:ext xmlns:c16="http://schemas.microsoft.com/office/drawing/2014/chart" uri="{C3380CC4-5D6E-409C-BE32-E72D297353CC}">
              <c16:uniqueId val="{00000002-18EE-4FCA-9AA6-FB8ECD801E20}"/>
            </c:ext>
          </c:extLst>
        </c:ser>
        <c:ser>
          <c:idx val="3"/>
          <c:order val="3"/>
          <c:tx>
            <c:strRef>
              <c:f>Sheet1!$E$1</c:f>
              <c:strCache>
                <c:ptCount val="1"/>
                <c:pt idx="0">
                  <c:v>Improved Considerably</c:v>
                </c:pt>
              </c:strCache>
            </c:strRef>
          </c:tx>
          <c:spPr>
            <a:solidFill>
              <a:srgbClr val="0000FF"/>
            </a:solidFill>
            <a:ln>
              <a:solidFill>
                <a:prstClr val="black"/>
              </a:solidFill>
            </a:ln>
          </c:spPr>
          <c:invertIfNegative val="0"/>
          <c:cat>
            <c:strRef>
              <c:f>Sheet1!$A$2:$A$7</c:f>
              <c:strCache>
                <c:ptCount val="6"/>
                <c:pt idx="0">
                  <c:v>overall satisfaction</c:v>
                </c:pt>
                <c:pt idx="1">
                  <c:v>overall collegiality</c:v>
                </c:pt>
                <c:pt idx="2">
                  <c:v>women faculty's satisfaction with jobs and career</c:v>
                </c:pt>
                <c:pt idx="3">
                  <c:v>men faculty's satisfaction with jobs and career</c:v>
                </c:pt>
                <c:pt idx="4">
                  <c:v>women STEM faculty's ties with other STEM faculty in the institution</c:v>
                </c:pt>
                <c:pt idx="5">
                  <c:v>women STEM faculty's connections to wider networks outside the institution</c:v>
                </c:pt>
              </c:strCache>
            </c:strRef>
          </c:cat>
          <c:val>
            <c:numRef>
              <c:f>Sheet1!$E$2:$E$7</c:f>
              <c:numCache>
                <c:formatCode>General</c:formatCode>
                <c:ptCount val="6"/>
                <c:pt idx="0">
                  <c:v>25</c:v>
                </c:pt>
                <c:pt idx="1">
                  <c:v>24</c:v>
                </c:pt>
                <c:pt idx="2">
                  <c:v>50</c:v>
                </c:pt>
                <c:pt idx="3">
                  <c:v>6</c:v>
                </c:pt>
                <c:pt idx="4">
                  <c:v>64</c:v>
                </c:pt>
                <c:pt idx="5">
                  <c:v>33</c:v>
                </c:pt>
              </c:numCache>
            </c:numRef>
          </c:val>
          <c:extLst>
            <c:ext xmlns:c16="http://schemas.microsoft.com/office/drawing/2014/chart" uri="{C3380CC4-5D6E-409C-BE32-E72D297353CC}">
              <c16:uniqueId val="{00000003-18EE-4FCA-9AA6-FB8ECD801E20}"/>
            </c:ext>
          </c:extLst>
        </c:ser>
        <c:dLbls>
          <c:showLegendKey val="0"/>
          <c:showVal val="0"/>
          <c:showCatName val="0"/>
          <c:showSerName val="0"/>
          <c:showPercent val="0"/>
          <c:showBubbleSize val="0"/>
        </c:dLbls>
        <c:gapWidth val="150"/>
        <c:axId val="484337184"/>
        <c:axId val="484337576"/>
      </c:barChart>
      <c:catAx>
        <c:axId val="484337184"/>
        <c:scaling>
          <c:orientation val="minMax"/>
        </c:scaling>
        <c:delete val="1"/>
        <c:axPos val="b"/>
        <c:numFmt formatCode="General" sourceLinked="0"/>
        <c:majorTickMark val="out"/>
        <c:minorTickMark val="none"/>
        <c:tickLblPos val="none"/>
        <c:crossAx val="484337576"/>
        <c:crosses val="autoZero"/>
        <c:auto val="1"/>
        <c:lblAlgn val="ctr"/>
        <c:lblOffset val="100"/>
        <c:noMultiLvlLbl val="0"/>
      </c:catAx>
      <c:valAx>
        <c:axId val="484337576"/>
        <c:scaling>
          <c:orientation val="minMax"/>
        </c:scaling>
        <c:delete val="0"/>
        <c:axPos val="l"/>
        <c:majorGridlines>
          <c:spPr>
            <a:ln>
              <a:solidFill>
                <a:schemeClr val="bg1">
                  <a:lumMod val="75000"/>
                </a:schemeClr>
              </a:solidFill>
            </a:ln>
          </c:spPr>
        </c:majorGridlines>
        <c:numFmt formatCode="General" sourceLinked="1"/>
        <c:majorTickMark val="out"/>
        <c:minorTickMark val="none"/>
        <c:tickLblPos val="nextTo"/>
        <c:spPr>
          <a:ln>
            <a:solidFill>
              <a:srgbClr val="000000"/>
            </a:solidFill>
          </a:ln>
        </c:spPr>
        <c:txPr>
          <a:bodyPr/>
          <a:lstStyle/>
          <a:p>
            <a:pPr>
              <a:defRPr baseline="0">
                <a:solidFill>
                  <a:srgbClr val="000000"/>
                </a:solidFill>
                <a:latin typeface="Arial" pitchFamily="34" charset="0"/>
                <a:cs typeface="Arial" pitchFamily="34" charset="0"/>
              </a:defRPr>
            </a:pPr>
            <a:endParaRPr lang="en-US"/>
          </a:p>
        </c:txPr>
        <c:crossAx val="484337184"/>
        <c:crosses val="autoZero"/>
        <c:crossBetween val="between"/>
      </c:valAx>
      <c:spPr>
        <a:ln>
          <a:solidFill>
            <a:srgbClr val="000000"/>
          </a:solidFill>
        </a:ln>
      </c:spPr>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29">
  <cs:axisTitle>
    <cs:lnRef idx="0"/>
    <cs:fillRef idx="0"/>
    <cs:effectRef idx="0"/>
    <cs:fontRef idx="minor">
      <a:schemeClr val="lt1"/>
    </cs:fontRef>
    <cs:defRPr sz="1197" b="1" kern="1200"/>
  </cs:axisTitle>
  <cs:categoryAxis>
    <cs:lnRef idx="0">
      <cs:styleClr val="0"/>
    </cs:lnRef>
    <cs:fillRef idx="0"/>
    <cs:effectRef idx="0"/>
    <cs:fontRef idx="minor">
      <a:schemeClr val="lt1"/>
    </cs:fontRef>
    <cs:spPr>
      <a:ln w="12700" cap="flat" cmpd="sng" algn="ctr">
        <a:solidFill>
          <a:schemeClr val="lt1"/>
        </a:solidFill>
        <a:round/>
      </a:ln>
    </cs:spPr>
    <cs:defRPr sz="1197"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330" kern="1200"/>
  </cs:chartArea>
  <cs:dataLabel>
    <cs:lnRef idx="0"/>
    <cs:fillRef idx="0"/>
    <cs:effectRef idx="0"/>
    <cs:fontRef idx="minor">
      <a:schemeClr val="lt1"/>
    </cs:fontRef>
    <cs:defRPr sz="1197" b="1" kern="1200"/>
  </cs:dataLabel>
  <cs:dataLabelCallout>
    <cs:lnRef idx="0">
      <cs:styleClr val="auto"/>
    </cs:lnRef>
    <cs:fillRef idx="0"/>
    <cs:effectRef idx="0"/>
    <cs:fontRef idx="minor">
      <cs:styleClr val="auto"/>
    </cs:fontRef>
    <cs:spPr>
      <a:solidFill>
        <a:schemeClr val="lt1"/>
      </a:solidFill>
      <a:ln>
        <a:solidFill>
          <a:schemeClr val="ph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1197"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1197"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995"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1197"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1197" kern="1200"/>
  </cs:valueAxis>
  <cs:wall>
    <cs:lnRef idx="0"/>
    <cs:fillRef idx="0"/>
    <cs:effectRef idx="0"/>
    <cs:fontRef idx="minor">
      <a:schemeClr val="dk1"/>
    </cs:fontRef>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_rels/data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C87848-6E25-4058-BB53-354823CCB587}" type="doc">
      <dgm:prSet loTypeId="urn:microsoft.com/office/officeart/2005/8/layout/vList3" loCatId="list" qsTypeId="urn:microsoft.com/office/officeart/2005/8/quickstyle/simple1" qsCatId="simple" csTypeId="urn:microsoft.com/office/officeart/2005/8/colors/colorful1" csCatId="colorful" phldr="1"/>
      <dgm:spPr/>
      <dgm:t>
        <a:bodyPr/>
        <a:lstStyle/>
        <a:p>
          <a:endParaRPr lang="en-US"/>
        </a:p>
      </dgm:t>
    </dgm:pt>
    <dgm:pt modelId="{DE783254-F977-4165-AE4A-7EC5316F19B5}">
      <dgm:prSet/>
      <dgm:spPr/>
      <dgm:t>
        <a:bodyPr/>
        <a:lstStyle/>
        <a:p>
          <a:pPr rtl="0"/>
          <a:r>
            <a:rPr lang="en-US" b="1" dirty="0"/>
            <a:t>develop systemic approaches to increase the representation and advancement of women in academic STEM careers</a:t>
          </a:r>
        </a:p>
      </dgm:t>
    </dgm:pt>
    <dgm:pt modelId="{E43F0D91-FB14-4F88-9FDF-E79E0ACF04EE}" type="parTrans" cxnId="{4FA32AD3-AC24-4DCB-88B9-F81DDC37DA19}">
      <dgm:prSet/>
      <dgm:spPr/>
      <dgm:t>
        <a:bodyPr/>
        <a:lstStyle/>
        <a:p>
          <a:endParaRPr lang="en-US"/>
        </a:p>
      </dgm:t>
    </dgm:pt>
    <dgm:pt modelId="{F70F3871-AD54-48D0-B861-2A7C4DAC6479}" type="sibTrans" cxnId="{4FA32AD3-AC24-4DCB-88B9-F81DDC37DA19}">
      <dgm:prSet/>
      <dgm:spPr/>
      <dgm:t>
        <a:bodyPr/>
        <a:lstStyle/>
        <a:p>
          <a:endParaRPr lang="en-US"/>
        </a:p>
      </dgm:t>
    </dgm:pt>
    <dgm:pt modelId="{35E31D75-9CFD-481F-8F7E-B7A9DD377F70}">
      <dgm:prSet/>
      <dgm:spPr/>
      <dgm:t>
        <a:bodyPr/>
        <a:lstStyle/>
        <a:p>
          <a:pPr rtl="0"/>
          <a:r>
            <a:rPr lang="en-US" b="1" dirty="0"/>
            <a:t>develop innovative, sustainable pathways toward gender equity for men and women in the STEM academic workforce</a:t>
          </a:r>
        </a:p>
      </dgm:t>
    </dgm:pt>
    <dgm:pt modelId="{2D309146-7056-43A0-9115-717E66C61471}" type="parTrans" cxnId="{05859D1D-E683-4286-9043-C9F7B13EBBAE}">
      <dgm:prSet/>
      <dgm:spPr/>
      <dgm:t>
        <a:bodyPr/>
        <a:lstStyle/>
        <a:p>
          <a:endParaRPr lang="en-US"/>
        </a:p>
      </dgm:t>
    </dgm:pt>
    <dgm:pt modelId="{B2AF3D74-F890-4E1A-B9B7-5BC33A8A2961}" type="sibTrans" cxnId="{05859D1D-E683-4286-9043-C9F7B13EBBAE}">
      <dgm:prSet/>
      <dgm:spPr/>
      <dgm:t>
        <a:bodyPr/>
        <a:lstStyle/>
        <a:p>
          <a:endParaRPr lang="en-US"/>
        </a:p>
      </dgm:t>
    </dgm:pt>
    <dgm:pt modelId="{A4B56AD9-795C-4631-95D0-C8FC1AA95873}">
      <dgm:prSet/>
      <dgm:spPr/>
      <dgm:t>
        <a:bodyPr/>
        <a:lstStyle/>
        <a:p>
          <a:pPr rtl="0"/>
          <a:r>
            <a:rPr lang="en-US" b="1" dirty="0"/>
            <a:t>contribute to the evidence base on gender equity and its intersection with other identities in STEM academic careers</a:t>
          </a:r>
        </a:p>
      </dgm:t>
    </dgm:pt>
    <dgm:pt modelId="{431AC4EC-8071-4F33-A87E-2F853437FC3B}" type="parTrans" cxnId="{744B1B62-37E6-418D-8CD5-22C9CD51759F}">
      <dgm:prSet/>
      <dgm:spPr/>
      <dgm:t>
        <a:bodyPr/>
        <a:lstStyle/>
        <a:p>
          <a:endParaRPr lang="en-US"/>
        </a:p>
      </dgm:t>
    </dgm:pt>
    <dgm:pt modelId="{6FAD357E-2258-447E-BF96-451EA450DF9C}" type="sibTrans" cxnId="{744B1B62-37E6-418D-8CD5-22C9CD51759F}">
      <dgm:prSet/>
      <dgm:spPr/>
      <dgm:t>
        <a:bodyPr/>
        <a:lstStyle/>
        <a:p>
          <a:endParaRPr lang="en-US"/>
        </a:p>
      </dgm:t>
    </dgm:pt>
    <dgm:pt modelId="{63326A99-9D68-4FD3-B34D-2B134AAFE913}" type="pres">
      <dgm:prSet presAssocID="{90C87848-6E25-4058-BB53-354823CCB587}" presName="linearFlow" presStyleCnt="0">
        <dgm:presLayoutVars>
          <dgm:dir/>
          <dgm:resizeHandles val="exact"/>
        </dgm:presLayoutVars>
      </dgm:prSet>
      <dgm:spPr/>
    </dgm:pt>
    <dgm:pt modelId="{EBEA6C91-1EB7-4A25-8F5E-B8224A5ABAD3}" type="pres">
      <dgm:prSet presAssocID="{DE783254-F977-4165-AE4A-7EC5316F19B5}" presName="composite" presStyleCnt="0"/>
      <dgm:spPr/>
    </dgm:pt>
    <dgm:pt modelId="{B0F5D626-BE30-48CC-90F7-82331F5107B1}" type="pres">
      <dgm:prSet presAssocID="{DE783254-F977-4165-AE4A-7EC5316F19B5}" presName="imgShp" presStyleLbl="fgImgPlace1" presStyleIdx="0" presStyleCnt="3" custAng="20802345" custLinFactNeighborX="2521" custLinFactNeighborY="323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dgm:spPr>
    </dgm:pt>
    <dgm:pt modelId="{7EDF74DF-AFBE-4F79-9EFB-D54F09478232}" type="pres">
      <dgm:prSet presAssocID="{DE783254-F977-4165-AE4A-7EC5316F19B5}" presName="txShp" presStyleLbl="node1" presStyleIdx="0" presStyleCnt="3" custScaleX="106350" custScaleY="106072">
        <dgm:presLayoutVars>
          <dgm:bulletEnabled val="1"/>
        </dgm:presLayoutVars>
      </dgm:prSet>
      <dgm:spPr/>
    </dgm:pt>
    <dgm:pt modelId="{E5B0C105-1507-432D-BCA2-3201F725D808}" type="pres">
      <dgm:prSet presAssocID="{F70F3871-AD54-48D0-B861-2A7C4DAC6479}" presName="spacing" presStyleCnt="0"/>
      <dgm:spPr/>
    </dgm:pt>
    <dgm:pt modelId="{288861F7-CEE5-44A9-9089-A9235745E399}" type="pres">
      <dgm:prSet presAssocID="{35E31D75-9CFD-481F-8F7E-B7A9DD377F70}" presName="composite" presStyleCnt="0"/>
      <dgm:spPr/>
    </dgm:pt>
    <dgm:pt modelId="{5CC7BD2E-6E79-4AA5-9173-C177249B4C93}" type="pres">
      <dgm:prSet presAssocID="{35E31D75-9CFD-481F-8F7E-B7A9DD377F70}" presName="imgShp"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25000" b="-25000"/>
          </a:stretch>
        </a:blipFill>
      </dgm:spPr>
    </dgm:pt>
    <dgm:pt modelId="{26A9B556-D329-4C80-94DB-CE9F2C421B5B}" type="pres">
      <dgm:prSet presAssocID="{35E31D75-9CFD-481F-8F7E-B7A9DD377F70}" presName="txShp" presStyleLbl="node1" presStyleIdx="1" presStyleCnt="3" custScaleX="104765">
        <dgm:presLayoutVars>
          <dgm:bulletEnabled val="1"/>
        </dgm:presLayoutVars>
      </dgm:prSet>
      <dgm:spPr/>
    </dgm:pt>
    <dgm:pt modelId="{629CF403-9195-4265-93AE-E9F8FB638C5A}" type="pres">
      <dgm:prSet presAssocID="{B2AF3D74-F890-4E1A-B9B7-5BC33A8A2961}" presName="spacing" presStyleCnt="0"/>
      <dgm:spPr/>
    </dgm:pt>
    <dgm:pt modelId="{885F665A-DE81-44A0-97FE-F32D57D292EB}" type="pres">
      <dgm:prSet presAssocID="{A4B56AD9-795C-4631-95D0-C8FC1AA95873}" presName="composite" presStyleCnt="0"/>
      <dgm:spPr/>
    </dgm:pt>
    <dgm:pt modelId="{132FD16F-EE08-4B50-BBC5-D468B5D6B34C}" type="pres">
      <dgm:prSet presAssocID="{A4B56AD9-795C-4631-95D0-C8FC1AA95873}" presName="imgShp" presStyleLbl="fgImgPlace1" presStyleIdx="2" presStyleCnt="3" custLinFactNeighborX="-992" custLinFactNeighborY="-99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pt>
    <dgm:pt modelId="{D2469832-C735-4F8F-99CA-25C1259439C8}" type="pres">
      <dgm:prSet presAssocID="{A4B56AD9-795C-4631-95D0-C8FC1AA95873}" presName="txShp" presStyleLbl="node1" presStyleIdx="2" presStyleCnt="3" custScaleX="105488" custLinFactNeighborX="-319" custLinFactNeighborY="12791">
        <dgm:presLayoutVars>
          <dgm:bulletEnabled val="1"/>
        </dgm:presLayoutVars>
      </dgm:prSet>
      <dgm:spPr/>
    </dgm:pt>
  </dgm:ptLst>
  <dgm:cxnLst>
    <dgm:cxn modelId="{2CFC95B1-CEB2-48BF-8786-DD31B74C2B6D}" type="presOf" srcId="{90C87848-6E25-4058-BB53-354823CCB587}" destId="{63326A99-9D68-4FD3-B34D-2B134AAFE913}" srcOrd="0" destOrd="0" presId="urn:microsoft.com/office/officeart/2005/8/layout/vList3"/>
    <dgm:cxn modelId="{4FA32AD3-AC24-4DCB-88B9-F81DDC37DA19}" srcId="{90C87848-6E25-4058-BB53-354823CCB587}" destId="{DE783254-F977-4165-AE4A-7EC5316F19B5}" srcOrd="0" destOrd="0" parTransId="{E43F0D91-FB14-4F88-9FDF-E79E0ACF04EE}" sibTransId="{F70F3871-AD54-48D0-B861-2A7C4DAC6479}"/>
    <dgm:cxn modelId="{05859D1D-E683-4286-9043-C9F7B13EBBAE}" srcId="{90C87848-6E25-4058-BB53-354823CCB587}" destId="{35E31D75-9CFD-481F-8F7E-B7A9DD377F70}" srcOrd="1" destOrd="0" parTransId="{2D309146-7056-43A0-9115-717E66C61471}" sibTransId="{B2AF3D74-F890-4E1A-B9B7-5BC33A8A2961}"/>
    <dgm:cxn modelId="{D704DC9A-B4D3-409F-8054-5433203556C5}" type="presOf" srcId="{35E31D75-9CFD-481F-8F7E-B7A9DD377F70}" destId="{26A9B556-D329-4C80-94DB-CE9F2C421B5B}" srcOrd="0" destOrd="0" presId="urn:microsoft.com/office/officeart/2005/8/layout/vList3"/>
    <dgm:cxn modelId="{DB1D5807-A6CD-4827-A35B-559BE6753D20}" type="presOf" srcId="{DE783254-F977-4165-AE4A-7EC5316F19B5}" destId="{7EDF74DF-AFBE-4F79-9EFB-D54F09478232}" srcOrd="0" destOrd="0" presId="urn:microsoft.com/office/officeart/2005/8/layout/vList3"/>
    <dgm:cxn modelId="{744B1B62-37E6-418D-8CD5-22C9CD51759F}" srcId="{90C87848-6E25-4058-BB53-354823CCB587}" destId="{A4B56AD9-795C-4631-95D0-C8FC1AA95873}" srcOrd="2" destOrd="0" parTransId="{431AC4EC-8071-4F33-A87E-2F853437FC3B}" sibTransId="{6FAD357E-2258-447E-BF96-451EA450DF9C}"/>
    <dgm:cxn modelId="{DADCDF3E-3909-4635-AD0F-D42A0AC710F5}" type="presOf" srcId="{A4B56AD9-795C-4631-95D0-C8FC1AA95873}" destId="{D2469832-C735-4F8F-99CA-25C1259439C8}" srcOrd="0" destOrd="0" presId="urn:microsoft.com/office/officeart/2005/8/layout/vList3"/>
    <dgm:cxn modelId="{6580E57C-D2EB-4A6B-AAA6-1956F8D9028B}" type="presParOf" srcId="{63326A99-9D68-4FD3-B34D-2B134AAFE913}" destId="{EBEA6C91-1EB7-4A25-8F5E-B8224A5ABAD3}" srcOrd="0" destOrd="0" presId="urn:microsoft.com/office/officeart/2005/8/layout/vList3"/>
    <dgm:cxn modelId="{ABBC931B-46E9-43AD-B3CE-DAD4CD82C33F}" type="presParOf" srcId="{EBEA6C91-1EB7-4A25-8F5E-B8224A5ABAD3}" destId="{B0F5D626-BE30-48CC-90F7-82331F5107B1}" srcOrd="0" destOrd="0" presId="urn:microsoft.com/office/officeart/2005/8/layout/vList3"/>
    <dgm:cxn modelId="{530BAF0E-3B01-4B5C-A7C0-42176881A916}" type="presParOf" srcId="{EBEA6C91-1EB7-4A25-8F5E-B8224A5ABAD3}" destId="{7EDF74DF-AFBE-4F79-9EFB-D54F09478232}" srcOrd="1" destOrd="0" presId="urn:microsoft.com/office/officeart/2005/8/layout/vList3"/>
    <dgm:cxn modelId="{E124C8B4-E96E-4F9A-A5C8-3B0F69CC6037}" type="presParOf" srcId="{63326A99-9D68-4FD3-B34D-2B134AAFE913}" destId="{E5B0C105-1507-432D-BCA2-3201F725D808}" srcOrd="1" destOrd="0" presId="urn:microsoft.com/office/officeart/2005/8/layout/vList3"/>
    <dgm:cxn modelId="{78E0D5CA-4BDF-47B4-9FD3-F89A9A8946E6}" type="presParOf" srcId="{63326A99-9D68-4FD3-B34D-2B134AAFE913}" destId="{288861F7-CEE5-44A9-9089-A9235745E399}" srcOrd="2" destOrd="0" presId="urn:microsoft.com/office/officeart/2005/8/layout/vList3"/>
    <dgm:cxn modelId="{E13C4F5B-76DD-422A-B55C-A899887A255D}" type="presParOf" srcId="{288861F7-CEE5-44A9-9089-A9235745E399}" destId="{5CC7BD2E-6E79-4AA5-9173-C177249B4C93}" srcOrd="0" destOrd="0" presId="urn:microsoft.com/office/officeart/2005/8/layout/vList3"/>
    <dgm:cxn modelId="{A1488592-7F99-48BC-A139-954230E42B4B}" type="presParOf" srcId="{288861F7-CEE5-44A9-9089-A9235745E399}" destId="{26A9B556-D329-4C80-94DB-CE9F2C421B5B}" srcOrd="1" destOrd="0" presId="urn:microsoft.com/office/officeart/2005/8/layout/vList3"/>
    <dgm:cxn modelId="{DFD45669-C7AE-4177-A7D9-232618E2F7C9}" type="presParOf" srcId="{63326A99-9D68-4FD3-B34D-2B134AAFE913}" destId="{629CF403-9195-4265-93AE-E9F8FB638C5A}" srcOrd="3" destOrd="0" presId="urn:microsoft.com/office/officeart/2005/8/layout/vList3"/>
    <dgm:cxn modelId="{55774E09-4D57-4477-B96A-43E473296A3B}" type="presParOf" srcId="{63326A99-9D68-4FD3-B34D-2B134AAFE913}" destId="{885F665A-DE81-44A0-97FE-F32D57D292EB}" srcOrd="4" destOrd="0" presId="urn:microsoft.com/office/officeart/2005/8/layout/vList3"/>
    <dgm:cxn modelId="{AAFEC91C-F2D1-4A8B-BCDE-39BBEC6B7344}" type="presParOf" srcId="{885F665A-DE81-44A0-97FE-F32D57D292EB}" destId="{132FD16F-EE08-4B50-BBC5-D468B5D6B34C}" srcOrd="0" destOrd="0" presId="urn:microsoft.com/office/officeart/2005/8/layout/vList3"/>
    <dgm:cxn modelId="{D7B8DC29-8E07-4BA3-9F0E-2300BB0DD4B8}" type="presParOf" srcId="{885F665A-DE81-44A0-97FE-F32D57D292EB}" destId="{D2469832-C735-4F8F-99CA-25C1259439C8}"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AC4143-9677-44CD-9631-9B2370CCE8AF}" type="doc">
      <dgm:prSet loTypeId="urn:microsoft.com/office/officeart/2005/8/layout/list1" loCatId="list" qsTypeId="urn:microsoft.com/office/officeart/2005/8/quickstyle/simple5" qsCatId="simple" csTypeId="urn:microsoft.com/office/officeart/2005/8/colors/colorful4" csCatId="colorful" phldr="1"/>
      <dgm:spPr/>
      <dgm:t>
        <a:bodyPr/>
        <a:lstStyle/>
        <a:p>
          <a:endParaRPr lang="en-US"/>
        </a:p>
      </dgm:t>
    </dgm:pt>
    <dgm:pt modelId="{B57E806E-9B69-4A51-90FB-E9B9BC3B7614}">
      <dgm:prSet phldrT="[Text]" custT="1"/>
      <dgm:spPr>
        <a:solidFill>
          <a:schemeClr val="accent5">
            <a:lumMod val="75000"/>
          </a:schemeClr>
        </a:solidFill>
      </dgm:spPr>
      <dgm:t>
        <a:bodyPr/>
        <a:lstStyle/>
        <a:p>
          <a:pPr algn="ctr">
            <a:spcBef>
              <a:spcPts val="1200"/>
            </a:spcBef>
            <a:spcAft>
              <a:spcPts val="1200"/>
            </a:spcAft>
          </a:pPr>
          <a:r>
            <a:rPr lang="en-US" sz="2800" b="1" dirty="0"/>
            <a:t>ADVANCE addresses the systems and </a:t>
          </a:r>
        </a:p>
        <a:p>
          <a:pPr algn="ctr">
            <a:spcBef>
              <a:spcPts val="1200"/>
            </a:spcBef>
            <a:spcAft>
              <a:spcPts val="1200"/>
            </a:spcAft>
          </a:pPr>
          <a:r>
            <a:rPr lang="en-US" sz="2800" b="1" dirty="0"/>
            <a:t>organizations that drive access and success   </a:t>
          </a:r>
        </a:p>
      </dgm:t>
    </dgm:pt>
    <dgm:pt modelId="{E12C2BFE-9359-404F-ACAA-65F8535D756D}" type="parTrans" cxnId="{60638EB2-5283-40E1-9991-A34E280CF36F}">
      <dgm:prSet/>
      <dgm:spPr/>
      <dgm:t>
        <a:bodyPr/>
        <a:lstStyle/>
        <a:p>
          <a:endParaRPr lang="en-US"/>
        </a:p>
      </dgm:t>
    </dgm:pt>
    <dgm:pt modelId="{49833975-525B-441F-B38A-CC629C74EAF0}" type="sibTrans" cxnId="{60638EB2-5283-40E1-9991-A34E280CF36F}">
      <dgm:prSet/>
      <dgm:spPr/>
      <dgm:t>
        <a:bodyPr/>
        <a:lstStyle/>
        <a:p>
          <a:endParaRPr lang="en-US"/>
        </a:p>
      </dgm:t>
    </dgm:pt>
    <dgm:pt modelId="{C6CD1B44-6A6B-4A80-8FC3-A237667E18F1}">
      <dgm:prSet phldrT="[Text]" custT="1"/>
      <dgm:spPr/>
      <dgm:t>
        <a:bodyPr/>
        <a:lstStyle/>
        <a:p>
          <a:r>
            <a:rPr lang="en-US" sz="2400" dirty="0"/>
            <a:t>Issues that impact equity:</a:t>
          </a:r>
        </a:p>
      </dgm:t>
    </dgm:pt>
    <dgm:pt modelId="{2DE893C4-7EBA-44AD-A408-7D578076D4C1}" type="parTrans" cxnId="{FF0EADC4-F6FA-4C3C-89FE-8EE5E6D3FDDA}">
      <dgm:prSet/>
      <dgm:spPr/>
      <dgm:t>
        <a:bodyPr/>
        <a:lstStyle/>
        <a:p>
          <a:endParaRPr lang="en-US"/>
        </a:p>
      </dgm:t>
    </dgm:pt>
    <dgm:pt modelId="{B68236A6-88C2-4A8A-B623-2F83EF8A567B}" type="sibTrans" cxnId="{FF0EADC4-F6FA-4C3C-89FE-8EE5E6D3FDDA}">
      <dgm:prSet/>
      <dgm:spPr/>
      <dgm:t>
        <a:bodyPr/>
        <a:lstStyle/>
        <a:p>
          <a:endParaRPr lang="en-US"/>
        </a:p>
      </dgm:t>
    </dgm:pt>
    <dgm:pt modelId="{9E1F98F9-3269-4401-B50E-3CAA5DF1904B}">
      <dgm:prSet phldrT="[Text]" custT="1"/>
      <dgm:spPr>
        <a:solidFill>
          <a:schemeClr val="accent1">
            <a:lumMod val="75000"/>
          </a:schemeClr>
        </a:solidFill>
      </dgm:spPr>
      <dgm:t>
        <a:bodyPr/>
        <a:lstStyle/>
        <a:p>
          <a:pPr algn="ctr"/>
          <a:r>
            <a:rPr lang="en-US" sz="2400" dirty="0"/>
            <a:t>Systemic and organizational change can evoke </a:t>
          </a:r>
          <a:r>
            <a:rPr lang="en-US" sz="2400" b="1" dirty="0"/>
            <a:t>long-term change</a:t>
          </a:r>
          <a:endParaRPr lang="en-US" sz="2400" dirty="0"/>
        </a:p>
      </dgm:t>
    </dgm:pt>
    <dgm:pt modelId="{75F7FD98-93B1-4BDA-B7B0-7DEFCCEBA70E}" type="parTrans" cxnId="{DAE95C7F-FF5C-40A1-935D-77257F96BE6A}">
      <dgm:prSet/>
      <dgm:spPr/>
      <dgm:t>
        <a:bodyPr/>
        <a:lstStyle/>
        <a:p>
          <a:endParaRPr lang="en-US"/>
        </a:p>
      </dgm:t>
    </dgm:pt>
    <dgm:pt modelId="{9B564B3D-12E9-48B6-B9BD-9BD2427756C2}" type="sibTrans" cxnId="{DAE95C7F-FF5C-40A1-935D-77257F96BE6A}">
      <dgm:prSet/>
      <dgm:spPr/>
      <dgm:t>
        <a:bodyPr/>
        <a:lstStyle/>
        <a:p>
          <a:endParaRPr lang="en-US"/>
        </a:p>
      </dgm:t>
    </dgm:pt>
    <dgm:pt modelId="{80830576-2DB6-48E9-B656-7C12D67A5BC4}">
      <dgm:prSet custT="1"/>
      <dgm:spPr/>
      <dgm:t>
        <a:bodyPr/>
        <a:lstStyle/>
        <a:p>
          <a:r>
            <a:rPr lang="en-US" sz="2000" dirty="0"/>
            <a:t>Culture and climate</a:t>
          </a:r>
        </a:p>
      </dgm:t>
    </dgm:pt>
    <dgm:pt modelId="{7E2BE8B4-0DB7-4436-83F5-A61C0BFAF346}" type="parTrans" cxnId="{FFE2A8EF-0CBE-4378-813D-29FB6C6695BE}">
      <dgm:prSet/>
      <dgm:spPr/>
      <dgm:t>
        <a:bodyPr/>
        <a:lstStyle/>
        <a:p>
          <a:endParaRPr lang="en-US"/>
        </a:p>
      </dgm:t>
    </dgm:pt>
    <dgm:pt modelId="{9140A0C1-3FE4-4815-9644-4BEFE899207C}" type="sibTrans" cxnId="{FFE2A8EF-0CBE-4378-813D-29FB6C6695BE}">
      <dgm:prSet/>
      <dgm:spPr/>
      <dgm:t>
        <a:bodyPr/>
        <a:lstStyle/>
        <a:p>
          <a:endParaRPr lang="en-US"/>
        </a:p>
      </dgm:t>
    </dgm:pt>
    <dgm:pt modelId="{6B1A1473-D252-40A9-94B2-299BA74A2815}">
      <dgm:prSet custT="1"/>
      <dgm:spPr/>
      <dgm:t>
        <a:bodyPr/>
        <a:lstStyle/>
        <a:p>
          <a:r>
            <a:rPr lang="en-US" sz="2000" dirty="0"/>
            <a:t>Work-life balance and career flexibility policies, programs, </a:t>
          </a:r>
          <a:r>
            <a:rPr lang="en-US" sz="2000" i="1" dirty="0"/>
            <a:t>and usage</a:t>
          </a:r>
        </a:p>
      </dgm:t>
    </dgm:pt>
    <dgm:pt modelId="{B0C6C7D2-830B-4C85-B555-7AB041417DF1}" type="parTrans" cxnId="{5666C827-03AB-4D8A-AFAC-57A603B23A54}">
      <dgm:prSet/>
      <dgm:spPr/>
      <dgm:t>
        <a:bodyPr/>
        <a:lstStyle/>
        <a:p>
          <a:endParaRPr lang="en-US"/>
        </a:p>
      </dgm:t>
    </dgm:pt>
    <dgm:pt modelId="{59B9232B-A3AE-4C2A-ADBC-AF697A8CCD37}" type="sibTrans" cxnId="{5666C827-03AB-4D8A-AFAC-57A603B23A54}">
      <dgm:prSet/>
      <dgm:spPr/>
      <dgm:t>
        <a:bodyPr/>
        <a:lstStyle/>
        <a:p>
          <a:endParaRPr lang="en-US"/>
        </a:p>
      </dgm:t>
    </dgm:pt>
    <dgm:pt modelId="{B3FFFEEB-F055-482D-9EB4-0705C351EAC4}">
      <dgm:prSet custT="1"/>
      <dgm:spPr/>
      <dgm:t>
        <a:bodyPr/>
        <a:lstStyle/>
        <a:p>
          <a:r>
            <a:rPr lang="en-US" sz="2000" dirty="0"/>
            <a:t>Salaries, start-up packages, access to resources</a:t>
          </a:r>
        </a:p>
      </dgm:t>
    </dgm:pt>
    <dgm:pt modelId="{9CDF2007-4D76-4050-8169-CB37217A1E01}" type="parTrans" cxnId="{74FA988B-6C61-44FB-80FC-1CBC778BDC96}">
      <dgm:prSet/>
      <dgm:spPr/>
      <dgm:t>
        <a:bodyPr/>
        <a:lstStyle/>
        <a:p>
          <a:endParaRPr lang="en-US"/>
        </a:p>
      </dgm:t>
    </dgm:pt>
    <dgm:pt modelId="{54E4E939-F274-4DAF-815C-12FDFCAC330A}" type="sibTrans" cxnId="{74FA988B-6C61-44FB-80FC-1CBC778BDC96}">
      <dgm:prSet/>
      <dgm:spPr/>
      <dgm:t>
        <a:bodyPr/>
        <a:lstStyle/>
        <a:p>
          <a:endParaRPr lang="en-US"/>
        </a:p>
      </dgm:t>
    </dgm:pt>
    <dgm:pt modelId="{737E9EDF-1B68-4A08-8785-C3A2378BF1A4}">
      <dgm:prSet custT="1"/>
      <dgm:spPr/>
      <dgm:t>
        <a:bodyPr/>
        <a:lstStyle/>
        <a:p>
          <a:r>
            <a:rPr lang="en-US" sz="2000" dirty="0"/>
            <a:t>Institutional service allocations and requirements (committees, mentoring)</a:t>
          </a:r>
        </a:p>
      </dgm:t>
    </dgm:pt>
    <dgm:pt modelId="{99937F2B-7EF8-4AA7-8DCD-A9385A7096E6}" type="parTrans" cxnId="{EC52F5FF-72FF-4142-A8DD-FDA10D6F1550}">
      <dgm:prSet/>
      <dgm:spPr/>
      <dgm:t>
        <a:bodyPr/>
        <a:lstStyle/>
        <a:p>
          <a:endParaRPr lang="en-US"/>
        </a:p>
      </dgm:t>
    </dgm:pt>
    <dgm:pt modelId="{20D4B19B-AF78-4C9B-B97F-3C46C7F01381}" type="sibTrans" cxnId="{EC52F5FF-72FF-4142-A8DD-FDA10D6F1550}">
      <dgm:prSet/>
      <dgm:spPr/>
      <dgm:t>
        <a:bodyPr/>
        <a:lstStyle/>
        <a:p>
          <a:endParaRPr lang="en-US"/>
        </a:p>
      </dgm:t>
    </dgm:pt>
    <dgm:pt modelId="{4BD18D1B-4919-4AFD-A8F0-3634CD965B79}">
      <dgm:prSet custT="1"/>
      <dgm:spPr/>
      <dgm:t>
        <a:bodyPr/>
        <a:lstStyle/>
        <a:p>
          <a:r>
            <a:rPr lang="en-US" sz="2000" dirty="0"/>
            <a:t>Accountability of STEM leadership, commitment to diversity</a:t>
          </a:r>
        </a:p>
      </dgm:t>
    </dgm:pt>
    <dgm:pt modelId="{64FD8FBB-3524-4B3B-B021-CEF9C1092984}" type="parTrans" cxnId="{472ACFBE-12E2-46D8-BAD1-D85D4F0EE3AC}">
      <dgm:prSet/>
      <dgm:spPr/>
      <dgm:t>
        <a:bodyPr/>
        <a:lstStyle/>
        <a:p>
          <a:endParaRPr lang="en-US"/>
        </a:p>
      </dgm:t>
    </dgm:pt>
    <dgm:pt modelId="{03CF6E4F-9066-476F-AAE7-549AE0A5B4F6}" type="sibTrans" cxnId="{472ACFBE-12E2-46D8-BAD1-D85D4F0EE3AC}">
      <dgm:prSet/>
      <dgm:spPr/>
      <dgm:t>
        <a:bodyPr/>
        <a:lstStyle/>
        <a:p>
          <a:endParaRPr lang="en-US"/>
        </a:p>
      </dgm:t>
    </dgm:pt>
    <dgm:pt modelId="{EDDC2D67-CA51-4D0E-85B1-2AE257E64FDE}">
      <dgm:prSet custT="1"/>
      <dgm:spPr/>
      <dgm:t>
        <a:bodyPr/>
        <a:lstStyle/>
        <a:p>
          <a:r>
            <a:rPr lang="en-US" sz="2000" dirty="0"/>
            <a:t>Recruitment, retention, tenure, and promotion policies </a:t>
          </a:r>
          <a:r>
            <a:rPr lang="en-US" sz="2000" i="1" dirty="0"/>
            <a:t>and practices</a:t>
          </a:r>
          <a:endParaRPr lang="en-US" sz="2000" dirty="0"/>
        </a:p>
      </dgm:t>
    </dgm:pt>
    <dgm:pt modelId="{393A090F-7908-4ABE-BFCE-AEDD6208B23A}" type="parTrans" cxnId="{5DD2656A-519E-4035-B790-3BA6D1B7EBB3}">
      <dgm:prSet/>
      <dgm:spPr/>
      <dgm:t>
        <a:bodyPr/>
        <a:lstStyle/>
        <a:p>
          <a:endParaRPr lang="en-US"/>
        </a:p>
      </dgm:t>
    </dgm:pt>
    <dgm:pt modelId="{A5CC1A9A-83A0-4B83-93A8-E974EEEEF6BD}" type="sibTrans" cxnId="{5DD2656A-519E-4035-B790-3BA6D1B7EBB3}">
      <dgm:prSet/>
      <dgm:spPr/>
      <dgm:t>
        <a:bodyPr/>
        <a:lstStyle/>
        <a:p>
          <a:endParaRPr lang="en-US"/>
        </a:p>
      </dgm:t>
    </dgm:pt>
    <dgm:pt modelId="{D1EBE6E2-60D6-496A-923D-29BC8A43997C}" type="pres">
      <dgm:prSet presAssocID="{40AC4143-9677-44CD-9631-9B2370CCE8AF}" presName="linear" presStyleCnt="0">
        <dgm:presLayoutVars>
          <dgm:dir/>
          <dgm:animLvl val="lvl"/>
          <dgm:resizeHandles val="exact"/>
        </dgm:presLayoutVars>
      </dgm:prSet>
      <dgm:spPr/>
    </dgm:pt>
    <dgm:pt modelId="{52A3136B-3F16-4AEF-A6EE-F5225F31D0C6}" type="pres">
      <dgm:prSet presAssocID="{B57E806E-9B69-4A51-90FB-E9B9BC3B7614}" presName="parentLin" presStyleCnt="0"/>
      <dgm:spPr/>
    </dgm:pt>
    <dgm:pt modelId="{A0AF1983-ED4D-4843-93A1-2424321DC237}" type="pres">
      <dgm:prSet presAssocID="{B57E806E-9B69-4A51-90FB-E9B9BC3B7614}" presName="parentLeftMargin" presStyleLbl="node1" presStyleIdx="0" presStyleCnt="3"/>
      <dgm:spPr/>
    </dgm:pt>
    <dgm:pt modelId="{F10050DB-9E5B-4F1F-BB75-3DD1AB2F08D5}" type="pres">
      <dgm:prSet presAssocID="{B57E806E-9B69-4A51-90FB-E9B9BC3B7614}" presName="parentText" presStyleLbl="node1" presStyleIdx="0" presStyleCnt="3" custScaleX="142857" custScaleY="222609" custLinFactNeighborX="-84656">
        <dgm:presLayoutVars>
          <dgm:chMax val="0"/>
          <dgm:bulletEnabled val="1"/>
        </dgm:presLayoutVars>
      </dgm:prSet>
      <dgm:spPr/>
    </dgm:pt>
    <dgm:pt modelId="{18CCB93A-5A52-49C7-90F1-D7143979D840}" type="pres">
      <dgm:prSet presAssocID="{B57E806E-9B69-4A51-90FB-E9B9BC3B7614}" presName="negativeSpace" presStyleCnt="0"/>
      <dgm:spPr/>
    </dgm:pt>
    <dgm:pt modelId="{A4A8B6AC-663F-4165-A032-CA8284281777}" type="pres">
      <dgm:prSet presAssocID="{B57E806E-9B69-4A51-90FB-E9B9BC3B7614}" presName="childText" presStyleLbl="conFgAcc1" presStyleIdx="0" presStyleCnt="3" custScaleX="99809" custLinFactNeighborY="-52851">
        <dgm:presLayoutVars>
          <dgm:bulletEnabled val="1"/>
        </dgm:presLayoutVars>
      </dgm:prSet>
      <dgm:spPr/>
    </dgm:pt>
    <dgm:pt modelId="{EC1A2428-161E-4690-B22B-00DCA9C89BD7}" type="pres">
      <dgm:prSet presAssocID="{49833975-525B-441F-B38A-CC629C74EAF0}" presName="spaceBetweenRectangles" presStyleCnt="0"/>
      <dgm:spPr/>
    </dgm:pt>
    <dgm:pt modelId="{01CBD5D9-2016-495A-8456-1D309EF7CFD3}" type="pres">
      <dgm:prSet presAssocID="{C6CD1B44-6A6B-4A80-8FC3-A237667E18F1}" presName="parentLin" presStyleCnt="0"/>
      <dgm:spPr/>
    </dgm:pt>
    <dgm:pt modelId="{CD72FE58-808F-40F2-B571-6865FB63592A}" type="pres">
      <dgm:prSet presAssocID="{C6CD1B44-6A6B-4A80-8FC3-A237667E18F1}" presName="parentLeftMargin" presStyleLbl="node1" presStyleIdx="0" presStyleCnt="3"/>
      <dgm:spPr/>
    </dgm:pt>
    <dgm:pt modelId="{16147038-B273-4AD7-9107-CD120AD61CA7}" type="pres">
      <dgm:prSet presAssocID="{C6CD1B44-6A6B-4A80-8FC3-A237667E18F1}" presName="parentText" presStyleLbl="node1" presStyleIdx="1" presStyleCnt="3" custScaleX="142857" custScaleY="73325" custLinFactNeighborX="-84656">
        <dgm:presLayoutVars>
          <dgm:chMax val="0"/>
          <dgm:bulletEnabled val="1"/>
        </dgm:presLayoutVars>
      </dgm:prSet>
      <dgm:spPr/>
    </dgm:pt>
    <dgm:pt modelId="{1DBC243F-F761-4823-B163-C661A0798336}" type="pres">
      <dgm:prSet presAssocID="{C6CD1B44-6A6B-4A80-8FC3-A237667E18F1}" presName="negativeSpace" presStyleCnt="0"/>
      <dgm:spPr/>
    </dgm:pt>
    <dgm:pt modelId="{F9FB52B8-A678-448A-A0C4-9BACEC77963C}" type="pres">
      <dgm:prSet presAssocID="{C6CD1B44-6A6B-4A80-8FC3-A237667E18F1}" presName="childText" presStyleLbl="conFgAcc1" presStyleIdx="1" presStyleCnt="3">
        <dgm:presLayoutVars>
          <dgm:bulletEnabled val="1"/>
        </dgm:presLayoutVars>
      </dgm:prSet>
      <dgm:spPr/>
    </dgm:pt>
    <dgm:pt modelId="{C83C4AA9-DB32-4A94-B0BE-C77040625D06}" type="pres">
      <dgm:prSet presAssocID="{B68236A6-88C2-4A8A-B623-2F83EF8A567B}" presName="spaceBetweenRectangles" presStyleCnt="0"/>
      <dgm:spPr/>
    </dgm:pt>
    <dgm:pt modelId="{DC2B2A93-B71F-4DA1-9BAF-B50D700AA9B0}" type="pres">
      <dgm:prSet presAssocID="{9E1F98F9-3269-4401-B50E-3CAA5DF1904B}" presName="parentLin" presStyleCnt="0"/>
      <dgm:spPr/>
    </dgm:pt>
    <dgm:pt modelId="{3EC8A5F6-3B6D-4900-B354-AC9D0C705EAE}" type="pres">
      <dgm:prSet presAssocID="{9E1F98F9-3269-4401-B50E-3CAA5DF1904B}" presName="parentLeftMargin" presStyleLbl="node1" presStyleIdx="1" presStyleCnt="3"/>
      <dgm:spPr/>
    </dgm:pt>
    <dgm:pt modelId="{3D5D889C-D80E-4402-A141-506C2E3E6342}" type="pres">
      <dgm:prSet presAssocID="{9E1F98F9-3269-4401-B50E-3CAA5DF1904B}" presName="parentText" presStyleLbl="node1" presStyleIdx="2" presStyleCnt="3" custScaleX="151434" custScaleY="144914" custLinFactNeighborX="-84656" custLinFactNeighborY="15472">
        <dgm:presLayoutVars>
          <dgm:chMax val="0"/>
          <dgm:bulletEnabled val="1"/>
        </dgm:presLayoutVars>
      </dgm:prSet>
      <dgm:spPr/>
    </dgm:pt>
    <dgm:pt modelId="{7868FE0B-0299-44B2-AAD9-483FF1097DEA}" type="pres">
      <dgm:prSet presAssocID="{9E1F98F9-3269-4401-B50E-3CAA5DF1904B}" presName="negativeSpace" presStyleCnt="0"/>
      <dgm:spPr/>
    </dgm:pt>
    <dgm:pt modelId="{ED27331F-FFC4-45FB-B281-91BC4D1B3F24}" type="pres">
      <dgm:prSet presAssocID="{9E1F98F9-3269-4401-B50E-3CAA5DF1904B}" presName="childText" presStyleLbl="conFgAcc1" presStyleIdx="2" presStyleCnt="3" custLinFactNeighborY="7734">
        <dgm:presLayoutVars>
          <dgm:bulletEnabled val="1"/>
        </dgm:presLayoutVars>
      </dgm:prSet>
      <dgm:spPr/>
    </dgm:pt>
  </dgm:ptLst>
  <dgm:cxnLst>
    <dgm:cxn modelId="{5DD2656A-519E-4035-B790-3BA6D1B7EBB3}" srcId="{C6CD1B44-6A6B-4A80-8FC3-A237667E18F1}" destId="{EDDC2D67-CA51-4D0E-85B1-2AE257E64FDE}" srcOrd="1" destOrd="0" parTransId="{393A090F-7908-4ABE-BFCE-AEDD6208B23A}" sibTransId="{A5CC1A9A-83A0-4B83-93A8-E974EEEEF6BD}"/>
    <dgm:cxn modelId="{FCBC6127-82E3-4925-93E6-77AE0480E0BB}" type="presOf" srcId="{EDDC2D67-CA51-4D0E-85B1-2AE257E64FDE}" destId="{F9FB52B8-A678-448A-A0C4-9BACEC77963C}" srcOrd="0" destOrd="1" presId="urn:microsoft.com/office/officeart/2005/8/layout/list1"/>
    <dgm:cxn modelId="{5F116A2E-8FE0-4CBA-BCB5-AC39A32125FF}" type="presOf" srcId="{737E9EDF-1B68-4A08-8785-C3A2378BF1A4}" destId="{F9FB52B8-A678-448A-A0C4-9BACEC77963C}" srcOrd="0" destOrd="4" presId="urn:microsoft.com/office/officeart/2005/8/layout/list1"/>
    <dgm:cxn modelId="{397F1274-54FC-4ADA-BDBD-9BA1A3FCC227}" type="presOf" srcId="{40AC4143-9677-44CD-9631-9B2370CCE8AF}" destId="{D1EBE6E2-60D6-496A-923D-29BC8A43997C}" srcOrd="0" destOrd="0" presId="urn:microsoft.com/office/officeart/2005/8/layout/list1"/>
    <dgm:cxn modelId="{5666C827-03AB-4D8A-AFAC-57A603B23A54}" srcId="{C6CD1B44-6A6B-4A80-8FC3-A237667E18F1}" destId="{6B1A1473-D252-40A9-94B2-299BA74A2815}" srcOrd="2" destOrd="0" parTransId="{B0C6C7D2-830B-4C85-B555-7AB041417DF1}" sibTransId="{59B9232B-A3AE-4C2A-ADBC-AF697A8CCD37}"/>
    <dgm:cxn modelId="{B90E58BE-A08F-4781-80E7-73FA6FDC7E44}" type="presOf" srcId="{80830576-2DB6-48E9-B656-7C12D67A5BC4}" destId="{F9FB52B8-A678-448A-A0C4-9BACEC77963C}" srcOrd="0" destOrd="0" presId="urn:microsoft.com/office/officeart/2005/8/layout/list1"/>
    <dgm:cxn modelId="{CFBA7C33-443E-4EFB-BE0C-2D24A5C686FA}" type="presOf" srcId="{B57E806E-9B69-4A51-90FB-E9B9BC3B7614}" destId="{A0AF1983-ED4D-4843-93A1-2424321DC237}" srcOrd="0" destOrd="0" presId="urn:microsoft.com/office/officeart/2005/8/layout/list1"/>
    <dgm:cxn modelId="{9387356B-9506-4AC1-9D8D-69365071EFEC}" type="presOf" srcId="{C6CD1B44-6A6B-4A80-8FC3-A237667E18F1}" destId="{16147038-B273-4AD7-9107-CD120AD61CA7}" srcOrd="1" destOrd="0" presId="urn:microsoft.com/office/officeart/2005/8/layout/list1"/>
    <dgm:cxn modelId="{EC52F5FF-72FF-4142-A8DD-FDA10D6F1550}" srcId="{C6CD1B44-6A6B-4A80-8FC3-A237667E18F1}" destId="{737E9EDF-1B68-4A08-8785-C3A2378BF1A4}" srcOrd="4" destOrd="0" parTransId="{99937F2B-7EF8-4AA7-8DCD-A9385A7096E6}" sibTransId="{20D4B19B-AF78-4C9B-B97F-3C46C7F01381}"/>
    <dgm:cxn modelId="{FFE2A8EF-0CBE-4378-813D-29FB6C6695BE}" srcId="{C6CD1B44-6A6B-4A80-8FC3-A237667E18F1}" destId="{80830576-2DB6-48E9-B656-7C12D67A5BC4}" srcOrd="0" destOrd="0" parTransId="{7E2BE8B4-0DB7-4436-83F5-A61C0BFAF346}" sibTransId="{9140A0C1-3FE4-4815-9644-4BEFE899207C}"/>
    <dgm:cxn modelId="{FF0EADC4-F6FA-4C3C-89FE-8EE5E6D3FDDA}" srcId="{40AC4143-9677-44CD-9631-9B2370CCE8AF}" destId="{C6CD1B44-6A6B-4A80-8FC3-A237667E18F1}" srcOrd="1" destOrd="0" parTransId="{2DE893C4-7EBA-44AD-A408-7D578076D4C1}" sibTransId="{B68236A6-88C2-4A8A-B623-2F83EF8A567B}"/>
    <dgm:cxn modelId="{B4D5F53F-D8AC-492B-838B-2A014E938DD8}" type="presOf" srcId="{B3FFFEEB-F055-482D-9EB4-0705C351EAC4}" destId="{F9FB52B8-A678-448A-A0C4-9BACEC77963C}" srcOrd="0" destOrd="3" presId="urn:microsoft.com/office/officeart/2005/8/layout/list1"/>
    <dgm:cxn modelId="{3CE98C11-E6F8-4384-93E1-D9060DAACBCC}" type="presOf" srcId="{9E1F98F9-3269-4401-B50E-3CAA5DF1904B}" destId="{3EC8A5F6-3B6D-4900-B354-AC9D0C705EAE}" srcOrd="0" destOrd="0" presId="urn:microsoft.com/office/officeart/2005/8/layout/list1"/>
    <dgm:cxn modelId="{46D7A507-9DD4-4DFD-9722-152BB5B77266}" type="presOf" srcId="{9E1F98F9-3269-4401-B50E-3CAA5DF1904B}" destId="{3D5D889C-D80E-4402-A141-506C2E3E6342}" srcOrd="1" destOrd="0" presId="urn:microsoft.com/office/officeart/2005/8/layout/list1"/>
    <dgm:cxn modelId="{472ACFBE-12E2-46D8-BAD1-D85D4F0EE3AC}" srcId="{C6CD1B44-6A6B-4A80-8FC3-A237667E18F1}" destId="{4BD18D1B-4919-4AFD-A8F0-3634CD965B79}" srcOrd="5" destOrd="0" parTransId="{64FD8FBB-3524-4B3B-B021-CEF9C1092984}" sibTransId="{03CF6E4F-9066-476F-AAE7-549AE0A5B4F6}"/>
    <dgm:cxn modelId="{9AF7211F-FC96-42B5-B3BA-E69E46246645}" type="presOf" srcId="{C6CD1B44-6A6B-4A80-8FC3-A237667E18F1}" destId="{CD72FE58-808F-40F2-B571-6865FB63592A}" srcOrd="0" destOrd="0" presId="urn:microsoft.com/office/officeart/2005/8/layout/list1"/>
    <dgm:cxn modelId="{CEE27E7C-DE71-4F68-B8AA-FAC282ABFCFB}" type="presOf" srcId="{4BD18D1B-4919-4AFD-A8F0-3634CD965B79}" destId="{F9FB52B8-A678-448A-A0C4-9BACEC77963C}" srcOrd="0" destOrd="5" presId="urn:microsoft.com/office/officeart/2005/8/layout/list1"/>
    <dgm:cxn modelId="{F83661E6-C31A-4D0E-8467-D755EBBF6447}" type="presOf" srcId="{B57E806E-9B69-4A51-90FB-E9B9BC3B7614}" destId="{F10050DB-9E5B-4F1F-BB75-3DD1AB2F08D5}" srcOrd="1" destOrd="0" presId="urn:microsoft.com/office/officeart/2005/8/layout/list1"/>
    <dgm:cxn modelId="{5CA334DC-A8E7-42A5-AC69-4E48563067B5}" type="presOf" srcId="{6B1A1473-D252-40A9-94B2-299BA74A2815}" destId="{F9FB52B8-A678-448A-A0C4-9BACEC77963C}" srcOrd="0" destOrd="2" presId="urn:microsoft.com/office/officeart/2005/8/layout/list1"/>
    <dgm:cxn modelId="{DAE95C7F-FF5C-40A1-935D-77257F96BE6A}" srcId="{40AC4143-9677-44CD-9631-9B2370CCE8AF}" destId="{9E1F98F9-3269-4401-B50E-3CAA5DF1904B}" srcOrd="2" destOrd="0" parTransId="{75F7FD98-93B1-4BDA-B7B0-7DEFCCEBA70E}" sibTransId="{9B564B3D-12E9-48B6-B9BD-9BD2427756C2}"/>
    <dgm:cxn modelId="{74FA988B-6C61-44FB-80FC-1CBC778BDC96}" srcId="{C6CD1B44-6A6B-4A80-8FC3-A237667E18F1}" destId="{B3FFFEEB-F055-482D-9EB4-0705C351EAC4}" srcOrd="3" destOrd="0" parTransId="{9CDF2007-4D76-4050-8169-CB37217A1E01}" sibTransId="{54E4E939-F274-4DAF-815C-12FDFCAC330A}"/>
    <dgm:cxn modelId="{60638EB2-5283-40E1-9991-A34E280CF36F}" srcId="{40AC4143-9677-44CD-9631-9B2370CCE8AF}" destId="{B57E806E-9B69-4A51-90FB-E9B9BC3B7614}" srcOrd="0" destOrd="0" parTransId="{E12C2BFE-9359-404F-ACAA-65F8535D756D}" sibTransId="{49833975-525B-441F-B38A-CC629C74EAF0}"/>
    <dgm:cxn modelId="{41BF34BD-0C06-4C6A-A21B-C954B6356015}" type="presParOf" srcId="{D1EBE6E2-60D6-496A-923D-29BC8A43997C}" destId="{52A3136B-3F16-4AEF-A6EE-F5225F31D0C6}" srcOrd="0" destOrd="0" presId="urn:microsoft.com/office/officeart/2005/8/layout/list1"/>
    <dgm:cxn modelId="{FDFB83A2-A693-4D11-A5CC-F5BA958E48FB}" type="presParOf" srcId="{52A3136B-3F16-4AEF-A6EE-F5225F31D0C6}" destId="{A0AF1983-ED4D-4843-93A1-2424321DC237}" srcOrd="0" destOrd="0" presId="urn:microsoft.com/office/officeart/2005/8/layout/list1"/>
    <dgm:cxn modelId="{50D15D7F-CC28-40D5-8C5F-6B06A97E2C0B}" type="presParOf" srcId="{52A3136B-3F16-4AEF-A6EE-F5225F31D0C6}" destId="{F10050DB-9E5B-4F1F-BB75-3DD1AB2F08D5}" srcOrd="1" destOrd="0" presId="urn:microsoft.com/office/officeart/2005/8/layout/list1"/>
    <dgm:cxn modelId="{3C33CC0F-C4CE-4EE8-BBB0-E9165F979F58}" type="presParOf" srcId="{D1EBE6E2-60D6-496A-923D-29BC8A43997C}" destId="{18CCB93A-5A52-49C7-90F1-D7143979D840}" srcOrd="1" destOrd="0" presId="urn:microsoft.com/office/officeart/2005/8/layout/list1"/>
    <dgm:cxn modelId="{20BE2398-043C-4A65-B076-AF0A16212922}" type="presParOf" srcId="{D1EBE6E2-60D6-496A-923D-29BC8A43997C}" destId="{A4A8B6AC-663F-4165-A032-CA8284281777}" srcOrd="2" destOrd="0" presId="urn:microsoft.com/office/officeart/2005/8/layout/list1"/>
    <dgm:cxn modelId="{1A4D1D95-00A6-4AB2-A70A-BA1AD471661D}" type="presParOf" srcId="{D1EBE6E2-60D6-496A-923D-29BC8A43997C}" destId="{EC1A2428-161E-4690-B22B-00DCA9C89BD7}" srcOrd="3" destOrd="0" presId="urn:microsoft.com/office/officeart/2005/8/layout/list1"/>
    <dgm:cxn modelId="{465A919F-A55B-47D9-A5C2-50E8720E4801}" type="presParOf" srcId="{D1EBE6E2-60D6-496A-923D-29BC8A43997C}" destId="{01CBD5D9-2016-495A-8456-1D309EF7CFD3}" srcOrd="4" destOrd="0" presId="urn:microsoft.com/office/officeart/2005/8/layout/list1"/>
    <dgm:cxn modelId="{31D8FAD6-B832-4740-8711-0128021E5725}" type="presParOf" srcId="{01CBD5D9-2016-495A-8456-1D309EF7CFD3}" destId="{CD72FE58-808F-40F2-B571-6865FB63592A}" srcOrd="0" destOrd="0" presId="urn:microsoft.com/office/officeart/2005/8/layout/list1"/>
    <dgm:cxn modelId="{493ADB50-D425-412A-B669-D235A97F97A2}" type="presParOf" srcId="{01CBD5D9-2016-495A-8456-1D309EF7CFD3}" destId="{16147038-B273-4AD7-9107-CD120AD61CA7}" srcOrd="1" destOrd="0" presId="urn:microsoft.com/office/officeart/2005/8/layout/list1"/>
    <dgm:cxn modelId="{C3CED753-033C-44D5-BE9A-649A79E08DEE}" type="presParOf" srcId="{D1EBE6E2-60D6-496A-923D-29BC8A43997C}" destId="{1DBC243F-F761-4823-B163-C661A0798336}" srcOrd="5" destOrd="0" presId="urn:microsoft.com/office/officeart/2005/8/layout/list1"/>
    <dgm:cxn modelId="{8743BAD5-BEB5-4E5E-AE24-41A3F982342E}" type="presParOf" srcId="{D1EBE6E2-60D6-496A-923D-29BC8A43997C}" destId="{F9FB52B8-A678-448A-A0C4-9BACEC77963C}" srcOrd="6" destOrd="0" presId="urn:microsoft.com/office/officeart/2005/8/layout/list1"/>
    <dgm:cxn modelId="{A384585E-6F6E-4AD3-B58E-0BA73233997E}" type="presParOf" srcId="{D1EBE6E2-60D6-496A-923D-29BC8A43997C}" destId="{C83C4AA9-DB32-4A94-B0BE-C77040625D06}" srcOrd="7" destOrd="0" presId="urn:microsoft.com/office/officeart/2005/8/layout/list1"/>
    <dgm:cxn modelId="{313B41F0-60CF-4603-8DA9-65B896198361}" type="presParOf" srcId="{D1EBE6E2-60D6-496A-923D-29BC8A43997C}" destId="{DC2B2A93-B71F-4DA1-9BAF-B50D700AA9B0}" srcOrd="8" destOrd="0" presId="urn:microsoft.com/office/officeart/2005/8/layout/list1"/>
    <dgm:cxn modelId="{561D68D4-8E2A-45EB-91CD-4E7F1D5DA675}" type="presParOf" srcId="{DC2B2A93-B71F-4DA1-9BAF-B50D700AA9B0}" destId="{3EC8A5F6-3B6D-4900-B354-AC9D0C705EAE}" srcOrd="0" destOrd="0" presId="urn:microsoft.com/office/officeart/2005/8/layout/list1"/>
    <dgm:cxn modelId="{96E3609A-96D4-460D-910A-E6191E87BFB7}" type="presParOf" srcId="{DC2B2A93-B71F-4DA1-9BAF-B50D700AA9B0}" destId="{3D5D889C-D80E-4402-A141-506C2E3E6342}" srcOrd="1" destOrd="0" presId="urn:microsoft.com/office/officeart/2005/8/layout/list1"/>
    <dgm:cxn modelId="{11AA2ACA-ACB8-4BAC-B041-8EF15356B156}" type="presParOf" srcId="{D1EBE6E2-60D6-496A-923D-29BC8A43997C}" destId="{7868FE0B-0299-44B2-AAD9-483FF1097DEA}" srcOrd="9" destOrd="0" presId="urn:microsoft.com/office/officeart/2005/8/layout/list1"/>
    <dgm:cxn modelId="{1E0CB58E-2894-4618-A997-37A5E78BC664}" type="presParOf" srcId="{D1EBE6E2-60D6-496A-923D-29BC8A43997C}" destId="{ED27331F-FFC4-45FB-B281-91BC4D1B3F24}"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004ED39-A177-43CB-B7F7-123A275515DA}" type="doc">
      <dgm:prSet loTypeId="urn:microsoft.com/office/officeart/2008/layout/HexagonCluster" loCatId="relationship" qsTypeId="urn:microsoft.com/office/officeart/2005/8/quickstyle/simple1" qsCatId="simple" csTypeId="urn:microsoft.com/office/officeart/2005/8/colors/colorful2" csCatId="colorful" phldr="1"/>
      <dgm:spPr/>
      <dgm:t>
        <a:bodyPr/>
        <a:lstStyle/>
        <a:p>
          <a:endParaRPr lang="en-US"/>
        </a:p>
      </dgm:t>
    </dgm:pt>
    <dgm:pt modelId="{9BF66784-AAF7-4ECE-971A-EE509964702A}">
      <dgm:prSet phldrT="[Text]" custT="1"/>
      <dgm:spPr/>
      <dgm:t>
        <a:bodyPr/>
        <a:lstStyle/>
        <a:p>
          <a:r>
            <a:rPr lang="en-US" sz="1000" dirty="0"/>
            <a:t>Faculty &amp; Leaders</a:t>
          </a:r>
        </a:p>
      </dgm:t>
    </dgm:pt>
    <dgm:pt modelId="{72318959-75DB-41FD-BC0F-10F3A93B5810}" type="parTrans" cxnId="{0DB13992-0472-434A-9047-8F555D09CDD6}">
      <dgm:prSet/>
      <dgm:spPr/>
      <dgm:t>
        <a:bodyPr/>
        <a:lstStyle/>
        <a:p>
          <a:endParaRPr lang="en-US"/>
        </a:p>
      </dgm:t>
    </dgm:pt>
    <dgm:pt modelId="{BC837D57-6A23-49FF-8A1F-21A44DC78A3E}" type="sibTrans" cxnId="{0DB13992-0472-434A-9047-8F555D09CDD6}">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1000" r="-11000"/>
          </a:stretch>
        </a:blipFill>
      </dgm:spPr>
      <dgm:t>
        <a:bodyPr/>
        <a:lstStyle/>
        <a:p>
          <a:endParaRPr lang="en-US"/>
        </a:p>
      </dgm:t>
    </dgm:pt>
    <dgm:pt modelId="{1DFB83D1-B638-47A8-8CD0-1DE4FE9FC946}">
      <dgm:prSet phldrT="[Text]" custT="1"/>
      <dgm:spPr/>
      <dgm:t>
        <a:bodyPr/>
        <a:lstStyle/>
        <a:p>
          <a:r>
            <a:rPr lang="en-US" sz="1000" b="0" dirty="0"/>
            <a:t>Social Science Research</a:t>
          </a:r>
        </a:p>
      </dgm:t>
    </dgm:pt>
    <dgm:pt modelId="{E8C8B34E-1EB5-4A0D-A827-A121642092AA}" type="parTrans" cxnId="{DC2A314C-171E-4543-8B6D-C0571AD2758F}">
      <dgm:prSet/>
      <dgm:spPr/>
      <dgm:t>
        <a:bodyPr/>
        <a:lstStyle/>
        <a:p>
          <a:endParaRPr lang="en-US"/>
        </a:p>
      </dgm:t>
    </dgm:pt>
    <dgm:pt modelId="{BEDBA46D-9E1A-4A44-BAEF-A9BD39C608AA}" type="sibTrans" cxnId="{DC2A314C-171E-4543-8B6D-C0571AD2758F}">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8000" b="-8000"/>
          </a:stretch>
        </a:blipFill>
      </dgm:spPr>
      <dgm:t>
        <a:bodyPr/>
        <a:lstStyle/>
        <a:p>
          <a:endParaRPr lang="en-US"/>
        </a:p>
      </dgm:t>
    </dgm:pt>
    <dgm:pt modelId="{F4A18666-9B14-43D9-95B3-4408FED8D99A}">
      <dgm:prSet phldrT="[Text]" custT="1"/>
      <dgm:spPr/>
      <dgm:t>
        <a:bodyPr/>
        <a:lstStyle/>
        <a:p>
          <a:r>
            <a:rPr lang="en-US" sz="1050" dirty="0"/>
            <a:t>HRM Title IX</a:t>
          </a:r>
        </a:p>
      </dgm:t>
    </dgm:pt>
    <dgm:pt modelId="{029AE6D7-48F0-47CA-9D0A-45068E3C273C}" type="parTrans" cxnId="{752274B2-64C9-43E5-8F95-E4FD0E2AD63B}">
      <dgm:prSet/>
      <dgm:spPr/>
      <dgm:t>
        <a:bodyPr/>
        <a:lstStyle/>
        <a:p>
          <a:endParaRPr lang="en-US"/>
        </a:p>
      </dgm:t>
    </dgm:pt>
    <dgm:pt modelId="{FF485EEA-9881-4FAC-B927-DC26ED59845B}" type="sibTrans" cxnId="{752274B2-64C9-43E5-8F95-E4FD0E2AD63B}">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16000" r="-16000"/>
          </a:stretch>
        </a:blipFill>
      </dgm:spPr>
      <dgm:t>
        <a:bodyPr/>
        <a:lstStyle/>
        <a:p>
          <a:endParaRPr lang="en-US"/>
        </a:p>
      </dgm:t>
    </dgm:pt>
    <dgm:pt modelId="{D920C4AD-9B78-472F-99E9-AEC79327989B}" type="pres">
      <dgm:prSet presAssocID="{0004ED39-A177-43CB-B7F7-123A275515DA}" presName="Name0" presStyleCnt="0">
        <dgm:presLayoutVars>
          <dgm:chMax val="21"/>
          <dgm:chPref val="21"/>
        </dgm:presLayoutVars>
      </dgm:prSet>
      <dgm:spPr/>
    </dgm:pt>
    <dgm:pt modelId="{FDBB4C5E-81E7-4BE3-B635-71007207A908}" type="pres">
      <dgm:prSet presAssocID="{9BF66784-AAF7-4ECE-971A-EE509964702A}" presName="text1" presStyleCnt="0"/>
      <dgm:spPr/>
    </dgm:pt>
    <dgm:pt modelId="{B4042406-BAD4-4B32-B30D-B11C18A6C346}" type="pres">
      <dgm:prSet presAssocID="{9BF66784-AAF7-4ECE-971A-EE509964702A}" presName="textRepeatNode" presStyleLbl="alignNode1" presStyleIdx="0" presStyleCnt="3">
        <dgm:presLayoutVars>
          <dgm:chMax val="0"/>
          <dgm:chPref val="0"/>
          <dgm:bulletEnabled val="1"/>
        </dgm:presLayoutVars>
      </dgm:prSet>
      <dgm:spPr/>
    </dgm:pt>
    <dgm:pt modelId="{B47EE08B-E945-4B63-A02E-5E8788E91B89}" type="pres">
      <dgm:prSet presAssocID="{9BF66784-AAF7-4ECE-971A-EE509964702A}" presName="textaccent1" presStyleCnt="0"/>
      <dgm:spPr/>
    </dgm:pt>
    <dgm:pt modelId="{2F51AB77-D332-4E6F-8652-84D61CF58023}" type="pres">
      <dgm:prSet presAssocID="{9BF66784-AAF7-4ECE-971A-EE509964702A}" presName="accentRepeatNode" presStyleLbl="solidAlignAcc1" presStyleIdx="0" presStyleCnt="6"/>
      <dgm:spPr/>
    </dgm:pt>
    <dgm:pt modelId="{BA94DA57-86EC-4B43-9A15-6A84744A65FE}" type="pres">
      <dgm:prSet presAssocID="{BC837D57-6A23-49FF-8A1F-21A44DC78A3E}" presName="image1" presStyleCnt="0"/>
      <dgm:spPr/>
    </dgm:pt>
    <dgm:pt modelId="{EBFF6E71-01B2-4447-9978-A5F629BAFCD6}" type="pres">
      <dgm:prSet presAssocID="{BC837D57-6A23-49FF-8A1F-21A44DC78A3E}" presName="imageRepeatNode" presStyleLbl="alignAcc1" presStyleIdx="0" presStyleCnt="3"/>
      <dgm:spPr/>
    </dgm:pt>
    <dgm:pt modelId="{9A67D108-2ECE-47B0-9488-137EE1C44E66}" type="pres">
      <dgm:prSet presAssocID="{BC837D57-6A23-49FF-8A1F-21A44DC78A3E}" presName="imageaccent1" presStyleCnt="0"/>
      <dgm:spPr/>
    </dgm:pt>
    <dgm:pt modelId="{918FF9A6-5B3A-47A0-8A0E-1D696F75F989}" type="pres">
      <dgm:prSet presAssocID="{BC837D57-6A23-49FF-8A1F-21A44DC78A3E}" presName="accentRepeatNode" presStyleLbl="solidAlignAcc1" presStyleIdx="1" presStyleCnt="6"/>
      <dgm:spPr/>
    </dgm:pt>
    <dgm:pt modelId="{3EBBF5C8-013C-4C10-9634-9970912FFAE9}" type="pres">
      <dgm:prSet presAssocID="{1DFB83D1-B638-47A8-8CD0-1DE4FE9FC946}" presName="text2" presStyleCnt="0"/>
      <dgm:spPr/>
    </dgm:pt>
    <dgm:pt modelId="{D2C9D144-6361-4DF7-92AB-897D5DD1C939}" type="pres">
      <dgm:prSet presAssocID="{1DFB83D1-B638-47A8-8CD0-1DE4FE9FC946}" presName="textRepeatNode" presStyleLbl="alignNode1" presStyleIdx="1" presStyleCnt="3">
        <dgm:presLayoutVars>
          <dgm:chMax val="0"/>
          <dgm:chPref val="0"/>
          <dgm:bulletEnabled val="1"/>
        </dgm:presLayoutVars>
      </dgm:prSet>
      <dgm:spPr/>
    </dgm:pt>
    <dgm:pt modelId="{6946FA42-136D-4EB3-9845-8E25A6AE1B0B}" type="pres">
      <dgm:prSet presAssocID="{1DFB83D1-B638-47A8-8CD0-1DE4FE9FC946}" presName="textaccent2" presStyleCnt="0"/>
      <dgm:spPr/>
    </dgm:pt>
    <dgm:pt modelId="{5459D2CF-5F83-42E1-B67D-1E9675EA007E}" type="pres">
      <dgm:prSet presAssocID="{1DFB83D1-B638-47A8-8CD0-1DE4FE9FC946}" presName="accentRepeatNode" presStyleLbl="solidAlignAcc1" presStyleIdx="2" presStyleCnt="6"/>
      <dgm:spPr/>
    </dgm:pt>
    <dgm:pt modelId="{1D78C8D3-F0FB-42E2-A3FF-C073EE79E796}" type="pres">
      <dgm:prSet presAssocID="{BEDBA46D-9E1A-4A44-BAEF-A9BD39C608AA}" presName="image2" presStyleCnt="0"/>
      <dgm:spPr/>
    </dgm:pt>
    <dgm:pt modelId="{9DAECBCC-3328-42EC-AF96-4C23730D826B}" type="pres">
      <dgm:prSet presAssocID="{BEDBA46D-9E1A-4A44-BAEF-A9BD39C608AA}" presName="imageRepeatNode" presStyleLbl="alignAcc1" presStyleIdx="1" presStyleCnt="3"/>
      <dgm:spPr/>
    </dgm:pt>
    <dgm:pt modelId="{BB914D44-C217-4E5B-831F-DCF7547F6F92}" type="pres">
      <dgm:prSet presAssocID="{BEDBA46D-9E1A-4A44-BAEF-A9BD39C608AA}" presName="imageaccent2" presStyleCnt="0"/>
      <dgm:spPr/>
    </dgm:pt>
    <dgm:pt modelId="{9CE837AC-27B4-4C0C-B045-8BB02FD865A5}" type="pres">
      <dgm:prSet presAssocID="{BEDBA46D-9E1A-4A44-BAEF-A9BD39C608AA}" presName="accentRepeatNode" presStyleLbl="solidAlignAcc1" presStyleIdx="3" presStyleCnt="6"/>
      <dgm:spPr/>
    </dgm:pt>
    <dgm:pt modelId="{1E7D9BA5-E1A0-47B7-B3C9-617E66F3C3AC}" type="pres">
      <dgm:prSet presAssocID="{F4A18666-9B14-43D9-95B3-4408FED8D99A}" presName="text3" presStyleCnt="0"/>
      <dgm:spPr/>
    </dgm:pt>
    <dgm:pt modelId="{64E9CC4B-5CE5-4FAA-9B9B-DA2C9B01E0B1}" type="pres">
      <dgm:prSet presAssocID="{F4A18666-9B14-43D9-95B3-4408FED8D99A}" presName="textRepeatNode" presStyleLbl="alignNode1" presStyleIdx="2" presStyleCnt="3">
        <dgm:presLayoutVars>
          <dgm:chMax val="0"/>
          <dgm:chPref val="0"/>
          <dgm:bulletEnabled val="1"/>
        </dgm:presLayoutVars>
      </dgm:prSet>
      <dgm:spPr/>
    </dgm:pt>
    <dgm:pt modelId="{AF500969-8187-4490-B2B2-462D318BB377}" type="pres">
      <dgm:prSet presAssocID="{F4A18666-9B14-43D9-95B3-4408FED8D99A}" presName="textaccent3" presStyleCnt="0"/>
      <dgm:spPr/>
    </dgm:pt>
    <dgm:pt modelId="{9C029C4B-8377-4B1C-AFFA-BE110D0EC612}" type="pres">
      <dgm:prSet presAssocID="{F4A18666-9B14-43D9-95B3-4408FED8D99A}" presName="accentRepeatNode" presStyleLbl="solidAlignAcc1" presStyleIdx="4" presStyleCnt="6"/>
      <dgm:spPr/>
    </dgm:pt>
    <dgm:pt modelId="{63C34647-BD5D-4EB8-B03C-8E6A26AFE1F9}" type="pres">
      <dgm:prSet presAssocID="{FF485EEA-9881-4FAC-B927-DC26ED59845B}" presName="image3" presStyleCnt="0"/>
      <dgm:spPr/>
    </dgm:pt>
    <dgm:pt modelId="{C7D7DC4B-8462-4350-AE35-D1901E80B8F1}" type="pres">
      <dgm:prSet presAssocID="{FF485EEA-9881-4FAC-B927-DC26ED59845B}" presName="imageRepeatNode" presStyleLbl="alignAcc1" presStyleIdx="2" presStyleCnt="3"/>
      <dgm:spPr/>
    </dgm:pt>
    <dgm:pt modelId="{F3B2A56A-9A12-4362-9CC5-B4BDCB89FA98}" type="pres">
      <dgm:prSet presAssocID="{FF485EEA-9881-4FAC-B927-DC26ED59845B}" presName="imageaccent3" presStyleCnt="0"/>
      <dgm:spPr/>
    </dgm:pt>
    <dgm:pt modelId="{DE041224-EF38-4C42-82B7-3A6FAED512BD}" type="pres">
      <dgm:prSet presAssocID="{FF485EEA-9881-4FAC-B927-DC26ED59845B}" presName="accentRepeatNode" presStyleLbl="solidAlignAcc1" presStyleIdx="5" presStyleCnt="6"/>
      <dgm:spPr/>
    </dgm:pt>
  </dgm:ptLst>
  <dgm:cxnLst>
    <dgm:cxn modelId="{F437A5AA-8058-4094-AC27-0F9621AA4B1E}" type="presOf" srcId="{0004ED39-A177-43CB-B7F7-123A275515DA}" destId="{D920C4AD-9B78-472F-99E9-AEC79327989B}" srcOrd="0" destOrd="0" presId="urn:microsoft.com/office/officeart/2008/layout/HexagonCluster"/>
    <dgm:cxn modelId="{AB1A3D29-AC52-4D6D-80E2-ECA10B4DCFDA}" type="presOf" srcId="{BC837D57-6A23-49FF-8A1F-21A44DC78A3E}" destId="{EBFF6E71-01B2-4447-9978-A5F629BAFCD6}" srcOrd="0" destOrd="0" presId="urn:microsoft.com/office/officeart/2008/layout/HexagonCluster"/>
    <dgm:cxn modelId="{38615BC3-76DD-4956-B6C0-8C855AF4AAC1}" type="presOf" srcId="{FF485EEA-9881-4FAC-B927-DC26ED59845B}" destId="{C7D7DC4B-8462-4350-AE35-D1901E80B8F1}" srcOrd="0" destOrd="0" presId="urn:microsoft.com/office/officeart/2008/layout/HexagonCluster"/>
    <dgm:cxn modelId="{DC2A314C-171E-4543-8B6D-C0571AD2758F}" srcId="{0004ED39-A177-43CB-B7F7-123A275515DA}" destId="{1DFB83D1-B638-47A8-8CD0-1DE4FE9FC946}" srcOrd="1" destOrd="0" parTransId="{E8C8B34E-1EB5-4A0D-A827-A121642092AA}" sibTransId="{BEDBA46D-9E1A-4A44-BAEF-A9BD39C608AA}"/>
    <dgm:cxn modelId="{752274B2-64C9-43E5-8F95-E4FD0E2AD63B}" srcId="{0004ED39-A177-43CB-B7F7-123A275515DA}" destId="{F4A18666-9B14-43D9-95B3-4408FED8D99A}" srcOrd="2" destOrd="0" parTransId="{029AE6D7-48F0-47CA-9D0A-45068E3C273C}" sibTransId="{FF485EEA-9881-4FAC-B927-DC26ED59845B}"/>
    <dgm:cxn modelId="{B3B11BBA-4D55-472E-8DFC-B04B98382083}" type="presOf" srcId="{F4A18666-9B14-43D9-95B3-4408FED8D99A}" destId="{64E9CC4B-5CE5-4FAA-9B9B-DA2C9B01E0B1}" srcOrd="0" destOrd="0" presId="urn:microsoft.com/office/officeart/2008/layout/HexagonCluster"/>
    <dgm:cxn modelId="{D32AF14C-0F75-44A2-86F4-9F351A1D6432}" type="presOf" srcId="{BEDBA46D-9E1A-4A44-BAEF-A9BD39C608AA}" destId="{9DAECBCC-3328-42EC-AF96-4C23730D826B}" srcOrd="0" destOrd="0" presId="urn:microsoft.com/office/officeart/2008/layout/HexagonCluster"/>
    <dgm:cxn modelId="{0DB13992-0472-434A-9047-8F555D09CDD6}" srcId="{0004ED39-A177-43CB-B7F7-123A275515DA}" destId="{9BF66784-AAF7-4ECE-971A-EE509964702A}" srcOrd="0" destOrd="0" parTransId="{72318959-75DB-41FD-BC0F-10F3A93B5810}" sibTransId="{BC837D57-6A23-49FF-8A1F-21A44DC78A3E}"/>
    <dgm:cxn modelId="{F9E0FA63-2C98-4669-80A3-AE7039D4294A}" type="presOf" srcId="{9BF66784-AAF7-4ECE-971A-EE509964702A}" destId="{B4042406-BAD4-4B32-B30D-B11C18A6C346}" srcOrd="0" destOrd="0" presId="urn:microsoft.com/office/officeart/2008/layout/HexagonCluster"/>
    <dgm:cxn modelId="{0924A064-B0CA-418D-B5E1-7B8DBEA6F59F}" type="presOf" srcId="{1DFB83D1-B638-47A8-8CD0-1DE4FE9FC946}" destId="{D2C9D144-6361-4DF7-92AB-897D5DD1C939}" srcOrd="0" destOrd="0" presId="urn:microsoft.com/office/officeart/2008/layout/HexagonCluster"/>
    <dgm:cxn modelId="{9068AB59-383E-4E01-AA30-C72B26B7E7C4}" type="presParOf" srcId="{D920C4AD-9B78-472F-99E9-AEC79327989B}" destId="{FDBB4C5E-81E7-4BE3-B635-71007207A908}" srcOrd="0" destOrd="0" presId="urn:microsoft.com/office/officeart/2008/layout/HexagonCluster"/>
    <dgm:cxn modelId="{12B246A0-3922-4E8C-892A-AEE79705B73E}" type="presParOf" srcId="{FDBB4C5E-81E7-4BE3-B635-71007207A908}" destId="{B4042406-BAD4-4B32-B30D-B11C18A6C346}" srcOrd="0" destOrd="0" presId="urn:microsoft.com/office/officeart/2008/layout/HexagonCluster"/>
    <dgm:cxn modelId="{2142C897-5FDF-4928-8A32-723E890F04B7}" type="presParOf" srcId="{D920C4AD-9B78-472F-99E9-AEC79327989B}" destId="{B47EE08B-E945-4B63-A02E-5E8788E91B89}" srcOrd="1" destOrd="0" presId="urn:microsoft.com/office/officeart/2008/layout/HexagonCluster"/>
    <dgm:cxn modelId="{CEEFAF7C-F6F4-4997-A72D-12F8A0D2F8F1}" type="presParOf" srcId="{B47EE08B-E945-4B63-A02E-5E8788E91B89}" destId="{2F51AB77-D332-4E6F-8652-84D61CF58023}" srcOrd="0" destOrd="0" presId="urn:microsoft.com/office/officeart/2008/layout/HexagonCluster"/>
    <dgm:cxn modelId="{B355867E-C05D-42DD-8C8E-6A34C2CA391E}" type="presParOf" srcId="{D920C4AD-9B78-472F-99E9-AEC79327989B}" destId="{BA94DA57-86EC-4B43-9A15-6A84744A65FE}" srcOrd="2" destOrd="0" presId="urn:microsoft.com/office/officeart/2008/layout/HexagonCluster"/>
    <dgm:cxn modelId="{352AD9A2-1E79-46A7-AE00-A18476A0F281}" type="presParOf" srcId="{BA94DA57-86EC-4B43-9A15-6A84744A65FE}" destId="{EBFF6E71-01B2-4447-9978-A5F629BAFCD6}" srcOrd="0" destOrd="0" presId="urn:microsoft.com/office/officeart/2008/layout/HexagonCluster"/>
    <dgm:cxn modelId="{342BC614-52A1-455A-BF2C-6C3E4DD55151}" type="presParOf" srcId="{D920C4AD-9B78-472F-99E9-AEC79327989B}" destId="{9A67D108-2ECE-47B0-9488-137EE1C44E66}" srcOrd="3" destOrd="0" presId="urn:microsoft.com/office/officeart/2008/layout/HexagonCluster"/>
    <dgm:cxn modelId="{73996984-443B-4492-9387-42F81B4DE544}" type="presParOf" srcId="{9A67D108-2ECE-47B0-9488-137EE1C44E66}" destId="{918FF9A6-5B3A-47A0-8A0E-1D696F75F989}" srcOrd="0" destOrd="0" presId="urn:microsoft.com/office/officeart/2008/layout/HexagonCluster"/>
    <dgm:cxn modelId="{4D8BA486-FA00-4654-AF35-D46D8AB23161}" type="presParOf" srcId="{D920C4AD-9B78-472F-99E9-AEC79327989B}" destId="{3EBBF5C8-013C-4C10-9634-9970912FFAE9}" srcOrd="4" destOrd="0" presId="urn:microsoft.com/office/officeart/2008/layout/HexagonCluster"/>
    <dgm:cxn modelId="{01987D44-268F-4277-A39E-6A894E5AEC51}" type="presParOf" srcId="{3EBBF5C8-013C-4C10-9634-9970912FFAE9}" destId="{D2C9D144-6361-4DF7-92AB-897D5DD1C939}" srcOrd="0" destOrd="0" presId="urn:microsoft.com/office/officeart/2008/layout/HexagonCluster"/>
    <dgm:cxn modelId="{2BC4FD2A-396C-4B2A-9041-43F51EFCD0F2}" type="presParOf" srcId="{D920C4AD-9B78-472F-99E9-AEC79327989B}" destId="{6946FA42-136D-4EB3-9845-8E25A6AE1B0B}" srcOrd="5" destOrd="0" presId="urn:microsoft.com/office/officeart/2008/layout/HexagonCluster"/>
    <dgm:cxn modelId="{51EC1893-074D-4753-95D3-2BF4E23BFF19}" type="presParOf" srcId="{6946FA42-136D-4EB3-9845-8E25A6AE1B0B}" destId="{5459D2CF-5F83-42E1-B67D-1E9675EA007E}" srcOrd="0" destOrd="0" presId="urn:microsoft.com/office/officeart/2008/layout/HexagonCluster"/>
    <dgm:cxn modelId="{B522C44C-8242-44C2-AC1B-D3B5FCB13A92}" type="presParOf" srcId="{D920C4AD-9B78-472F-99E9-AEC79327989B}" destId="{1D78C8D3-F0FB-42E2-A3FF-C073EE79E796}" srcOrd="6" destOrd="0" presId="urn:microsoft.com/office/officeart/2008/layout/HexagonCluster"/>
    <dgm:cxn modelId="{1199DEAE-0158-4C52-AAFE-378C05B060B9}" type="presParOf" srcId="{1D78C8D3-F0FB-42E2-A3FF-C073EE79E796}" destId="{9DAECBCC-3328-42EC-AF96-4C23730D826B}" srcOrd="0" destOrd="0" presId="urn:microsoft.com/office/officeart/2008/layout/HexagonCluster"/>
    <dgm:cxn modelId="{40706B85-354E-44BD-93FF-E23375FEBE6E}" type="presParOf" srcId="{D920C4AD-9B78-472F-99E9-AEC79327989B}" destId="{BB914D44-C217-4E5B-831F-DCF7547F6F92}" srcOrd="7" destOrd="0" presId="urn:microsoft.com/office/officeart/2008/layout/HexagonCluster"/>
    <dgm:cxn modelId="{8C1C9DDE-6A1B-47B4-912E-B3F03847685A}" type="presParOf" srcId="{BB914D44-C217-4E5B-831F-DCF7547F6F92}" destId="{9CE837AC-27B4-4C0C-B045-8BB02FD865A5}" srcOrd="0" destOrd="0" presId="urn:microsoft.com/office/officeart/2008/layout/HexagonCluster"/>
    <dgm:cxn modelId="{AC74F84B-32E0-430E-A672-A3C900DF39D8}" type="presParOf" srcId="{D920C4AD-9B78-472F-99E9-AEC79327989B}" destId="{1E7D9BA5-E1A0-47B7-B3C9-617E66F3C3AC}" srcOrd="8" destOrd="0" presId="urn:microsoft.com/office/officeart/2008/layout/HexagonCluster"/>
    <dgm:cxn modelId="{3AEA5458-0C7F-4FC9-AA18-BEB2F98DAE00}" type="presParOf" srcId="{1E7D9BA5-E1A0-47B7-B3C9-617E66F3C3AC}" destId="{64E9CC4B-5CE5-4FAA-9B9B-DA2C9B01E0B1}" srcOrd="0" destOrd="0" presId="urn:microsoft.com/office/officeart/2008/layout/HexagonCluster"/>
    <dgm:cxn modelId="{A2DA7F82-E3DC-4E98-9308-2860B7FAA1B6}" type="presParOf" srcId="{D920C4AD-9B78-472F-99E9-AEC79327989B}" destId="{AF500969-8187-4490-B2B2-462D318BB377}" srcOrd="9" destOrd="0" presId="urn:microsoft.com/office/officeart/2008/layout/HexagonCluster"/>
    <dgm:cxn modelId="{AFE0C5D5-E9C3-4A44-993B-CDD80C1CAC4E}" type="presParOf" srcId="{AF500969-8187-4490-B2B2-462D318BB377}" destId="{9C029C4B-8377-4B1C-AFFA-BE110D0EC612}" srcOrd="0" destOrd="0" presId="urn:microsoft.com/office/officeart/2008/layout/HexagonCluster"/>
    <dgm:cxn modelId="{EBB821EE-8765-4678-91A3-62FE6EAE7ED3}" type="presParOf" srcId="{D920C4AD-9B78-472F-99E9-AEC79327989B}" destId="{63C34647-BD5D-4EB8-B03C-8E6A26AFE1F9}" srcOrd="10" destOrd="0" presId="urn:microsoft.com/office/officeart/2008/layout/HexagonCluster"/>
    <dgm:cxn modelId="{43364C79-37BE-4431-AC86-73B378991485}" type="presParOf" srcId="{63C34647-BD5D-4EB8-B03C-8E6A26AFE1F9}" destId="{C7D7DC4B-8462-4350-AE35-D1901E80B8F1}" srcOrd="0" destOrd="0" presId="urn:microsoft.com/office/officeart/2008/layout/HexagonCluster"/>
    <dgm:cxn modelId="{6B65F1A9-9B8B-4FE1-B08E-B76A50CE216E}" type="presParOf" srcId="{D920C4AD-9B78-472F-99E9-AEC79327989B}" destId="{F3B2A56A-9A12-4362-9CC5-B4BDCB89FA98}" srcOrd="11" destOrd="0" presId="urn:microsoft.com/office/officeart/2008/layout/HexagonCluster"/>
    <dgm:cxn modelId="{4DEA29C4-AEAB-4F4A-B629-0217A02CE6CE}" type="presParOf" srcId="{F3B2A56A-9A12-4362-9CC5-B4BDCB89FA98}" destId="{DE041224-EF38-4C42-82B7-3A6FAED512BD}"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03FEBC-A146-4B7F-B73A-45C85D06E057}"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92F75305-65D9-48E1-9BD9-F7C57374E54D}">
      <dgm:prSet phldrT="[Text]" custT="1"/>
      <dgm:spPr/>
      <dgm:t>
        <a:bodyPr/>
        <a:lstStyle/>
        <a:p>
          <a:r>
            <a:rPr lang="en-US" sz="2800" b="1" i="1" dirty="0"/>
            <a:t>Institutional Transformation (IT)</a:t>
          </a:r>
          <a:r>
            <a:rPr lang="en-US" sz="2800" dirty="0"/>
            <a:t> </a:t>
          </a:r>
        </a:p>
      </dgm:t>
    </dgm:pt>
    <dgm:pt modelId="{C963B3B5-52BC-4B06-886B-8B25C5DA930F}" type="parTrans" cxnId="{D7C3B197-0A94-459E-B6E0-7175EE0222AF}">
      <dgm:prSet/>
      <dgm:spPr/>
      <dgm:t>
        <a:bodyPr/>
        <a:lstStyle/>
        <a:p>
          <a:endParaRPr lang="en-US"/>
        </a:p>
      </dgm:t>
    </dgm:pt>
    <dgm:pt modelId="{EEF404DB-DBE3-4E79-B80B-E9210560CDE5}" type="sibTrans" cxnId="{D7C3B197-0A94-459E-B6E0-7175EE0222AF}">
      <dgm:prSet/>
      <dgm:spPr/>
      <dgm:t>
        <a:bodyPr/>
        <a:lstStyle/>
        <a:p>
          <a:endParaRPr lang="en-US"/>
        </a:p>
      </dgm:t>
    </dgm:pt>
    <dgm:pt modelId="{943F2482-78AA-434C-856F-AC02EBC675AF}">
      <dgm:prSet phldrT="[Text]"/>
      <dgm:spPr/>
      <dgm:t>
        <a:bodyPr/>
        <a:lstStyle/>
        <a:p>
          <a:r>
            <a:rPr lang="en-US" dirty="0"/>
            <a:t>Develop, implement, and study innovative organizational change strategies to foster gender equity</a:t>
          </a:r>
        </a:p>
      </dgm:t>
    </dgm:pt>
    <dgm:pt modelId="{855AC3F2-620A-4660-B29E-76702C5C264D}" type="parTrans" cxnId="{81DFCAD9-A19B-482C-8361-27906BF22C03}">
      <dgm:prSet/>
      <dgm:spPr/>
      <dgm:t>
        <a:bodyPr/>
        <a:lstStyle/>
        <a:p>
          <a:endParaRPr lang="en-US"/>
        </a:p>
      </dgm:t>
    </dgm:pt>
    <dgm:pt modelId="{F59B5032-5A00-4BA1-8EA2-2928CEA3DDB4}" type="sibTrans" cxnId="{81DFCAD9-A19B-482C-8361-27906BF22C03}">
      <dgm:prSet/>
      <dgm:spPr/>
      <dgm:t>
        <a:bodyPr/>
        <a:lstStyle/>
        <a:p>
          <a:endParaRPr lang="en-US"/>
        </a:p>
      </dgm:t>
    </dgm:pt>
    <dgm:pt modelId="{71DCB6A9-0E8C-4932-AC72-07C47198E106}">
      <dgm:prSet phldrT="[Text]" custT="1"/>
      <dgm:spPr/>
      <dgm:t>
        <a:bodyPr/>
        <a:lstStyle/>
        <a:p>
          <a:r>
            <a:rPr lang="en-US" sz="2800" b="1" i="1" dirty="0"/>
            <a:t>Adaptation</a:t>
          </a:r>
          <a:r>
            <a:rPr lang="en-US" sz="2800" dirty="0"/>
            <a:t> </a:t>
          </a:r>
          <a:endParaRPr lang="en-US" sz="2300" dirty="0"/>
        </a:p>
      </dgm:t>
    </dgm:pt>
    <dgm:pt modelId="{3E90C287-D758-45A1-9F60-7675C95A7E5F}" type="parTrans" cxnId="{D67B2CA8-CD24-41FE-B605-34FFB8A9BD58}">
      <dgm:prSet/>
      <dgm:spPr/>
      <dgm:t>
        <a:bodyPr/>
        <a:lstStyle/>
        <a:p>
          <a:endParaRPr lang="en-US"/>
        </a:p>
      </dgm:t>
    </dgm:pt>
    <dgm:pt modelId="{E07717AD-DDFE-4637-8929-552CD578D10D}" type="sibTrans" cxnId="{D67B2CA8-CD24-41FE-B605-34FFB8A9BD58}">
      <dgm:prSet/>
      <dgm:spPr/>
      <dgm:t>
        <a:bodyPr/>
        <a:lstStyle/>
        <a:p>
          <a:endParaRPr lang="en-US"/>
        </a:p>
      </dgm:t>
    </dgm:pt>
    <dgm:pt modelId="{814779F2-7CBE-4D66-B750-D46895DC0A19}">
      <dgm:prSet phldrT="[Text]"/>
      <dgm:spPr/>
      <dgm:t>
        <a:bodyPr/>
        <a:lstStyle/>
        <a:p>
          <a:r>
            <a:rPr lang="en-US" dirty="0"/>
            <a:t>Adapt proven organizational gender equity strategies</a:t>
          </a:r>
        </a:p>
      </dgm:t>
    </dgm:pt>
    <dgm:pt modelId="{24C7AE19-C7F0-4417-A3D9-1FAC19F0E268}" type="parTrans" cxnId="{FC21B64B-08F7-4114-84E7-FD65FD327C59}">
      <dgm:prSet/>
      <dgm:spPr/>
      <dgm:t>
        <a:bodyPr/>
        <a:lstStyle/>
        <a:p>
          <a:endParaRPr lang="en-US"/>
        </a:p>
      </dgm:t>
    </dgm:pt>
    <dgm:pt modelId="{9445638B-EE74-40CC-ACC9-FA8B9F1BFBCB}" type="sibTrans" cxnId="{FC21B64B-08F7-4114-84E7-FD65FD327C59}">
      <dgm:prSet/>
      <dgm:spPr/>
      <dgm:t>
        <a:bodyPr/>
        <a:lstStyle/>
        <a:p>
          <a:endParaRPr lang="en-US"/>
        </a:p>
      </dgm:t>
    </dgm:pt>
    <dgm:pt modelId="{3F56BF92-56AC-4FBA-AF7C-3E1B1A5E1D98}">
      <dgm:prSet phldrT="[Text]" custT="1"/>
      <dgm:spPr/>
      <dgm:t>
        <a:bodyPr/>
        <a:lstStyle/>
        <a:p>
          <a:r>
            <a:rPr lang="en-US" sz="2800" b="1" i="1" dirty="0"/>
            <a:t>Partnership</a:t>
          </a:r>
          <a:r>
            <a:rPr lang="en-US" sz="2800" dirty="0"/>
            <a:t> </a:t>
          </a:r>
          <a:endParaRPr lang="en-US" sz="2300" dirty="0"/>
        </a:p>
      </dgm:t>
    </dgm:pt>
    <dgm:pt modelId="{BF65946A-9312-4635-8A44-E67BF8A9EFA9}" type="parTrans" cxnId="{07ACAE67-4151-49C3-B482-7958C6716B2A}">
      <dgm:prSet/>
      <dgm:spPr/>
      <dgm:t>
        <a:bodyPr/>
        <a:lstStyle/>
        <a:p>
          <a:endParaRPr lang="en-US"/>
        </a:p>
      </dgm:t>
    </dgm:pt>
    <dgm:pt modelId="{FA0A317A-96BB-46DF-A271-5FCFD8D7EDB0}" type="sibTrans" cxnId="{07ACAE67-4151-49C3-B482-7958C6716B2A}">
      <dgm:prSet/>
      <dgm:spPr/>
      <dgm:t>
        <a:bodyPr/>
        <a:lstStyle/>
        <a:p>
          <a:endParaRPr lang="en-US"/>
        </a:p>
      </dgm:t>
    </dgm:pt>
    <dgm:pt modelId="{FD7B1BBB-5B27-43E9-805D-6038EC81AFF6}">
      <dgm:prSet phldrT="[Text]"/>
      <dgm:spPr/>
      <dgm:t>
        <a:bodyPr/>
        <a:lstStyle/>
        <a:p>
          <a:r>
            <a:rPr lang="en-US" dirty="0"/>
            <a:t>Scale-up proven systemic gender equity strategies for national or regional impact</a:t>
          </a:r>
        </a:p>
      </dgm:t>
    </dgm:pt>
    <dgm:pt modelId="{96DDAE6C-0642-4BE8-A389-A548EBF03050}" type="parTrans" cxnId="{FA03D52C-D290-4791-A6FD-9F7121B37497}">
      <dgm:prSet/>
      <dgm:spPr/>
      <dgm:t>
        <a:bodyPr/>
        <a:lstStyle/>
        <a:p>
          <a:endParaRPr lang="en-US"/>
        </a:p>
      </dgm:t>
    </dgm:pt>
    <dgm:pt modelId="{339A4563-17A5-4B98-A499-22F3AF9827A8}" type="sibTrans" cxnId="{FA03D52C-D290-4791-A6FD-9F7121B37497}">
      <dgm:prSet/>
      <dgm:spPr/>
      <dgm:t>
        <a:bodyPr/>
        <a:lstStyle/>
        <a:p>
          <a:endParaRPr lang="en-US"/>
        </a:p>
      </dgm:t>
    </dgm:pt>
    <dgm:pt modelId="{5C543DF8-3F7E-43A1-BEDB-D0C356D12BF0}">
      <dgm:prSet phldrT="[Text]"/>
      <dgm:spPr/>
      <dgm:t>
        <a:bodyPr/>
        <a:lstStyle/>
        <a:p>
          <a:r>
            <a:rPr lang="en-US" dirty="0"/>
            <a:t>Single IHE that has not had IT before (all STEM)</a:t>
          </a:r>
        </a:p>
      </dgm:t>
    </dgm:pt>
    <dgm:pt modelId="{7A0358D6-1D2E-496E-A816-3D5EE222835F}" type="parTrans" cxnId="{D6FFE161-A48E-45EA-ADC8-71D50CDCA418}">
      <dgm:prSet/>
      <dgm:spPr/>
      <dgm:t>
        <a:bodyPr/>
        <a:lstStyle/>
        <a:p>
          <a:endParaRPr lang="en-US"/>
        </a:p>
      </dgm:t>
    </dgm:pt>
    <dgm:pt modelId="{ACAC3DFF-A1F3-4787-AE37-713DAEB5CA0A}" type="sibTrans" cxnId="{D6FFE161-A48E-45EA-ADC8-71D50CDCA418}">
      <dgm:prSet/>
      <dgm:spPr/>
      <dgm:t>
        <a:bodyPr/>
        <a:lstStyle/>
        <a:p>
          <a:endParaRPr lang="en-US"/>
        </a:p>
      </dgm:t>
    </dgm:pt>
    <dgm:pt modelId="{4489D04C-2E82-4623-8E50-CD703B93FC19}">
      <dgm:prSet phldrT="[Text]"/>
      <dgm:spPr/>
      <dgm:t>
        <a:bodyPr/>
        <a:lstStyle/>
        <a:p>
          <a:r>
            <a:rPr lang="en-US" dirty="0"/>
            <a:t>Up to $3M over five years</a:t>
          </a:r>
        </a:p>
      </dgm:t>
    </dgm:pt>
    <dgm:pt modelId="{3F29D5E5-ADC1-44B9-B018-1B96615B5C6E}" type="parTrans" cxnId="{3A552584-46B6-4E28-B2C0-BCC5384363FB}">
      <dgm:prSet/>
      <dgm:spPr/>
      <dgm:t>
        <a:bodyPr/>
        <a:lstStyle/>
        <a:p>
          <a:endParaRPr lang="en-US"/>
        </a:p>
      </dgm:t>
    </dgm:pt>
    <dgm:pt modelId="{9530F8C8-930E-4873-8872-91B9AEF60E70}" type="sibTrans" cxnId="{3A552584-46B6-4E28-B2C0-BCC5384363FB}">
      <dgm:prSet/>
      <dgm:spPr/>
      <dgm:t>
        <a:bodyPr/>
        <a:lstStyle/>
        <a:p>
          <a:endParaRPr lang="en-US"/>
        </a:p>
      </dgm:t>
    </dgm:pt>
    <dgm:pt modelId="{7B4DA906-6309-4937-B10D-A2D2C6835496}">
      <dgm:prSet phldrT="[Text]"/>
      <dgm:spPr/>
      <dgm:t>
        <a:bodyPr/>
        <a:lstStyle/>
        <a:p>
          <a:r>
            <a:rPr lang="en-US" dirty="0"/>
            <a:t>Single IHE that has not had IT before (all STEM) 		or</a:t>
          </a:r>
        </a:p>
      </dgm:t>
    </dgm:pt>
    <dgm:pt modelId="{AAFE0FCD-7D95-4E9F-AE58-A6D4096A980D}" type="parTrans" cxnId="{454D5B87-6709-4A5A-B8F8-4BE6418B7E0D}">
      <dgm:prSet/>
      <dgm:spPr/>
      <dgm:t>
        <a:bodyPr/>
        <a:lstStyle/>
        <a:p>
          <a:endParaRPr lang="en-US"/>
        </a:p>
      </dgm:t>
    </dgm:pt>
    <dgm:pt modelId="{B561AA90-415F-4931-8D63-6F641B03E2B8}" type="sibTrans" cxnId="{454D5B87-6709-4A5A-B8F8-4BE6418B7E0D}">
      <dgm:prSet/>
      <dgm:spPr/>
      <dgm:t>
        <a:bodyPr/>
        <a:lstStyle/>
        <a:p>
          <a:endParaRPr lang="en-US"/>
        </a:p>
      </dgm:t>
    </dgm:pt>
    <dgm:pt modelId="{DED4BFFC-0FE6-4DEB-A483-2478CF3B4505}">
      <dgm:prSet phldrT="[Text]"/>
      <dgm:spPr/>
      <dgm:t>
        <a:bodyPr/>
        <a:lstStyle/>
        <a:p>
          <a:r>
            <a:rPr lang="en-US" dirty="0"/>
            <a:t>Two or more partner orgs.</a:t>
          </a:r>
        </a:p>
      </dgm:t>
    </dgm:pt>
    <dgm:pt modelId="{B9E3340E-D038-43E5-844E-4D19005A9227}" type="parTrans" cxnId="{C724D5B1-60FB-4642-AD8F-F601DBEF5972}">
      <dgm:prSet/>
      <dgm:spPr/>
      <dgm:t>
        <a:bodyPr/>
        <a:lstStyle/>
        <a:p>
          <a:endParaRPr lang="en-US"/>
        </a:p>
      </dgm:t>
    </dgm:pt>
    <dgm:pt modelId="{7B77B549-72E5-4948-8F03-3780B19DAFE6}" type="sibTrans" cxnId="{C724D5B1-60FB-4642-AD8F-F601DBEF5972}">
      <dgm:prSet/>
      <dgm:spPr/>
      <dgm:t>
        <a:bodyPr/>
        <a:lstStyle/>
        <a:p>
          <a:endParaRPr lang="en-US"/>
        </a:p>
      </dgm:t>
    </dgm:pt>
    <dgm:pt modelId="{98744FE5-5717-467B-A3FA-B3F3B4EFE31A}">
      <dgm:prSet phldrT="[Text]"/>
      <dgm:spPr/>
      <dgm:t>
        <a:bodyPr/>
        <a:lstStyle/>
        <a:p>
          <a:r>
            <a:rPr lang="en-US" dirty="0"/>
            <a:t>Up to $1M over 3-5 years</a:t>
          </a:r>
        </a:p>
      </dgm:t>
    </dgm:pt>
    <dgm:pt modelId="{C1E48B63-E70E-464C-89E9-75DB16878A09}" type="parTrans" cxnId="{55F1EB3F-DA27-4B5A-AA99-77EC938B53D8}">
      <dgm:prSet/>
      <dgm:spPr/>
      <dgm:t>
        <a:bodyPr/>
        <a:lstStyle/>
        <a:p>
          <a:endParaRPr lang="en-US"/>
        </a:p>
      </dgm:t>
    </dgm:pt>
    <dgm:pt modelId="{061A86A7-328F-4F5A-9A8A-186A908812BA}" type="sibTrans" cxnId="{55F1EB3F-DA27-4B5A-AA99-77EC938B53D8}">
      <dgm:prSet/>
      <dgm:spPr/>
      <dgm:t>
        <a:bodyPr/>
        <a:lstStyle/>
        <a:p>
          <a:endParaRPr lang="en-US"/>
        </a:p>
      </dgm:t>
    </dgm:pt>
    <dgm:pt modelId="{36270BB6-E70F-4DF2-952A-35D212B25F64}">
      <dgm:prSet phldrT="[Text]"/>
      <dgm:spPr/>
      <dgm:t>
        <a:bodyPr/>
        <a:lstStyle/>
        <a:p>
          <a:r>
            <a:rPr lang="en-US" dirty="0"/>
            <a:t>One or more disciplines</a:t>
          </a:r>
        </a:p>
      </dgm:t>
    </dgm:pt>
    <dgm:pt modelId="{B7BDEAB7-2AB9-45C3-AFA7-253FBB1B6B4E}" type="parTrans" cxnId="{7F9A263B-4798-4782-A385-5653867C1D61}">
      <dgm:prSet/>
      <dgm:spPr/>
      <dgm:t>
        <a:bodyPr/>
        <a:lstStyle/>
        <a:p>
          <a:endParaRPr lang="en-US"/>
        </a:p>
      </dgm:t>
    </dgm:pt>
    <dgm:pt modelId="{295A7140-29DB-4CC9-8469-DDF436424E52}" type="sibTrans" cxnId="{7F9A263B-4798-4782-A385-5653867C1D61}">
      <dgm:prSet/>
      <dgm:spPr/>
      <dgm:t>
        <a:bodyPr/>
        <a:lstStyle/>
        <a:p>
          <a:endParaRPr lang="en-US"/>
        </a:p>
      </dgm:t>
    </dgm:pt>
    <dgm:pt modelId="{1A3A3FFC-CB2F-442C-88C7-0F5248DD0296}">
      <dgm:prSet phldrT="[Text]"/>
      <dgm:spPr/>
      <dgm:t>
        <a:bodyPr/>
        <a:lstStyle/>
        <a:p>
          <a:r>
            <a:rPr lang="en-US" dirty="0"/>
            <a:t>Up to $1M over three years</a:t>
          </a:r>
        </a:p>
      </dgm:t>
    </dgm:pt>
    <dgm:pt modelId="{855D6064-BD90-4F1C-9AAA-711D64D98AEC}" type="parTrans" cxnId="{EB6CE007-90A2-4DCE-A8E9-BBEA9762DF75}">
      <dgm:prSet/>
      <dgm:spPr/>
      <dgm:t>
        <a:bodyPr/>
        <a:lstStyle/>
        <a:p>
          <a:endParaRPr lang="en-US"/>
        </a:p>
      </dgm:t>
    </dgm:pt>
    <dgm:pt modelId="{F89DF264-A0AD-4788-AA5C-6C74BF481CB8}" type="sibTrans" cxnId="{EB6CE007-90A2-4DCE-A8E9-BBEA9762DF75}">
      <dgm:prSet/>
      <dgm:spPr/>
      <dgm:t>
        <a:bodyPr/>
        <a:lstStyle/>
        <a:p>
          <a:endParaRPr lang="en-US"/>
        </a:p>
      </dgm:t>
    </dgm:pt>
    <dgm:pt modelId="{178EA3D7-701F-4DA7-A31C-5F732432C9A7}">
      <dgm:prSet phldrT="[Text]"/>
      <dgm:spPr/>
      <dgm:t>
        <a:bodyPr/>
        <a:lstStyle/>
        <a:p>
          <a:r>
            <a:rPr lang="en-US" dirty="0"/>
            <a:t>Single non-profit org. (one or more disciplines)</a:t>
          </a:r>
        </a:p>
      </dgm:t>
    </dgm:pt>
    <dgm:pt modelId="{582A9671-807E-4402-A78C-3841CBCDDA60}" type="parTrans" cxnId="{F194441B-D758-44CD-9FA4-B57574D7B9D7}">
      <dgm:prSet/>
      <dgm:spPr/>
      <dgm:t>
        <a:bodyPr/>
        <a:lstStyle/>
        <a:p>
          <a:endParaRPr lang="en-US"/>
        </a:p>
      </dgm:t>
    </dgm:pt>
    <dgm:pt modelId="{CFA4BE7B-6D6E-4E15-B0C2-8045FD52F741}" type="sibTrans" cxnId="{F194441B-D758-44CD-9FA4-B57574D7B9D7}">
      <dgm:prSet/>
      <dgm:spPr/>
      <dgm:t>
        <a:bodyPr/>
        <a:lstStyle/>
        <a:p>
          <a:endParaRPr lang="en-US"/>
        </a:p>
      </dgm:t>
    </dgm:pt>
    <dgm:pt modelId="{BA5D35BB-91DC-44B2-91F8-367E8EFED1A3}">
      <dgm:prSet phldrT="[Text]"/>
      <dgm:spPr/>
      <dgm:t>
        <a:bodyPr/>
        <a:lstStyle/>
        <a:p>
          <a:r>
            <a:rPr lang="en-US" dirty="0"/>
            <a:t>Preliminary proposal April 12, 2017* (required) </a:t>
          </a:r>
        </a:p>
      </dgm:t>
    </dgm:pt>
    <dgm:pt modelId="{A252BEB1-A67A-418D-B8F3-58FFEE7F0DAF}" type="parTrans" cxnId="{B533C81C-699B-4EA5-8579-A9598083EBBD}">
      <dgm:prSet/>
      <dgm:spPr/>
      <dgm:t>
        <a:bodyPr/>
        <a:lstStyle/>
        <a:p>
          <a:endParaRPr lang="en-US"/>
        </a:p>
      </dgm:t>
    </dgm:pt>
    <dgm:pt modelId="{38A6014F-217F-408A-93C1-4A287BB9637D}" type="sibTrans" cxnId="{B533C81C-699B-4EA5-8579-A9598083EBBD}">
      <dgm:prSet/>
      <dgm:spPr/>
      <dgm:t>
        <a:bodyPr/>
        <a:lstStyle/>
        <a:p>
          <a:endParaRPr lang="en-US"/>
        </a:p>
      </dgm:t>
    </dgm:pt>
    <dgm:pt modelId="{1FB9A4BC-DC5E-46F0-BE12-BBD388ACC197}">
      <dgm:prSet phldrT="[Text]"/>
      <dgm:spPr/>
      <dgm:t>
        <a:bodyPr/>
        <a:lstStyle/>
        <a:p>
          <a:r>
            <a:rPr lang="en-US" dirty="0"/>
            <a:t>LOI Aug. 9, 2017* (required) </a:t>
          </a:r>
        </a:p>
      </dgm:t>
    </dgm:pt>
    <dgm:pt modelId="{D7EDF07D-DD9D-4E52-B4B9-47FDA2731268}" type="parTrans" cxnId="{66DCC892-F8B7-41D9-8EE8-63188149521F}">
      <dgm:prSet/>
      <dgm:spPr/>
      <dgm:t>
        <a:bodyPr/>
        <a:lstStyle/>
        <a:p>
          <a:endParaRPr lang="en-US"/>
        </a:p>
      </dgm:t>
    </dgm:pt>
    <dgm:pt modelId="{05908E1E-BA80-43FA-A34C-452C0D6FD3CE}" type="sibTrans" cxnId="{66DCC892-F8B7-41D9-8EE8-63188149521F}">
      <dgm:prSet/>
      <dgm:spPr/>
      <dgm:t>
        <a:bodyPr/>
        <a:lstStyle/>
        <a:p>
          <a:endParaRPr lang="en-US"/>
        </a:p>
      </dgm:t>
    </dgm:pt>
    <dgm:pt modelId="{A1F5F2F1-AF4F-44EA-8604-94547A77D912}">
      <dgm:prSet phldrT="[Text]"/>
      <dgm:spPr/>
      <dgm:t>
        <a:bodyPr/>
        <a:lstStyle/>
        <a:p>
          <a:r>
            <a:rPr lang="en-US" dirty="0"/>
            <a:t>LOI Dec. 14, 2016* (required)</a:t>
          </a:r>
        </a:p>
      </dgm:t>
    </dgm:pt>
    <dgm:pt modelId="{F2B87F42-F852-4481-BAC2-5DA24FA910DB}" type="parTrans" cxnId="{8BD15177-F7C0-4B76-BF09-8FDCA17A401C}">
      <dgm:prSet/>
      <dgm:spPr/>
      <dgm:t>
        <a:bodyPr/>
        <a:lstStyle/>
        <a:p>
          <a:endParaRPr lang="en-US"/>
        </a:p>
      </dgm:t>
    </dgm:pt>
    <dgm:pt modelId="{94BE372B-99DF-4F4F-A0B9-8924AC7C048B}" type="sibTrans" cxnId="{8BD15177-F7C0-4B76-BF09-8FDCA17A401C}">
      <dgm:prSet/>
      <dgm:spPr/>
      <dgm:t>
        <a:bodyPr/>
        <a:lstStyle/>
        <a:p>
          <a:endParaRPr lang="en-US"/>
        </a:p>
      </dgm:t>
    </dgm:pt>
    <dgm:pt modelId="{4D631C5C-C233-417F-89DD-BCC02F2A243B}">
      <dgm:prSet/>
      <dgm:spPr/>
      <dgm:t>
        <a:bodyPr/>
        <a:lstStyle/>
        <a:p>
          <a:r>
            <a:rPr lang="en-US" dirty="0"/>
            <a:t>Proposal Jan. 11, 2017* </a:t>
          </a:r>
        </a:p>
      </dgm:t>
    </dgm:pt>
    <dgm:pt modelId="{A7EA7F53-A8F9-48D4-8FA4-5094A0A9A41D}" type="parTrans" cxnId="{248A2A19-4FA5-4E08-8B0B-08B803EA9DCD}">
      <dgm:prSet/>
      <dgm:spPr/>
      <dgm:t>
        <a:bodyPr/>
        <a:lstStyle/>
        <a:p>
          <a:endParaRPr lang="en-US"/>
        </a:p>
      </dgm:t>
    </dgm:pt>
    <dgm:pt modelId="{B0F52A79-37A8-46ED-A25D-6E1FC34632E9}" type="sibTrans" cxnId="{248A2A19-4FA5-4E08-8B0B-08B803EA9DCD}">
      <dgm:prSet/>
      <dgm:spPr/>
      <dgm:t>
        <a:bodyPr/>
        <a:lstStyle/>
        <a:p>
          <a:endParaRPr lang="en-US"/>
        </a:p>
      </dgm:t>
    </dgm:pt>
    <dgm:pt modelId="{18BDB4F5-2DF8-4B0D-9142-60B6A5B62647}">
      <dgm:prSet/>
      <dgm:spPr/>
      <dgm:t>
        <a:bodyPr/>
        <a:lstStyle/>
        <a:p>
          <a:r>
            <a:rPr lang="en-US" dirty="0"/>
            <a:t>Proposal Sept. 13, 2017*</a:t>
          </a:r>
        </a:p>
      </dgm:t>
    </dgm:pt>
    <dgm:pt modelId="{74A5AFC7-885F-440F-90DD-BAC4D93EB682}" type="parTrans" cxnId="{2D8940C1-FE7D-4C3D-87AD-2C6ED35C76BC}">
      <dgm:prSet/>
      <dgm:spPr/>
      <dgm:t>
        <a:bodyPr/>
        <a:lstStyle/>
        <a:p>
          <a:endParaRPr lang="en-US"/>
        </a:p>
      </dgm:t>
    </dgm:pt>
    <dgm:pt modelId="{54BF593F-86C6-4870-B34F-8CA656413936}" type="sibTrans" cxnId="{2D8940C1-FE7D-4C3D-87AD-2C6ED35C76BC}">
      <dgm:prSet/>
      <dgm:spPr/>
      <dgm:t>
        <a:bodyPr/>
        <a:lstStyle/>
        <a:p>
          <a:endParaRPr lang="en-US"/>
        </a:p>
      </dgm:t>
    </dgm:pt>
    <dgm:pt modelId="{DDC2903E-BCCA-475B-AF0C-9BE4A4E336F3}">
      <dgm:prSet/>
      <dgm:spPr/>
      <dgm:t>
        <a:bodyPr/>
        <a:lstStyle/>
        <a:p>
          <a:r>
            <a:rPr lang="en-US" dirty="0"/>
            <a:t>Proposal (if invited after preliminary) Jan. 17, 2018*</a:t>
          </a:r>
        </a:p>
      </dgm:t>
    </dgm:pt>
    <dgm:pt modelId="{0E38325D-DAE2-4A7A-BF34-3613764E4E5C}" type="parTrans" cxnId="{6AFC778D-38F3-4CC9-85C0-0F55E88CAB64}">
      <dgm:prSet/>
      <dgm:spPr/>
      <dgm:t>
        <a:bodyPr/>
        <a:lstStyle/>
        <a:p>
          <a:endParaRPr lang="en-US"/>
        </a:p>
      </dgm:t>
    </dgm:pt>
    <dgm:pt modelId="{4A35FBE9-5B79-48E7-9E73-E7C9807F72FE}" type="sibTrans" cxnId="{6AFC778D-38F3-4CC9-85C0-0F55E88CAB64}">
      <dgm:prSet/>
      <dgm:spPr/>
      <dgm:t>
        <a:bodyPr/>
        <a:lstStyle/>
        <a:p>
          <a:endParaRPr lang="en-US"/>
        </a:p>
      </dgm:t>
    </dgm:pt>
    <dgm:pt modelId="{2322434D-4F29-4A01-9375-30C2CA8C151F}">
      <dgm:prSet phldrT="[Text]"/>
      <dgm:spPr/>
      <dgm:t>
        <a:bodyPr/>
        <a:lstStyle/>
        <a:p>
          <a:endParaRPr lang="en-US" dirty="0"/>
        </a:p>
      </dgm:t>
    </dgm:pt>
    <dgm:pt modelId="{6257299E-45DD-4AAE-AAB9-A75B9FC55230}" type="parTrans" cxnId="{8F33B7D5-0EC9-40D9-ABBA-6249D53EC2C9}">
      <dgm:prSet/>
      <dgm:spPr/>
    </dgm:pt>
    <dgm:pt modelId="{F58EBD55-29C3-4B88-8DD5-FB2D2AED7E4B}" type="sibTrans" cxnId="{8F33B7D5-0EC9-40D9-ABBA-6249D53EC2C9}">
      <dgm:prSet/>
      <dgm:spPr/>
    </dgm:pt>
    <dgm:pt modelId="{BF5F675C-B085-49A2-B869-3F5F50A2E9C1}">
      <dgm:prSet phldrT="[Text]"/>
      <dgm:spPr/>
      <dgm:t>
        <a:bodyPr/>
        <a:lstStyle/>
        <a:p>
          <a:endParaRPr lang="en-US" dirty="0"/>
        </a:p>
      </dgm:t>
    </dgm:pt>
    <dgm:pt modelId="{36A2CF66-F601-4F0D-B8E4-F84A0354D523}" type="parTrans" cxnId="{1E8B00AD-475E-4076-8CA7-7C5FF19188C9}">
      <dgm:prSet/>
      <dgm:spPr/>
    </dgm:pt>
    <dgm:pt modelId="{562DB442-138E-440B-A076-B79C69DF4A17}" type="sibTrans" cxnId="{1E8B00AD-475E-4076-8CA7-7C5FF19188C9}">
      <dgm:prSet/>
      <dgm:spPr/>
    </dgm:pt>
    <dgm:pt modelId="{0F42A276-A0EA-43C0-BBB3-DE45D6A759CF}">
      <dgm:prSet phldrT="[Text]"/>
      <dgm:spPr/>
      <dgm:t>
        <a:bodyPr/>
        <a:lstStyle/>
        <a:p>
          <a:endParaRPr lang="en-US" dirty="0"/>
        </a:p>
      </dgm:t>
    </dgm:pt>
    <dgm:pt modelId="{A6E97CD3-BBCF-4E7B-AA36-9369AD5C726D}" type="parTrans" cxnId="{9E8E9E00-4182-4C17-A19C-7ADDA083B828}">
      <dgm:prSet/>
      <dgm:spPr/>
    </dgm:pt>
    <dgm:pt modelId="{74225303-834B-4628-AB1F-3E6B7FEE833E}" type="sibTrans" cxnId="{9E8E9E00-4182-4C17-A19C-7ADDA083B828}">
      <dgm:prSet/>
      <dgm:spPr/>
    </dgm:pt>
    <dgm:pt modelId="{4FA7BAA0-D01C-4CB6-B28E-A39245F9BDB8}">
      <dgm:prSet phldrT="[Text]"/>
      <dgm:spPr/>
      <dgm:t>
        <a:bodyPr/>
        <a:lstStyle/>
        <a:p>
          <a:endParaRPr lang="en-US" dirty="0"/>
        </a:p>
      </dgm:t>
    </dgm:pt>
    <dgm:pt modelId="{EBFFF0D8-81BB-452E-82A5-FE667B1CED0A}" type="parTrans" cxnId="{79BF9BCB-5DC4-48A6-A11D-F47D3BCC5815}">
      <dgm:prSet/>
      <dgm:spPr/>
    </dgm:pt>
    <dgm:pt modelId="{C6858AB6-ADEA-4759-A20A-4E9112F3B014}" type="sibTrans" cxnId="{79BF9BCB-5DC4-48A6-A11D-F47D3BCC5815}">
      <dgm:prSet/>
      <dgm:spPr/>
    </dgm:pt>
    <dgm:pt modelId="{7144B333-721D-4E46-BA81-A39154056CE4}">
      <dgm:prSet phldrT="[Text]"/>
      <dgm:spPr/>
      <dgm:t>
        <a:bodyPr/>
        <a:lstStyle/>
        <a:p>
          <a:endParaRPr lang="en-US" dirty="0"/>
        </a:p>
      </dgm:t>
    </dgm:pt>
    <dgm:pt modelId="{07923D40-2E87-4987-B784-F2A44B10B098}" type="parTrans" cxnId="{9AC2599C-4D66-4D12-8AF4-9A836BBEED9C}">
      <dgm:prSet/>
      <dgm:spPr/>
    </dgm:pt>
    <dgm:pt modelId="{65967453-5D68-4096-9C3F-8517AA3F87D7}" type="sibTrans" cxnId="{9AC2599C-4D66-4D12-8AF4-9A836BBEED9C}">
      <dgm:prSet/>
      <dgm:spPr/>
    </dgm:pt>
    <dgm:pt modelId="{423C7F09-026B-40E1-9DAA-6FB924A43B8C}">
      <dgm:prSet phldrT="[Text]"/>
      <dgm:spPr/>
      <dgm:t>
        <a:bodyPr/>
        <a:lstStyle/>
        <a:p>
          <a:endParaRPr lang="en-US" dirty="0"/>
        </a:p>
      </dgm:t>
    </dgm:pt>
    <dgm:pt modelId="{9B20909E-18FF-432C-BD93-803CA561D578}" type="parTrans" cxnId="{5AC9F827-AC1F-4685-82AB-C279DE7E1EEA}">
      <dgm:prSet/>
      <dgm:spPr/>
    </dgm:pt>
    <dgm:pt modelId="{1C6ABC70-468D-4543-B7DE-1954AAD647AE}" type="sibTrans" cxnId="{5AC9F827-AC1F-4685-82AB-C279DE7E1EEA}">
      <dgm:prSet/>
      <dgm:spPr/>
    </dgm:pt>
    <dgm:pt modelId="{36833A65-27F0-4EE0-8072-75248518BF30}">
      <dgm:prSet phldrT="[Text]"/>
      <dgm:spPr/>
      <dgm:t>
        <a:bodyPr/>
        <a:lstStyle/>
        <a:p>
          <a:endParaRPr lang="en-US" dirty="0"/>
        </a:p>
      </dgm:t>
    </dgm:pt>
    <dgm:pt modelId="{3E306501-6D44-4A72-A55A-E71F87FBFD3E}" type="parTrans" cxnId="{D1CE907D-FAC3-49E5-BCCC-982D1241A24E}">
      <dgm:prSet/>
      <dgm:spPr/>
    </dgm:pt>
    <dgm:pt modelId="{AF44EAB6-C81A-4A74-ABFC-8CD20D9F4ED1}" type="sibTrans" cxnId="{D1CE907D-FAC3-49E5-BCCC-982D1241A24E}">
      <dgm:prSet/>
      <dgm:spPr/>
    </dgm:pt>
    <dgm:pt modelId="{467439E2-3038-4298-8135-C5924B382CAF}">
      <dgm:prSet phldrT="[Text]"/>
      <dgm:spPr/>
      <dgm:t>
        <a:bodyPr/>
        <a:lstStyle/>
        <a:p>
          <a:endParaRPr lang="en-US" dirty="0"/>
        </a:p>
      </dgm:t>
    </dgm:pt>
    <dgm:pt modelId="{647C0886-35AD-433E-B84D-76353DC652D8}" type="parTrans" cxnId="{BFF30E93-EF4E-4142-A94D-3C73B562E5AB}">
      <dgm:prSet/>
      <dgm:spPr/>
    </dgm:pt>
    <dgm:pt modelId="{D945CE92-CF38-45B4-B979-8191216DC54A}" type="sibTrans" cxnId="{BFF30E93-EF4E-4142-A94D-3C73B562E5AB}">
      <dgm:prSet/>
      <dgm:spPr/>
    </dgm:pt>
    <dgm:pt modelId="{21A3A15B-D34A-4D47-8F08-07FF5F719A8C}">
      <dgm:prSet phldrT="[Text]"/>
      <dgm:spPr/>
      <dgm:t>
        <a:bodyPr/>
        <a:lstStyle/>
        <a:p>
          <a:endParaRPr lang="en-US" dirty="0"/>
        </a:p>
      </dgm:t>
    </dgm:pt>
    <dgm:pt modelId="{4A28F951-2C19-40F9-A2F7-3BC0A056BD19}" type="parTrans" cxnId="{F13D280B-3FB8-4E25-AFE2-3DC3D5CA4434}">
      <dgm:prSet/>
      <dgm:spPr/>
    </dgm:pt>
    <dgm:pt modelId="{F8EE6F5F-6110-41B4-80A2-4449B8116432}" type="sibTrans" cxnId="{F13D280B-3FB8-4E25-AFE2-3DC3D5CA4434}">
      <dgm:prSet/>
      <dgm:spPr/>
    </dgm:pt>
    <dgm:pt modelId="{25025F6D-1AB1-4AD3-B18F-B05184C829A8}" type="pres">
      <dgm:prSet presAssocID="{6903FEBC-A146-4B7F-B73A-45C85D06E057}" presName="Name0" presStyleCnt="0">
        <dgm:presLayoutVars>
          <dgm:dir/>
          <dgm:animLvl val="lvl"/>
          <dgm:resizeHandles val="exact"/>
        </dgm:presLayoutVars>
      </dgm:prSet>
      <dgm:spPr/>
    </dgm:pt>
    <dgm:pt modelId="{A95453BE-4606-4489-9B32-A3A2A9489C15}" type="pres">
      <dgm:prSet presAssocID="{92F75305-65D9-48E1-9BD9-F7C57374E54D}" presName="composite" presStyleCnt="0"/>
      <dgm:spPr/>
    </dgm:pt>
    <dgm:pt modelId="{70DEEBCB-A4F1-47A2-85EF-0AC3628AAD0F}" type="pres">
      <dgm:prSet presAssocID="{92F75305-65D9-48E1-9BD9-F7C57374E54D}" presName="parTx" presStyleLbl="alignNode1" presStyleIdx="0" presStyleCnt="3">
        <dgm:presLayoutVars>
          <dgm:chMax val="0"/>
          <dgm:chPref val="0"/>
          <dgm:bulletEnabled val="1"/>
        </dgm:presLayoutVars>
      </dgm:prSet>
      <dgm:spPr/>
    </dgm:pt>
    <dgm:pt modelId="{9B518448-BDBC-443E-9E75-FDE028651893}" type="pres">
      <dgm:prSet presAssocID="{92F75305-65D9-48E1-9BD9-F7C57374E54D}" presName="desTx" presStyleLbl="alignAccFollowNode1" presStyleIdx="0" presStyleCnt="3">
        <dgm:presLayoutVars>
          <dgm:bulletEnabled val="1"/>
        </dgm:presLayoutVars>
      </dgm:prSet>
      <dgm:spPr/>
    </dgm:pt>
    <dgm:pt modelId="{98D86BCB-93CA-4350-8075-5E1552C49538}" type="pres">
      <dgm:prSet presAssocID="{EEF404DB-DBE3-4E79-B80B-E9210560CDE5}" presName="space" presStyleCnt="0"/>
      <dgm:spPr/>
    </dgm:pt>
    <dgm:pt modelId="{56364F52-14C8-4180-A6EC-7971099701CD}" type="pres">
      <dgm:prSet presAssocID="{71DCB6A9-0E8C-4932-AC72-07C47198E106}" presName="composite" presStyleCnt="0"/>
      <dgm:spPr/>
    </dgm:pt>
    <dgm:pt modelId="{89E85204-E542-4AF4-A984-230551553E16}" type="pres">
      <dgm:prSet presAssocID="{71DCB6A9-0E8C-4932-AC72-07C47198E106}" presName="parTx" presStyleLbl="alignNode1" presStyleIdx="1" presStyleCnt="3">
        <dgm:presLayoutVars>
          <dgm:chMax val="0"/>
          <dgm:chPref val="0"/>
          <dgm:bulletEnabled val="1"/>
        </dgm:presLayoutVars>
      </dgm:prSet>
      <dgm:spPr/>
    </dgm:pt>
    <dgm:pt modelId="{085197D6-765E-4672-9A7D-4C4E25F20680}" type="pres">
      <dgm:prSet presAssocID="{71DCB6A9-0E8C-4932-AC72-07C47198E106}" presName="desTx" presStyleLbl="alignAccFollowNode1" presStyleIdx="1" presStyleCnt="3">
        <dgm:presLayoutVars>
          <dgm:bulletEnabled val="1"/>
        </dgm:presLayoutVars>
      </dgm:prSet>
      <dgm:spPr/>
    </dgm:pt>
    <dgm:pt modelId="{6B88C067-B0D6-48EF-BE71-34C26A7812D6}" type="pres">
      <dgm:prSet presAssocID="{E07717AD-DDFE-4637-8929-552CD578D10D}" presName="space" presStyleCnt="0"/>
      <dgm:spPr/>
    </dgm:pt>
    <dgm:pt modelId="{B5548632-1C1E-4E14-AA65-1B73C197EB49}" type="pres">
      <dgm:prSet presAssocID="{3F56BF92-56AC-4FBA-AF7C-3E1B1A5E1D98}" presName="composite" presStyleCnt="0"/>
      <dgm:spPr/>
    </dgm:pt>
    <dgm:pt modelId="{43D9629A-5CCA-46FE-84FF-049663E14216}" type="pres">
      <dgm:prSet presAssocID="{3F56BF92-56AC-4FBA-AF7C-3E1B1A5E1D98}" presName="parTx" presStyleLbl="alignNode1" presStyleIdx="2" presStyleCnt="3">
        <dgm:presLayoutVars>
          <dgm:chMax val="0"/>
          <dgm:chPref val="0"/>
          <dgm:bulletEnabled val="1"/>
        </dgm:presLayoutVars>
      </dgm:prSet>
      <dgm:spPr/>
    </dgm:pt>
    <dgm:pt modelId="{51E4B007-9660-4456-8D21-E1876C239572}" type="pres">
      <dgm:prSet presAssocID="{3F56BF92-56AC-4FBA-AF7C-3E1B1A5E1D98}" presName="desTx" presStyleLbl="alignAccFollowNode1" presStyleIdx="2" presStyleCnt="3">
        <dgm:presLayoutVars>
          <dgm:bulletEnabled val="1"/>
        </dgm:presLayoutVars>
      </dgm:prSet>
      <dgm:spPr/>
    </dgm:pt>
  </dgm:ptLst>
  <dgm:cxnLst>
    <dgm:cxn modelId="{9AC2599C-4D66-4D12-8AF4-9A836BBEED9C}" srcId="{71DCB6A9-0E8C-4932-AC72-07C47198E106}" destId="{7144B333-721D-4E46-BA81-A39154056CE4}" srcOrd="3" destOrd="0" parTransId="{07923D40-2E87-4987-B784-F2A44B10B098}" sibTransId="{65967453-5D68-4096-9C3F-8517AA3F87D7}"/>
    <dgm:cxn modelId="{9E8E9E00-4182-4C17-A19C-7ADDA083B828}" srcId="{92F75305-65D9-48E1-9BD9-F7C57374E54D}" destId="{0F42A276-A0EA-43C0-BBB3-DE45D6A759CF}" srcOrd="5" destOrd="0" parTransId="{A6E97CD3-BBCF-4E7B-AA36-9369AD5C726D}" sibTransId="{74225303-834B-4628-AB1F-3E6B7FEE833E}"/>
    <dgm:cxn modelId="{2D8940C1-FE7D-4C3D-87AD-2C6ED35C76BC}" srcId="{71DCB6A9-0E8C-4932-AC72-07C47198E106}" destId="{18BDB4F5-2DF8-4B0D-9142-60B6A5B62647}" srcOrd="8" destOrd="0" parTransId="{74A5AFC7-885F-440F-90DD-BAC4D93EB682}" sibTransId="{54BF593F-86C6-4870-B34F-8CA656413936}"/>
    <dgm:cxn modelId="{7F201B45-978C-4FA9-94E6-DADDE8F8C693}" type="presOf" srcId="{5C543DF8-3F7E-43A1-BEDB-D0C356D12BF0}" destId="{9B518448-BDBC-443E-9E75-FDE028651893}" srcOrd="0" destOrd="4" presId="urn:microsoft.com/office/officeart/2005/8/layout/hList1"/>
    <dgm:cxn modelId="{C2171699-8DC3-4F39-BDAE-82265406CA41}" type="presOf" srcId="{1FB9A4BC-DC5E-46F0-BE12-BBD388ACC197}" destId="{085197D6-765E-4672-9A7D-4C4E25F20680}" srcOrd="0" destOrd="7" presId="urn:microsoft.com/office/officeart/2005/8/layout/hList1"/>
    <dgm:cxn modelId="{4B00421F-1175-4BC7-B0C6-8FC89E0B04FC}" type="presOf" srcId="{36270BB6-E70F-4DF2-952A-35D212B25F64}" destId="{51E4B007-9660-4456-8D21-E1876C239572}" srcOrd="0" destOrd="5" presId="urn:microsoft.com/office/officeart/2005/8/layout/hList1"/>
    <dgm:cxn modelId="{D7C3B197-0A94-459E-B6E0-7175EE0222AF}" srcId="{6903FEBC-A146-4B7F-B73A-45C85D06E057}" destId="{92F75305-65D9-48E1-9BD9-F7C57374E54D}" srcOrd="0" destOrd="0" parTransId="{C963B3B5-52BC-4B06-886B-8B25C5DA930F}" sibTransId="{EEF404DB-DBE3-4E79-B80B-E9210560CDE5}"/>
    <dgm:cxn modelId="{D41CD61F-ADFF-4FCD-A427-DEE2CB0ADDEC}" type="presOf" srcId="{1A3A3FFC-CB2F-442C-88C7-0F5248DD0296}" destId="{085197D6-765E-4672-9A7D-4C4E25F20680}" srcOrd="0" destOrd="2" presId="urn:microsoft.com/office/officeart/2005/8/layout/hList1"/>
    <dgm:cxn modelId="{6AFC778D-38F3-4CC9-85C0-0F55E88CAB64}" srcId="{92F75305-65D9-48E1-9BD9-F7C57374E54D}" destId="{DDC2903E-BCCA-475B-AF0C-9BE4A4E336F3}" srcOrd="7" destOrd="0" parTransId="{0E38325D-DAE2-4A7A-BF34-3613764E4E5C}" sibTransId="{4A35FBE9-5B79-48E7-9E73-E7C9807F72FE}"/>
    <dgm:cxn modelId="{EB6CE007-90A2-4DCE-A8E9-BBEA9762DF75}" srcId="{71DCB6A9-0E8C-4932-AC72-07C47198E106}" destId="{1A3A3FFC-CB2F-442C-88C7-0F5248DD0296}" srcOrd="2" destOrd="0" parTransId="{855D6064-BD90-4F1C-9AAA-711D64D98AEC}" sibTransId="{F89DF264-A0AD-4788-AA5C-6C74BF481CB8}"/>
    <dgm:cxn modelId="{DE4C9E5D-AF00-4AC5-8345-44F94DF0B72A}" type="presOf" srcId="{DDC2903E-BCCA-475B-AF0C-9BE4A4E336F3}" destId="{9B518448-BDBC-443E-9E75-FDE028651893}" srcOrd="0" destOrd="7" presId="urn:microsoft.com/office/officeart/2005/8/layout/hList1"/>
    <dgm:cxn modelId="{D6FFE161-A48E-45EA-ADC8-71D50CDCA418}" srcId="{92F75305-65D9-48E1-9BD9-F7C57374E54D}" destId="{5C543DF8-3F7E-43A1-BEDB-D0C356D12BF0}" srcOrd="4" destOrd="0" parTransId="{7A0358D6-1D2E-496E-A816-3D5EE222835F}" sibTransId="{ACAC3DFF-A1F3-4787-AE37-713DAEB5CA0A}"/>
    <dgm:cxn modelId="{BBC24B3F-8643-4C85-9E40-D8549F64F805}" type="presOf" srcId="{3F56BF92-56AC-4FBA-AF7C-3E1B1A5E1D98}" destId="{43D9629A-5CCA-46FE-84FF-049663E14216}" srcOrd="0" destOrd="0" presId="urn:microsoft.com/office/officeart/2005/8/layout/hList1"/>
    <dgm:cxn modelId="{B0FA02AE-BBCE-4D81-9ACC-834A756CAA48}" type="presOf" srcId="{7144B333-721D-4E46-BA81-A39154056CE4}" destId="{085197D6-765E-4672-9A7D-4C4E25F20680}" srcOrd="0" destOrd="3" presId="urn:microsoft.com/office/officeart/2005/8/layout/hList1"/>
    <dgm:cxn modelId="{FA03D52C-D290-4791-A6FD-9F7121B37497}" srcId="{3F56BF92-56AC-4FBA-AF7C-3E1B1A5E1D98}" destId="{FD7B1BBB-5B27-43E9-805D-6038EC81AFF6}" srcOrd="0" destOrd="0" parTransId="{96DDAE6C-0642-4BE8-A389-A548EBF03050}" sibTransId="{339A4563-17A5-4B98-A499-22F3AF9827A8}"/>
    <dgm:cxn modelId="{F6631AC4-D67C-4650-8A05-862B8695B4D4}" type="presOf" srcId="{0F42A276-A0EA-43C0-BBB3-DE45D6A759CF}" destId="{9B518448-BDBC-443E-9E75-FDE028651893}" srcOrd="0" destOrd="5" presId="urn:microsoft.com/office/officeart/2005/8/layout/hList1"/>
    <dgm:cxn modelId="{79BF9BCB-5DC4-48A6-A11D-F47D3BCC5815}" srcId="{71DCB6A9-0E8C-4932-AC72-07C47198E106}" destId="{4FA7BAA0-D01C-4CB6-B28E-A39245F9BDB8}" srcOrd="1" destOrd="0" parTransId="{EBFFF0D8-81BB-452E-82A5-FE667B1CED0A}" sibTransId="{C6858AB6-ADEA-4759-A20A-4E9112F3B014}"/>
    <dgm:cxn modelId="{083AAA7F-DBA5-45C4-B9D3-53938E17C5CB}" type="presOf" srcId="{7B4DA906-6309-4937-B10D-A2D2C6835496}" destId="{085197D6-765E-4672-9A7D-4C4E25F20680}" srcOrd="0" destOrd="4" presId="urn:microsoft.com/office/officeart/2005/8/layout/hList1"/>
    <dgm:cxn modelId="{5AC9F827-AC1F-4685-82AB-C279DE7E1EEA}" srcId="{3F56BF92-56AC-4FBA-AF7C-3E1B1A5E1D98}" destId="{423C7F09-026B-40E1-9DAA-6FB924A43B8C}" srcOrd="1" destOrd="0" parTransId="{9B20909E-18FF-432C-BD93-803CA561D578}" sibTransId="{1C6ABC70-468D-4543-B7DE-1954AAD647AE}"/>
    <dgm:cxn modelId="{8F33B7D5-0EC9-40D9-ABBA-6249D53EC2C9}" srcId="{3F56BF92-56AC-4FBA-AF7C-3E1B1A5E1D98}" destId="{2322434D-4F29-4A01-9375-30C2CA8C151F}" srcOrd="6" destOrd="0" parTransId="{6257299E-45DD-4AAE-AAB9-A75B9FC55230}" sibTransId="{F58EBD55-29C3-4B88-8DD5-FB2D2AED7E4B}"/>
    <dgm:cxn modelId="{168E872C-8754-43AB-836A-5C6262F9C78E}" type="presOf" srcId="{36833A65-27F0-4EE0-8072-75248518BF30}" destId="{51E4B007-9660-4456-8D21-E1876C239572}" srcOrd="0" destOrd="3" presId="urn:microsoft.com/office/officeart/2005/8/layout/hList1"/>
    <dgm:cxn modelId="{42688B84-3204-40BB-9F58-2BC9C73AD877}" type="presOf" srcId="{2322434D-4F29-4A01-9375-30C2CA8C151F}" destId="{51E4B007-9660-4456-8D21-E1876C239572}" srcOrd="0" destOrd="6" presId="urn:microsoft.com/office/officeart/2005/8/layout/hList1"/>
    <dgm:cxn modelId="{50C4B521-B273-4C8F-B52B-9F71E87C9641}" type="presOf" srcId="{178EA3D7-701F-4DA7-A31C-5F732432C9A7}" destId="{085197D6-765E-4672-9A7D-4C4E25F20680}" srcOrd="0" destOrd="5" presId="urn:microsoft.com/office/officeart/2005/8/layout/hList1"/>
    <dgm:cxn modelId="{18F7CA21-C80F-46F9-AA01-264F24657CB3}" type="presOf" srcId="{4FA7BAA0-D01C-4CB6-B28E-A39245F9BDB8}" destId="{085197D6-765E-4672-9A7D-4C4E25F20680}" srcOrd="0" destOrd="1" presId="urn:microsoft.com/office/officeart/2005/8/layout/hList1"/>
    <dgm:cxn modelId="{BFF30E93-EF4E-4142-A94D-3C73B562E5AB}" srcId="{92F75305-65D9-48E1-9BD9-F7C57374E54D}" destId="{467439E2-3038-4298-8135-C5924B382CAF}" srcOrd="1" destOrd="0" parTransId="{647C0886-35AD-433E-B84D-76353DC652D8}" sibTransId="{D945CE92-CF38-45B4-B979-8191216DC54A}"/>
    <dgm:cxn modelId="{1E8B00AD-475E-4076-8CA7-7C5FF19188C9}" srcId="{71DCB6A9-0E8C-4932-AC72-07C47198E106}" destId="{BF5F675C-B085-49A2-B869-3F5F50A2E9C1}" srcOrd="6" destOrd="0" parTransId="{36A2CF66-F601-4F0D-B8E4-F84A0354D523}" sibTransId="{562DB442-138E-440B-A076-B79C69DF4A17}"/>
    <dgm:cxn modelId="{FE3ED9BD-68AD-4381-9DB9-F43C56A882EA}" type="presOf" srcId="{FD7B1BBB-5B27-43E9-805D-6038EC81AFF6}" destId="{51E4B007-9660-4456-8D21-E1876C239572}" srcOrd="0" destOrd="0" presId="urn:microsoft.com/office/officeart/2005/8/layout/hList1"/>
    <dgm:cxn modelId="{1490F651-9286-4F89-8A23-0A1CBCD42146}" type="presOf" srcId="{6903FEBC-A146-4B7F-B73A-45C85D06E057}" destId="{25025F6D-1AB1-4AD3-B18F-B05184C829A8}" srcOrd="0" destOrd="0" presId="urn:microsoft.com/office/officeart/2005/8/layout/hList1"/>
    <dgm:cxn modelId="{7F9A263B-4798-4782-A385-5653867C1D61}" srcId="{3F56BF92-56AC-4FBA-AF7C-3E1B1A5E1D98}" destId="{36270BB6-E70F-4DF2-952A-35D212B25F64}" srcOrd="5" destOrd="0" parTransId="{B7BDEAB7-2AB9-45C3-AFA7-253FBB1B6B4E}" sibTransId="{295A7140-29DB-4CC9-8469-DDF436424E52}"/>
    <dgm:cxn modelId="{BD8FC2E9-E285-490B-B943-308E06A439DC}" type="presOf" srcId="{BF5F675C-B085-49A2-B869-3F5F50A2E9C1}" destId="{085197D6-765E-4672-9A7D-4C4E25F20680}" srcOrd="0" destOrd="6" presId="urn:microsoft.com/office/officeart/2005/8/layout/hList1"/>
    <dgm:cxn modelId="{F13D280B-3FB8-4E25-AFE2-3DC3D5CA4434}" srcId="{92F75305-65D9-48E1-9BD9-F7C57374E54D}" destId="{21A3A15B-D34A-4D47-8F08-07FF5F719A8C}" srcOrd="3" destOrd="0" parTransId="{4A28F951-2C19-40F9-A2F7-3BC0A056BD19}" sibTransId="{F8EE6F5F-6110-41B4-80A2-4449B8116432}"/>
    <dgm:cxn modelId="{152CB822-EE80-42C8-9E66-D8C7E00B1A67}" type="presOf" srcId="{BA5D35BB-91DC-44B2-91F8-367E8EFED1A3}" destId="{9B518448-BDBC-443E-9E75-FDE028651893}" srcOrd="0" destOrd="6" presId="urn:microsoft.com/office/officeart/2005/8/layout/hList1"/>
    <dgm:cxn modelId="{C482798C-2AE6-4183-813D-7D4C0789FFAA}" type="presOf" srcId="{98744FE5-5717-467B-A3FA-B3F3B4EFE31A}" destId="{51E4B007-9660-4456-8D21-E1876C239572}" srcOrd="0" destOrd="2" presId="urn:microsoft.com/office/officeart/2005/8/layout/hList1"/>
    <dgm:cxn modelId="{248A2A19-4FA5-4E08-8B0B-08B803EA9DCD}" srcId="{3F56BF92-56AC-4FBA-AF7C-3E1B1A5E1D98}" destId="{4D631C5C-C233-417F-89DD-BCC02F2A243B}" srcOrd="8" destOrd="0" parTransId="{A7EA7F53-A8F9-48D4-8FA4-5094A0A9A41D}" sibTransId="{B0F52A79-37A8-46ED-A25D-6E1FC34632E9}"/>
    <dgm:cxn modelId="{C724D5B1-60FB-4642-AD8F-F601DBEF5972}" srcId="{3F56BF92-56AC-4FBA-AF7C-3E1B1A5E1D98}" destId="{DED4BFFC-0FE6-4DEB-A483-2478CF3B4505}" srcOrd="4" destOrd="0" parTransId="{B9E3340E-D038-43E5-844E-4D19005A9227}" sibTransId="{7B77B549-72E5-4948-8F03-3780B19DAFE6}"/>
    <dgm:cxn modelId="{D67B2CA8-CD24-41FE-B605-34FFB8A9BD58}" srcId="{6903FEBC-A146-4B7F-B73A-45C85D06E057}" destId="{71DCB6A9-0E8C-4932-AC72-07C47198E106}" srcOrd="1" destOrd="0" parTransId="{3E90C287-D758-45A1-9F60-7675C95A7E5F}" sibTransId="{E07717AD-DDFE-4637-8929-552CD578D10D}"/>
    <dgm:cxn modelId="{947530DD-9355-4393-9B13-F64EDB659E7A}" type="presOf" srcId="{814779F2-7CBE-4D66-B750-D46895DC0A19}" destId="{085197D6-765E-4672-9A7D-4C4E25F20680}" srcOrd="0" destOrd="0" presId="urn:microsoft.com/office/officeart/2005/8/layout/hList1"/>
    <dgm:cxn modelId="{8BD15177-F7C0-4B76-BF09-8FDCA17A401C}" srcId="{3F56BF92-56AC-4FBA-AF7C-3E1B1A5E1D98}" destId="{A1F5F2F1-AF4F-44EA-8604-94547A77D912}" srcOrd="7" destOrd="0" parTransId="{F2B87F42-F852-4481-BAC2-5DA24FA910DB}" sibTransId="{94BE372B-99DF-4F4F-A0B9-8924AC7C048B}"/>
    <dgm:cxn modelId="{84CFB3A0-5D2B-478B-AA40-CB6D72806C10}" type="presOf" srcId="{21A3A15B-D34A-4D47-8F08-07FF5F719A8C}" destId="{9B518448-BDBC-443E-9E75-FDE028651893}" srcOrd="0" destOrd="3" presId="urn:microsoft.com/office/officeart/2005/8/layout/hList1"/>
    <dgm:cxn modelId="{664B5C7B-E49F-4457-8F29-9C113836DBAF}" type="presOf" srcId="{943F2482-78AA-434C-856F-AC02EBC675AF}" destId="{9B518448-BDBC-443E-9E75-FDE028651893}" srcOrd="0" destOrd="0" presId="urn:microsoft.com/office/officeart/2005/8/layout/hList1"/>
    <dgm:cxn modelId="{99EAD243-EC01-49E2-BDB1-C3CE3E18F621}" type="presOf" srcId="{467439E2-3038-4298-8135-C5924B382CAF}" destId="{9B518448-BDBC-443E-9E75-FDE028651893}" srcOrd="0" destOrd="1" presId="urn:microsoft.com/office/officeart/2005/8/layout/hList1"/>
    <dgm:cxn modelId="{66DCC892-F8B7-41D9-8EE8-63188149521F}" srcId="{71DCB6A9-0E8C-4932-AC72-07C47198E106}" destId="{1FB9A4BC-DC5E-46F0-BE12-BBD388ACC197}" srcOrd="7" destOrd="0" parTransId="{D7EDF07D-DD9D-4E52-B4B9-47FDA2731268}" sibTransId="{05908E1E-BA80-43FA-A34C-452C0D6FD3CE}"/>
    <dgm:cxn modelId="{07ACAE67-4151-49C3-B482-7958C6716B2A}" srcId="{6903FEBC-A146-4B7F-B73A-45C85D06E057}" destId="{3F56BF92-56AC-4FBA-AF7C-3E1B1A5E1D98}" srcOrd="2" destOrd="0" parTransId="{BF65946A-9312-4635-8A44-E67BF8A9EFA9}" sibTransId="{FA0A317A-96BB-46DF-A271-5FCFD8D7EDB0}"/>
    <dgm:cxn modelId="{81DFCAD9-A19B-482C-8361-27906BF22C03}" srcId="{92F75305-65D9-48E1-9BD9-F7C57374E54D}" destId="{943F2482-78AA-434C-856F-AC02EBC675AF}" srcOrd="0" destOrd="0" parTransId="{855AC3F2-620A-4660-B29E-76702C5C264D}" sibTransId="{F59B5032-5A00-4BA1-8EA2-2928CEA3DDB4}"/>
    <dgm:cxn modelId="{D1CE907D-FAC3-49E5-BCCC-982D1241A24E}" srcId="{3F56BF92-56AC-4FBA-AF7C-3E1B1A5E1D98}" destId="{36833A65-27F0-4EE0-8072-75248518BF30}" srcOrd="3" destOrd="0" parTransId="{3E306501-6D44-4A72-A55A-E71F87FBFD3E}" sibTransId="{AF44EAB6-C81A-4A74-ABFC-8CD20D9F4ED1}"/>
    <dgm:cxn modelId="{A49F9753-35EF-4B58-8A20-61BFE79B4CB0}" type="presOf" srcId="{92F75305-65D9-48E1-9BD9-F7C57374E54D}" destId="{70DEEBCB-A4F1-47A2-85EF-0AC3628AAD0F}" srcOrd="0" destOrd="0" presId="urn:microsoft.com/office/officeart/2005/8/layout/hList1"/>
    <dgm:cxn modelId="{454D5B87-6709-4A5A-B8F8-4BE6418B7E0D}" srcId="{71DCB6A9-0E8C-4932-AC72-07C47198E106}" destId="{7B4DA906-6309-4937-B10D-A2D2C6835496}" srcOrd="4" destOrd="0" parTransId="{AAFE0FCD-7D95-4E9F-AE58-A6D4096A980D}" sibTransId="{B561AA90-415F-4931-8D63-6F641B03E2B8}"/>
    <dgm:cxn modelId="{FC21B64B-08F7-4114-84E7-FD65FD327C59}" srcId="{71DCB6A9-0E8C-4932-AC72-07C47198E106}" destId="{814779F2-7CBE-4D66-B750-D46895DC0A19}" srcOrd="0" destOrd="0" parTransId="{24C7AE19-C7F0-4417-A3D9-1FAC19F0E268}" sibTransId="{9445638B-EE74-40CC-ACC9-FA8B9F1BFBCB}"/>
    <dgm:cxn modelId="{8122CD54-B458-44C0-BC71-7AB57CD43B94}" type="presOf" srcId="{4D631C5C-C233-417F-89DD-BCC02F2A243B}" destId="{51E4B007-9660-4456-8D21-E1876C239572}" srcOrd="0" destOrd="8" presId="urn:microsoft.com/office/officeart/2005/8/layout/hList1"/>
    <dgm:cxn modelId="{88F80459-0647-4643-B6DD-729731F250B0}" type="presOf" srcId="{18BDB4F5-2DF8-4B0D-9142-60B6A5B62647}" destId="{085197D6-765E-4672-9A7D-4C4E25F20680}" srcOrd="0" destOrd="8" presId="urn:microsoft.com/office/officeart/2005/8/layout/hList1"/>
    <dgm:cxn modelId="{EF314BF9-6969-4CF5-BBFF-1793615A2A9B}" type="presOf" srcId="{DED4BFFC-0FE6-4DEB-A483-2478CF3B4505}" destId="{51E4B007-9660-4456-8D21-E1876C239572}" srcOrd="0" destOrd="4" presId="urn:microsoft.com/office/officeart/2005/8/layout/hList1"/>
    <dgm:cxn modelId="{6BD4AF7D-56EE-4D0F-85BB-19F1D243BCA2}" type="presOf" srcId="{4489D04C-2E82-4623-8E50-CD703B93FC19}" destId="{9B518448-BDBC-443E-9E75-FDE028651893}" srcOrd="0" destOrd="2" presId="urn:microsoft.com/office/officeart/2005/8/layout/hList1"/>
    <dgm:cxn modelId="{55F1EB3F-DA27-4B5A-AA99-77EC938B53D8}" srcId="{3F56BF92-56AC-4FBA-AF7C-3E1B1A5E1D98}" destId="{98744FE5-5717-467B-A3FA-B3F3B4EFE31A}" srcOrd="2" destOrd="0" parTransId="{C1E48B63-E70E-464C-89E9-75DB16878A09}" sibTransId="{061A86A7-328F-4F5A-9A8A-186A908812BA}"/>
    <dgm:cxn modelId="{3A552584-46B6-4E28-B2C0-BCC5384363FB}" srcId="{92F75305-65D9-48E1-9BD9-F7C57374E54D}" destId="{4489D04C-2E82-4623-8E50-CD703B93FC19}" srcOrd="2" destOrd="0" parTransId="{3F29D5E5-ADC1-44B9-B018-1B96615B5C6E}" sibTransId="{9530F8C8-930E-4873-8872-91B9AEF60E70}"/>
    <dgm:cxn modelId="{578F23CD-271D-4BA1-BBFE-1EE2F60EEA51}" type="presOf" srcId="{423C7F09-026B-40E1-9DAA-6FB924A43B8C}" destId="{51E4B007-9660-4456-8D21-E1876C239572}" srcOrd="0" destOrd="1" presId="urn:microsoft.com/office/officeart/2005/8/layout/hList1"/>
    <dgm:cxn modelId="{012301E4-CBA0-4D75-913D-409D1CC9E124}" type="presOf" srcId="{71DCB6A9-0E8C-4932-AC72-07C47198E106}" destId="{89E85204-E542-4AF4-A984-230551553E16}" srcOrd="0" destOrd="0" presId="urn:microsoft.com/office/officeart/2005/8/layout/hList1"/>
    <dgm:cxn modelId="{543CAAA5-A664-4D70-B0CE-1C85BA8197D5}" type="presOf" srcId="{A1F5F2F1-AF4F-44EA-8604-94547A77D912}" destId="{51E4B007-9660-4456-8D21-E1876C239572}" srcOrd="0" destOrd="7" presId="urn:microsoft.com/office/officeart/2005/8/layout/hList1"/>
    <dgm:cxn modelId="{F194441B-D758-44CD-9FA4-B57574D7B9D7}" srcId="{71DCB6A9-0E8C-4932-AC72-07C47198E106}" destId="{178EA3D7-701F-4DA7-A31C-5F732432C9A7}" srcOrd="5" destOrd="0" parTransId="{582A9671-807E-4402-A78C-3841CBCDDA60}" sibTransId="{CFA4BE7B-6D6E-4E15-B0C2-8045FD52F741}"/>
    <dgm:cxn modelId="{B533C81C-699B-4EA5-8579-A9598083EBBD}" srcId="{92F75305-65D9-48E1-9BD9-F7C57374E54D}" destId="{BA5D35BB-91DC-44B2-91F8-367E8EFED1A3}" srcOrd="6" destOrd="0" parTransId="{A252BEB1-A67A-418D-B8F3-58FFEE7F0DAF}" sibTransId="{38A6014F-217F-408A-93C1-4A287BB9637D}"/>
    <dgm:cxn modelId="{42B8695A-2523-4EE1-B289-9F0049B784F5}" type="presParOf" srcId="{25025F6D-1AB1-4AD3-B18F-B05184C829A8}" destId="{A95453BE-4606-4489-9B32-A3A2A9489C15}" srcOrd="0" destOrd="0" presId="urn:microsoft.com/office/officeart/2005/8/layout/hList1"/>
    <dgm:cxn modelId="{82607DAE-5BB5-459D-9070-05968F43A2CD}" type="presParOf" srcId="{A95453BE-4606-4489-9B32-A3A2A9489C15}" destId="{70DEEBCB-A4F1-47A2-85EF-0AC3628AAD0F}" srcOrd="0" destOrd="0" presId="urn:microsoft.com/office/officeart/2005/8/layout/hList1"/>
    <dgm:cxn modelId="{7C31449B-BC55-475D-9364-879243960E9B}" type="presParOf" srcId="{A95453BE-4606-4489-9B32-A3A2A9489C15}" destId="{9B518448-BDBC-443E-9E75-FDE028651893}" srcOrd="1" destOrd="0" presId="urn:microsoft.com/office/officeart/2005/8/layout/hList1"/>
    <dgm:cxn modelId="{BDB8887A-BC7C-4A69-B7B7-A61E484C2FD7}" type="presParOf" srcId="{25025F6D-1AB1-4AD3-B18F-B05184C829A8}" destId="{98D86BCB-93CA-4350-8075-5E1552C49538}" srcOrd="1" destOrd="0" presId="urn:microsoft.com/office/officeart/2005/8/layout/hList1"/>
    <dgm:cxn modelId="{FB8E06B8-532C-4240-825E-0CC6100E6DF5}" type="presParOf" srcId="{25025F6D-1AB1-4AD3-B18F-B05184C829A8}" destId="{56364F52-14C8-4180-A6EC-7971099701CD}" srcOrd="2" destOrd="0" presId="urn:microsoft.com/office/officeart/2005/8/layout/hList1"/>
    <dgm:cxn modelId="{DBF77674-2CC0-4ABF-A19A-DF5A4DEAA0E7}" type="presParOf" srcId="{56364F52-14C8-4180-A6EC-7971099701CD}" destId="{89E85204-E542-4AF4-A984-230551553E16}" srcOrd="0" destOrd="0" presId="urn:microsoft.com/office/officeart/2005/8/layout/hList1"/>
    <dgm:cxn modelId="{9D4942C2-1676-4B0E-ACCD-2C84A61856C4}" type="presParOf" srcId="{56364F52-14C8-4180-A6EC-7971099701CD}" destId="{085197D6-765E-4672-9A7D-4C4E25F20680}" srcOrd="1" destOrd="0" presId="urn:microsoft.com/office/officeart/2005/8/layout/hList1"/>
    <dgm:cxn modelId="{914DE98B-C06A-4C61-918E-67DFA2166FBB}" type="presParOf" srcId="{25025F6D-1AB1-4AD3-B18F-B05184C829A8}" destId="{6B88C067-B0D6-48EF-BE71-34C26A7812D6}" srcOrd="3" destOrd="0" presId="urn:microsoft.com/office/officeart/2005/8/layout/hList1"/>
    <dgm:cxn modelId="{DE27F984-C6D9-4FB2-9BE0-BD2FD9797D50}" type="presParOf" srcId="{25025F6D-1AB1-4AD3-B18F-B05184C829A8}" destId="{B5548632-1C1E-4E14-AA65-1B73C197EB49}" srcOrd="4" destOrd="0" presId="urn:microsoft.com/office/officeart/2005/8/layout/hList1"/>
    <dgm:cxn modelId="{FEC10CE9-EF21-44DD-B75B-AB72F9809E2E}" type="presParOf" srcId="{B5548632-1C1E-4E14-AA65-1B73C197EB49}" destId="{43D9629A-5CCA-46FE-84FF-049663E14216}" srcOrd="0" destOrd="0" presId="urn:microsoft.com/office/officeart/2005/8/layout/hList1"/>
    <dgm:cxn modelId="{5FA8C598-9B57-4309-97E3-7A94CF6AFFA0}" type="presParOf" srcId="{B5548632-1C1E-4E14-AA65-1B73C197EB49}" destId="{51E4B007-9660-4456-8D21-E1876C23957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DF74DF-AFBE-4F79-9EFB-D54F09478232}">
      <dsp:nvSpPr>
        <dsp:cNvPr id="0" name=""/>
        <dsp:cNvSpPr/>
      </dsp:nvSpPr>
      <dsp:spPr>
        <a:xfrm rot="10800000">
          <a:off x="2040375" y="609"/>
          <a:ext cx="9067932" cy="1267764"/>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046" tIns="91440" rIns="170688"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t>develop systemic approaches to increase the representation and advancement of women in academic STEM careers</a:t>
          </a:r>
        </a:p>
      </dsp:txBody>
      <dsp:txXfrm rot="10800000">
        <a:off x="2357316" y="609"/>
        <a:ext cx="8750991" cy="1267764"/>
      </dsp:txXfrm>
    </dsp:sp>
    <dsp:sp modelId="{B0F5D626-BE30-48CC-90F7-82331F5107B1}">
      <dsp:nvSpPr>
        <dsp:cNvPr id="0" name=""/>
        <dsp:cNvSpPr/>
      </dsp:nvSpPr>
      <dsp:spPr>
        <a:xfrm rot="20802345">
          <a:off x="1743626" y="75571"/>
          <a:ext cx="1195191" cy="1195191"/>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A9B556-D329-4C80-94DB-CE9F2C421B5B}">
      <dsp:nvSpPr>
        <dsp:cNvPr id="0" name=""/>
        <dsp:cNvSpPr/>
      </dsp:nvSpPr>
      <dsp:spPr>
        <a:xfrm rot="10800000">
          <a:off x="2141734" y="1567171"/>
          <a:ext cx="8932787" cy="1195191"/>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046" tIns="91440" rIns="170688"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t>develop innovative, sustainable pathways toward gender equity for men and women in the STEM academic workforce</a:t>
          </a:r>
        </a:p>
      </dsp:txBody>
      <dsp:txXfrm rot="10800000">
        <a:off x="2440532" y="1567171"/>
        <a:ext cx="8633989" cy="1195191"/>
      </dsp:txXfrm>
    </dsp:sp>
    <dsp:sp modelId="{5CC7BD2E-6E79-4AA5-9173-C177249B4C93}">
      <dsp:nvSpPr>
        <dsp:cNvPr id="0" name=""/>
        <dsp:cNvSpPr/>
      </dsp:nvSpPr>
      <dsp:spPr>
        <a:xfrm>
          <a:off x="1747282" y="1567171"/>
          <a:ext cx="1195191" cy="1195191"/>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25000" b="-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469832-C735-4F8F-99CA-25C1259439C8}">
      <dsp:nvSpPr>
        <dsp:cNvPr id="0" name=""/>
        <dsp:cNvSpPr/>
      </dsp:nvSpPr>
      <dsp:spPr>
        <a:xfrm rot="10800000">
          <a:off x="2068299" y="3061770"/>
          <a:ext cx="8994433" cy="1195191"/>
        </a:xfrm>
        <a:prstGeom prst="homePlat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7046" tIns="91440" rIns="170688"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t>contribute to the evidence base on gender equity and its intersection with other identities in STEM academic careers</a:t>
          </a:r>
        </a:p>
      </dsp:txBody>
      <dsp:txXfrm rot="10800000">
        <a:off x="2367097" y="3061770"/>
        <a:ext cx="8695635" cy="1195191"/>
      </dsp:txXfrm>
    </dsp:sp>
    <dsp:sp modelId="{132FD16F-EE08-4B50-BBC5-D468B5D6B34C}">
      <dsp:nvSpPr>
        <dsp:cNvPr id="0" name=""/>
        <dsp:cNvSpPr/>
      </dsp:nvSpPr>
      <dsp:spPr>
        <a:xfrm>
          <a:off x="1720014" y="3049280"/>
          <a:ext cx="1195191" cy="1195191"/>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8B6AC-663F-4165-A032-CA8284281777}">
      <dsp:nvSpPr>
        <dsp:cNvPr id="0" name=""/>
        <dsp:cNvSpPr/>
      </dsp:nvSpPr>
      <dsp:spPr>
        <a:xfrm>
          <a:off x="0" y="917453"/>
          <a:ext cx="10721046" cy="453600"/>
        </a:xfrm>
        <a:prstGeom prst="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F10050DB-9E5B-4F1F-BB75-3DD1AB2F08D5}">
      <dsp:nvSpPr>
        <dsp:cNvPr id="0" name=""/>
        <dsp:cNvSpPr/>
      </dsp:nvSpPr>
      <dsp:spPr>
        <a:xfrm>
          <a:off x="78465" y="51649"/>
          <a:ext cx="10227552" cy="1182855"/>
        </a:xfrm>
        <a:prstGeom prst="roundRect">
          <a:avLst/>
        </a:prstGeom>
        <a:solidFill>
          <a:schemeClr val="accent5">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4204" tIns="0" rIns="284204" bIns="0" numCol="1" spcCol="1270" anchor="ctr" anchorCtr="0">
          <a:noAutofit/>
        </a:bodyPr>
        <a:lstStyle/>
        <a:p>
          <a:pPr marL="0" lvl="0" indent="0" algn="ctr" defTabSz="1244600">
            <a:lnSpc>
              <a:spcPct val="90000"/>
            </a:lnSpc>
            <a:spcBef>
              <a:spcPct val="0"/>
            </a:spcBef>
            <a:spcAft>
              <a:spcPts val="1200"/>
            </a:spcAft>
            <a:buNone/>
          </a:pPr>
          <a:r>
            <a:rPr lang="en-US" sz="2800" b="1" kern="1200" dirty="0"/>
            <a:t>ADVANCE addresses the systems and </a:t>
          </a:r>
        </a:p>
        <a:p>
          <a:pPr marL="0" lvl="0" indent="0" algn="ctr" defTabSz="1244600">
            <a:lnSpc>
              <a:spcPct val="90000"/>
            </a:lnSpc>
            <a:spcBef>
              <a:spcPct val="0"/>
            </a:spcBef>
            <a:spcAft>
              <a:spcPts val="1200"/>
            </a:spcAft>
            <a:buNone/>
          </a:pPr>
          <a:r>
            <a:rPr lang="en-US" sz="2800" b="1" kern="1200" dirty="0"/>
            <a:t>organizations that drive access and success   </a:t>
          </a:r>
        </a:p>
      </dsp:txBody>
      <dsp:txXfrm>
        <a:off x="136207" y="109391"/>
        <a:ext cx="10112068" cy="1067371"/>
      </dsp:txXfrm>
    </dsp:sp>
    <dsp:sp modelId="{F9FB52B8-A678-448A-A0C4-9BACEC77963C}">
      <dsp:nvSpPr>
        <dsp:cNvPr id="0" name=""/>
        <dsp:cNvSpPr/>
      </dsp:nvSpPr>
      <dsp:spPr>
        <a:xfrm>
          <a:off x="0" y="1643564"/>
          <a:ext cx="10741563" cy="2438100"/>
        </a:xfrm>
        <a:prstGeom prst="rect">
          <a:avLst/>
        </a:prstGeom>
        <a:solidFill>
          <a:schemeClr val="lt1">
            <a:alpha val="90000"/>
            <a:hueOff val="0"/>
            <a:satOff val="0"/>
            <a:lumOff val="0"/>
            <a:alphaOff val="0"/>
          </a:schemeClr>
        </a:solidFill>
        <a:ln w="6350" cap="flat" cmpd="sng" algn="ctr">
          <a:solidFill>
            <a:schemeClr val="accent4">
              <a:hueOff val="5197846"/>
              <a:satOff val="-23984"/>
              <a:lumOff val="88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33665" tIns="374904" rIns="833665"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Culture and climate</a:t>
          </a:r>
        </a:p>
        <a:p>
          <a:pPr marL="228600" lvl="1" indent="-228600" algn="l" defTabSz="889000">
            <a:lnSpc>
              <a:spcPct val="90000"/>
            </a:lnSpc>
            <a:spcBef>
              <a:spcPct val="0"/>
            </a:spcBef>
            <a:spcAft>
              <a:spcPct val="15000"/>
            </a:spcAft>
            <a:buChar char="•"/>
          </a:pPr>
          <a:r>
            <a:rPr lang="en-US" sz="2000" kern="1200" dirty="0"/>
            <a:t>Recruitment, retention, tenure, and promotion policies </a:t>
          </a:r>
          <a:r>
            <a:rPr lang="en-US" sz="2000" i="1" kern="1200" dirty="0"/>
            <a:t>and practices</a:t>
          </a:r>
          <a:endParaRPr lang="en-US" sz="2000" kern="1200" dirty="0"/>
        </a:p>
        <a:p>
          <a:pPr marL="228600" lvl="1" indent="-228600" algn="l" defTabSz="889000">
            <a:lnSpc>
              <a:spcPct val="90000"/>
            </a:lnSpc>
            <a:spcBef>
              <a:spcPct val="0"/>
            </a:spcBef>
            <a:spcAft>
              <a:spcPct val="15000"/>
            </a:spcAft>
            <a:buChar char="•"/>
          </a:pPr>
          <a:r>
            <a:rPr lang="en-US" sz="2000" kern="1200" dirty="0"/>
            <a:t>Work-life balance and career flexibility policies, programs, </a:t>
          </a:r>
          <a:r>
            <a:rPr lang="en-US" sz="2000" i="1" kern="1200" dirty="0"/>
            <a:t>and usage</a:t>
          </a:r>
        </a:p>
        <a:p>
          <a:pPr marL="228600" lvl="1" indent="-228600" algn="l" defTabSz="889000">
            <a:lnSpc>
              <a:spcPct val="90000"/>
            </a:lnSpc>
            <a:spcBef>
              <a:spcPct val="0"/>
            </a:spcBef>
            <a:spcAft>
              <a:spcPct val="15000"/>
            </a:spcAft>
            <a:buChar char="•"/>
          </a:pPr>
          <a:r>
            <a:rPr lang="en-US" sz="2000" kern="1200" dirty="0"/>
            <a:t>Salaries, start-up packages, access to resources</a:t>
          </a:r>
        </a:p>
        <a:p>
          <a:pPr marL="228600" lvl="1" indent="-228600" algn="l" defTabSz="889000">
            <a:lnSpc>
              <a:spcPct val="90000"/>
            </a:lnSpc>
            <a:spcBef>
              <a:spcPct val="0"/>
            </a:spcBef>
            <a:spcAft>
              <a:spcPct val="15000"/>
            </a:spcAft>
            <a:buChar char="•"/>
          </a:pPr>
          <a:r>
            <a:rPr lang="en-US" sz="2000" kern="1200" dirty="0"/>
            <a:t>Institutional service allocations and requirements (committees, mentoring)</a:t>
          </a:r>
        </a:p>
        <a:p>
          <a:pPr marL="228600" lvl="1" indent="-228600" algn="l" defTabSz="889000">
            <a:lnSpc>
              <a:spcPct val="90000"/>
            </a:lnSpc>
            <a:spcBef>
              <a:spcPct val="0"/>
            </a:spcBef>
            <a:spcAft>
              <a:spcPct val="15000"/>
            </a:spcAft>
            <a:buChar char="•"/>
          </a:pPr>
          <a:r>
            <a:rPr lang="en-US" sz="2000" kern="1200" dirty="0"/>
            <a:t>Accountability of STEM leadership, commitment to diversity</a:t>
          </a:r>
        </a:p>
      </dsp:txBody>
      <dsp:txXfrm>
        <a:off x="0" y="1643564"/>
        <a:ext cx="10741563" cy="2438100"/>
      </dsp:txXfrm>
    </dsp:sp>
    <dsp:sp modelId="{16147038-B273-4AD7-9107-CD120AD61CA7}">
      <dsp:nvSpPr>
        <dsp:cNvPr id="0" name=""/>
        <dsp:cNvSpPr/>
      </dsp:nvSpPr>
      <dsp:spPr>
        <a:xfrm>
          <a:off x="78465" y="1519624"/>
          <a:ext cx="10227552" cy="389619"/>
        </a:xfrm>
        <a:prstGeom prst="roundRect">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4204" tIns="0" rIns="284204" bIns="0" numCol="1" spcCol="1270" anchor="ctr" anchorCtr="0">
          <a:noAutofit/>
        </a:bodyPr>
        <a:lstStyle/>
        <a:p>
          <a:pPr marL="0" lvl="0" indent="0" algn="l" defTabSz="1066800">
            <a:lnSpc>
              <a:spcPct val="90000"/>
            </a:lnSpc>
            <a:spcBef>
              <a:spcPct val="0"/>
            </a:spcBef>
            <a:spcAft>
              <a:spcPct val="35000"/>
            </a:spcAft>
            <a:buNone/>
          </a:pPr>
          <a:r>
            <a:rPr lang="en-US" sz="2400" kern="1200" dirty="0"/>
            <a:t>Issues that impact equity:</a:t>
          </a:r>
        </a:p>
      </dsp:txBody>
      <dsp:txXfrm>
        <a:off x="97485" y="1538644"/>
        <a:ext cx="10189512" cy="351579"/>
      </dsp:txXfrm>
    </dsp:sp>
    <dsp:sp modelId="{ED27331F-FFC4-45FB-B281-91BC4D1B3F24}">
      <dsp:nvSpPr>
        <dsp:cNvPr id="0" name=""/>
        <dsp:cNvSpPr/>
      </dsp:nvSpPr>
      <dsp:spPr>
        <a:xfrm>
          <a:off x="0" y="4703747"/>
          <a:ext cx="10741563" cy="453600"/>
        </a:xfrm>
        <a:prstGeom prst="rect">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1">
          <a:scrgbClr r="0" g="0" b="0"/>
        </a:fillRef>
        <a:effectRef idx="2">
          <a:scrgbClr r="0" g="0" b="0"/>
        </a:effectRef>
        <a:fontRef idx="minor"/>
      </dsp:style>
    </dsp:sp>
    <dsp:sp modelId="{3D5D889C-D80E-4402-A141-506C2E3E6342}">
      <dsp:nvSpPr>
        <dsp:cNvPr id="0" name=""/>
        <dsp:cNvSpPr/>
      </dsp:nvSpPr>
      <dsp:spPr>
        <a:xfrm>
          <a:off x="74200" y="4261076"/>
          <a:ext cx="10252266" cy="770015"/>
        </a:xfrm>
        <a:prstGeom prst="roundRect">
          <a:avLst/>
        </a:prstGeom>
        <a:solidFill>
          <a:schemeClr val="accent1">
            <a:lumMod val="75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84204" tIns="0" rIns="284204" bIns="0" numCol="1" spcCol="1270" anchor="ctr" anchorCtr="0">
          <a:noAutofit/>
        </a:bodyPr>
        <a:lstStyle/>
        <a:p>
          <a:pPr marL="0" lvl="0" indent="0" algn="ctr" defTabSz="1066800">
            <a:lnSpc>
              <a:spcPct val="90000"/>
            </a:lnSpc>
            <a:spcBef>
              <a:spcPct val="0"/>
            </a:spcBef>
            <a:spcAft>
              <a:spcPct val="35000"/>
            </a:spcAft>
            <a:buNone/>
          </a:pPr>
          <a:r>
            <a:rPr lang="en-US" sz="2400" kern="1200" dirty="0"/>
            <a:t>Systemic and organizational change can evoke </a:t>
          </a:r>
          <a:r>
            <a:rPr lang="en-US" sz="2400" b="1" kern="1200" dirty="0"/>
            <a:t>long-term change</a:t>
          </a:r>
          <a:endParaRPr lang="en-US" sz="2400" kern="1200" dirty="0"/>
        </a:p>
      </dsp:txBody>
      <dsp:txXfrm>
        <a:off x="111789" y="4298665"/>
        <a:ext cx="10177088" cy="6948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42406-BAD4-4B32-B30D-B11C18A6C346}">
      <dsp:nvSpPr>
        <dsp:cNvPr id="0" name=""/>
        <dsp:cNvSpPr/>
      </dsp:nvSpPr>
      <dsp:spPr>
        <a:xfrm>
          <a:off x="1124470" y="972658"/>
          <a:ext cx="687052" cy="592359"/>
        </a:xfrm>
        <a:prstGeom prst="hexagon">
          <a:avLst>
            <a:gd name="adj" fmla="val 25000"/>
            <a:gd name="vf" fmla="val 11547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en-US" sz="1000" kern="1200" dirty="0"/>
            <a:t>Faculty &amp; Leaders</a:t>
          </a:r>
        </a:p>
      </dsp:txBody>
      <dsp:txXfrm>
        <a:off x="1231088" y="1064581"/>
        <a:ext cx="473816" cy="408513"/>
      </dsp:txXfrm>
    </dsp:sp>
    <dsp:sp modelId="{2F51AB77-D332-4E6F-8652-84D61CF58023}">
      <dsp:nvSpPr>
        <dsp:cNvPr id="0" name=""/>
        <dsp:cNvSpPr/>
      </dsp:nvSpPr>
      <dsp:spPr>
        <a:xfrm>
          <a:off x="1142319" y="1234173"/>
          <a:ext cx="80441" cy="69330"/>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FF6E71-01B2-4447-9978-A5F629BAFCD6}">
      <dsp:nvSpPr>
        <dsp:cNvPr id="0" name=""/>
        <dsp:cNvSpPr/>
      </dsp:nvSpPr>
      <dsp:spPr>
        <a:xfrm>
          <a:off x="537174" y="654490"/>
          <a:ext cx="687052" cy="592359"/>
        </a:xfrm>
        <a:prstGeom prst="hexagon">
          <a:avLst>
            <a:gd name="adj" fmla="val 25000"/>
            <a:gd name="vf" fmla="val 1154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1000" r="-11000"/>
          </a:stretch>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8FF9A6-5B3A-47A0-8A0E-1D696F75F989}">
      <dsp:nvSpPr>
        <dsp:cNvPr id="0" name=""/>
        <dsp:cNvSpPr/>
      </dsp:nvSpPr>
      <dsp:spPr>
        <a:xfrm>
          <a:off x="1004908" y="1168598"/>
          <a:ext cx="80441" cy="69330"/>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C9D144-6361-4DF7-92AB-897D5DD1C939}">
      <dsp:nvSpPr>
        <dsp:cNvPr id="0" name=""/>
        <dsp:cNvSpPr/>
      </dsp:nvSpPr>
      <dsp:spPr>
        <a:xfrm>
          <a:off x="1709809" y="647447"/>
          <a:ext cx="687052" cy="592359"/>
        </a:xfrm>
        <a:prstGeom prst="hexagon">
          <a:avLst>
            <a:gd name="adj" fmla="val 25000"/>
            <a:gd name="vf" fmla="val 115470"/>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en-US" sz="1000" b="0" kern="1200" dirty="0"/>
            <a:t>Social Science Research</a:t>
          </a:r>
        </a:p>
      </dsp:txBody>
      <dsp:txXfrm>
        <a:off x="1816427" y="739370"/>
        <a:ext cx="473816" cy="408513"/>
      </dsp:txXfrm>
    </dsp:sp>
    <dsp:sp modelId="{5459D2CF-5F83-42E1-B67D-1E9675EA007E}">
      <dsp:nvSpPr>
        <dsp:cNvPr id="0" name=""/>
        <dsp:cNvSpPr/>
      </dsp:nvSpPr>
      <dsp:spPr>
        <a:xfrm>
          <a:off x="2179499" y="1160930"/>
          <a:ext cx="80441" cy="69330"/>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AECBCC-3328-42EC-AF96-4C23730D826B}">
      <dsp:nvSpPr>
        <dsp:cNvPr id="0" name=""/>
        <dsp:cNvSpPr/>
      </dsp:nvSpPr>
      <dsp:spPr>
        <a:xfrm>
          <a:off x="2295149" y="972658"/>
          <a:ext cx="687052" cy="592359"/>
        </a:xfrm>
        <a:prstGeom prst="hexagon">
          <a:avLst>
            <a:gd name="adj" fmla="val 25000"/>
            <a:gd name="vf" fmla="val 1154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8000" b="-8000"/>
          </a:stretch>
        </a:blip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E837AC-27B4-4C0C-B045-8BB02FD865A5}">
      <dsp:nvSpPr>
        <dsp:cNvPr id="0" name=""/>
        <dsp:cNvSpPr/>
      </dsp:nvSpPr>
      <dsp:spPr>
        <a:xfrm>
          <a:off x="2312998" y="1234173"/>
          <a:ext cx="80441" cy="69330"/>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E9CC4B-5CE5-4FAA-9B9B-DA2C9B01E0B1}">
      <dsp:nvSpPr>
        <dsp:cNvPr id="0" name=""/>
        <dsp:cNvSpPr/>
      </dsp:nvSpPr>
      <dsp:spPr>
        <a:xfrm>
          <a:off x="1124470" y="323645"/>
          <a:ext cx="687052" cy="592359"/>
        </a:xfrm>
        <a:prstGeom prst="hexagon">
          <a:avLst>
            <a:gd name="adj" fmla="val 25000"/>
            <a:gd name="vf" fmla="val 11547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970" rIns="0" bIns="13970" numCol="1" spcCol="1270" anchor="ctr" anchorCtr="0">
          <a:noAutofit/>
        </a:bodyPr>
        <a:lstStyle/>
        <a:p>
          <a:pPr marL="0" lvl="0" indent="0" algn="ctr" defTabSz="466725">
            <a:lnSpc>
              <a:spcPct val="90000"/>
            </a:lnSpc>
            <a:spcBef>
              <a:spcPct val="0"/>
            </a:spcBef>
            <a:spcAft>
              <a:spcPct val="35000"/>
            </a:spcAft>
            <a:buNone/>
          </a:pPr>
          <a:r>
            <a:rPr lang="en-US" sz="1050" kern="1200" dirty="0"/>
            <a:t>HRM Title IX</a:t>
          </a:r>
        </a:p>
      </dsp:txBody>
      <dsp:txXfrm>
        <a:off x="1231088" y="415568"/>
        <a:ext cx="473816" cy="408513"/>
      </dsp:txXfrm>
    </dsp:sp>
    <dsp:sp modelId="{9C029C4B-8377-4B1C-AFFA-BE110D0EC612}">
      <dsp:nvSpPr>
        <dsp:cNvPr id="0" name=""/>
        <dsp:cNvSpPr/>
      </dsp:nvSpPr>
      <dsp:spPr>
        <a:xfrm>
          <a:off x="1590248" y="336478"/>
          <a:ext cx="80441" cy="69330"/>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C7D7DC4B-8462-4350-AE35-D1901E80B8F1}">
      <dsp:nvSpPr>
        <dsp:cNvPr id="0" name=""/>
        <dsp:cNvSpPr/>
      </dsp:nvSpPr>
      <dsp:spPr>
        <a:xfrm>
          <a:off x="1709809" y="0"/>
          <a:ext cx="687052" cy="592359"/>
        </a:xfrm>
        <a:prstGeom prst="hexagon">
          <a:avLst>
            <a:gd name="adj" fmla="val 25000"/>
            <a:gd name="vf" fmla="val 11547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16000" r="-16000"/>
          </a:stretch>
        </a:blip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041224-EF38-4C42-82B7-3A6FAED512BD}">
      <dsp:nvSpPr>
        <dsp:cNvPr id="0" name=""/>
        <dsp:cNvSpPr/>
      </dsp:nvSpPr>
      <dsp:spPr>
        <a:xfrm>
          <a:off x="1730103" y="260105"/>
          <a:ext cx="80441" cy="69330"/>
        </a:xfrm>
        <a:prstGeom prst="hexagon">
          <a:avLst>
            <a:gd name="adj" fmla="val 25000"/>
            <a:gd name="vf" fmla="val 115470"/>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EEBCB-A4F1-47A2-85EF-0AC3628AAD0F}">
      <dsp:nvSpPr>
        <dsp:cNvPr id="0" name=""/>
        <dsp:cNvSpPr/>
      </dsp:nvSpPr>
      <dsp:spPr>
        <a:xfrm>
          <a:off x="3354" y="124744"/>
          <a:ext cx="3271043" cy="1017048"/>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i="1" kern="1200" dirty="0"/>
            <a:t>Institutional Transformation (IT)</a:t>
          </a:r>
          <a:r>
            <a:rPr lang="en-US" sz="2800" kern="1200" dirty="0"/>
            <a:t> </a:t>
          </a:r>
        </a:p>
      </dsp:txBody>
      <dsp:txXfrm>
        <a:off x="3354" y="124744"/>
        <a:ext cx="3271043" cy="1017048"/>
      </dsp:txXfrm>
    </dsp:sp>
    <dsp:sp modelId="{9B518448-BDBC-443E-9E75-FDE028651893}">
      <dsp:nvSpPr>
        <dsp:cNvPr id="0" name=""/>
        <dsp:cNvSpPr/>
      </dsp:nvSpPr>
      <dsp:spPr>
        <a:xfrm>
          <a:off x="3354" y="1141792"/>
          <a:ext cx="3271043" cy="34257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Develop, implement, and study innovative organizational change strategies to foster gender equity</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Up to $3M over five years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Single IHE that has not had IT before (all STEM)</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Preliminary proposal April 12, 2017* (required) </a:t>
          </a:r>
        </a:p>
        <a:p>
          <a:pPr marL="171450" lvl="1" indent="-171450" algn="l" defTabSz="711200">
            <a:lnSpc>
              <a:spcPct val="90000"/>
            </a:lnSpc>
            <a:spcBef>
              <a:spcPct val="0"/>
            </a:spcBef>
            <a:spcAft>
              <a:spcPct val="15000"/>
            </a:spcAft>
            <a:buChar char="•"/>
          </a:pPr>
          <a:r>
            <a:rPr lang="en-US" sz="1600" kern="1200" dirty="0"/>
            <a:t>Proposal (if invited after preliminary) Jan. 17, 2018*</a:t>
          </a:r>
        </a:p>
      </dsp:txBody>
      <dsp:txXfrm>
        <a:off x="3354" y="1141792"/>
        <a:ext cx="3271043" cy="3425760"/>
      </dsp:txXfrm>
    </dsp:sp>
    <dsp:sp modelId="{89E85204-E542-4AF4-A984-230551553E16}">
      <dsp:nvSpPr>
        <dsp:cNvPr id="0" name=""/>
        <dsp:cNvSpPr/>
      </dsp:nvSpPr>
      <dsp:spPr>
        <a:xfrm>
          <a:off x="3732344" y="124744"/>
          <a:ext cx="3271043" cy="1017048"/>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i="1" kern="1200" dirty="0"/>
            <a:t>Adaptation</a:t>
          </a:r>
          <a:r>
            <a:rPr lang="en-US" sz="2800" kern="1200" dirty="0"/>
            <a:t> </a:t>
          </a:r>
          <a:endParaRPr lang="en-US" sz="2300" kern="1200" dirty="0"/>
        </a:p>
      </dsp:txBody>
      <dsp:txXfrm>
        <a:off x="3732344" y="124744"/>
        <a:ext cx="3271043" cy="1017048"/>
      </dsp:txXfrm>
    </dsp:sp>
    <dsp:sp modelId="{085197D6-765E-4672-9A7D-4C4E25F20680}">
      <dsp:nvSpPr>
        <dsp:cNvPr id="0" name=""/>
        <dsp:cNvSpPr/>
      </dsp:nvSpPr>
      <dsp:spPr>
        <a:xfrm>
          <a:off x="3732344" y="1141792"/>
          <a:ext cx="3271043" cy="3425760"/>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Adapt proven organizational gender equity strategies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Up to $1M over three years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Single IHE that has not had IT before (all STEM) 		or</a:t>
          </a:r>
        </a:p>
        <a:p>
          <a:pPr marL="171450" lvl="1" indent="-171450" algn="l" defTabSz="711200">
            <a:lnSpc>
              <a:spcPct val="90000"/>
            </a:lnSpc>
            <a:spcBef>
              <a:spcPct val="0"/>
            </a:spcBef>
            <a:spcAft>
              <a:spcPct val="15000"/>
            </a:spcAft>
            <a:buChar char="•"/>
          </a:pPr>
          <a:r>
            <a:rPr lang="en-US" sz="1600" kern="1200" dirty="0"/>
            <a:t>Single non-profit org. (one or more disciplines)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LOI Aug. 9, 2017* (required) </a:t>
          </a:r>
        </a:p>
        <a:p>
          <a:pPr marL="171450" lvl="1" indent="-171450" algn="l" defTabSz="711200">
            <a:lnSpc>
              <a:spcPct val="90000"/>
            </a:lnSpc>
            <a:spcBef>
              <a:spcPct val="0"/>
            </a:spcBef>
            <a:spcAft>
              <a:spcPct val="15000"/>
            </a:spcAft>
            <a:buChar char="•"/>
          </a:pPr>
          <a:r>
            <a:rPr lang="en-US" sz="1600" kern="1200" dirty="0"/>
            <a:t>Proposal Sept. 13, 2017*</a:t>
          </a:r>
        </a:p>
      </dsp:txBody>
      <dsp:txXfrm>
        <a:off x="3732344" y="1141792"/>
        <a:ext cx="3271043" cy="3425760"/>
      </dsp:txXfrm>
    </dsp:sp>
    <dsp:sp modelId="{43D9629A-5CCA-46FE-84FF-049663E14216}">
      <dsp:nvSpPr>
        <dsp:cNvPr id="0" name=""/>
        <dsp:cNvSpPr/>
      </dsp:nvSpPr>
      <dsp:spPr>
        <a:xfrm>
          <a:off x="7461334" y="124744"/>
          <a:ext cx="3271043" cy="1017048"/>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i="1" kern="1200" dirty="0"/>
            <a:t>Partnership</a:t>
          </a:r>
          <a:r>
            <a:rPr lang="en-US" sz="2800" kern="1200" dirty="0"/>
            <a:t> </a:t>
          </a:r>
          <a:endParaRPr lang="en-US" sz="2300" kern="1200" dirty="0"/>
        </a:p>
      </dsp:txBody>
      <dsp:txXfrm>
        <a:off x="7461334" y="124744"/>
        <a:ext cx="3271043" cy="1017048"/>
      </dsp:txXfrm>
    </dsp:sp>
    <dsp:sp modelId="{51E4B007-9660-4456-8D21-E1876C239572}">
      <dsp:nvSpPr>
        <dsp:cNvPr id="0" name=""/>
        <dsp:cNvSpPr/>
      </dsp:nvSpPr>
      <dsp:spPr>
        <a:xfrm>
          <a:off x="7461334" y="1141792"/>
          <a:ext cx="3271043" cy="342576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Scale-up proven systemic gender equity strategies for national or regional impact</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Up to $1M over 3-5 years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Two or more partner orgs.</a:t>
          </a:r>
        </a:p>
        <a:p>
          <a:pPr marL="171450" lvl="1" indent="-171450" algn="l" defTabSz="711200">
            <a:lnSpc>
              <a:spcPct val="90000"/>
            </a:lnSpc>
            <a:spcBef>
              <a:spcPct val="0"/>
            </a:spcBef>
            <a:spcAft>
              <a:spcPct val="15000"/>
            </a:spcAft>
            <a:buChar char="•"/>
          </a:pPr>
          <a:r>
            <a:rPr lang="en-US" sz="1600" kern="1200" dirty="0"/>
            <a:t>One or more disciplines</a:t>
          </a:r>
        </a:p>
        <a:p>
          <a:pPr marL="171450" lvl="1" indent="-171450" algn="l" defTabSz="711200">
            <a:lnSpc>
              <a:spcPct val="90000"/>
            </a:lnSpc>
            <a:spcBef>
              <a:spcPct val="0"/>
            </a:spcBef>
            <a:spcAft>
              <a:spcPct val="15000"/>
            </a:spcAft>
            <a:buChar char="•"/>
          </a:pPr>
          <a:endParaRPr lang="en-US" sz="1600" kern="1200" dirty="0"/>
        </a:p>
        <a:p>
          <a:pPr marL="171450" lvl="1" indent="-171450" algn="l" defTabSz="711200">
            <a:lnSpc>
              <a:spcPct val="90000"/>
            </a:lnSpc>
            <a:spcBef>
              <a:spcPct val="0"/>
            </a:spcBef>
            <a:spcAft>
              <a:spcPct val="15000"/>
            </a:spcAft>
            <a:buChar char="•"/>
          </a:pPr>
          <a:r>
            <a:rPr lang="en-US" sz="1600" kern="1200" dirty="0"/>
            <a:t>LOI Dec. 14, 2016* (required)</a:t>
          </a:r>
        </a:p>
        <a:p>
          <a:pPr marL="171450" lvl="1" indent="-171450" algn="l" defTabSz="711200">
            <a:lnSpc>
              <a:spcPct val="90000"/>
            </a:lnSpc>
            <a:spcBef>
              <a:spcPct val="0"/>
            </a:spcBef>
            <a:spcAft>
              <a:spcPct val="15000"/>
            </a:spcAft>
            <a:buChar char="•"/>
          </a:pPr>
          <a:r>
            <a:rPr lang="en-US" sz="1600" kern="1200" dirty="0"/>
            <a:t>Proposal Jan. 11, 2017* </a:t>
          </a:r>
        </a:p>
      </dsp:txBody>
      <dsp:txXfrm>
        <a:off x="7461334" y="1141792"/>
        <a:ext cx="3271043" cy="3425760"/>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3599330-FE24-4DFD-AED8-7F1C1D11C7A9}" type="datetimeFigureOut">
              <a:rPr lang="en-US" smtClean="0"/>
              <a:t>4/7/2017</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4D5A1F8-9867-4B32-90BD-F308DAC2C062}" type="slidenum">
              <a:rPr lang="en-US" smtClean="0"/>
              <a:t>‹#›</a:t>
            </a:fld>
            <a:endParaRPr lang="en-US"/>
          </a:p>
        </p:txBody>
      </p:sp>
    </p:spTree>
    <p:extLst>
      <p:ext uri="{BB962C8B-B14F-4D97-AF65-F5344CB8AC3E}">
        <p14:creationId xmlns:p14="http://schemas.microsoft.com/office/powerpoint/2010/main" val="9985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link.springer.com/journal/1096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montana.edu/opa/facultystaffindex/diversity/index.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D5A1F8-9867-4B32-90BD-F308DAC2C062}" type="slidenum">
              <a:rPr lang="en-US" smtClean="0"/>
              <a:t>1</a:t>
            </a:fld>
            <a:endParaRPr lang="en-US"/>
          </a:p>
        </p:txBody>
      </p:sp>
    </p:spTree>
    <p:extLst>
      <p:ext uri="{BB962C8B-B14F-4D97-AF65-F5344CB8AC3E}">
        <p14:creationId xmlns:p14="http://schemas.microsoft.com/office/powerpoint/2010/main" val="2076089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AWIS ADVANCE PAID Award 0930073; ACS: American Chemical Society AGU: American Geophysical Union AMS: American Mathematical Society ASA: American Statistical Association MAA: Mathematical Association of America </a:t>
            </a:r>
            <a:r>
              <a:rPr lang="en-US" sz="1300" dirty="0" err="1"/>
              <a:t>SfN</a:t>
            </a:r>
            <a:r>
              <a:rPr lang="en-US" sz="1300" dirty="0"/>
              <a:t>: Society for Neuroscience SIAM: Society for Industrial and Applied Mathematics</a:t>
            </a:r>
          </a:p>
          <a:p>
            <a:r>
              <a:rPr lang="en-US" sz="1300" dirty="0"/>
              <a:t>Erin L. Cadwalader , Joan M. </a:t>
            </a:r>
            <a:r>
              <a:rPr lang="en-US" sz="1300" dirty="0" err="1"/>
              <a:t>Herbers</a:t>
            </a:r>
            <a:r>
              <a:rPr lang="en-US" sz="1300" dirty="0"/>
              <a:t> , Alice B. Popejoy (2014), </a:t>
            </a:r>
            <a:r>
              <a:rPr lang="en-US" sz="1300" i="1" dirty="0"/>
              <a:t>Disproportionate Awards for Women in Disciplinary Societies</a:t>
            </a:r>
            <a:r>
              <a:rPr lang="en-US" sz="1300" dirty="0"/>
              <a:t>, in </a:t>
            </a:r>
            <a:r>
              <a:rPr lang="en-US" sz="1300" dirty="0" err="1"/>
              <a:t>Vasilikie</a:t>
            </a:r>
            <a:r>
              <a:rPr lang="en-US" sz="1300" dirty="0"/>
              <a:t> Demos , Catherine White </a:t>
            </a:r>
            <a:r>
              <a:rPr lang="en-US" sz="1300" dirty="0" err="1"/>
              <a:t>Berheide</a:t>
            </a:r>
            <a:r>
              <a:rPr lang="en-US" sz="1300" dirty="0"/>
              <a:t> , Marcia </a:t>
            </a:r>
            <a:r>
              <a:rPr lang="en-US" sz="1300" dirty="0" err="1"/>
              <a:t>Texler</a:t>
            </a:r>
            <a:r>
              <a:rPr lang="en-US" sz="1300" dirty="0"/>
              <a:t> Segal (ed.) Gender Transformation in the Academy (Advances in Gender Research, Volume 19) Emerald Group Publishing Limited, pp.243 – 263</a:t>
            </a:r>
          </a:p>
          <a:p>
            <a:endParaRPr lang="en-US" sz="1300" dirty="0"/>
          </a:p>
          <a:p>
            <a:r>
              <a:rPr lang="en-US" sz="1300" dirty="0"/>
              <a:t>Multiple factors contribute to the attrition of women from STEM. A lack of recognition for scholarly contributions is one piece of the puzzle. Awards are crucial not only for recognizing achievement and for making individuals feel that their contributions are valued. Awards for research are important for tenure and promotion in the academy.</a:t>
            </a:r>
          </a:p>
          <a:p>
            <a:r>
              <a:rPr lang="en-US" sz="1300" dirty="0"/>
              <a:t>AWIS transparency of awards processes; using gender-neutral language for solicitations and letters of recommendation, increasing the nomination and selection pools, clearly defining and discussing the types of achievements being sought and evaluated, including women on nomination and selection committees (particularly as committee chairs), and educating the committees about implicit bias; an increase in the transparency of awards processes leading to more equitable recognition since the project’s inception in 2010.</a:t>
            </a:r>
          </a:p>
        </p:txBody>
      </p:sp>
      <p:sp>
        <p:nvSpPr>
          <p:cNvPr id="4" name="Slide Number Placeholder 3"/>
          <p:cNvSpPr>
            <a:spLocks noGrp="1"/>
          </p:cNvSpPr>
          <p:nvPr>
            <p:ph type="sldNum" sz="quarter" idx="10"/>
          </p:nvPr>
        </p:nvSpPr>
        <p:spPr/>
        <p:txBody>
          <a:bodyPr/>
          <a:lstStyle/>
          <a:p>
            <a:fld id="{C71C733B-045A-4212-A405-CACC622959D2}" type="slidenum">
              <a:rPr lang="en-US" smtClean="0"/>
              <a:pPr/>
              <a:t>10</a:t>
            </a:fld>
            <a:endParaRPr lang="en-US"/>
          </a:p>
        </p:txBody>
      </p:sp>
    </p:spTree>
    <p:extLst>
      <p:ext uri="{BB962C8B-B14F-4D97-AF65-F5344CB8AC3E}">
        <p14:creationId xmlns:p14="http://schemas.microsoft.com/office/powerpoint/2010/main" val="1303982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 of Washington prior ADVANCE awards:</a:t>
            </a:r>
            <a:r>
              <a:rPr lang="en-US" sz="1300" dirty="0"/>
              <a:t>0123552</a:t>
            </a:r>
            <a:r>
              <a:rPr lang="en-US" dirty="0"/>
              <a:t> IT</a:t>
            </a:r>
            <a:r>
              <a:rPr lang="en-US" sz="1300" dirty="0"/>
              <a:t>0545273</a:t>
            </a:r>
            <a:r>
              <a:rPr lang="en-US" dirty="0"/>
              <a:t> bio faculty </a:t>
            </a:r>
            <a:r>
              <a:rPr lang="en-US" sz="1300" dirty="0"/>
              <a:t>0619159</a:t>
            </a:r>
            <a:r>
              <a:rPr lang="en-US" dirty="0"/>
              <a:t> department</a:t>
            </a:r>
            <a:r>
              <a:rPr lang="en-US" baseline="0" dirty="0"/>
              <a:t> chair training and PD for women</a:t>
            </a:r>
            <a:endParaRPr lang="en-US" dirty="0"/>
          </a:p>
          <a:p>
            <a:r>
              <a:rPr lang="en-US" sz="1300" dirty="0"/>
              <a:t>0819407</a:t>
            </a:r>
            <a:r>
              <a:rPr lang="en-US" dirty="0"/>
              <a:t> recruit industry women into academics</a:t>
            </a:r>
            <a:r>
              <a:rPr lang="en-US" baseline="0" dirty="0"/>
              <a:t> - </a:t>
            </a:r>
            <a:r>
              <a:rPr lang="en-US" dirty="0"/>
              <a:t>Sixty-seven women attended the On-Ramps workshops over three years:</a:t>
            </a:r>
            <a:r>
              <a:rPr lang="en-US" baseline="0" dirty="0"/>
              <a:t> </a:t>
            </a:r>
            <a:r>
              <a:rPr lang="en-US" dirty="0"/>
              <a:t>Computer Science (30%), Electrical Engineering (18%), Physics and Astronomy (15%), Chemistry (8%), and Biology (5%).  10</a:t>
            </a:r>
            <a:r>
              <a:rPr lang="en-US" baseline="0" dirty="0"/>
              <a:t> transitioned to academic careers – 2 more are in universities.  4 of these women are URM.  </a:t>
            </a:r>
            <a:r>
              <a:rPr lang="en-US" sz="1300" dirty="0"/>
              <a:t>On-ramping: following women scientists and engineers through their transition from nonacademic to faculty careers</a:t>
            </a:r>
          </a:p>
          <a:p>
            <a:pPr defTabSz="966612" fontAlgn="base">
              <a:defRPr/>
            </a:pPr>
            <a:r>
              <a:rPr lang="en-US" sz="1300" dirty="0">
                <a:hlinkClick r:id="rId3"/>
              </a:rPr>
              <a:t>The Journal of Technology Transfer</a:t>
            </a:r>
            <a:r>
              <a:rPr lang="en-US" sz="1300" dirty="0"/>
              <a:t>, Coleen </a:t>
            </a:r>
            <a:r>
              <a:rPr lang="en-US" sz="1300" dirty="0" err="1"/>
              <a:t>Carrigan</a:t>
            </a:r>
            <a:r>
              <a:rPr lang="en-US" sz="1300" dirty="0"/>
              <a:t>, Katie O’Leary, Eve Riskin, Joyce Yen, Matt O’Donnell, pp 1-18 December 2015 New U of Washington award 1500310 with focus on engineering</a:t>
            </a:r>
            <a:endParaRPr lang="en-US" dirty="0"/>
          </a:p>
          <a:p>
            <a:endParaRPr lang="en-US" dirty="0"/>
          </a:p>
          <a:p>
            <a:r>
              <a:rPr lang="en-US" dirty="0"/>
              <a:t>WISELI References</a:t>
            </a:r>
          </a:p>
          <a:p>
            <a:pPr marL="181240" indent="-181240">
              <a:buFont typeface="Arial" panose="020B0604020202020204" pitchFamily="34" charset="0"/>
              <a:buChar char="•"/>
            </a:pPr>
            <a:r>
              <a:rPr lang="en-US" dirty="0"/>
              <a:t>Carnes, Molly; Patricia G. Devine; Carol Isaac; Linda </a:t>
            </a:r>
            <a:r>
              <a:rPr lang="en-US" dirty="0" err="1"/>
              <a:t>Baier</a:t>
            </a:r>
            <a:r>
              <a:rPr lang="en-US" dirty="0"/>
              <a:t> </a:t>
            </a:r>
            <a:r>
              <a:rPr lang="en-US" dirty="0" err="1"/>
              <a:t>Manwell</a:t>
            </a:r>
            <a:r>
              <a:rPr lang="en-US" dirty="0"/>
              <a:t>; Cecilia Ford; Angela </a:t>
            </a:r>
            <a:r>
              <a:rPr lang="en-US" dirty="0" err="1"/>
              <a:t>Byars</a:t>
            </a:r>
            <a:r>
              <a:rPr lang="en-US" dirty="0"/>
              <a:t>-Winston; Eve Fine; David Burke; and Jennifer Sheridan. 2012. “Promoting Institutional Change Through Bias Literacy.” Journal of Diversity in Higher Education. 5(2): 63-77. http://www.ncbi.nlm.nih.gov/pmc/articles/PMC3399596/ </a:t>
            </a:r>
          </a:p>
          <a:p>
            <a:pPr marL="181240" indent="-181240">
              <a:buFont typeface="Arial" panose="020B0604020202020204" pitchFamily="34" charset="0"/>
              <a:buChar char="•"/>
            </a:pPr>
            <a:r>
              <a:rPr lang="en-US" dirty="0"/>
              <a:t>Carnes, Molly; Patricia G. Devine; Linda </a:t>
            </a:r>
            <a:r>
              <a:rPr lang="en-US" dirty="0" err="1"/>
              <a:t>Baier</a:t>
            </a:r>
            <a:r>
              <a:rPr lang="en-US" dirty="0"/>
              <a:t> </a:t>
            </a:r>
            <a:r>
              <a:rPr lang="en-US" dirty="0" err="1"/>
              <a:t>Manwell</a:t>
            </a:r>
            <a:r>
              <a:rPr lang="en-US" dirty="0"/>
              <a:t>; Angela </a:t>
            </a:r>
            <a:r>
              <a:rPr lang="en-US" dirty="0" err="1"/>
              <a:t>Byars</a:t>
            </a:r>
            <a:r>
              <a:rPr lang="en-US" dirty="0"/>
              <a:t>-Winston; Eve Fine; Cecilia E. Ford; Patrick </a:t>
            </a:r>
            <a:r>
              <a:rPr lang="en-US" dirty="0" err="1"/>
              <a:t>Forscher</a:t>
            </a:r>
            <a:r>
              <a:rPr lang="en-US" dirty="0"/>
              <a:t>; Carol Isaac; Anna </a:t>
            </a:r>
            <a:r>
              <a:rPr lang="en-US" dirty="0" err="1"/>
              <a:t>Kaatz</a:t>
            </a:r>
            <a:r>
              <a:rPr lang="en-US" dirty="0"/>
              <a:t>; </a:t>
            </a:r>
            <a:r>
              <a:rPr lang="en-US" dirty="0" err="1"/>
              <a:t>Wairimu</a:t>
            </a:r>
            <a:r>
              <a:rPr lang="en-US" dirty="0"/>
              <a:t> </a:t>
            </a:r>
            <a:r>
              <a:rPr lang="en-US" dirty="0" err="1"/>
              <a:t>Magua</a:t>
            </a:r>
            <a:r>
              <a:rPr lang="en-US" dirty="0"/>
              <a:t>; Mari </a:t>
            </a:r>
            <a:r>
              <a:rPr lang="en-US" dirty="0" err="1"/>
              <a:t>Palta</a:t>
            </a:r>
            <a:r>
              <a:rPr lang="en-US" dirty="0"/>
              <a:t>; and Jennifer Sheridan. 2015. “Effect of an Intervention to Break the Gender Bias Habit: A Cluster Randomized, Controlled Trial.” Academic Medicine. 90(2): 221-230. </a:t>
            </a:r>
          </a:p>
          <a:p>
            <a:endParaRPr lang="en-US" dirty="0"/>
          </a:p>
        </p:txBody>
      </p:sp>
      <p:sp>
        <p:nvSpPr>
          <p:cNvPr id="4" name="Slide Number Placeholder 3"/>
          <p:cNvSpPr>
            <a:spLocks noGrp="1"/>
          </p:cNvSpPr>
          <p:nvPr>
            <p:ph type="sldNum" sz="quarter" idx="10"/>
          </p:nvPr>
        </p:nvSpPr>
        <p:spPr/>
        <p:txBody>
          <a:bodyPr/>
          <a:lstStyle/>
          <a:p>
            <a:fld id="{C71C733B-045A-4212-A405-CACC622959D2}" type="slidenum">
              <a:rPr lang="en-US" smtClean="0"/>
              <a:pPr/>
              <a:t>11</a:t>
            </a:fld>
            <a:endParaRPr lang="en-US"/>
          </a:p>
        </p:txBody>
      </p:sp>
    </p:spTree>
    <p:extLst>
      <p:ext uri="{BB962C8B-B14F-4D97-AF65-F5344CB8AC3E}">
        <p14:creationId xmlns:p14="http://schemas.microsoft.com/office/powerpoint/2010/main" val="1465221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European Commission created an ADVANCE-like funding opportunity to support Institutional Transformation projects at EU institutions in 2010</a:t>
            </a:r>
          </a:p>
          <a:p>
            <a:pPr lvl="1"/>
            <a:endParaRPr lang="en-US" dirty="0"/>
          </a:p>
          <a:p>
            <a:pPr lvl="0"/>
            <a:r>
              <a:rPr lang="en-US" dirty="0"/>
              <a:t>One of these awards included: Trinity College Dublin in Ireland, Siauliai University in Lithuania, and the French National Center for Scientific Research (CNRS).  </a:t>
            </a:r>
          </a:p>
          <a:p>
            <a:pPr lvl="0"/>
            <a:endParaRPr lang="en-US" dirty="0"/>
          </a:p>
          <a:p>
            <a:pPr lvl="0"/>
            <a:r>
              <a:rPr lang="en-US" dirty="0"/>
              <a:t>One of the key achievements at CNRS was the creation of a committee of senior researchers and decision-makers in recruitment and promotion processes at CNRS inspired from the STRIDE Committee created at the University of Michigan with their ADVANCE project. </a:t>
            </a:r>
          </a:p>
        </p:txBody>
      </p:sp>
      <p:sp>
        <p:nvSpPr>
          <p:cNvPr id="4" name="Slide Number Placeholder 3"/>
          <p:cNvSpPr>
            <a:spLocks noGrp="1"/>
          </p:cNvSpPr>
          <p:nvPr>
            <p:ph type="sldNum" sz="quarter" idx="10"/>
          </p:nvPr>
        </p:nvSpPr>
        <p:spPr/>
        <p:txBody>
          <a:bodyPr/>
          <a:lstStyle/>
          <a:p>
            <a:fld id="{C71C733B-045A-4212-A405-CACC622959D2}" type="slidenum">
              <a:rPr lang="en-US" smtClean="0"/>
              <a:pPr/>
              <a:t>12</a:t>
            </a:fld>
            <a:endParaRPr lang="en-US"/>
          </a:p>
        </p:txBody>
      </p:sp>
    </p:spTree>
    <p:extLst>
      <p:ext uri="{BB962C8B-B14F-4D97-AF65-F5344CB8AC3E}">
        <p14:creationId xmlns:p14="http://schemas.microsoft.com/office/powerpoint/2010/main" val="3340681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D5A1F8-9867-4B32-90BD-F308DAC2C062}" type="slidenum">
              <a:rPr lang="en-US" smtClean="0"/>
              <a:t>13</a:t>
            </a:fld>
            <a:endParaRPr lang="en-US"/>
          </a:p>
        </p:txBody>
      </p:sp>
    </p:spTree>
    <p:extLst>
      <p:ext uri="{BB962C8B-B14F-4D97-AF65-F5344CB8AC3E}">
        <p14:creationId xmlns:p14="http://schemas.microsoft.com/office/powerpoint/2010/main" val="4167767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normAutofit/>
          </a:bodyPr>
          <a:lstStyle/>
          <a:p>
            <a:r>
              <a:rPr lang="en-US" dirty="0"/>
              <a:t>Slide 4/28/14; Updated 5/9/14; self reported data from annual, </a:t>
            </a:r>
            <a:r>
              <a:rPr lang="en-US" baseline="0" dirty="0"/>
              <a:t>final reports from ADVANCE IT grantees.  Analysis by AAAS Fellow Roccio Benabentos 2014-2015.</a:t>
            </a:r>
            <a:endParaRPr lang="en-US" dirty="0"/>
          </a:p>
          <a:p>
            <a:endParaRPr lang="en-US" dirty="0"/>
          </a:p>
          <a:p>
            <a:r>
              <a:rPr lang="en-US" b="1" u="sng" dirty="0"/>
              <a:t>Being above the</a:t>
            </a:r>
            <a:r>
              <a:rPr lang="en-US" b="1" u="sng" baseline="0" dirty="0"/>
              <a:t> line means that the percent women in STEM academics at the end of the project was higher than when the project started being on the line means there was no change </a:t>
            </a:r>
            <a:r>
              <a:rPr lang="en-US" baseline="0" dirty="0"/>
              <a:t>– noting of course that IT was never about numbers it was about INSTITUTIONAL CHANGE but everyone asks about numbers – the problem is that we do not know if this is representative of trends for other institutions without ADVANCE IT projects and it does not contain information on State hiring freezes or hiring pushes that happened over the course of IT grants.  In addition, there appears to be variation in the change by tenure rank where there was more success at the full professor rank which actually fits with the stated goals of the first several cohorts of IT awards (Data is disaggregated by rank in graphs on side of slide)</a:t>
            </a:r>
            <a:endParaRPr lang="en-US" dirty="0"/>
          </a:p>
        </p:txBody>
      </p:sp>
      <p:sp>
        <p:nvSpPr>
          <p:cNvPr id="4" name="Slide Number Placeholder 3"/>
          <p:cNvSpPr>
            <a:spLocks noGrp="1"/>
          </p:cNvSpPr>
          <p:nvPr>
            <p:ph type="sldNum" sz="quarter" idx="10"/>
          </p:nvPr>
        </p:nvSpPr>
        <p:spPr/>
        <p:txBody>
          <a:bodyPr/>
          <a:lstStyle/>
          <a:p>
            <a:fld id="{49857AB8-DB17-42DC-8EB1-84132C110B6C}"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661072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lstStyle/>
          <a:p>
            <a:pPr defTabSz="966612">
              <a:defRPr/>
            </a:pPr>
            <a:r>
              <a:rPr lang="en-US" dirty="0"/>
              <a:t>From a 2012 Program evaluation by </a:t>
            </a:r>
            <a:r>
              <a:rPr lang="en-US" dirty="0" err="1"/>
              <a:t>Westat</a:t>
            </a:r>
            <a:r>
              <a:rPr lang="en-US" dirty="0"/>
              <a:t> – not published or</a:t>
            </a:r>
            <a:r>
              <a:rPr lang="en-US" baseline="0" dirty="0"/>
              <a:t> released by NSF</a:t>
            </a:r>
          </a:p>
          <a:p>
            <a:pPr defTabSz="966612">
              <a:defRPr/>
            </a:pPr>
            <a:endParaRPr lang="en-US" baseline="0" dirty="0"/>
          </a:p>
          <a:p>
            <a:pPr marL="0" marR="0" lvl="0" indent="0" algn="l" defTabSz="966612" rtl="0" eaLnBrk="1" fontAlgn="auto" latinLnBrk="0" hangingPunct="1">
              <a:lnSpc>
                <a:spcPct val="100000"/>
              </a:lnSpc>
              <a:spcBef>
                <a:spcPts val="0"/>
              </a:spcBef>
              <a:spcAft>
                <a:spcPts val="0"/>
              </a:spcAft>
              <a:buClrTx/>
              <a:buSzTx/>
              <a:buFontTx/>
              <a:buNone/>
              <a:tabLst/>
              <a:defRPr/>
            </a:pPr>
            <a:r>
              <a:rPr lang="en-US" sz="1200" dirty="0"/>
              <a:t>interpretation of existing regulations and laws; often doesn’t require new policy, just reinterpretation of existing</a:t>
            </a:r>
            <a:r>
              <a:rPr lang="en-US" sz="1200" baseline="0" dirty="0"/>
              <a:t> policy</a:t>
            </a:r>
            <a:r>
              <a:rPr lang="en-US" sz="1200" dirty="0"/>
              <a:t>.</a:t>
            </a:r>
          </a:p>
          <a:p>
            <a:pPr defTabSz="966612">
              <a:defRPr/>
            </a:pPr>
            <a:endParaRPr lang="en-US" dirty="0"/>
          </a:p>
          <a:p>
            <a:endParaRPr lang="en-US" dirty="0"/>
          </a:p>
        </p:txBody>
      </p:sp>
      <p:sp>
        <p:nvSpPr>
          <p:cNvPr id="4" name="Slide Number Placeholder 3"/>
          <p:cNvSpPr>
            <a:spLocks noGrp="1"/>
          </p:cNvSpPr>
          <p:nvPr>
            <p:ph type="sldNum" sz="quarter" idx="10"/>
          </p:nvPr>
        </p:nvSpPr>
        <p:spPr/>
        <p:txBody>
          <a:bodyPr/>
          <a:lstStyle/>
          <a:p>
            <a:fld id="{C71C733B-045A-4212-A405-CACC622959D2}" type="slidenum">
              <a:rPr lang="en-US" smtClean="0"/>
              <a:pPr/>
              <a:t>15</a:t>
            </a:fld>
            <a:endParaRPr lang="en-US"/>
          </a:p>
        </p:txBody>
      </p:sp>
    </p:spTree>
    <p:extLst>
      <p:ext uri="{BB962C8B-B14F-4D97-AF65-F5344CB8AC3E}">
        <p14:creationId xmlns:p14="http://schemas.microsoft.com/office/powerpoint/2010/main" val="3357244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normAutofit/>
          </a:bodyPr>
          <a:lstStyle/>
          <a:p>
            <a:pPr defTabSz="966612">
              <a:defRPr/>
            </a:pPr>
            <a:r>
              <a:rPr lang="en-US" dirty="0"/>
              <a:t>From a 2012 Program evaluation by </a:t>
            </a:r>
            <a:r>
              <a:rPr lang="en-US" dirty="0" err="1"/>
              <a:t>Westat</a:t>
            </a:r>
            <a:r>
              <a:rPr lang="en-US" dirty="0"/>
              <a:t> – not published or</a:t>
            </a:r>
            <a:r>
              <a:rPr lang="en-US" baseline="0" dirty="0"/>
              <a:t> released by NSF</a:t>
            </a:r>
          </a:p>
          <a:p>
            <a:pPr defTabSz="966612">
              <a:defRPr/>
            </a:pPr>
            <a:endParaRPr lang="en-US" baseline="0" dirty="0"/>
          </a:p>
          <a:p>
            <a:pPr defTabSz="966612">
              <a:defRPr/>
            </a:pPr>
            <a:r>
              <a:rPr lang="en-US" baseline="0" dirty="0"/>
              <a:t>For top block – compared to 24% increase over same time period in “SDR” comparison group – removed SDR because I don’t know what that means</a:t>
            </a:r>
            <a:endParaRPr lang="en-US" dirty="0"/>
          </a:p>
        </p:txBody>
      </p:sp>
      <p:sp>
        <p:nvSpPr>
          <p:cNvPr id="4" name="Slide Number Placeholder 3"/>
          <p:cNvSpPr>
            <a:spLocks noGrp="1"/>
          </p:cNvSpPr>
          <p:nvPr>
            <p:ph type="sldNum" sz="quarter" idx="10"/>
          </p:nvPr>
        </p:nvSpPr>
        <p:spPr/>
        <p:txBody>
          <a:bodyPr/>
          <a:lstStyle/>
          <a:p>
            <a:fld id="{BF8D9828-7280-4B2D-AF36-569BB2841CE6}" type="slidenum">
              <a:rPr lang="en-US" smtClean="0"/>
              <a:pPr/>
              <a:t>16</a:t>
            </a:fld>
            <a:endParaRPr lang="en-US"/>
          </a:p>
        </p:txBody>
      </p:sp>
    </p:spTree>
    <p:extLst>
      <p:ext uri="{BB962C8B-B14F-4D97-AF65-F5344CB8AC3E}">
        <p14:creationId xmlns:p14="http://schemas.microsoft.com/office/powerpoint/2010/main" val="1420587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lstStyle/>
          <a:p>
            <a:pPr defTabSz="966612">
              <a:defRPr/>
            </a:pPr>
            <a:r>
              <a:rPr lang="en-US" dirty="0"/>
              <a:t>From a 2012 Program evaluation by </a:t>
            </a:r>
            <a:r>
              <a:rPr lang="en-US" dirty="0" err="1"/>
              <a:t>Westat</a:t>
            </a:r>
            <a:r>
              <a:rPr lang="en-US" dirty="0"/>
              <a:t> – not published or</a:t>
            </a:r>
            <a:r>
              <a:rPr lang="en-US" baseline="0" dirty="0"/>
              <a:t> released by NSF</a:t>
            </a:r>
            <a:endParaRPr lang="en-US" dirty="0"/>
          </a:p>
          <a:p>
            <a:endParaRPr lang="en-US" dirty="0"/>
          </a:p>
        </p:txBody>
      </p:sp>
      <p:sp>
        <p:nvSpPr>
          <p:cNvPr id="4" name="Slide Number Placeholder 3"/>
          <p:cNvSpPr>
            <a:spLocks noGrp="1"/>
          </p:cNvSpPr>
          <p:nvPr>
            <p:ph type="sldNum" sz="quarter" idx="10"/>
          </p:nvPr>
        </p:nvSpPr>
        <p:spPr/>
        <p:txBody>
          <a:bodyPr/>
          <a:lstStyle/>
          <a:p>
            <a:fld id="{C71C733B-045A-4212-A405-CACC622959D2}" type="slidenum">
              <a:rPr lang="en-US" smtClean="0"/>
              <a:pPr/>
              <a:t>17</a:t>
            </a:fld>
            <a:endParaRPr lang="en-US"/>
          </a:p>
        </p:txBody>
      </p:sp>
    </p:spTree>
    <p:extLst>
      <p:ext uri="{BB962C8B-B14F-4D97-AF65-F5344CB8AC3E}">
        <p14:creationId xmlns:p14="http://schemas.microsoft.com/office/powerpoint/2010/main" val="20046153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lstStyle/>
          <a:p>
            <a:pPr defTabSz="966612">
              <a:defRPr/>
            </a:pPr>
            <a:r>
              <a:rPr lang="en-US" dirty="0"/>
              <a:t>From a 2012 Program evaluation by </a:t>
            </a:r>
            <a:r>
              <a:rPr lang="en-US" dirty="0" err="1"/>
              <a:t>Westat</a:t>
            </a:r>
            <a:r>
              <a:rPr lang="en-US" dirty="0"/>
              <a:t> – not published</a:t>
            </a:r>
          </a:p>
          <a:p>
            <a:endParaRPr lang="en-US" dirty="0"/>
          </a:p>
        </p:txBody>
      </p:sp>
      <p:sp>
        <p:nvSpPr>
          <p:cNvPr id="4" name="Slide Number Placeholder 3"/>
          <p:cNvSpPr>
            <a:spLocks noGrp="1"/>
          </p:cNvSpPr>
          <p:nvPr>
            <p:ph type="sldNum" sz="quarter" idx="10"/>
          </p:nvPr>
        </p:nvSpPr>
        <p:spPr/>
        <p:txBody>
          <a:bodyPr/>
          <a:lstStyle/>
          <a:p>
            <a:pPr>
              <a:defRPr/>
            </a:pPr>
            <a:fld id="{6D63E71D-B52C-49F5-B391-2A1D39DC0AFB}" type="slidenum">
              <a:rPr lang="en-US" smtClean="0"/>
              <a:pPr>
                <a:defRPr/>
              </a:pPr>
              <a:t>18</a:t>
            </a:fld>
            <a:endParaRPr lang="en-US"/>
          </a:p>
        </p:txBody>
      </p:sp>
    </p:spTree>
    <p:extLst>
      <p:ext uri="{BB962C8B-B14F-4D97-AF65-F5344CB8AC3E}">
        <p14:creationId xmlns:p14="http://schemas.microsoft.com/office/powerpoint/2010/main" val="910160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D5A1F8-9867-4B32-90BD-F308DAC2C062}" type="slidenum">
              <a:rPr lang="en-US" smtClean="0"/>
              <a:t>19</a:t>
            </a:fld>
            <a:endParaRPr lang="en-US"/>
          </a:p>
        </p:txBody>
      </p:sp>
    </p:spTree>
    <p:extLst>
      <p:ext uri="{BB962C8B-B14F-4D97-AF65-F5344CB8AC3E}">
        <p14:creationId xmlns:p14="http://schemas.microsoft.com/office/powerpoint/2010/main" val="231050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normAutofit fontScale="92500" lnSpcReduction="20000"/>
          </a:bodyPr>
          <a:lstStyle/>
          <a:p>
            <a:r>
              <a:rPr lang="en-US" sz="1300" dirty="0"/>
              <a:t>Social and behavioral research and organizational research provides evidence that the marginal representation and advancement of women and minorities</a:t>
            </a:r>
            <a:r>
              <a:rPr lang="en-US" sz="1300" baseline="0" dirty="0"/>
              <a:t> </a:t>
            </a:r>
            <a:r>
              <a:rPr lang="en-US" sz="1300" dirty="0"/>
              <a:t>in the STEM academy</a:t>
            </a:r>
            <a:r>
              <a:rPr lang="en-US" sz="1300" baseline="0" dirty="0"/>
              <a:t> </a:t>
            </a:r>
            <a:r>
              <a:rPr lang="en-US" sz="1300" dirty="0"/>
              <a:t>is often a function of external systemic factors,</a:t>
            </a:r>
            <a:r>
              <a:rPr lang="en-US" sz="1300" baseline="0" dirty="0"/>
              <a:t> rather than the </a:t>
            </a:r>
            <a:r>
              <a:rPr lang="en-US" sz="1300" dirty="0"/>
              <a:t>abilities, interests and technical skills of these left behind scholars.  These systemic issues are predominately subtle and include exclusion from STEM partly due to biases in decision making, policies, practices,</a:t>
            </a:r>
            <a:r>
              <a:rPr lang="en-US" sz="1300" baseline="0" dirty="0"/>
              <a:t> </a:t>
            </a:r>
            <a:r>
              <a:rPr lang="en-US" sz="1300" dirty="0"/>
              <a:t>and reward systems, as well as the </a:t>
            </a:r>
            <a:r>
              <a:rPr lang="en-US" sz="1300" dirty="0" err="1"/>
              <a:t>the</a:t>
            </a:r>
            <a:r>
              <a:rPr lang="en-US" sz="1300" dirty="0"/>
              <a:t> culture and climate of the STEM research and education enterprise.</a:t>
            </a:r>
          </a:p>
          <a:p>
            <a:endParaRPr lang="en-US" sz="1300" dirty="0"/>
          </a:p>
          <a:p>
            <a:r>
              <a:rPr lang="en-US" sz="1300" dirty="0"/>
              <a:t>ADVANCE</a:t>
            </a:r>
            <a:r>
              <a:rPr lang="en-US" sz="1300" baseline="0" dirty="0"/>
              <a:t> MODEL to address systemic issues </a:t>
            </a:r>
            <a:endParaRPr lang="en-US" sz="1300" dirty="0"/>
          </a:p>
          <a:p>
            <a:endParaRPr lang="en-US" sz="1300" dirty="0"/>
          </a:p>
          <a:p>
            <a:r>
              <a:rPr lang="en-US" sz="1300" dirty="0"/>
              <a:t>On top of these issues – there are societal influences as well such as on-going differential effects of work and family demands on women and men and the underrepresentation of women, especially women of color, in academic leadership and decision-making positions. </a:t>
            </a:r>
          </a:p>
          <a:p>
            <a:endParaRPr lang="en-US" sz="1300" dirty="0"/>
          </a:p>
          <a:p>
            <a:r>
              <a:rPr lang="en-US" sz="1300" dirty="0"/>
              <a:t>The great thing about the ADVANCE program is that it is focused on addressing these issues – which are harder to identify and harder to mitigate than overt biases and discrimination.  </a:t>
            </a:r>
          </a:p>
          <a:p>
            <a:endParaRPr lang="en-US" sz="1300" dirty="0"/>
          </a:p>
          <a:p>
            <a:r>
              <a:rPr lang="en-US" sz="1300" dirty="0"/>
              <a:t>ADVANCE does not provide fellowships, research, or travel grants to individual students, postdocs, or faculty to pursue STEM degrees or research which are potential strategies for increasing participation and retention and should continue for those reasons – but more systemic approaches such as ADVANCE are also needed – given that we have had success in increasing the numbers of diverse individuals earning STEM degrees at all levels but these increases have not translating into those individuals gaining power within STEM in the form of tenure track positions that lead to full professorships and leadership positions that set the culture and climate of STEM education and research through policies and expectations. </a:t>
            </a:r>
          </a:p>
          <a:p>
            <a:endParaRPr lang="en-US" sz="1300" dirty="0"/>
          </a:p>
        </p:txBody>
      </p:sp>
      <p:sp>
        <p:nvSpPr>
          <p:cNvPr id="4" name="Slide Number Placeholder 3"/>
          <p:cNvSpPr>
            <a:spLocks noGrp="1"/>
          </p:cNvSpPr>
          <p:nvPr>
            <p:ph type="sldNum" sz="quarter" idx="10"/>
          </p:nvPr>
        </p:nvSpPr>
        <p:spPr/>
        <p:txBody>
          <a:bodyPr/>
          <a:lstStyle/>
          <a:p>
            <a:pPr>
              <a:defRPr/>
            </a:pPr>
            <a:fld id="{6D63E71D-B52C-49F5-B391-2A1D39DC0AFB}"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2330283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Strategies focused on the unique situation of women with multiple identities (gender, race and ethnicity, disability, LGBTQ, foreign born, foreign trained, etc.) have not yet fully been developed.</a:t>
            </a:r>
          </a:p>
          <a:p>
            <a:endParaRPr lang="en-US" sz="1300" dirty="0"/>
          </a:p>
          <a:p>
            <a:r>
              <a:rPr lang="en-US" sz="1300" dirty="0"/>
              <a:t>Barriers to gender equity may not be identical for all groups of women faculty in science, technology, engineering, and mathematics (STEM) disciplines, however. For example, African-American women, Hispanic/Latina women, and Native American women are underrepresented as tenured and tenure-track faculty in STEM disciplines compared to white women, and the challenges to recruitment, retention, and advancement may not be the same for these groups of women. </a:t>
            </a:r>
          </a:p>
          <a:p>
            <a:endParaRPr lang="en-US" dirty="0"/>
          </a:p>
        </p:txBody>
      </p:sp>
      <p:sp>
        <p:nvSpPr>
          <p:cNvPr id="4" name="Slide Number Placeholder 3"/>
          <p:cNvSpPr>
            <a:spLocks noGrp="1"/>
          </p:cNvSpPr>
          <p:nvPr>
            <p:ph type="sldNum" sz="quarter" idx="10"/>
          </p:nvPr>
        </p:nvSpPr>
        <p:spPr/>
        <p:txBody>
          <a:bodyPr/>
          <a:lstStyle/>
          <a:p>
            <a:fld id="{1637E3B3-BC11-4F1D-8068-1764DD693ECA}" type="slidenum">
              <a:rPr lang="en-US" smtClean="0"/>
              <a:t>20</a:t>
            </a:fld>
            <a:endParaRPr lang="en-US"/>
          </a:p>
        </p:txBody>
      </p:sp>
    </p:spTree>
    <p:extLst>
      <p:ext uri="{BB962C8B-B14F-4D97-AF65-F5344CB8AC3E}">
        <p14:creationId xmlns:p14="http://schemas.microsoft.com/office/powerpoint/2010/main" val="748573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J. </a:t>
            </a:r>
            <a:r>
              <a:rPr lang="en-US" sz="1300" dirty="0" err="1"/>
              <a:t>Jovanovic</a:t>
            </a:r>
            <a:r>
              <a:rPr lang="en-US" sz="1300" dirty="0"/>
              <a:t> &amp; M. Armstrong a study of the attentiveness of ADVANCE grants to issues of women of color in STEM academics</a:t>
            </a:r>
            <a:r>
              <a:rPr lang="en-US" sz="1300" baseline="0" dirty="0"/>
              <a:t> (</a:t>
            </a:r>
            <a:r>
              <a:rPr lang="en-US" sz="1300" dirty="0"/>
              <a:t>1207250).  </a:t>
            </a:r>
          </a:p>
          <a:p>
            <a:r>
              <a:rPr lang="en-US" sz="1300" dirty="0"/>
              <a:t>-there is increasing recognition that ADVANCE programs and initiatives designed to support women have not been </a:t>
            </a:r>
            <a:r>
              <a:rPr lang="en-US" sz="1300" i="1" dirty="0"/>
              <a:t>intersectional</a:t>
            </a:r>
            <a:r>
              <a:rPr lang="en-US" sz="1300" dirty="0"/>
              <a:t> in perspective despite evidence that the active intersection of gender and racial/ethnic identity affects the experience of underrepresented minority women in STEM.  </a:t>
            </a:r>
          </a:p>
          <a:p>
            <a:r>
              <a:rPr lang="en-US" sz="1300" dirty="0"/>
              <a:t>This results in policies, programs, and practices that address the disadvantaging effects of different identities (being a women, or being a Latina, or being a Lesbian, etc.) but do not address the issues faced by women at the intersection of multiple identities.  These interventions end up not being effective because identities are not experienced independently but simultaneously. </a:t>
            </a:r>
          </a:p>
          <a:p>
            <a:r>
              <a:rPr lang="en-US" sz="1300" dirty="0"/>
              <a:t>“…efforts at increasing the low numbers of URM women in STEM are paradoxically impeded by the low numbers of URM women in STEM.” Challenges such as identifying and dealing with all the various “climate zones” within the institutions that women faculty of color find themselves (departments, research groups, classrooms, committees, etc.) and are different for different identities (black faculty and Latina faculty will have different experiences in the same climate zone).  Each of these “zones” may require the development of different strategies which becomes a daunting challenge even for the most committed. (Mary A. Armstrong, 2015) </a:t>
            </a:r>
          </a:p>
          <a:p>
            <a:endParaRPr lang="en-US" sz="1300" dirty="0"/>
          </a:p>
          <a:p>
            <a:r>
              <a:rPr lang="en-US" sz="1300" dirty="0"/>
              <a:t>A study on scientists and engineers who were women of color J. Williams (1106411). to determine if factors identified in social psychology studies of gender bias existed in STEM academic work settings.  The research included interviews of sixty women of color in STEM academics and found that 100% of the women had experienced at least one of four patterns of gender bias: </a:t>
            </a:r>
          </a:p>
          <a:p>
            <a:pPr lvl="0"/>
            <a:r>
              <a:rPr lang="en-US" sz="1300" dirty="0"/>
              <a:t>Prove-It-Again:  Women have to provide more evidence of competence than men in order to be seen equally as competent.</a:t>
            </a:r>
          </a:p>
          <a:p>
            <a:pPr lvl="0"/>
            <a:r>
              <a:rPr lang="en-US" sz="1300" dirty="0"/>
              <a:t>The Tightrope: Women find themselves walking a tightrope between being seen as too feminine to be competent and too masculine to be likeable.</a:t>
            </a:r>
          </a:p>
          <a:p>
            <a:pPr lvl="0"/>
            <a:r>
              <a:rPr lang="en-US" sz="1300" dirty="0"/>
              <a:t>The Maternal Wall: Assumption that women lose their work commitment and competence after they have children and stereotypes that penalizes mothers when they remain committed to work.</a:t>
            </a:r>
          </a:p>
          <a:p>
            <a:pPr lvl="0"/>
            <a:r>
              <a:rPr lang="en-US" sz="1300" dirty="0"/>
              <a:t>Tug of War: Women and men are biased against women in traditional masculine fields and distance themselves from women if they have experienced bias themselves.</a:t>
            </a:r>
          </a:p>
          <a:p>
            <a:r>
              <a:rPr lang="en-US" sz="1300" dirty="0"/>
              <a:t>The study included Latinas, Asian Americans, and African American women which allowed the researchers to identify differences in experienced bias between women of different races.  (Williams, 2014).  Another indicator that the issues facing women of color are very complex and require additional attention when designing interventions to encourage participation in STEM and to support their success in STEM.</a:t>
            </a:r>
          </a:p>
          <a:p>
            <a:endParaRPr lang="en-US" dirty="0"/>
          </a:p>
        </p:txBody>
      </p:sp>
      <p:sp>
        <p:nvSpPr>
          <p:cNvPr id="4" name="Slide Number Placeholder 3"/>
          <p:cNvSpPr>
            <a:spLocks noGrp="1"/>
          </p:cNvSpPr>
          <p:nvPr>
            <p:ph type="sldNum" sz="quarter" idx="10"/>
          </p:nvPr>
        </p:nvSpPr>
        <p:spPr/>
        <p:txBody>
          <a:bodyPr/>
          <a:lstStyle/>
          <a:p>
            <a:fld id="{1637E3B3-BC11-4F1D-8068-1764DD693ECA}" type="slidenum">
              <a:rPr lang="en-US" smtClean="0"/>
              <a:t>21</a:t>
            </a:fld>
            <a:endParaRPr lang="en-US"/>
          </a:p>
        </p:txBody>
      </p:sp>
    </p:spTree>
    <p:extLst>
      <p:ext uri="{BB962C8B-B14F-4D97-AF65-F5344CB8AC3E}">
        <p14:creationId xmlns:p14="http://schemas.microsoft.com/office/powerpoint/2010/main" val="1296280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normAutofit fontScale="77500" lnSpcReduction="20000"/>
          </a:bodyPr>
          <a:lstStyle/>
          <a:p>
            <a:r>
              <a:rPr lang="en-US" sz="1300" dirty="0"/>
              <a:t>All projects are expected to build on prior ADVANCE work and gender equity research to broaden the implementation of organizational and systemic strategies to foster gender equity in STEM academic careers. </a:t>
            </a:r>
          </a:p>
          <a:p>
            <a:r>
              <a:rPr lang="en-US" sz="1300" dirty="0"/>
              <a:t>All ADVANCE proposals are expected to recognize that gender does not exist in isolation from other characteristics, such as race/ethnicity, disability status, sexual orientation, foreign-born and foreign-trained status, faculty appointment type, etc., and should offer strategies to promote gender equity for all</a:t>
            </a:r>
          </a:p>
          <a:p>
            <a:r>
              <a:rPr lang="en-US" sz="1300" dirty="0"/>
              <a:t>Faculty (intersectionality)</a:t>
            </a:r>
          </a:p>
          <a:p>
            <a:endParaRPr lang="en-US" sz="1300" dirty="0"/>
          </a:p>
          <a:p>
            <a:pPr lvl="0"/>
            <a:r>
              <a:rPr lang="en-US" sz="1300" dirty="0"/>
              <a:t>The </a:t>
            </a:r>
            <a:r>
              <a:rPr lang="en-US" sz="1300" b="1" i="1" dirty="0"/>
              <a:t>Institutional Transformation (IT)</a:t>
            </a:r>
            <a:r>
              <a:rPr lang="en-US" sz="1300" dirty="0"/>
              <a:t> track supports the development of </a:t>
            </a:r>
            <a:r>
              <a:rPr lang="en-US" sz="1300" i="1" dirty="0"/>
              <a:t>innovative </a:t>
            </a:r>
            <a:r>
              <a:rPr lang="en-US" sz="1300" dirty="0"/>
              <a:t>organizational change strategies to produce comprehensive change within one institution of higher education across all STEM disciplines.  </a:t>
            </a:r>
            <a:r>
              <a:rPr lang="en-US" sz="1300" b="1" i="1" dirty="0"/>
              <a:t>IT</a:t>
            </a:r>
            <a:r>
              <a:rPr lang="en-US" sz="1300" dirty="0"/>
              <a:t> projects are also expected to contribute new research on gender equity in STEM academics.  Projects that do not propose innovative strategies may be more appropriate for the </a:t>
            </a:r>
            <a:r>
              <a:rPr lang="en-US" sz="1300" b="1" i="1" dirty="0"/>
              <a:t>Adaptation </a:t>
            </a:r>
            <a:r>
              <a:rPr lang="en-US" sz="1300" dirty="0"/>
              <a:t>track.</a:t>
            </a:r>
          </a:p>
          <a:p>
            <a:pPr lvl="0"/>
            <a:endParaRPr lang="en-US" sz="1300" dirty="0"/>
          </a:p>
          <a:p>
            <a:pPr lvl="0"/>
            <a:r>
              <a:rPr lang="en-US" sz="1300" dirty="0"/>
              <a:t>The </a:t>
            </a:r>
            <a:r>
              <a:rPr lang="en-US" sz="1300" b="1" i="1" dirty="0"/>
              <a:t>Adaptation</a:t>
            </a:r>
            <a:r>
              <a:rPr lang="en-US" sz="1300" dirty="0"/>
              <a:t> track supports the adaptation and implementation of evidence-based organizational change strategies, ideally from among those developed and implemented by ADVANCE projects.  </a:t>
            </a:r>
            <a:r>
              <a:rPr lang="en-US" sz="1300" b="1" i="1" dirty="0"/>
              <a:t>Adaptation</a:t>
            </a:r>
            <a:r>
              <a:rPr lang="en-US" sz="1300" dirty="0"/>
              <a:t> awards may support the adaptation and implementation of proven organizational change strategies within an IHE that has not had an ADVANCE IT award, including two-year institutions, predominantly undergraduate institutions, master’s level institutions, and Minority-Serving Institutions.  </a:t>
            </a:r>
            <a:r>
              <a:rPr lang="en-US" sz="1300" b="1" i="1" dirty="0"/>
              <a:t>Adaptation </a:t>
            </a:r>
            <a:r>
              <a:rPr lang="en-US" sz="1300" dirty="0"/>
              <a:t>awards may also be made to a STEM organization to implement systemic change strategies focused across all STEM disciplines, several STEM disciplines, or within one STEM discipline.  </a:t>
            </a:r>
          </a:p>
          <a:p>
            <a:endParaRPr lang="en-US" sz="1300" b="1" dirty="0"/>
          </a:p>
          <a:p>
            <a:r>
              <a:rPr lang="en-US" sz="1300" b="1" dirty="0"/>
              <a:t>For all proposals, ADVANCE is interested in supporting a range of institution types including:</a:t>
            </a:r>
            <a:r>
              <a:rPr lang="en-US" sz="1300" dirty="0"/>
              <a:t> community colleges, primarily undergraduate institutions, minority-serving institutions (e.g. Tribal Colleges and Universities, Historically Black Colleges and Universities, Hispanic-Serving Institutions, Native Hawaiian Serving Institutions, Alaska Native Institutions, Predominantly Black Institutions and Non-tribal, Native American Serving Institutions), women's colleges, institutions primarily serving persons with disabilities, and master’s level institutions. </a:t>
            </a:r>
          </a:p>
          <a:p>
            <a:endParaRPr lang="en-US" baseline="0" dirty="0"/>
          </a:p>
        </p:txBody>
      </p:sp>
      <p:sp>
        <p:nvSpPr>
          <p:cNvPr id="4" name="Slide Number Placeholder 3"/>
          <p:cNvSpPr>
            <a:spLocks noGrp="1"/>
          </p:cNvSpPr>
          <p:nvPr>
            <p:ph type="sldNum" sz="quarter" idx="10"/>
          </p:nvPr>
        </p:nvSpPr>
        <p:spPr/>
        <p:txBody>
          <a:bodyPr/>
          <a:lstStyle/>
          <a:p>
            <a:pPr>
              <a:defRPr/>
            </a:pPr>
            <a:fld id="{6D63E71D-B52C-49F5-B391-2A1D39DC0AFB}"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2278848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D5A1F8-9867-4B32-90BD-F308DAC2C062}" type="slidenum">
              <a:rPr lang="en-US" smtClean="0"/>
              <a:t>23</a:t>
            </a:fld>
            <a:endParaRPr lang="en-US"/>
          </a:p>
        </p:txBody>
      </p:sp>
    </p:spTree>
    <p:extLst>
      <p:ext uri="{BB962C8B-B14F-4D97-AF65-F5344CB8AC3E}">
        <p14:creationId xmlns:p14="http://schemas.microsoft.com/office/powerpoint/2010/main" val="15272257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7E3B3-BC11-4F1D-8068-1764DD693ECA}" type="slidenum">
              <a:rPr lang="en-US" smtClean="0"/>
              <a:t>24</a:t>
            </a:fld>
            <a:endParaRPr lang="en-US"/>
          </a:p>
        </p:txBody>
      </p:sp>
    </p:spTree>
    <p:extLst>
      <p:ext uri="{BB962C8B-B14F-4D97-AF65-F5344CB8AC3E}">
        <p14:creationId xmlns:p14="http://schemas.microsoft.com/office/powerpoint/2010/main" val="2902777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7E3B3-BC11-4F1D-8068-1764DD693ECA}" type="slidenum">
              <a:rPr lang="en-US" smtClean="0"/>
              <a:t>25</a:t>
            </a:fld>
            <a:endParaRPr lang="en-US"/>
          </a:p>
        </p:txBody>
      </p:sp>
    </p:spTree>
    <p:extLst>
      <p:ext uri="{BB962C8B-B14F-4D97-AF65-F5344CB8AC3E}">
        <p14:creationId xmlns:p14="http://schemas.microsoft.com/office/powerpoint/2010/main" val="17645617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D5A1F8-9867-4B32-90BD-F308DAC2C062}" type="slidenum">
              <a:rPr lang="en-US" smtClean="0"/>
              <a:t>26</a:t>
            </a:fld>
            <a:endParaRPr lang="en-US"/>
          </a:p>
        </p:txBody>
      </p:sp>
    </p:spTree>
    <p:extLst>
      <p:ext uri="{BB962C8B-B14F-4D97-AF65-F5344CB8AC3E}">
        <p14:creationId xmlns:p14="http://schemas.microsoft.com/office/powerpoint/2010/main" val="606736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sz="1300" b="1" dirty="0"/>
              <a:t>Org culture</a:t>
            </a:r>
            <a:r>
              <a:rPr lang="en-US" sz="1300" dirty="0"/>
              <a:t> is a set of shared assumptions, values, and beliefs, that govern how people behave in organizations.</a:t>
            </a:r>
          </a:p>
          <a:p>
            <a:pPr marL="181240" indent="-181240">
              <a:buFont typeface="Arial" panose="020B0604020202020204" pitchFamily="34" charset="0"/>
              <a:buChar char="•"/>
            </a:pPr>
            <a:r>
              <a:rPr lang="en-US" sz="1300" dirty="0"/>
              <a:t>Many ways to change culture - A powerful, inspiring visionary at the top, or a large enough group within the organization - change vision, act differently and enlists others to do so. If the new actions produce better results, these results are communicated and celebrated, and if they are not shut down by the old guard then new norms and values will grow.</a:t>
            </a:r>
          </a:p>
          <a:p>
            <a:pPr marL="181240" indent="-181240">
              <a:buFont typeface="Arial" panose="020B0604020202020204" pitchFamily="34" charset="0"/>
              <a:buChar char="•"/>
            </a:pPr>
            <a:r>
              <a:rPr lang="en-US" sz="1300" b="1" dirty="0"/>
              <a:t>climate </a:t>
            </a:r>
            <a:r>
              <a:rPr lang="en-US" sz="1300" dirty="0"/>
              <a:t>include aspects of the organization that are observed and felt by staff. Felt most keenly in localized units, departments, influence behavior, job performance, and job satisfaction (retention)  </a:t>
            </a:r>
          </a:p>
          <a:p>
            <a:pPr marL="181240" indent="-181240">
              <a:buFont typeface="Arial" panose="020B0604020202020204" pitchFamily="34" charset="0"/>
              <a:buChar char="•"/>
            </a:pPr>
            <a:r>
              <a:rPr lang="en-US" sz="1300" dirty="0"/>
              <a:t>Ways to change climate – 1st understand it (survey); 2</a:t>
            </a:r>
            <a:r>
              <a:rPr lang="en-US" sz="1300" baseline="30000" dirty="0"/>
              <a:t>nd</a:t>
            </a:r>
            <a:r>
              <a:rPr lang="en-US" sz="1300" dirty="0"/>
              <a:t> identify areas that are misaligned with mission and goals of organization; develop</a:t>
            </a:r>
            <a:r>
              <a:rPr lang="en-US" sz="1300" baseline="0" dirty="0"/>
              <a:t> shared steps to address</a:t>
            </a:r>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10"/>
          </p:nvPr>
        </p:nvSpPr>
        <p:spPr/>
        <p:txBody>
          <a:bodyPr/>
          <a:lstStyle/>
          <a:p>
            <a:fld id="{C71C733B-045A-4212-A405-CACC622959D2}"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858120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pPr>
            <a:r>
              <a:rPr lang="en-US" dirty="0"/>
              <a:t>There</a:t>
            </a:r>
            <a:r>
              <a:rPr lang="en-US" baseline="0" dirty="0"/>
              <a:t> are more women faculty than ever, underrepresented at the highest ranks but upward trend.</a:t>
            </a:r>
          </a:p>
          <a:p>
            <a:pPr marL="181240" indent="-181240">
              <a:buFont typeface="Arial" panose="020B0604020202020204" pitchFamily="34" charset="0"/>
              <a:buChar char="•"/>
            </a:pPr>
            <a:r>
              <a:rPr lang="en-US" baseline="0" dirty="0"/>
              <a:t>Gender inequities still persist, regardless of representation -  e.g., pay gaps by gender within rank; one example of inequity that is likely the result of policies, procedures and practices within institutions of higher education</a:t>
            </a:r>
          </a:p>
          <a:p>
            <a:pPr marL="181240" indent="-181240" defTabSz="966612">
              <a:buFont typeface="Arial" panose="020B0604020202020204" pitchFamily="34" charset="0"/>
              <a:buChar char="•"/>
              <a:defRPr/>
            </a:pPr>
            <a:r>
              <a:rPr lang="en-US" baseline="0" dirty="0"/>
              <a:t>A Title IX review may identify this but not necessarily the reasons for the inequity which could be wide ranging; many reasons could be structural such as disproportionate teaching and service for women, inflexible work/family policies, difficult department or classroom climates, lack of transparency in tenure and promotion policies, and differences in starting compensation and start up practices.  </a:t>
            </a:r>
          </a:p>
          <a:p>
            <a:pPr marL="181240" indent="-181240">
              <a:buFont typeface="Arial" panose="020B0604020202020204" pitchFamily="34" charset="0"/>
              <a:buChar char="•"/>
            </a:pPr>
            <a:r>
              <a:rPr lang="en-US" baseline="0" dirty="0" err="1"/>
              <a:t>Concl</a:t>
            </a:r>
            <a:r>
              <a:rPr lang="en-US" baseline="0" dirty="0"/>
              <a:t> - while adding individuals from diverse groups is helpful, it’s not the same as equity. Inequity can exist even when you have proportional representation</a:t>
            </a:r>
          </a:p>
          <a:p>
            <a:pPr marL="181240" indent="-181240">
              <a:buFont typeface="Arial" panose="020B0604020202020204" pitchFamily="34" charset="0"/>
              <a:buChar char="•"/>
            </a:pPr>
            <a:endParaRPr lang="en-US" baseline="0" dirty="0"/>
          </a:p>
          <a:p>
            <a:pPr marL="181240" marR="0" lvl="0" indent="-18124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http://www.aaup.org/reports-publications/2014-15salarysurvey</a:t>
            </a:r>
          </a:p>
          <a:p>
            <a:pPr marL="181240" indent="-18124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C71C733B-045A-4212-A405-CACC622959D2}" type="slidenum">
              <a:rPr lang="en-US" smtClean="0"/>
              <a:pPr/>
              <a:t>4</a:t>
            </a:fld>
            <a:endParaRPr lang="en-US" dirty="0"/>
          </a:p>
        </p:txBody>
      </p:sp>
    </p:spTree>
    <p:extLst>
      <p:ext uri="{BB962C8B-B14F-4D97-AF65-F5344CB8AC3E}">
        <p14:creationId xmlns:p14="http://schemas.microsoft.com/office/powerpoint/2010/main" val="229237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IHEs are not the only organizations that impact gender equity in STEM academics:  STEM professional societies, publishers, industry,</a:t>
            </a:r>
            <a:r>
              <a:rPr lang="en-US" sz="1300" baseline="0" dirty="0"/>
              <a:t> </a:t>
            </a:r>
            <a:r>
              <a:rPr lang="en-US" sz="1300" dirty="0"/>
              <a:t>research and education funding agencies,</a:t>
            </a:r>
            <a:r>
              <a:rPr lang="en-US" sz="1300" baseline="0" dirty="0"/>
              <a:t> </a:t>
            </a:r>
            <a:r>
              <a:rPr lang="en-US" sz="1300" dirty="0"/>
              <a:t>etc.</a:t>
            </a:r>
          </a:p>
          <a:p>
            <a:pPr defTabSz="966612">
              <a:defRPr/>
            </a:pPr>
            <a:endParaRPr lang="en-US" sz="1300" dirty="0"/>
          </a:p>
          <a:p>
            <a:pPr defTabSz="966612">
              <a:defRPr/>
            </a:pPr>
            <a:endParaRPr lang="en-US" sz="1300" dirty="0"/>
          </a:p>
          <a:p>
            <a:pPr defTabSz="966612">
              <a:defRPr/>
            </a:pPr>
            <a:endParaRPr lang="en-US" sz="1300" dirty="0"/>
          </a:p>
          <a:p>
            <a:pPr defTabSz="966612">
              <a:defRPr/>
            </a:pPr>
            <a:endParaRPr lang="en-US" sz="1300" dirty="0"/>
          </a:p>
          <a:p>
            <a:pPr defTabSz="966612">
              <a:defRPr/>
            </a:pPr>
            <a:endParaRPr lang="en-US" sz="1300" dirty="0"/>
          </a:p>
        </p:txBody>
      </p:sp>
      <p:sp>
        <p:nvSpPr>
          <p:cNvPr id="4" name="Slide Number Placeholder 3"/>
          <p:cNvSpPr>
            <a:spLocks noGrp="1"/>
          </p:cNvSpPr>
          <p:nvPr>
            <p:ph type="sldNum" sz="quarter" idx="10"/>
          </p:nvPr>
        </p:nvSpPr>
        <p:spPr/>
        <p:txBody>
          <a:bodyPr/>
          <a:lstStyle/>
          <a:p>
            <a:fld id="{C71C733B-045A-4212-A405-CACC622959D2}"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16043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D5A1F8-9867-4B32-90BD-F308DAC2C062}" type="slidenum">
              <a:rPr lang="en-US" smtClean="0"/>
              <a:t>6</a:t>
            </a:fld>
            <a:endParaRPr lang="en-US"/>
          </a:p>
        </p:txBody>
      </p:sp>
    </p:spTree>
    <p:extLst>
      <p:ext uri="{BB962C8B-B14F-4D97-AF65-F5344CB8AC3E}">
        <p14:creationId xmlns:p14="http://schemas.microsoft.com/office/powerpoint/2010/main" val="603740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normAutofit fontScale="85000" lnSpcReduction="20000"/>
          </a:bodyPr>
          <a:lstStyle/>
          <a:p>
            <a:r>
              <a:rPr lang="en-US" baseline="0" dirty="0"/>
              <a:t>$270 M over 15 years</a:t>
            </a:r>
          </a:p>
          <a:p>
            <a:endParaRPr lang="en-US" baseline="0" dirty="0"/>
          </a:p>
          <a:p>
            <a:r>
              <a:rPr lang="en-US" b="1" baseline="0" dirty="0"/>
              <a:t>Portfolio:</a:t>
            </a:r>
          </a:p>
          <a:p>
            <a:r>
              <a:rPr lang="en-US" dirty="0"/>
              <a:t>3/2016: 1</a:t>
            </a:r>
            <a:r>
              <a:rPr lang="en-US" baseline="0" dirty="0"/>
              <a:t>59 different IHEs have had ADVANCE funding – Institutional Transformation (IT), IT-Catalyst, Leadership, PAID, PLAN (Collectively described as Adaptation and Partnership awards in the slide).  + another 14 non-profit orgs including the National Academies.</a:t>
            </a:r>
          </a:p>
          <a:p>
            <a:endParaRPr lang="en-US" dirty="0"/>
          </a:p>
          <a:p>
            <a:r>
              <a:rPr lang="en-US" dirty="0"/>
              <a:t>Over 15 years the ADVANCE IT track (just one of three) has reached 1.8% of the IHEs in the U.S.  and through the other tracks the program has reached 4.6% of the IHEs.  (based on ~3,400 non-profit IHEs in the U.S. in 2010).  17% of the IT awards have gone</a:t>
            </a:r>
            <a:r>
              <a:rPr lang="en-US" baseline="0" dirty="0"/>
              <a:t> to Minority serving institutions (HBCUs and HSIs). </a:t>
            </a:r>
            <a:endParaRPr lang="en-US" dirty="0"/>
          </a:p>
          <a:p>
            <a:endParaRPr lang="en-US" dirty="0"/>
          </a:p>
          <a:p>
            <a:r>
              <a:rPr lang="en-US" baseline="0" dirty="0"/>
              <a:t>Research </a:t>
            </a:r>
            <a:r>
              <a:rPr lang="en-US" baseline="0" dirty="0" err="1"/>
              <a:t>Univs</a:t>
            </a:r>
            <a:r>
              <a:rPr lang="en-US" baseline="0" dirty="0"/>
              <a:t> in US = 108 VH  and ADVANCE has funded:</a:t>
            </a:r>
          </a:p>
          <a:p>
            <a:pPr marL="181210" indent="-181210">
              <a:buFont typeface="Arial" panose="020B0604020202020204" pitchFamily="34" charset="0"/>
              <a:buChar char="•"/>
            </a:pPr>
            <a:r>
              <a:rPr lang="en-US" baseline="0" dirty="0"/>
              <a:t>31 of the very high research institutions or 28.7% </a:t>
            </a:r>
          </a:p>
          <a:p>
            <a:pPr marL="181210" indent="-181210">
              <a:buFont typeface="Arial" panose="020B0604020202020204" pitchFamily="34" charset="0"/>
              <a:buChar char="•"/>
            </a:pPr>
            <a:r>
              <a:rPr lang="en-US" baseline="0" dirty="0"/>
              <a:t>Leads to peer institutional pressure effects where institutions take steps on their own to keep up with peer and aspirational institutions on areas of diversity</a:t>
            </a:r>
          </a:p>
          <a:p>
            <a:pPr marL="181210" indent="-181210">
              <a:buFont typeface="Arial" panose="020B0604020202020204" pitchFamily="34" charset="0"/>
              <a:buChar char="•"/>
            </a:pPr>
            <a:r>
              <a:rPr lang="en-US" baseline="0" dirty="0"/>
              <a:t>In addition, the movement of leadership between these and high research institutions brings ADVANCE to new locations. E.g., former President James Clement of West Virginia University (an ADVANCE IT awardee in 2010) moved to Clemson University in 2013 and has asked his faculty to develop an ADVANCE proposal and has articulated commitments and taken steps to enhance diversity within Clemson.</a:t>
            </a:r>
          </a:p>
          <a:p>
            <a:pPr marL="664435" lvl="1" indent="-181210" defTabSz="966452">
              <a:buFont typeface="Arial" panose="020B0604020202020204" pitchFamily="34" charset="0"/>
              <a:buChar char="•"/>
              <a:defRPr/>
            </a:pPr>
            <a:r>
              <a:rPr lang="en-US" dirty="0"/>
              <a:t>95% of IT projects experience PI turnover during the project - these PIs take ADVANCE with them to new institutions</a:t>
            </a:r>
            <a:endParaRPr lang="en-US" altLang="en-US" dirty="0"/>
          </a:p>
          <a:p>
            <a:pPr marL="181210" indent="-181210">
              <a:buFont typeface="Arial" panose="020B0604020202020204" pitchFamily="34" charset="0"/>
              <a:buChar char="•"/>
            </a:pPr>
            <a:endParaRPr lang="en-US" baseline="0" dirty="0"/>
          </a:p>
          <a:p>
            <a:pPr defTabSz="966452">
              <a:defRPr/>
            </a:pPr>
            <a:r>
              <a:rPr lang="en-US" baseline="0" dirty="0"/>
              <a:t>Plus another 99 IHEs and 10 professional societies that are participating in the other ADVANCE program tracks (IT-Catalyst, Leadership, PAID, or PLAN) designed to adapt strategies to new contexts and settings or to disseminate promising practices, tools and materials to others or within a STEM discipline or to catalyze change within IHEs.</a:t>
            </a:r>
          </a:p>
          <a:p>
            <a:pPr defTabSz="966452">
              <a:defRPr/>
            </a:pPr>
            <a:endParaRPr lang="en-US" baseline="0" dirty="0"/>
          </a:p>
          <a:p>
            <a:pPr defTabSz="966452">
              <a:defRPr/>
            </a:pPr>
            <a:r>
              <a:rPr lang="en-US" baseline="0" dirty="0"/>
              <a:t>IDEAL-N is such a dissemination model</a:t>
            </a:r>
          </a:p>
        </p:txBody>
      </p:sp>
      <p:sp>
        <p:nvSpPr>
          <p:cNvPr id="4" name="Slide Number Placeholder 3"/>
          <p:cNvSpPr>
            <a:spLocks noGrp="1"/>
          </p:cNvSpPr>
          <p:nvPr>
            <p:ph type="sldNum" sz="quarter" idx="10"/>
          </p:nvPr>
        </p:nvSpPr>
        <p:spPr/>
        <p:txBody>
          <a:bodyPr/>
          <a:lstStyle/>
          <a:p>
            <a:pPr>
              <a:defRPr/>
            </a:pPr>
            <a:fld id="{6D63E71D-B52C-49F5-B391-2A1D39DC0AFB}" type="slidenum">
              <a:rPr lang="en-US" smtClean="0">
                <a:solidFill>
                  <a:prstClr val="black"/>
                </a:solidFill>
              </a:rPr>
              <a:pPr>
                <a:defRPr/>
              </a:pPr>
              <a:t>7</a:t>
            </a:fld>
            <a:endParaRPr lang="en-US">
              <a:solidFill>
                <a:prstClr val="black"/>
              </a:solidFill>
            </a:endParaRPr>
          </a:p>
        </p:txBody>
      </p:sp>
    </p:spTree>
    <p:extLst>
      <p:ext uri="{BB962C8B-B14F-4D97-AF65-F5344CB8AC3E}">
        <p14:creationId xmlns:p14="http://schemas.microsoft.com/office/powerpoint/2010/main" val="3369029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4188" y="731838"/>
            <a:ext cx="6508750" cy="3660775"/>
          </a:xfrm>
        </p:spPr>
      </p:sp>
      <p:sp>
        <p:nvSpPr>
          <p:cNvPr id="3" name="Notes Placeholder 2"/>
          <p:cNvSpPr>
            <a:spLocks noGrp="1"/>
          </p:cNvSpPr>
          <p:nvPr>
            <p:ph type="body" idx="1"/>
          </p:nvPr>
        </p:nvSpPr>
        <p:spPr/>
        <p:txBody>
          <a:bodyPr/>
          <a:lstStyle/>
          <a:p>
            <a:pPr defTabSz="966612">
              <a:defRPr/>
            </a:pPr>
            <a:r>
              <a:rPr lang="en-US" dirty="0"/>
              <a:t>In general,</a:t>
            </a:r>
            <a:r>
              <a:rPr lang="en-US" baseline="0" dirty="0"/>
              <a:t> activities that have been shown to work fall into these general categories – </a:t>
            </a:r>
            <a:r>
              <a:rPr lang="en-US" dirty="0"/>
              <a:t>Based on program office reviews of annual and</a:t>
            </a:r>
            <a:r>
              <a:rPr lang="en-US" baseline="0" dirty="0"/>
              <a:t> final</a:t>
            </a:r>
            <a:r>
              <a:rPr lang="en-US" dirty="0"/>
              <a:t> reports and what has been reported in the literature from ADVANCE grantees</a:t>
            </a:r>
          </a:p>
          <a:p>
            <a:endParaRPr lang="en-US" baseline="0" dirty="0"/>
          </a:p>
          <a:p>
            <a:r>
              <a:rPr lang="en-US" baseline="0" dirty="0"/>
              <a:t>See also Page 15-37 in 2012 Urban institute evaluation report where the models used by ADVANCE grantees is summarized.  </a:t>
            </a:r>
          </a:p>
          <a:p>
            <a:endParaRPr lang="en-US" baseline="0" dirty="0"/>
          </a:p>
          <a:p>
            <a:pPr defTabSz="966612">
              <a:defRPr/>
            </a:pPr>
            <a:r>
              <a:rPr lang="en-US" baseline="0" dirty="0"/>
              <a:t>The </a:t>
            </a:r>
            <a:r>
              <a:rPr lang="en-US" dirty="0"/>
              <a:t>Strategies for Effecting Gender Equity and Institutional Change </a:t>
            </a:r>
            <a:r>
              <a:rPr lang="en-US" u="none" dirty="0"/>
              <a:t>project was funded by NSF ADVANCE and does a good job of synthesizing</a:t>
            </a:r>
            <a:r>
              <a:rPr lang="en-US" u="none" baseline="0" dirty="0"/>
              <a:t> what past ADVANCE grantees have implemented.</a:t>
            </a:r>
          </a:p>
        </p:txBody>
      </p:sp>
      <p:sp>
        <p:nvSpPr>
          <p:cNvPr id="4" name="Slide Number Placeholder 3"/>
          <p:cNvSpPr>
            <a:spLocks noGrp="1"/>
          </p:cNvSpPr>
          <p:nvPr>
            <p:ph type="sldNum" sz="quarter" idx="10"/>
          </p:nvPr>
        </p:nvSpPr>
        <p:spPr/>
        <p:txBody>
          <a:bodyPr/>
          <a:lstStyle/>
          <a:p>
            <a:fld id="{C71C733B-045A-4212-A405-CACC622959D2}"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975336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The</a:t>
            </a:r>
            <a:r>
              <a:rPr lang="en-US" baseline="0" dirty="0"/>
              <a:t> s</a:t>
            </a:r>
            <a:r>
              <a:rPr lang="en-US" dirty="0"/>
              <a:t>tudy compared</a:t>
            </a:r>
            <a:r>
              <a:rPr lang="en-US" baseline="0" dirty="0"/>
              <a:t> departments with faculty searches that were randomized to an intervention or a control </a:t>
            </a:r>
            <a:r>
              <a:rPr lang="en-US" dirty="0"/>
              <a:t>(#searches =23). </a:t>
            </a:r>
            <a:r>
              <a:rPr lang="en-US" sz="1200" dirty="0"/>
              <a:t>The intervention was held in small groups (3-6) of search committee chairs with a faculty peer providing: 1) a search toolkit and a “tip sheet” 2) a 20-30 minute overview of “unintentional” gender-bias research, including a copy of a scientific article, and 3) an introduction to the importance of work-life integration (e.g., partner, family, and recreational support) when recruiting candidates and a recommendation to the search chair that all on-campus interview candidates connect with a faculty Family Advocate for a 15-minute confidential meeting re: w-l integration practices at the university. </a:t>
            </a:r>
          </a:p>
          <a:p>
            <a:pPr defTabSz="966612">
              <a:defRPr/>
            </a:pPr>
            <a:r>
              <a:rPr lang="en-US" dirty="0"/>
              <a:t> </a:t>
            </a:r>
          </a:p>
          <a:p>
            <a:pPr defTabSz="966612">
              <a:defRPr/>
            </a:pPr>
            <a:r>
              <a:rPr lang="en-US" dirty="0"/>
              <a:t>Compared</a:t>
            </a:r>
            <a:r>
              <a:rPr lang="en-US" baseline="0" dirty="0"/>
              <a:t> to control group departments, i</a:t>
            </a:r>
            <a:r>
              <a:rPr lang="en-US" dirty="0"/>
              <a:t>ntervention departments were 6.3 times more likely to make an offer to a woman candidate, and women who were made an offer were 5.8 times more likely to accept that offer. </a:t>
            </a:r>
          </a:p>
          <a:p>
            <a:pPr defTabSz="966612">
              <a:defRPr/>
            </a:pPr>
            <a:endParaRPr lang="en-US" dirty="0"/>
          </a:p>
          <a:p>
            <a:pPr defTabSz="966612">
              <a:defRPr/>
            </a:pPr>
            <a:r>
              <a:rPr lang="en-US" sz="1300" dirty="0"/>
              <a:t>Training by HR was also provided but had a primary emphasis on antidiscrimination, equal opportunity, and avoiding lawsuits. In contrast, our intervention offered an inclusive, multicultural, broadening-participation approach (</a:t>
            </a:r>
            <a:r>
              <a:rPr lang="en-US" sz="1300" dirty="0" err="1"/>
              <a:t>Richeson</a:t>
            </a:r>
            <a:r>
              <a:rPr lang="en-US" sz="1300" dirty="0"/>
              <a:t> and Nussbaum 2004) based in Self-Determination Theory (Deci and Ryan 2000). </a:t>
            </a:r>
          </a:p>
          <a:p>
            <a:pPr defTabSz="966612">
              <a:defRPr/>
            </a:pPr>
            <a:r>
              <a:rPr lang="en-US" sz="1300" dirty="0"/>
              <a:t> </a:t>
            </a:r>
          </a:p>
          <a:p>
            <a:r>
              <a:rPr lang="en-US" sz="1300" dirty="0"/>
              <a:t>no differences between intervention and no-intervention searches in mean #of women on the search committees, in the departments, or % of PhDs awarded nationally. Random assignment was effective. 	</a:t>
            </a:r>
          </a:p>
          <a:p>
            <a:r>
              <a:rPr lang="en-US" sz="1300" dirty="0"/>
              <a:t>11 women were extended offers for tenure-track faculty positions—9 in the intervention condition and 2 in the no-intervention condition. Odds ratio statistics showed that a search in the intervention condition was 6.3 times more likely to make an offer to a woman candidate than a search in the no-intervention condition (</a:t>
            </a:r>
            <a:r>
              <a:rPr lang="en-US" sz="1300" i="1" dirty="0"/>
              <a:t>d </a:t>
            </a:r>
            <a:r>
              <a:rPr lang="en-US" sz="1300" dirty="0"/>
              <a:t>= 0.93). women offered jobs were 5.8 times more likely to accept the offer from an intervention search (</a:t>
            </a:r>
            <a:r>
              <a:rPr lang="en-US" sz="1300" i="1" dirty="0"/>
              <a:t>n </a:t>
            </a:r>
            <a:r>
              <a:rPr lang="en-US" sz="1300" dirty="0"/>
              <a:t>= 7 accepted) than from a no-intervention search (</a:t>
            </a:r>
            <a:r>
              <a:rPr lang="en-US" sz="1300" i="1" dirty="0"/>
              <a:t>n </a:t>
            </a:r>
            <a:r>
              <a:rPr lang="en-US" sz="1300" dirty="0"/>
              <a:t>= 1 accepted) (</a:t>
            </a:r>
            <a:r>
              <a:rPr lang="en-US" sz="1300" i="1" dirty="0"/>
              <a:t>d </a:t>
            </a:r>
            <a:r>
              <a:rPr lang="en-US" sz="1300" dirty="0"/>
              <a:t>= 0.80). start dates in 2013-14 academic year (n=10 men and 10 women) and start dates in 2014-15 (n=9 men and 9 women hired). </a:t>
            </a:r>
          </a:p>
          <a:p>
            <a:r>
              <a:rPr lang="en-US" sz="1300" u="sng" dirty="0">
                <a:hlinkClick r:id="rId3"/>
              </a:rPr>
              <a:t>http://www.montana.edu/opa/facultystaffindex/diversity/index.html</a:t>
            </a:r>
            <a:r>
              <a:rPr lang="en-US" sz="130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Montana State University ADVANCE IT award 1208831, PI Jessi Smith http://m.bioscience.oxfordjournals.org/content/early/2015/10/09/biosci.biv138.abstract</a:t>
            </a:r>
          </a:p>
          <a:p>
            <a:endParaRPr lang="en-US" sz="1300" dirty="0"/>
          </a:p>
        </p:txBody>
      </p:sp>
      <p:sp>
        <p:nvSpPr>
          <p:cNvPr id="4" name="Slide Number Placeholder 3"/>
          <p:cNvSpPr>
            <a:spLocks noGrp="1"/>
          </p:cNvSpPr>
          <p:nvPr>
            <p:ph type="sldNum" sz="quarter" idx="10"/>
          </p:nvPr>
        </p:nvSpPr>
        <p:spPr/>
        <p:txBody>
          <a:bodyPr/>
          <a:lstStyle/>
          <a:p>
            <a:fld id="{C71C733B-045A-4212-A405-CACC622959D2}"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4077044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4CB3BB-4818-486A-B887-0243DB47738F}"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242464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4CB3BB-4818-486A-B887-0243DB47738F}"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143979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4CB3BB-4818-486A-B887-0243DB47738F}"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498433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4CB3BB-4818-486A-B887-0243DB47738F}"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2954603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54CB3BB-4818-486A-B887-0243DB47738F}" type="datetimeFigureOut">
              <a:rPr lang="en-US" smtClean="0"/>
              <a:t>4/7/2017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3974177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54CB3BB-4818-486A-B887-0243DB47738F}"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2835943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4CB3BB-4818-486A-B887-0243DB47738F}" type="datetimeFigureOut">
              <a:rPr lang="en-US" smtClean="0"/>
              <a:t>4/7/2017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739868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54CB3BB-4818-486A-B887-0243DB47738F}" type="datetimeFigureOut">
              <a:rPr lang="en-US" smtClean="0"/>
              <a:t>4/7/2017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1248256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CB3BB-4818-486A-B887-0243DB47738F}" type="datetimeFigureOut">
              <a:rPr lang="en-US" smtClean="0"/>
              <a:t>4/7/2017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1047227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4CB3BB-4818-486A-B887-0243DB47738F}"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982604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54CB3BB-4818-486A-B887-0243DB47738F}" type="datetimeFigureOut">
              <a:rPr lang="en-US" smtClean="0"/>
              <a:t>4/7/2017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5CAF0-2E1A-4B07-B095-80AE4346EA7F}" type="slidenum">
              <a:rPr lang="en-US" smtClean="0"/>
              <a:t>‹#›</a:t>
            </a:fld>
            <a:endParaRPr lang="en-US"/>
          </a:p>
        </p:txBody>
      </p:sp>
    </p:spTree>
    <p:extLst>
      <p:ext uri="{BB962C8B-B14F-4D97-AF65-F5344CB8AC3E}">
        <p14:creationId xmlns:p14="http://schemas.microsoft.com/office/powerpoint/2010/main" val="413431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4CB3BB-4818-486A-B887-0243DB47738F}" type="datetimeFigureOut">
              <a:rPr lang="en-US" smtClean="0"/>
              <a:t>4/7/2017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A5CAF0-2E1A-4B07-B095-80AE4346EA7F}" type="slidenum">
              <a:rPr lang="en-US" smtClean="0"/>
              <a:t>‹#›</a:t>
            </a:fld>
            <a:endParaRPr lang="en-US"/>
          </a:p>
        </p:txBody>
      </p:sp>
    </p:spTree>
    <p:extLst>
      <p:ext uri="{BB962C8B-B14F-4D97-AF65-F5344CB8AC3E}">
        <p14:creationId xmlns:p14="http://schemas.microsoft.com/office/powerpoint/2010/main" val="1164483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toolsforchangeinstem.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http://www.colorado.edu/eer/research/strategic.html" TargetMode="External"/><Relationship Id="rId7"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gif"/></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498496" cy="4731785"/>
          </a:xfrm>
        </p:spPr>
        <p:txBody>
          <a:bodyPr>
            <a:noAutofit/>
          </a:bodyPr>
          <a:lstStyle/>
          <a:p>
            <a:r>
              <a:rPr lang="en-US" sz="4800" b="1" dirty="0"/>
              <a:t>NSF Perspectives on Current Challenges for Women and Minorities in STEM and Opportunities for Inclusive Excellence</a:t>
            </a:r>
            <a:br>
              <a:rPr lang="en-US" sz="4800" b="1" dirty="0"/>
            </a:br>
            <a:br>
              <a:rPr lang="en-US" sz="4800" dirty="0"/>
            </a:br>
            <a:r>
              <a:rPr lang="en-US" sz="2800" dirty="0"/>
              <a:t>Tamera Schneider </a:t>
            </a:r>
            <a:br>
              <a:rPr lang="en-US" sz="2800" dirty="0"/>
            </a:br>
            <a:r>
              <a:rPr lang="en-US" sz="2800" dirty="0"/>
              <a:t>National Science Foundation</a:t>
            </a:r>
            <a:br>
              <a:rPr lang="en-US" sz="2800" dirty="0"/>
            </a:br>
            <a:r>
              <a:rPr lang="en-US" sz="2800" dirty="0"/>
              <a:t>Social Psychology Program Director</a:t>
            </a:r>
            <a:br>
              <a:rPr lang="en-US" sz="2800" dirty="0"/>
            </a:br>
            <a:r>
              <a:rPr lang="en-US" sz="2800" dirty="0"/>
              <a:t>tschneid@nsf.gov</a:t>
            </a:r>
          </a:p>
        </p:txBody>
      </p:sp>
    </p:spTree>
    <p:extLst>
      <p:ext uri="{BB962C8B-B14F-4D97-AF65-F5344CB8AC3E}">
        <p14:creationId xmlns:p14="http://schemas.microsoft.com/office/powerpoint/2010/main" val="3039006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ADVANCE Disseminating Lessons Learned</a:t>
            </a:r>
          </a:p>
        </p:txBody>
      </p:sp>
      <p:sp>
        <p:nvSpPr>
          <p:cNvPr id="3" name="Content Placeholder 2"/>
          <p:cNvSpPr>
            <a:spLocks noGrp="1"/>
          </p:cNvSpPr>
          <p:nvPr>
            <p:ph sz="quarter" idx="1"/>
          </p:nvPr>
        </p:nvSpPr>
        <p:spPr/>
        <p:txBody>
          <a:bodyPr>
            <a:normAutofit/>
          </a:bodyPr>
          <a:lstStyle/>
          <a:p>
            <a:r>
              <a:rPr lang="en-US" sz="2400" dirty="0"/>
              <a:t>The Association for Women in Science (2010) worked with 18 scientific societies to provide implicit bias training for awards committees and review award guidelines.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6737" y="2543503"/>
            <a:ext cx="5314932" cy="3741763"/>
          </a:xfrm>
          <a:prstGeom prst="rect">
            <a:avLst/>
          </a:prstGeom>
        </p:spPr>
      </p:pic>
      <p:sp>
        <p:nvSpPr>
          <p:cNvPr id="5" name="TextBox 4"/>
          <p:cNvSpPr txBox="1"/>
          <p:nvPr/>
        </p:nvSpPr>
        <p:spPr>
          <a:xfrm>
            <a:off x="6549679" y="6215885"/>
            <a:ext cx="4457700" cy="523220"/>
          </a:xfrm>
          <a:prstGeom prst="rect">
            <a:avLst/>
          </a:prstGeom>
          <a:noFill/>
        </p:spPr>
        <p:txBody>
          <a:bodyPr wrap="square" rtlCol="0">
            <a:spAutoFit/>
          </a:bodyPr>
          <a:lstStyle/>
          <a:p>
            <a:r>
              <a:rPr lang="en-US" sz="1400" dirty="0"/>
              <a:t>Data from 7 societies working with AWIS for 3 years (www.AWIS.org)</a:t>
            </a:r>
          </a:p>
        </p:txBody>
      </p:sp>
      <p:sp>
        <p:nvSpPr>
          <p:cNvPr id="6" name="TextBox 5"/>
          <p:cNvSpPr txBox="1"/>
          <p:nvPr/>
        </p:nvSpPr>
        <p:spPr>
          <a:xfrm>
            <a:off x="1323188" y="3159091"/>
            <a:ext cx="4118561" cy="2677656"/>
          </a:xfrm>
          <a:prstGeom prst="rect">
            <a:avLst/>
          </a:prstGeom>
          <a:noFill/>
        </p:spPr>
        <p:txBody>
          <a:bodyPr wrap="square" rtlCol="0">
            <a:spAutoFit/>
          </a:bodyPr>
          <a:lstStyle/>
          <a:p>
            <a:r>
              <a:rPr lang="en-US" sz="2400" i="1" dirty="0"/>
              <a:t>The societies that made changes to the language in their call for nominations and selection process have had increases in the percentage of awards made to women in those disciplines</a:t>
            </a:r>
          </a:p>
        </p:txBody>
      </p:sp>
    </p:spTree>
    <p:extLst>
      <p:ext uri="{BB962C8B-B14F-4D97-AF65-F5344CB8AC3E}">
        <p14:creationId xmlns:p14="http://schemas.microsoft.com/office/powerpoint/2010/main" val="4187292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ADVANCE Tools</a:t>
            </a:r>
          </a:p>
        </p:txBody>
      </p:sp>
      <p:sp>
        <p:nvSpPr>
          <p:cNvPr id="3" name="Content Placeholder 2"/>
          <p:cNvSpPr>
            <a:spLocks noGrp="1"/>
          </p:cNvSpPr>
          <p:nvPr>
            <p:ph sz="quarter" idx="1"/>
          </p:nvPr>
        </p:nvSpPr>
        <p:spPr>
          <a:xfrm>
            <a:off x="816864" y="1600200"/>
            <a:ext cx="10079736" cy="4495800"/>
          </a:xfrm>
        </p:spPr>
        <p:txBody>
          <a:bodyPr>
            <a:normAutofit/>
          </a:bodyPr>
          <a:lstStyle/>
          <a:p>
            <a:r>
              <a:rPr lang="en-US" dirty="0"/>
              <a:t>University of Washington LEAD-it-Yourself! (</a:t>
            </a:r>
            <a:r>
              <a:rPr lang="en-US" dirty="0" err="1"/>
              <a:t>LiY</a:t>
            </a:r>
            <a:r>
              <a:rPr lang="en-US" dirty="0"/>
              <a:t>!) toolkit (PAID 1310305) </a:t>
            </a:r>
          </a:p>
          <a:p>
            <a:pPr lvl="1"/>
            <a:r>
              <a:rPr lang="en-US" dirty="0"/>
              <a:t>Online open source toolkit that provides planning and instructional materials for leadership training workshops (train the trainers).  </a:t>
            </a:r>
          </a:p>
          <a:p>
            <a:pPr lvl="1"/>
            <a:r>
              <a:rPr lang="en-US" dirty="0"/>
              <a:t>Builds on ADVANCE IT 0123552 and PAID 0619159</a:t>
            </a:r>
          </a:p>
          <a:p>
            <a:r>
              <a:rPr lang="en-US" dirty="0"/>
              <a:t>University of Wisconsin-Madison Bias Literacy workshop</a:t>
            </a:r>
          </a:p>
          <a:p>
            <a:pPr lvl="1"/>
            <a:r>
              <a:rPr lang="en-US" dirty="0"/>
              <a:t>Bias literacy workshop to educate STEMM (science, technology, engineering, mathematics, and medicine) faculty about implicit gender bias in academia (NIH WISELI, 2010).  The “workshop in a box” contains everything needed for facilitators to implement a 2.5 hour workshop.</a:t>
            </a:r>
          </a:p>
          <a:p>
            <a:pPr lvl="1"/>
            <a:r>
              <a:rPr lang="en-US" dirty="0"/>
              <a:t>Builds on ADVANCE IT 0123666 </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96600" y="2252663"/>
            <a:ext cx="1200150" cy="120015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53811" y="5305425"/>
            <a:ext cx="1942939" cy="790575"/>
          </a:xfrm>
          <a:prstGeom prst="rect">
            <a:avLst/>
          </a:prstGeom>
        </p:spPr>
      </p:pic>
    </p:spTree>
    <p:extLst>
      <p:ext uri="{BB962C8B-B14F-4D97-AF65-F5344CB8AC3E}">
        <p14:creationId xmlns:p14="http://schemas.microsoft.com/office/powerpoint/2010/main" val="3278762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International Interest in ADVANCE and Modeling </a:t>
            </a:r>
          </a:p>
        </p:txBody>
      </p:sp>
      <p:sp>
        <p:nvSpPr>
          <p:cNvPr id="3" name="Content Placeholder 2"/>
          <p:cNvSpPr>
            <a:spLocks noGrp="1"/>
          </p:cNvSpPr>
          <p:nvPr>
            <p:ph sz="quarter" idx="1"/>
          </p:nvPr>
        </p:nvSpPr>
        <p:spPr/>
        <p:txBody>
          <a:bodyPr>
            <a:normAutofit fontScale="77500" lnSpcReduction="20000"/>
          </a:bodyPr>
          <a:lstStyle/>
          <a:p>
            <a:pPr marL="0" indent="0">
              <a:buNone/>
            </a:pPr>
            <a:r>
              <a:rPr lang="en-US" sz="3200" dirty="0"/>
              <a:t>ADVANCE International Activities</a:t>
            </a:r>
          </a:p>
          <a:p>
            <a:r>
              <a:rPr lang="en-US" sz="3200" dirty="0"/>
              <a:t>Global Research Council - gender equity in STEM research was one of the agenda items for research funding agencies at the 2016 meeting </a:t>
            </a:r>
          </a:p>
          <a:p>
            <a:pPr lvl="1"/>
            <a:r>
              <a:rPr lang="en-US" dirty="0"/>
              <a:t>ADVANCE attended the Americas regional in preparation</a:t>
            </a:r>
          </a:p>
          <a:p>
            <a:r>
              <a:rPr lang="en-US" sz="3200" dirty="0"/>
              <a:t>ADVANCE invited to present at International Gender Summits</a:t>
            </a:r>
          </a:p>
          <a:p>
            <a:r>
              <a:rPr lang="en-US" sz="3200" dirty="0"/>
              <a:t>NSF was an observer on the European Union funded GENDER-NET 2015-2016</a:t>
            </a:r>
          </a:p>
          <a:p>
            <a:r>
              <a:rPr lang="en-US" sz="3200" dirty="0"/>
              <a:t>ADVANCE regularly asked to meet with State Department delegations of women in STEM</a:t>
            </a:r>
          </a:p>
          <a:p>
            <a:pPr marL="0" indent="0">
              <a:buNone/>
            </a:pPr>
            <a:endParaRPr lang="en-US" sz="3200" dirty="0"/>
          </a:p>
          <a:p>
            <a:pPr marL="0" indent="0">
              <a:buNone/>
            </a:pPr>
            <a:r>
              <a:rPr lang="en-US" sz="3200" dirty="0"/>
              <a:t>Adaption of the ADVANCE model</a:t>
            </a:r>
          </a:p>
          <a:p>
            <a:r>
              <a:rPr lang="en-US" sz="3200" dirty="0"/>
              <a:t>The EU Commission created a grant program to support institutional transformation in the EU in 2010   </a:t>
            </a:r>
            <a:endParaRPr lang="en-US" dirty="0"/>
          </a:p>
        </p:txBody>
      </p:sp>
    </p:spTree>
    <p:extLst>
      <p:ext uri="{BB962C8B-B14F-4D97-AF65-F5344CB8AC3E}">
        <p14:creationId xmlns:p14="http://schemas.microsoft.com/office/powerpoint/2010/main" val="1765735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052" y="4038600"/>
            <a:ext cx="11467548" cy="1828800"/>
          </a:xfrm>
        </p:spPr>
        <p:txBody>
          <a:bodyPr/>
          <a:lstStyle/>
          <a:p>
            <a:r>
              <a:rPr lang="en-US" dirty="0"/>
              <a:t>ADVANCE Outcomes and Impacts</a:t>
            </a:r>
          </a:p>
        </p:txBody>
      </p:sp>
    </p:spTree>
    <p:extLst>
      <p:ext uri="{BB962C8B-B14F-4D97-AF65-F5344CB8AC3E}">
        <p14:creationId xmlns:p14="http://schemas.microsoft.com/office/powerpoint/2010/main" val="3132819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9941859" cy="990600"/>
          </a:xfrm>
        </p:spPr>
        <p:txBody>
          <a:bodyPr>
            <a:noAutofit/>
          </a:bodyPr>
          <a:lstStyle/>
          <a:p>
            <a:r>
              <a:rPr lang="en-US" sz="3600" b="1" dirty="0"/>
              <a:t>ADVANCE IT Institutions STEM Female Faculty</a:t>
            </a:r>
          </a:p>
        </p:txBody>
      </p:sp>
      <p:sp>
        <p:nvSpPr>
          <p:cNvPr id="3" name="TextBox 2"/>
          <p:cNvSpPr txBox="1"/>
          <p:nvPr/>
        </p:nvSpPr>
        <p:spPr>
          <a:xfrm>
            <a:off x="1981201" y="2225832"/>
            <a:ext cx="5253739" cy="369332"/>
          </a:xfrm>
          <a:prstGeom prst="rect">
            <a:avLst/>
          </a:prstGeom>
          <a:solidFill>
            <a:schemeClr val="bg1"/>
          </a:solidFill>
        </p:spPr>
        <p:txBody>
          <a:bodyPr wrap="square" rtlCol="0">
            <a:spAutoFit/>
          </a:bodyPr>
          <a:lstStyle/>
          <a:p>
            <a:pPr algn="ctr"/>
            <a:r>
              <a:rPr lang="en-US" dirty="0">
                <a:solidFill>
                  <a:prstClr val="black"/>
                </a:solidFill>
              </a:rPr>
              <a:t>Total STEM Female Faculty Change in Representation</a:t>
            </a:r>
          </a:p>
        </p:txBody>
      </p:sp>
      <p:sp>
        <p:nvSpPr>
          <p:cNvPr id="15" name="TextBox 14"/>
          <p:cNvSpPr txBox="1"/>
          <p:nvPr/>
        </p:nvSpPr>
        <p:spPr>
          <a:xfrm rot="16200000">
            <a:off x="569460" y="3643250"/>
            <a:ext cx="2497007" cy="584775"/>
          </a:xfrm>
          <a:prstGeom prst="rect">
            <a:avLst/>
          </a:prstGeom>
          <a:solidFill>
            <a:schemeClr val="bg1"/>
          </a:solidFill>
        </p:spPr>
        <p:txBody>
          <a:bodyPr wrap="square" rtlCol="0">
            <a:spAutoFit/>
          </a:bodyPr>
          <a:lstStyle/>
          <a:p>
            <a:pPr algn="ctr"/>
            <a:r>
              <a:rPr lang="en-US" sz="1600" dirty="0">
                <a:solidFill>
                  <a:prstClr val="black"/>
                </a:solidFill>
              </a:rPr>
              <a:t>Final % in total female faculty representation</a:t>
            </a:r>
          </a:p>
        </p:txBody>
      </p:sp>
      <p:graphicFrame>
        <p:nvGraphicFramePr>
          <p:cNvPr id="26" name="Chart 25"/>
          <p:cNvGraphicFramePr>
            <a:graphicFrameLocks/>
          </p:cNvGraphicFramePr>
          <p:nvPr>
            <p:extLst/>
          </p:nvPr>
        </p:nvGraphicFramePr>
        <p:xfrm>
          <a:off x="2114484" y="2740609"/>
          <a:ext cx="4897490" cy="2895219"/>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p:cNvSpPr txBox="1"/>
          <p:nvPr/>
        </p:nvSpPr>
        <p:spPr>
          <a:xfrm>
            <a:off x="2705100" y="5715000"/>
            <a:ext cx="3962400" cy="338554"/>
          </a:xfrm>
          <a:prstGeom prst="rect">
            <a:avLst/>
          </a:prstGeom>
          <a:solidFill>
            <a:schemeClr val="bg1"/>
          </a:solidFill>
        </p:spPr>
        <p:txBody>
          <a:bodyPr wrap="square" rtlCol="0">
            <a:spAutoFit/>
          </a:bodyPr>
          <a:lstStyle/>
          <a:p>
            <a:pPr algn="ctr"/>
            <a:r>
              <a:rPr lang="en-US" sz="1600" dirty="0">
                <a:solidFill>
                  <a:prstClr val="black"/>
                </a:solidFill>
              </a:rPr>
              <a:t>Initial % in total female faculty representation</a:t>
            </a:r>
          </a:p>
        </p:txBody>
      </p:sp>
      <p:grpSp>
        <p:nvGrpSpPr>
          <p:cNvPr id="5" name="Group 4"/>
          <p:cNvGrpSpPr/>
          <p:nvPr/>
        </p:nvGrpSpPr>
        <p:grpSpPr>
          <a:xfrm>
            <a:off x="7463539" y="1609938"/>
            <a:ext cx="2819400" cy="5171863"/>
            <a:chOff x="6166366" y="2018575"/>
            <a:chExt cx="2596634" cy="4763225"/>
          </a:xfrm>
        </p:grpSpPr>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66366" y="3697427"/>
              <a:ext cx="2593197" cy="1623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62578" y="2018575"/>
              <a:ext cx="2500422" cy="16106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8400" y="5381848"/>
              <a:ext cx="2511164" cy="1399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TextBox 10"/>
          <p:cNvSpPr txBox="1"/>
          <p:nvPr/>
        </p:nvSpPr>
        <p:spPr>
          <a:xfrm>
            <a:off x="1525576" y="6306236"/>
            <a:ext cx="4146713" cy="338554"/>
          </a:xfrm>
          <a:prstGeom prst="rect">
            <a:avLst/>
          </a:prstGeom>
          <a:noFill/>
        </p:spPr>
        <p:txBody>
          <a:bodyPr wrap="square" rtlCol="0">
            <a:spAutoFit/>
          </a:bodyPr>
          <a:lstStyle/>
          <a:p>
            <a:r>
              <a:rPr lang="en-US" sz="1600" dirty="0">
                <a:solidFill>
                  <a:srgbClr val="775F55">
                    <a:lumMod val="75000"/>
                  </a:srgbClr>
                </a:solidFill>
              </a:rPr>
              <a:t>ADVANCE IT Institutions Cohorts 1-4 (n</a:t>
            </a:r>
            <a:r>
              <a:rPr lang="en-US" sz="1400" dirty="0">
                <a:solidFill>
                  <a:srgbClr val="775F55">
                    <a:lumMod val="75000"/>
                  </a:srgbClr>
                </a:solidFill>
              </a:rPr>
              <a:t>=</a:t>
            </a:r>
            <a:r>
              <a:rPr lang="en-US" sz="1600" dirty="0">
                <a:solidFill>
                  <a:srgbClr val="775F55">
                    <a:lumMod val="75000"/>
                  </a:srgbClr>
                </a:solidFill>
              </a:rPr>
              <a:t>41)</a:t>
            </a:r>
          </a:p>
        </p:txBody>
      </p:sp>
      <p:sp>
        <p:nvSpPr>
          <p:cNvPr id="4" name="TextBox 3"/>
          <p:cNvSpPr txBox="1"/>
          <p:nvPr/>
        </p:nvSpPr>
        <p:spPr>
          <a:xfrm>
            <a:off x="4925438" y="4953001"/>
            <a:ext cx="1856362" cy="323165"/>
          </a:xfrm>
          <a:prstGeom prst="rect">
            <a:avLst/>
          </a:prstGeom>
          <a:noFill/>
        </p:spPr>
        <p:txBody>
          <a:bodyPr wrap="square" rtlCol="0">
            <a:spAutoFit/>
          </a:bodyPr>
          <a:lstStyle/>
          <a:p>
            <a:pPr algn="r"/>
            <a:r>
              <a:rPr lang="en-US" sz="1500" dirty="0"/>
              <a:t>p &lt; 0.001</a:t>
            </a:r>
            <a:endParaRPr lang="en-US" sz="1500" baseline="30000" dirty="0"/>
          </a:p>
        </p:txBody>
      </p:sp>
      <p:sp>
        <p:nvSpPr>
          <p:cNvPr id="13" name="TextBox 12"/>
          <p:cNvSpPr txBox="1"/>
          <p:nvPr/>
        </p:nvSpPr>
        <p:spPr>
          <a:xfrm>
            <a:off x="8598573" y="2817169"/>
            <a:ext cx="1600200" cy="246221"/>
          </a:xfrm>
          <a:prstGeom prst="rect">
            <a:avLst/>
          </a:prstGeom>
          <a:noFill/>
        </p:spPr>
        <p:txBody>
          <a:bodyPr wrap="square" rtlCol="0">
            <a:spAutoFit/>
          </a:bodyPr>
          <a:lstStyle/>
          <a:p>
            <a:pPr algn="r"/>
            <a:r>
              <a:rPr lang="en-US" sz="1000" dirty="0"/>
              <a:t>p &lt; 0.001</a:t>
            </a:r>
            <a:endParaRPr lang="en-US" sz="1000" baseline="30000" dirty="0"/>
          </a:p>
        </p:txBody>
      </p:sp>
      <p:sp>
        <p:nvSpPr>
          <p:cNvPr id="14" name="TextBox 13"/>
          <p:cNvSpPr txBox="1"/>
          <p:nvPr/>
        </p:nvSpPr>
        <p:spPr>
          <a:xfrm>
            <a:off x="8564706" y="4648201"/>
            <a:ext cx="1600200" cy="246221"/>
          </a:xfrm>
          <a:prstGeom prst="rect">
            <a:avLst/>
          </a:prstGeom>
          <a:noFill/>
        </p:spPr>
        <p:txBody>
          <a:bodyPr wrap="square" rtlCol="0">
            <a:spAutoFit/>
          </a:bodyPr>
          <a:lstStyle/>
          <a:p>
            <a:pPr algn="r"/>
            <a:r>
              <a:rPr lang="en-US" sz="1000" dirty="0"/>
              <a:t>** p = 0.003</a:t>
            </a:r>
            <a:endParaRPr lang="en-US" sz="1000" baseline="30000" dirty="0"/>
          </a:p>
        </p:txBody>
      </p:sp>
      <p:sp>
        <p:nvSpPr>
          <p:cNvPr id="16" name="TextBox 15"/>
          <p:cNvSpPr txBox="1"/>
          <p:nvPr/>
        </p:nvSpPr>
        <p:spPr>
          <a:xfrm>
            <a:off x="8581639" y="6398569"/>
            <a:ext cx="1600200" cy="246221"/>
          </a:xfrm>
          <a:prstGeom prst="rect">
            <a:avLst/>
          </a:prstGeom>
          <a:noFill/>
        </p:spPr>
        <p:txBody>
          <a:bodyPr wrap="square" rtlCol="0">
            <a:spAutoFit/>
          </a:bodyPr>
          <a:lstStyle/>
          <a:p>
            <a:pPr algn="r"/>
            <a:r>
              <a:rPr lang="en-US" sz="1000" dirty="0"/>
              <a:t>* p = 0.01</a:t>
            </a:r>
            <a:endParaRPr lang="en-US" sz="1000" baseline="30000" dirty="0"/>
          </a:p>
        </p:txBody>
      </p:sp>
      <p:cxnSp>
        <p:nvCxnSpPr>
          <p:cNvPr id="7" name="Straight Connector 6"/>
          <p:cNvCxnSpPr/>
          <p:nvPr/>
        </p:nvCxnSpPr>
        <p:spPr>
          <a:xfrm flipV="1">
            <a:off x="2590800" y="2817168"/>
            <a:ext cx="4191000" cy="2516832"/>
          </a:xfrm>
          <a:prstGeom prst="line">
            <a:avLst/>
          </a:prstGeom>
          <a:ln>
            <a:solidFill>
              <a:schemeClr val="tx1">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9873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626" y="152399"/>
            <a:ext cx="10607586" cy="1538377"/>
          </a:xfrm>
        </p:spPr>
        <p:txBody>
          <a:bodyPr>
            <a:noAutofit/>
          </a:bodyPr>
          <a:lstStyle/>
          <a:p>
            <a:pPr algn="ctr"/>
            <a:r>
              <a:rPr lang="en-US" altLang="en-US" b="1" dirty="0"/>
              <a:t>Indicators of Organizational Transformation</a:t>
            </a:r>
            <a:endParaRPr lang="en-US" b="1" dirty="0">
              <a:solidFill>
                <a:schemeClr val="tx1"/>
              </a:solidFill>
              <a:latin typeface="Arial" pitchFamily="34" charset="0"/>
              <a:cs typeface="Arial" pitchFamily="34" charset="0"/>
            </a:endParaRPr>
          </a:p>
        </p:txBody>
      </p:sp>
      <p:graphicFrame>
        <p:nvGraphicFramePr>
          <p:cNvPr id="4" name="Table 3"/>
          <p:cNvGraphicFramePr>
            <a:graphicFrameLocks noGrp="1"/>
          </p:cNvGraphicFramePr>
          <p:nvPr>
            <p:extLst/>
          </p:nvPr>
        </p:nvGraphicFramePr>
        <p:xfrm>
          <a:off x="2384612" y="2286000"/>
          <a:ext cx="7010400" cy="3686980"/>
        </p:xfrm>
        <a:graphic>
          <a:graphicData uri="http://schemas.openxmlformats.org/drawingml/2006/table">
            <a:tbl>
              <a:tblPr firstRow="1" bandRow="1">
                <a:tableStyleId>{21E4AEA4-8DFA-4A89-87EB-49C32662AFE0}</a:tableStyleId>
              </a:tblPr>
              <a:tblGrid>
                <a:gridCol w="2895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tblGrid>
              <a:tr h="691978">
                <a:tc>
                  <a:txBody>
                    <a:bodyPr/>
                    <a:lstStyle/>
                    <a:p>
                      <a:pPr algn="ctr"/>
                      <a:r>
                        <a:rPr lang="en-US" sz="1800" dirty="0">
                          <a:latin typeface="Arial" pitchFamily="34" charset="0"/>
                          <a:cs typeface="Arial" pitchFamily="34" charset="0"/>
                        </a:rPr>
                        <a:t>Policy Area</a:t>
                      </a:r>
                    </a:p>
                  </a:txBody>
                  <a:tcPr anchor="b"/>
                </a:tc>
                <a:tc>
                  <a:txBody>
                    <a:bodyPr/>
                    <a:lstStyle/>
                    <a:p>
                      <a:pPr algn="ctr"/>
                      <a:r>
                        <a:rPr lang="en-US" sz="1800" baseline="0" dirty="0">
                          <a:latin typeface="Arial" pitchFamily="34" charset="0"/>
                          <a:cs typeface="Arial" pitchFamily="34" charset="0"/>
                        </a:rPr>
                        <a:t>Institutions that Addressed Policy </a:t>
                      </a:r>
                    </a:p>
                    <a:p>
                      <a:pPr algn="ctr"/>
                      <a:r>
                        <a:rPr lang="en-US" sz="1800" baseline="0" dirty="0">
                          <a:latin typeface="Arial" pitchFamily="34" charset="0"/>
                          <a:cs typeface="Arial" pitchFamily="34" charset="0"/>
                        </a:rPr>
                        <a:t>Area (%)</a:t>
                      </a:r>
                      <a:endParaRPr lang="en-US" sz="1800" dirty="0">
                        <a:latin typeface="Arial" pitchFamily="34" charset="0"/>
                        <a:cs typeface="Arial" pitchFamily="34" charset="0"/>
                      </a:endParaRPr>
                    </a:p>
                  </a:txBody>
                  <a:tcPr anchor="b"/>
                </a:tc>
                <a:tc>
                  <a:txBody>
                    <a:bodyPr/>
                    <a:lstStyle/>
                    <a:p>
                      <a:pPr algn="ctr"/>
                      <a:r>
                        <a:rPr lang="en-US" sz="1800" dirty="0">
                          <a:latin typeface="Arial" pitchFamily="34" charset="0"/>
                          <a:cs typeface="Arial" pitchFamily="34" charset="0"/>
                        </a:rPr>
                        <a:t>Institutions</a:t>
                      </a:r>
                      <a:r>
                        <a:rPr lang="en-US" sz="1800" baseline="0" dirty="0">
                          <a:latin typeface="Arial" pitchFamily="34" charset="0"/>
                          <a:cs typeface="Arial" pitchFamily="34" charset="0"/>
                        </a:rPr>
                        <a:t> that Indicated Positive Change (%)</a:t>
                      </a:r>
                      <a:endParaRPr lang="en-US" sz="1800" dirty="0">
                        <a:latin typeface="Arial" pitchFamily="34" charset="0"/>
                        <a:cs typeface="Arial" pitchFamily="34" charset="0"/>
                      </a:endParaRPr>
                    </a:p>
                  </a:txBody>
                  <a:tcPr anchor="b"/>
                </a:tc>
                <a:extLst>
                  <a:ext uri="{0D108BD9-81ED-4DB2-BD59-A6C34878D82A}">
                    <a16:rowId xmlns:a16="http://schemas.microsoft.com/office/drawing/2014/main" val="10000"/>
                  </a:ext>
                </a:extLst>
              </a:tr>
              <a:tr h="350795">
                <a:tc>
                  <a:txBody>
                    <a:bodyPr/>
                    <a:lstStyle/>
                    <a:p>
                      <a:r>
                        <a:rPr lang="en-US" sz="1800" dirty="0">
                          <a:latin typeface="Arial" pitchFamily="34" charset="0"/>
                          <a:cs typeface="Arial" pitchFamily="34" charset="0"/>
                        </a:rPr>
                        <a:t>Recruitment</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90</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84</a:t>
                      </a:r>
                      <a:endParaRPr lang="en-US" sz="18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1"/>
                  </a:ext>
                </a:extLst>
              </a:tr>
              <a:tr h="350795">
                <a:tc>
                  <a:txBody>
                    <a:bodyPr/>
                    <a:lstStyle/>
                    <a:p>
                      <a:r>
                        <a:rPr lang="en-US" sz="1800" dirty="0">
                          <a:latin typeface="Arial" pitchFamily="34" charset="0"/>
                          <a:cs typeface="Arial" pitchFamily="34" charset="0"/>
                        </a:rPr>
                        <a:t>Hiring</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95</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84</a:t>
                      </a:r>
                      <a:endParaRPr lang="en-US" sz="18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2"/>
                  </a:ext>
                </a:extLst>
              </a:tr>
              <a:tr h="350795">
                <a:tc>
                  <a:txBody>
                    <a:bodyPr/>
                    <a:lstStyle/>
                    <a:p>
                      <a:r>
                        <a:rPr lang="en-US" sz="1800" dirty="0">
                          <a:latin typeface="Arial" pitchFamily="34" charset="0"/>
                          <a:cs typeface="Arial" pitchFamily="34" charset="0"/>
                        </a:rPr>
                        <a:t>Research Support</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79</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58</a:t>
                      </a:r>
                      <a:endParaRPr lang="en-US" sz="18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3"/>
                  </a:ext>
                </a:extLst>
              </a:tr>
              <a:tr h="350795">
                <a:tc>
                  <a:txBody>
                    <a:bodyPr/>
                    <a:lstStyle/>
                    <a:p>
                      <a:r>
                        <a:rPr lang="en-US" sz="1800" dirty="0">
                          <a:latin typeface="Arial" pitchFamily="34" charset="0"/>
                          <a:cs typeface="Arial" pitchFamily="34" charset="0"/>
                        </a:rPr>
                        <a:t>Tenure Criteria</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90</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58</a:t>
                      </a:r>
                      <a:endParaRPr lang="en-US" sz="18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4"/>
                  </a:ext>
                </a:extLst>
              </a:tr>
              <a:tr h="490151">
                <a:tc>
                  <a:txBody>
                    <a:bodyPr/>
                    <a:lstStyle/>
                    <a:p>
                      <a:r>
                        <a:rPr lang="en-US" sz="1800" dirty="0">
                          <a:latin typeface="Arial" pitchFamily="34" charset="0"/>
                          <a:cs typeface="Arial" pitchFamily="34" charset="0"/>
                        </a:rPr>
                        <a:t>Standards for Promotion</a:t>
                      </a:r>
                      <a:r>
                        <a:rPr lang="en-US" sz="1800" baseline="0" dirty="0">
                          <a:latin typeface="Arial" pitchFamily="34" charset="0"/>
                          <a:cs typeface="Arial" pitchFamily="34" charset="0"/>
                        </a:rPr>
                        <a:t> to Full Professor</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79</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58</a:t>
                      </a:r>
                      <a:endParaRPr lang="en-US" sz="18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5"/>
                  </a:ext>
                </a:extLst>
              </a:tr>
              <a:tr h="395140">
                <a:tc>
                  <a:txBody>
                    <a:bodyPr/>
                    <a:lstStyle/>
                    <a:p>
                      <a:r>
                        <a:rPr lang="en-US" sz="1800" dirty="0">
                          <a:latin typeface="Arial" pitchFamily="34" charset="0"/>
                          <a:cs typeface="Arial" pitchFamily="34" charset="0"/>
                        </a:rPr>
                        <a:t>Work Life Balance</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79</a:t>
                      </a:r>
                      <a:endParaRPr lang="en-US" sz="1800" dirty="0">
                        <a:solidFill>
                          <a:srgbClr val="000000"/>
                        </a:solidFill>
                        <a:latin typeface="Arial" pitchFamily="34" charset="0"/>
                        <a:cs typeface="Arial" pitchFamily="34" charset="0"/>
                      </a:endParaRPr>
                    </a:p>
                  </a:txBody>
                  <a:tcPr/>
                </a:tc>
                <a:tc>
                  <a:txBody>
                    <a:bodyPr/>
                    <a:lstStyle/>
                    <a:p>
                      <a:pPr algn="ctr"/>
                      <a:r>
                        <a:rPr lang="en-US" sz="1800" dirty="0">
                          <a:latin typeface="Arial" pitchFamily="34" charset="0"/>
                          <a:cs typeface="Arial" pitchFamily="34" charset="0"/>
                        </a:rPr>
                        <a:t>68</a:t>
                      </a:r>
                      <a:endParaRPr lang="en-US" sz="18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6"/>
                  </a:ext>
                </a:extLst>
              </a:tr>
            </a:tbl>
          </a:graphicData>
        </a:graphic>
      </p:graphicFrame>
      <p:sp>
        <p:nvSpPr>
          <p:cNvPr id="3" name="Rectangle 2"/>
          <p:cNvSpPr/>
          <p:nvPr/>
        </p:nvSpPr>
        <p:spPr>
          <a:xfrm>
            <a:off x="2384612" y="1916668"/>
            <a:ext cx="8991600" cy="369332"/>
          </a:xfrm>
          <a:prstGeom prst="rect">
            <a:avLst/>
          </a:prstGeom>
        </p:spPr>
        <p:txBody>
          <a:bodyPr wrap="square">
            <a:spAutoFit/>
          </a:bodyPr>
          <a:lstStyle/>
          <a:p>
            <a:r>
              <a:rPr lang="en-US" b="1" dirty="0">
                <a:latin typeface="Arial" pitchFamily="34" charset="0"/>
                <a:cs typeface="Arial" pitchFamily="34" charset="0"/>
              </a:rPr>
              <a:t>Changes in Policy Areas Addressed by ADVANCE IT Institutions</a:t>
            </a:r>
            <a:endParaRPr lang="en-US" dirty="0"/>
          </a:p>
        </p:txBody>
      </p:sp>
    </p:spTree>
    <p:extLst>
      <p:ext uri="{BB962C8B-B14F-4D97-AF65-F5344CB8AC3E}">
        <p14:creationId xmlns:p14="http://schemas.microsoft.com/office/powerpoint/2010/main" val="2902237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373" y="304800"/>
            <a:ext cx="10482470" cy="1066800"/>
          </a:xfrm>
        </p:spPr>
        <p:txBody>
          <a:bodyPr>
            <a:normAutofit/>
          </a:bodyPr>
          <a:lstStyle/>
          <a:p>
            <a:pPr algn="ctr"/>
            <a:r>
              <a:rPr lang="en-US" altLang="en-US" b="1" dirty="0"/>
              <a:t>Indicators of Organizational Transformation</a:t>
            </a:r>
            <a:endParaRPr lang="en-US" b="1" dirty="0">
              <a:solidFill>
                <a:schemeClr val="tx1"/>
              </a:solidFill>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75267427"/>
              </p:ext>
            </p:extLst>
          </p:nvPr>
        </p:nvGraphicFramePr>
        <p:xfrm>
          <a:off x="2057400" y="1752600"/>
          <a:ext cx="8153400" cy="4648200"/>
        </p:xfrm>
        <a:graphic>
          <a:graphicData uri="http://schemas.openxmlformats.org/drawingml/2006/table">
            <a:tbl>
              <a:tblPr firstRow="1" bandRow="1">
                <a:tableStyleId>{21E4AEA4-8DFA-4A89-87EB-49C32662AFE0}</a:tableStyleId>
              </a:tblPr>
              <a:tblGrid>
                <a:gridCol w="17526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4724400">
                  <a:extLst>
                    <a:ext uri="{9D8B030D-6E8A-4147-A177-3AD203B41FA5}">
                      <a16:colId xmlns:a16="http://schemas.microsoft.com/office/drawing/2014/main" val="20002"/>
                    </a:ext>
                  </a:extLst>
                </a:gridCol>
              </a:tblGrid>
              <a:tr h="585421">
                <a:tc>
                  <a:txBody>
                    <a:bodyPr/>
                    <a:lstStyle/>
                    <a:p>
                      <a:r>
                        <a:rPr lang="en-US" sz="1400" b="1" dirty="0">
                          <a:latin typeface="Arial" pitchFamily="34" charset="0"/>
                          <a:cs typeface="Arial" pitchFamily="34" charset="0"/>
                        </a:rPr>
                        <a:t>Area of Accomplishment</a:t>
                      </a:r>
                    </a:p>
                  </a:txBody>
                  <a:tcPr anchor="b"/>
                </a:tc>
                <a:tc>
                  <a:txBody>
                    <a:bodyPr/>
                    <a:lstStyle/>
                    <a:p>
                      <a:pPr algn="ctr"/>
                      <a:r>
                        <a:rPr lang="en-US" sz="1400" b="1" baseline="0" dirty="0">
                          <a:latin typeface="Arial" pitchFamily="34" charset="0"/>
                          <a:cs typeface="Arial" pitchFamily="34" charset="0"/>
                        </a:rPr>
                        <a:t>Accomplishment</a:t>
                      </a:r>
                      <a:endParaRPr lang="en-US" sz="1400" b="1" dirty="0">
                        <a:latin typeface="Arial" pitchFamily="34" charset="0"/>
                        <a:cs typeface="Arial" pitchFamily="34" charset="0"/>
                      </a:endParaRPr>
                    </a:p>
                  </a:txBody>
                  <a:tcPr anchor="b"/>
                </a:tc>
                <a:tc>
                  <a:txBody>
                    <a:bodyPr/>
                    <a:lstStyle/>
                    <a:p>
                      <a:pPr algn="ctr"/>
                      <a:r>
                        <a:rPr lang="en-US" sz="1400" b="1" dirty="0">
                          <a:latin typeface="Arial" pitchFamily="34" charset="0"/>
                          <a:cs typeface="Arial" pitchFamily="34" charset="0"/>
                        </a:rPr>
                        <a:t>Description</a:t>
                      </a:r>
                    </a:p>
                  </a:txBody>
                  <a:tcPr anchor="b"/>
                </a:tc>
                <a:extLst>
                  <a:ext uri="{0D108BD9-81ED-4DB2-BD59-A6C34878D82A}">
                    <a16:rowId xmlns:a16="http://schemas.microsoft.com/office/drawing/2014/main" val="10000"/>
                  </a:ext>
                </a:extLst>
              </a:tr>
              <a:tr h="1136406">
                <a:tc>
                  <a:txBody>
                    <a:bodyPr/>
                    <a:lstStyle/>
                    <a:p>
                      <a:r>
                        <a:rPr lang="en-US" sz="1600" dirty="0">
                          <a:solidFill>
                            <a:srgbClr val="000000"/>
                          </a:solidFill>
                          <a:latin typeface="Arial" pitchFamily="34" charset="0"/>
                          <a:cs typeface="Arial" pitchFamily="34" charset="0"/>
                        </a:rPr>
                        <a:t>STEM Women’s Representation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u="sng" dirty="0">
                          <a:latin typeface="Arial" pitchFamily="34" charset="0"/>
                          <a:cs typeface="Arial" pitchFamily="34" charset="0"/>
                        </a:rPr>
                        <a:t>49%</a:t>
                      </a:r>
                      <a:r>
                        <a:rPr lang="en-US" sz="1600" b="1" u="none" dirty="0">
                          <a:latin typeface="Arial" pitchFamily="34" charset="0"/>
                          <a:cs typeface="Arial" pitchFamily="34" charset="0"/>
                        </a:rPr>
                        <a:t> </a:t>
                      </a:r>
                      <a:r>
                        <a:rPr lang="en-US" sz="1600" u="none" dirty="0">
                          <a:latin typeface="Arial" pitchFamily="34" charset="0"/>
                          <a:cs typeface="Arial" pitchFamily="34" charset="0"/>
                        </a:rPr>
                        <a:t>increase in women STEM</a:t>
                      </a:r>
                      <a:r>
                        <a:rPr lang="en-US" sz="1600" u="none" baseline="0" dirty="0">
                          <a:latin typeface="Arial" pitchFamily="34" charset="0"/>
                          <a:cs typeface="Arial" pitchFamily="34" charset="0"/>
                        </a:rPr>
                        <a:t> faculty</a:t>
                      </a:r>
                      <a:endParaRPr lang="en-US" sz="1600" u="sng" dirty="0">
                        <a:solidFill>
                          <a:srgbClr val="000000"/>
                        </a:solidFill>
                        <a:latin typeface="Arial" pitchFamily="34" charset="0"/>
                        <a:cs typeface="Arial" pitchFamily="34" charset="0"/>
                      </a:endParaRPr>
                    </a:p>
                    <a:p>
                      <a:pPr algn="l"/>
                      <a:endParaRPr lang="en-US" sz="1600" u="sng" dirty="0">
                        <a:solidFill>
                          <a:srgbClr val="000000"/>
                        </a:solidFill>
                        <a:latin typeface="Arial" pitchFamily="34" charset="0"/>
                        <a:cs typeface="Arial" pitchFamily="34" charset="0"/>
                      </a:endParaRPr>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1600" dirty="0">
                          <a:latin typeface="Arial" pitchFamily="34" charset="0"/>
                          <a:cs typeface="Arial" pitchFamily="34" charset="0"/>
                        </a:rPr>
                        <a:t>The percentage of women among STEM faculty increased by 49% between 2001 and 2008 (from 16% to 24% of faculty). Compared to 24% increase over same time period in comparison group (from 22% to 27% of faculty).</a:t>
                      </a:r>
                      <a:endParaRPr lang="en-US" sz="1600" dirty="0">
                        <a:solidFill>
                          <a:srgbClr val="000000"/>
                        </a:solidFill>
                        <a:latin typeface="Arial" pitchFamily="34" charset="0"/>
                        <a:cs typeface="Arial" pitchFamily="34" charset="0"/>
                      </a:endParaRPr>
                    </a:p>
                    <a:p>
                      <a:pPr algn="ctr"/>
                      <a:endParaRPr lang="en-US" sz="16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1"/>
                  </a:ext>
                </a:extLst>
              </a:tr>
              <a:tr h="723167">
                <a:tc>
                  <a:txBody>
                    <a:bodyPr/>
                    <a:lstStyle/>
                    <a:p>
                      <a:r>
                        <a:rPr lang="en-US" sz="1600" dirty="0">
                          <a:latin typeface="Arial" pitchFamily="34" charset="0"/>
                          <a:cs typeface="Arial" pitchFamily="34" charset="0"/>
                        </a:rPr>
                        <a:t>STEM</a:t>
                      </a:r>
                      <a:r>
                        <a:rPr lang="en-US" sz="1600" baseline="0" dirty="0">
                          <a:latin typeface="Arial" pitchFamily="34" charset="0"/>
                          <a:cs typeface="Arial" pitchFamily="34" charset="0"/>
                        </a:rPr>
                        <a:t> Hiring</a:t>
                      </a:r>
                      <a:endParaRPr lang="en-US" sz="1600" dirty="0">
                        <a:solidFill>
                          <a:srgbClr val="000000"/>
                        </a:solidFill>
                        <a:latin typeface="Arial" pitchFamily="34" charset="0"/>
                        <a:cs typeface="Arial" pitchFamily="34" charset="0"/>
                      </a:endParaRPr>
                    </a:p>
                  </a:txBody>
                  <a:tcPr/>
                </a:tc>
                <a:tc>
                  <a:txBody>
                    <a:bodyPr/>
                    <a:lstStyle/>
                    <a:p>
                      <a:pPr algn="l"/>
                      <a:r>
                        <a:rPr lang="en-US" sz="1600" b="1" u="sng" dirty="0">
                          <a:latin typeface="Arial" pitchFamily="34" charset="0"/>
                          <a:cs typeface="Arial" pitchFamily="34" charset="0"/>
                        </a:rPr>
                        <a:t>40%</a:t>
                      </a:r>
                      <a:r>
                        <a:rPr lang="en-US" sz="1600" b="1" u="none" dirty="0">
                          <a:latin typeface="Arial" pitchFamily="34" charset="0"/>
                          <a:cs typeface="Arial" pitchFamily="34" charset="0"/>
                        </a:rPr>
                        <a:t> </a:t>
                      </a:r>
                      <a:r>
                        <a:rPr lang="en-US" sz="1600" u="none" dirty="0">
                          <a:latin typeface="Arial" pitchFamily="34" charset="0"/>
                          <a:cs typeface="Arial" pitchFamily="34" charset="0"/>
                        </a:rPr>
                        <a:t>increase in new women STEM</a:t>
                      </a:r>
                      <a:r>
                        <a:rPr lang="en-US" sz="1600" u="none" baseline="0" dirty="0">
                          <a:latin typeface="Arial" pitchFamily="34" charset="0"/>
                          <a:cs typeface="Arial" pitchFamily="34" charset="0"/>
                        </a:rPr>
                        <a:t> hires</a:t>
                      </a:r>
                      <a:endParaRPr lang="en-US" sz="1600" u="sng" dirty="0">
                        <a:solidFill>
                          <a:srgbClr val="000000"/>
                        </a:solidFill>
                        <a:latin typeface="Arial" pitchFamily="34" charset="0"/>
                        <a:cs typeface="Arial" pitchFamily="34" charset="0"/>
                      </a:endParaRPr>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1600" dirty="0">
                          <a:latin typeface="Arial" pitchFamily="34" charset="0"/>
                          <a:cs typeface="Arial" pitchFamily="34" charset="0"/>
                        </a:rPr>
                        <a:t>The percentage of women among new STEM hires increased by 40% in the first six years of the grant (from 25% to 35% of new hires).</a:t>
                      </a:r>
                    </a:p>
                    <a:p>
                      <a:pPr marL="0" marR="0" lvl="1" indent="0" algn="just" defTabSz="914400" rtl="0" eaLnBrk="1" fontAlgn="auto" latinLnBrk="0" hangingPunct="1">
                        <a:lnSpc>
                          <a:spcPct val="100000"/>
                        </a:lnSpc>
                        <a:spcBef>
                          <a:spcPts val="0"/>
                        </a:spcBef>
                        <a:spcAft>
                          <a:spcPts val="0"/>
                        </a:spcAft>
                        <a:buClrTx/>
                        <a:buSzTx/>
                        <a:buFontTx/>
                        <a:buNone/>
                        <a:tabLst/>
                        <a:defRPr/>
                      </a:pPr>
                      <a:endParaRPr lang="en-US" sz="1600" dirty="0">
                        <a:latin typeface="Arial" pitchFamily="34" charset="0"/>
                        <a:cs typeface="Arial" pitchFamily="34" charset="0"/>
                      </a:endParaRPr>
                    </a:p>
                  </a:txBody>
                  <a:tcPr/>
                </a:tc>
                <a:extLst>
                  <a:ext uri="{0D108BD9-81ED-4DB2-BD59-A6C34878D82A}">
                    <a16:rowId xmlns:a16="http://schemas.microsoft.com/office/drawing/2014/main" val="10002"/>
                  </a:ext>
                </a:extLst>
              </a:tr>
              <a:tr h="1441499">
                <a:tc>
                  <a:txBody>
                    <a:bodyPr/>
                    <a:lstStyle/>
                    <a:p>
                      <a:r>
                        <a:rPr lang="en-US" sz="1600" dirty="0">
                          <a:latin typeface="Arial" pitchFamily="34" charset="0"/>
                          <a:cs typeface="Arial" pitchFamily="34" charset="0"/>
                        </a:rPr>
                        <a:t>Women in Leadership</a:t>
                      </a:r>
                      <a:endParaRPr lang="en-US" sz="1600" dirty="0">
                        <a:solidFill>
                          <a:srgbClr val="000000"/>
                        </a:solidFill>
                        <a:latin typeface="Arial" pitchFamily="34" charset="0"/>
                        <a:cs typeface="Arial" pitchFamily="34" charset="0"/>
                      </a:endParaRPr>
                    </a:p>
                  </a:txBody>
                  <a:tcPr/>
                </a:tc>
                <a:tc>
                  <a:txBody>
                    <a:bodyPr/>
                    <a:lstStyle/>
                    <a:p>
                      <a:pPr algn="l"/>
                      <a:r>
                        <a:rPr lang="en-US" sz="1600" b="1" u="sng" dirty="0">
                          <a:latin typeface="Arial" pitchFamily="34" charset="0"/>
                          <a:cs typeface="Arial" pitchFamily="34" charset="0"/>
                        </a:rPr>
                        <a:t>64%</a:t>
                      </a:r>
                      <a:r>
                        <a:rPr lang="en-US" sz="1600" b="1" u="none" dirty="0">
                          <a:latin typeface="Arial" pitchFamily="34" charset="0"/>
                          <a:cs typeface="Arial" pitchFamily="34" charset="0"/>
                        </a:rPr>
                        <a:t> </a:t>
                      </a:r>
                      <a:r>
                        <a:rPr lang="en-US" sz="1600" u="none" dirty="0">
                          <a:latin typeface="Arial" pitchFamily="34" charset="0"/>
                          <a:cs typeface="Arial" pitchFamily="34" charset="0"/>
                        </a:rPr>
                        <a:t>increase in STEM women in leadership</a:t>
                      </a:r>
                      <a:endParaRPr lang="en-US" sz="1600" u="sng" dirty="0">
                        <a:solidFill>
                          <a:srgbClr val="000000"/>
                        </a:solidFill>
                        <a:latin typeface="Arial" pitchFamily="34" charset="0"/>
                        <a:cs typeface="Arial" pitchFamily="34" charset="0"/>
                      </a:endParaRPr>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1600" dirty="0">
                          <a:latin typeface="Arial" pitchFamily="34" charset="0"/>
                          <a:cs typeface="Arial" pitchFamily="34" charset="0"/>
                        </a:rPr>
                        <a:t>The percentage of STEM women serving in leadership positions increased by 64% between 2001 and 2008 (from 10% to 16% of leadership).</a:t>
                      </a:r>
                    </a:p>
                    <a:p>
                      <a:pPr marL="0" lvl="1" indent="0" algn="just"/>
                      <a:endParaRPr lang="en-US" sz="16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3"/>
                  </a:ext>
                </a:extLst>
              </a:tr>
            </a:tbl>
          </a:graphicData>
        </a:graphic>
      </p:graphicFrame>
      <p:sp>
        <p:nvSpPr>
          <p:cNvPr id="6" name="TextBox 5"/>
          <p:cNvSpPr txBox="1"/>
          <p:nvPr/>
        </p:nvSpPr>
        <p:spPr>
          <a:xfrm>
            <a:off x="9840094" y="6477001"/>
            <a:ext cx="219932" cy="246221"/>
          </a:xfrm>
          <a:prstGeom prst="rect">
            <a:avLst/>
          </a:prstGeom>
          <a:noFill/>
        </p:spPr>
        <p:txBody>
          <a:bodyPr wrap="none" rtlCol="0">
            <a:spAutoFit/>
          </a:bodyPr>
          <a:lstStyle/>
          <a:p>
            <a:pPr algn="r"/>
            <a:r>
              <a:rPr lang="en-US" sz="1000" i="1" dirty="0">
                <a:latin typeface="Arial" pitchFamily="34" charset="0"/>
                <a:cs typeface="Arial" pitchFamily="34" charset="0"/>
              </a:rPr>
              <a:t>.</a:t>
            </a:r>
          </a:p>
        </p:txBody>
      </p:sp>
    </p:spTree>
    <p:extLst>
      <p:ext uri="{BB962C8B-B14F-4D97-AF65-F5344CB8AC3E}">
        <p14:creationId xmlns:p14="http://schemas.microsoft.com/office/powerpoint/2010/main" val="1216110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374" y="457200"/>
            <a:ext cx="10363200" cy="762000"/>
          </a:xfrm>
        </p:spPr>
        <p:txBody>
          <a:bodyPr>
            <a:normAutofit/>
          </a:bodyPr>
          <a:lstStyle/>
          <a:p>
            <a:pPr algn="ctr"/>
            <a:r>
              <a:rPr lang="en-US" altLang="en-US" sz="4000" b="1" dirty="0"/>
              <a:t>Indicators of Organizational Transformation</a:t>
            </a:r>
            <a:endParaRPr lang="en-US" sz="4000" b="1" dirty="0">
              <a:solidFill>
                <a:schemeClr val="tx1"/>
              </a:solidFill>
              <a:latin typeface="Arial" pitchFamily="34" charset="0"/>
              <a:cs typeface="Arial" pitchFamily="34" charset="0"/>
            </a:endParaRPr>
          </a:p>
        </p:txBody>
      </p:sp>
      <p:graphicFrame>
        <p:nvGraphicFramePr>
          <p:cNvPr id="4" name="Table 3"/>
          <p:cNvGraphicFramePr>
            <a:graphicFrameLocks noGrp="1"/>
          </p:cNvGraphicFramePr>
          <p:nvPr>
            <p:extLst/>
          </p:nvPr>
        </p:nvGraphicFramePr>
        <p:xfrm>
          <a:off x="1752600" y="1583612"/>
          <a:ext cx="8610600" cy="4952999"/>
        </p:xfrm>
        <a:graphic>
          <a:graphicData uri="http://schemas.openxmlformats.org/drawingml/2006/table">
            <a:tbl>
              <a:tblPr firstRow="1" bandRow="1">
                <a:tableStyleId>{21E4AEA4-8DFA-4A89-87EB-49C32662AFE0}</a:tableStyleId>
              </a:tblPr>
              <a:tblGrid>
                <a:gridCol w="1850876">
                  <a:extLst>
                    <a:ext uri="{9D8B030D-6E8A-4147-A177-3AD203B41FA5}">
                      <a16:colId xmlns:a16="http://schemas.microsoft.com/office/drawing/2014/main" val="20000"/>
                    </a:ext>
                  </a:extLst>
                </a:gridCol>
                <a:gridCol w="1882924">
                  <a:extLst>
                    <a:ext uri="{9D8B030D-6E8A-4147-A177-3AD203B41FA5}">
                      <a16:colId xmlns:a16="http://schemas.microsoft.com/office/drawing/2014/main" val="20001"/>
                    </a:ext>
                  </a:extLst>
                </a:gridCol>
                <a:gridCol w="4876800">
                  <a:extLst>
                    <a:ext uri="{9D8B030D-6E8A-4147-A177-3AD203B41FA5}">
                      <a16:colId xmlns:a16="http://schemas.microsoft.com/office/drawing/2014/main" val="20002"/>
                    </a:ext>
                  </a:extLst>
                </a:gridCol>
              </a:tblGrid>
              <a:tr h="831723">
                <a:tc>
                  <a:txBody>
                    <a:bodyPr/>
                    <a:lstStyle/>
                    <a:p>
                      <a:r>
                        <a:rPr lang="en-US" sz="1600" b="1" dirty="0">
                          <a:latin typeface="Arial" pitchFamily="34" charset="0"/>
                          <a:cs typeface="Arial" pitchFamily="34" charset="0"/>
                        </a:rPr>
                        <a:t>Area of Accomplishment</a:t>
                      </a:r>
                    </a:p>
                  </a:txBody>
                  <a:tcPr anchor="b"/>
                </a:tc>
                <a:tc>
                  <a:txBody>
                    <a:bodyPr/>
                    <a:lstStyle/>
                    <a:p>
                      <a:pPr algn="ctr"/>
                      <a:r>
                        <a:rPr lang="en-US" sz="1600" b="1" baseline="0" dirty="0">
                          <a:latin typeface="Arial" pitchFamily="34" charset="0"/>
                          <a:cs typeface="Arial" pitchFamily="34" charset="0"/>
                        </a:rPr>
                        <a:t>Accomplishment</a:t>
                      </a:r>
                      <a:endParaRPr lang="en-US" sz="1600" b="1" dirty="0">
                        <a:latin typeface="Arial" pitchFamily="34" charset="0"/>
                        <a:cs typeface="Arial" pitchFamily="34" charset="0"/>
                      </a:endParaRPr>
                    </a:p>
                  </a:txBody>
                  <a:tcPr anchor="b"/>
                </a:tc>
                <a:tc>
                  <a:txBody>
                    <a:bodyPr/>
                    <a:lstStyle/>
                    <a:p>
                      <a:pPr algn="ctr"/>
                      <a:r>
                        <a:rPr lang="en-US" sz="1600" b="1" dirty="0">
                          <a:latin typeface="Arial" pitchFamily="34" charset="0"/>
                          <a:cs typeface="Arial" pitchFamily="34" charset="0"/>
                        </a:rPr>
                        <a:t>Description</a:t>
                      </a:r>
                    </a:p>
                  </a:txBody>
                  <a:tcPr anchor="b"/>
                </a:tc>
                <a:extLst>
                  <a:ext uri="{0D108BD9-81ED-4DB2-BD59-A6C34878D82A}">
                    <a16:rowId xmlns:a16="http://schemas.microsoft.com/office/drawing/2014/main" val="10000"/>
                  </a:ext>
                </a:extLst>
              </a:tr>
              <a:tr h="1078159">
                <a:tc>
                  <a:txBody>
                    <a:bodyPr/>
                    <a:lstStyle/>
                    <a:p>
                      <a:r>
                        <a:rPr lang="en-US" sz="1600" dirty="0">
                          <a:latin typeface="Arial" pitchFamily="34" charset="0"/>
                          <a:cs typeface="Arial" pitchFamily="34" charset="0"/>
                        </a:rPr>
                        <a:t>Publications</a:t>
                      </a:r>
                      <a:endParaRPr lang="en-US" sz="1600" dirty="0">
                        <a:solidFill>
                          <a:srgbClr val="000000"/>
                        </a:solidFill>
                        <a:latin typeface="Arial" pitchFamily="34" charset="0"/>
                        <a:cs typeface="Arial" pitchFamily="34" charset="0"/>
                      </a:endParaRPr>
                    </a:p>
                  </a:txBody>
                  <a:tcPr/>
                </a:tc>
                <a:tc>
                  <a:txBody>
                    <a:bodyPr/>
                    <a:lstStyle/>
                    <a:p>
                      <a:pPr algn="l"/>
                      <a:r>
                        <a:rPr lang="en-US" sz="1600" b="1" u="sng" dirty="0">
                          <a:latin typeface="Arial" pitchFamily="34" charset="0"/>
                          <a:cs typeface="Arial" pitchFamily="34" charset="0"/>
                        </a:rPr>
                        <a:t>146</a:t>
                      </a:r>
                      <a:r>
                        <a:rPr lang="en-US" sz="1600" b="1" dirty="0">
                          <a:latin typeface="Arial" pitchFamily="34" charset="0"/>
                          <a:cs typeface="Arial" pitchFamily="34" charset="0"/>
                        </a:rPr>
                        <a:t> </a:t>
                      </a:r>
                      <a:r>
                        <a:rPr lang="en-US" sz="1600" dirty="0">
                          <a:latin typeface="Arial" pitchFamily="34" charset="0"/>
                          <a:cs typeface="Arial" pitchFamily="34" charset="0"/>
                        </a:rPr>
                        <a:t>peer reviewed publications</a:t>
                      </a:r>
                      <a:endParaRPr lang="en-US" sz="1600" dirty="0">
                        <a:solidFill>
                          <a:srgbClr val="000000"/>
                        </a:solidFill>
                        <a:latin typeface="Arial" pitchFamily="34" charset="0"/>
                        <a:cs typeface="Arial" pitchFamily="34" charset="0"/>
                      </a:endParaRPr>
                    </a:p>
                  </a:txBody>
                  <a:tcPr/>
                </a:tc>
                <a:tc>
                  <a:txBody>
                    <a:bodyPr/>
                    <a:lstStyle/>
                    <a:p>
                      <a:pPr algn="just"/>
                      <a:r>
                        <a:rPr lang="en-US" sz="1600" dirty="0">
                          <a:latin typeface="Arial" pitchFamily="34" charset="0"/>
                          <a:cs typeface="Arial" pitchFamily="34" charset="0"/>
                        </a:rPr>
                        <a:t>The first cohorts of ADVANCE institutions are responsible for producing 146 peer reviewed publications on STEM gender equity and institutional transformation. </a:t>
                      </a:r>
                      <a:endParaRPr lang="en-US" sz="16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1"/>
                  </a:ext>
                </a:extLst>
              </a:tr>
              <a:tr h="831723">
                <a:tc>
                  <a:txBody>
                    <a:bodyPr/>
                    <a:lstStyle/>
                    <a:p>
                      <a:r>
                        <a:rPr lang="en-US" sz="1600" dirty="0">
                          <a:latin typeface="Arial" pitchFamily="34" charset="0"/>
                          <a:cs typeface="Arial" pitchFamily="34" charset="0"/>
                        </a:rPr>
                        <a:t>Presentations</a:t>
                      </a:r>
                      <a:endParaRPr lang="en-US" sz="1600" dirty="0">
                        <a:solidFill>
                          <a:srgbClr val="000000"/>
                        </a:solidFill>
                        <a:latin typeface="Arial" pitchFamily="34" charset="0"/>
                        <a:cs typeface="Arial" pitchFamily="34" charset="0"/>
                      </a:endParaRPr>
                    </a:p>
                  </a:txBody>
                  <a:tcPr/>
                </a:tc>
                <a:tc>
                  <a:txBody>
                    <a:bodyPr/>
                    <a:lstStyle/>
                    <a:p>
                      <a:pPr algn="l"/>
                      <a:r>
                        <a:rPr lang="en-US" sz="1600" b="1" u="sng" dirty="0">
                          <a:latin typeface="Arial" pitchFamily="34" charset="0"/>
                          <a:cs typeface="Arial" pitchFamily="34" charset="0"/>
                        </a:rPr>
                        <a:t>581</a:t>
                      </a:r>
                      <a:r>
                        <a:rPr lang="en-US" sz="1600" dirty="0">
                          <a:latin typeface="Arial" pitchFamily="34" charset="0"/>
                          <a:cs typeface="Arial" pitchFamily="34" charset="0"/>
                        </a:rPr>
                        <a:t> professional presentations</a:t>
                      </a:r>
                      <a:endParaRPr lang="en-US" sz="1600" dirty="0">
                        <a:solidFill>
                          <a:srgbClr val="000000"/>
                        </a:solidFill>
                        <a:latin typeface="Arial" pitchFamily="34" charset="0"/>
                        <a:cs typeface="Arial" pitchFamily="34" charset="0"/>
                      </a:endParaRPr>
                    </a:p>
                  </a:txBody>
                  <a:tcPr/>
                </a:tc>
                <a:tc>
                  <a:txBody>
                    <a:bodyPr/>
                    <a:lstStyle/>
                    <a:p>
                      <a:pPr algn="just"/>
                      <a:r>
                        <a:rPr lang="en-US" sz="1600" dirty="0">
                          <a:latin typeface="Arial" pitchFamily="34" charset="0"/>
                          <a:cs typeface="Arial" pitchFamily="34" charset="0"/>
                        </a:rPr>
                        <a:t>Over 500 professional presentations were delivered</a:t>
                      </a:r>
                      <a:r>
                        <a:rPr lang="en-US" sz="1600" baseline="0" dirty="0">
                          <a:latin typeface="Arial" pitchFamily="34" charset="0"/>
                          <a:cs typeface="Arial" pitchFamily="34" charset="0"/>
                        </a:rPr>
                        <a:t> on gender equity and institutional transformation at national/international scientific meetings.</a:t>
                      </a:r>
                      <a:endParaRPr lang="en-US" sz="16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2"/>
                  </a:ext>
                </a:extLst>
              </a:tr>
              <a:tr h="1133235">
                <a:tc>
                  <a:txBody>
                    <a:bodyPr/>
                    <a:lstStyle/>
                    <a:p>
                      <a:r>
                        <a:rPr lang="en-US" sz="1600" dirty="0">
                          <a:latin typeface="Arial" pitchFamily="34" charset="0"/>
                          <a:cs typeface="Arial" pitchFamily="34" charset="0"/>
                        </a:rPr>
                        <a:t>Research Support</a:t>
                      </a:r>
                      <a:endParaRPr lang="en-US" sz="1600" dirty="0">
                        <a:solidFill>
                          <a:srgbClr val="000000"/>
                        </a:solidFill>
                        <a:latin typeface="Arial" pitchFamily="34" charset="0"/>
                        <a:cs typeface="Arial" pitchFamily="34" charset="0"/>
                      </a:endParaRPr>
                    </a:p>
                  </a:txBody>
                  <a:tcPr/>
                </a:tc>
                <a:tc>
                  <a:txBody>
                    <a:bodyPr/>
                    <a:lstStyle/>
                    <a:p>
                      <a:pPr algn="l"/>
                      <a:r>
                        <a:rPr lang="en-US" sz="1600" b="1" u="sng" baseline="0" dirty="0">
                          <a:solidFill>
                            <a:schemeClr val="dk1"/>
                          </a:solidFill>
                          <a:latin typeface="Arial" pitchFamily="34" charset="0"/>
                          <a:cs typeface="Arial" pitchFamily="34" charset="0"/>
                        </a:rPr>
                        <a:t>90%</a:t>
                      </a:r>
                      <a:r>
                        <a:rPr lang="en-US" sz="1600" baseline="0" dirty="0">
                          <a:solidFill>
                            <a:schemeClr val="dk1"/>
                          </a:solidFill>
                          <a:latin typeface="Arial" pitchFamily="34" charset="0"/>
                          <a:cs typeface="Arial" pitchFamily="34" charset="0"/>
                        </a:rPr>
                        <a:t> allocated research facilities and resources</a:t>
                      </a:r>
                      <a:endParaRPr lang="en-US" sz="1600" dirty="0">
                        <a:solidFill>
                          <a:srgbClr val="000000"/>
                        </a:solidFill>
                        <a:latin typeface="Arial" pitchFamily="34" charset="0"/>
                        <a:cs typeface="Arial" pitchFamily="34" charset="0"/>
                      </a:endParaRPr>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1600" dirty="0">
                          <a:latin typeface="Arial" pitchFamily="34" charset="0"/>
                          <a:cs typeface="Arial" pitchFamily="34" charset="0"/>
                        </a:rPr>
                        <a:t>90%  of the first</a:t>
                      </a:r>
                      <a:r>
                        <a:rPr lang="en-US" sz="1600" baseline="0" dirty="0">
                          <a:latin typeface="Arial" pitchFamily="34" charset="0"/>
                          <a:cs typeface="Arial" pitchFamily="34" charset="0"/>
                        </a:rPr>
                        <a:t> cohort of ADVANCE</a:t>
                      </a:r>
                      <a:r>
                        <a:rPr lang="en-US" sz="1600" dirty="0">
                          <a:latin typeface="Arial" pitchFamily="34" charset="0"/>
                          <a:cs typeface="Arial" pitchFamily="34" charset="0"/>
                        </a:rPr>
                        <a:t> institutions (up from 26%), allocated facilities and resources to equity/diversity related functions after the life of the grant.</a:t>
                      </a:r>
                      <a:endParaRPr lang="en-US" sz="16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3"/>
                  </a:ext>
                </a:extLst>
              </a:tr>
              <a:tr h="1078159">
                <a:tc>
                  <a:txBody>
                    <a:bodyPr/>
                    <a:lstStyle/>
                    <a:p>
                      <a:r>
                        <a:rPr lang="en-US" sz="1600" dirty="0">
                          <a:latin typeface="Arial" pitchFamily="34" charset="0"/>
                          <a:cs typeface="Arial" pitchFamily="34" charset="0"/>
                        </a:rPr>
                        <a:t>Strategic Planning</a:t>
                      </a:r>
                      <a:endParaRPr lang="en-US" sz="1600" dirty="0">
                        <a:solidFill>
                          <a:srgbClr val="000000"/>
                        </a:solidFill>
                        <a:latin typeface="Arial" pitchFamily="34" charset="0"/>
                        <a:cs typeface="Arial" pitchFamily="34" charset="0"/>
                      </a:endParaRPr>
                    </a:p>
                  </a:txBody>
                  <a:tcPr/>
                </a:tc>
                <a:tc>
                  <a:txBody>
                    <a:bodyPr/>
                    <a:lstStyle/>
                    <a:p>
                      <a:pPr algn="l"/>
                      <a:r>
                        <a:rPr lang="en-US" sz="1600" b="1" u="sng" dirty="0">
                          <a:latin typeface="Arial" pitchFamily="34" charset="0"/>
                          <a:cs typeface="Arial" pitchFamily="34" charset="0"/>
                        </a:rPr>
                        <a:t>79%</a:t>
                      </a:r>
                      <a:r>
                        <a:rPr lang="en-US" sz="1600" b="1" u="none" dirty="0">
                          <a:latin typeface="Arial" pitchFamily="34" charset="0"/>
                          <a:cs typeface="Arial" pitchFamily="34" charset="0"/>
                        </a:rPr>
                        <a:t> </a:t>
                      </a:r>
                      <a:r>
                        <a:rPr lang="en-US" sz="1600" u="none" dirty="0">
                          <a:latin typeface="Arial" pitchFamily="34" charset="0"/>
                          <a:cs typeface="Arial" pitchFamily="34" charset="0"/>
                        </a:rPr>
                        <a:t>inclusion of gender</a:t>
                      </a:r>
                      <a:r>
                        <a:rPr lang="en-US" sz="1600" u="none" baseline="0" dirty="0">
                          <a:latin typeface="Arial" pitchFamily="34" charset="0"/>
                          <a:cs typeface="Arial" pitchFamily="34" charset="0"/>
                        </a:rPr>
                        <a:t> in strategic plans</a:t>
                      </a:r>
                      <a:endParaRPr lang="en-US" sz="1600" u="sng" dirty="0">
                        <a:solidFill>
                          <a:srgbClr val="000000"/>
                        </a:solidFill>
                        <a:latin typeface="Arial" pitchFamily="34" charset="0"/>
                        <a:cs typeface="Arial" pitchFamily="34" charset="0"/>
                      </a:endParaRPr>
                    </a:p>
                  </a:txBody>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1600" dirty="0">
                          <a:latin typeface="Arial" pitchFamily="34" charset="0"/>
                          <a:cs typeface="Arial" pitchFamily="34" charset="0"/>
                        </a:rPr>
                        <a:t>79% of the first ADVANCE cohorts (up from 22%), incorporated equity/diversity objectives into their strategic plans</a:t>
                      </a:r>
                      <a:endParaRPr lang="en-US" sz="1600" dirty="0">
                        <a:solidFill>
                          <a:srgbClr val="000000"/>
                        </a:solidFill>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2286000" y="6400801"/>
            <a:ext cx="7850226" cy="246221"/>
          </a:xfrm>
          <a:prstGeom prst="rect">
            <a:avLst/>
          </a:prstGeom>
          <a:noFill/>
        </p:spPr>
        <p:txBody>
          <a:bodyPr wrap="square" rtlCol="0">
            <a:spAutoFit/>
          </a:bodyPr>
          <a:lstStyle/>
          <a:p>
            <a:pPr algn="r"/>
            <a:r>
              <a:rPr lang="en-US" sz="1000" i="1" dirty="0">
                <a:latin typeface="Arial" pitchFamily="34" charset="0"/>
                <a:cs typeface="Arial" pitchFamily="34" charset="0"/>
              </a:rPr>
              <a:t>.</a:t>
            </a:r>
          </a:p>
        </p:txBody>
      </p:sp>
    </p:spTree>
    <p:extLst>
      <p:ext uri="{BB962C8B-B14F-4D97-AF65-F5344CB8AC3E}">
        <p14:creationId xmlns:p14="http://schemas.microsoft.com/office/powerpoint/2010/main" val="2331958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
            <a:ext cx="9144000" cy="1252728"/>
          </a:xfrm>
        </p:spPr>
        <p:txBody>
          <a:bodyPr>
            <a:normAutofit fontScale="90000"/>
          </a:bodyPr>
          <a:lstStyle/>
          <a:p>
            <a:pPr algn="ctr"/>
            <a:r>
              <a:rPr lang="en-US" altLang="en-US" dirty="0"/>
              <a:t>Indicators of Organizational Transformation</a:t>
            </a:r>
            <a:br>
              <a:rPr lang="en-US" altLang="en-US" dirty="0"/>
            </a:br>
            <a:r>
              <a:rPr lang="en-US" altLang="en-US" sz="3100" dirty="0"/>
              <a:t>Culture and Climate Metrics</a:t>
            </a:r>
            <a:endParaRPr lang="en-US" sz="2400" b="1" dirty="0">
              <a:solidFill>
                <a:schemeClr val="accent2"/>
              </a:solidFill>
              <a:latin typeface="Arial" pitchFamily="34" charset="0"/>
              <a:cs typeface="Arial" pitchFamily="34" charset="0"/>
            </a:endParaRPr>
          </a:p>
        </p:txBody>
      </p:sp>
      <p:grpSp>
        <p:nvGrpSpPr>
          <p:cNvPr id="11" name="Group 10"/>
          <p:cNvGrpSpPr/>
          <p:nvPr/>
        </p:nvGrpSpPr>
        <p:grpSpPr>
          <a:xfrm>
            <a:off x="2438401" y="1676400"/>
            <a:ext cx="6181725" cy="4946510"/>
            <a:chOff x="1524000" y="1676400"/>
            <a:chExt cx="6181725" cy="4946510"/>
          </a:xfrm>
        </p:grpSpPr>
        <p:graphicFrame>
          <p:nvGraphicFramePr>
            <p:cNvPr id="4" name="Chart 3"/>
            <p:cNvGraphicFramePr/>
            <p:nvPr/>
          </p:nvGraphicFramePr>
          <p:xfrm>
            <a:off x="1524000" y="1676400"/>
            <a:ext cx="6167438" cy="44243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028825" y="5915024"/>
              <a:ext cx="718466" cy="461665"/>
            </a:xfrm>
            <a:prstGeom prst="rect">
              <a:avLst/>
            </a:prstGeom>
            <a:noFill/>
          </p:spPr>
          <p:txBody>
            <a:bodyPr wrap="none" rtlCol="0">
              <a:spAutoFit/>
            </a:bodyPr>
            <a:lstStyle/>
            <a:p>
              <a:pPr algn="ctr"/>
              <a:r>
                <a:rPr lang="en-US" sz="800" dirty="0">
                  <a:solidFill>
                    <a:srgbClr val="000000"/>
                  </a:solidFill>
                  <a:latin typeface="Arial" pitchFamily="34" charset="0"/>
                  <a:cs typeface="Arial" pitchFamily="34" charset="0"/>
                </a:rPr>
                <a:t>Overall </a:t>
              </a:r>
            </a:p>
            <a:p>
              <a:pPr algn="ctr"/>
              <a:r>
                <a:rPr lang="en-US" sz="800" dirty="0">
                  <a:solidFill>
                    <a:srgbClr val="000000"/>
                  </a:solidFill>
                  <a:latin typeface="Arial" pitchFamily="34" charset="0"/>
                  <a:cs typeface="Arial" pitchFamily="34" charset="0"/>
                </a:rPr>
                <a:t>Satisfaction</a:t>
              </a:r>
            </a:p>
            <a:p>
              <a:pPr algn="ctr"/>
              <a:r>
                <a:rPr lang="en-US" sz="800" dirty="0">
                  <a:solidFill>
                    <a:srgbClr val="000000"/>
                  </a:solidFill>
                  <a:latin typeface="Arial" pitchFamily="34" charset="0"/>
                  <a:cs typeface="Arial" pitchFamily="34" charset="0"/>
                </a:rPr>
                <a:t>(n=16)</a:t>
              </a:r>
            </a:p>
          </p:txBody>
        </p:sp>
        <p:sp>
          <p:nvSpPr>
            <p:cNvPr id="6" name="TextBox 5"/>
            <p:cNvSpPr txBox="1"/>
            <p:nvPr/>
          </p:nvSpPr>
          <p:spPr>
            <a:xfrm>
              <a:off x="3018810" y="5915024"/>
              <a:ext cx="681597" cy="584775"/>
            </a:xfrm>
            <a:prstGeom prst="rect">
              <a:avLst/>
            </a:prstGeom>
            <a:noFill/>
          </p:spPr>
          <p:txBody>
            <a:bodyPr wrap="none" rtlCol="0">
              <a:spAutoFit/>
            </a:bodyPr>
            <a:lstStyle/>
            <a:p>
              <a:pPr algn="ctr"/>
              <a:r>
                <a:rPr lang="en-US" sz="800" dirty="0">
                  <a:solidFill>
                    <a:srgbClr val="000000"/>
                  </a:solidFill>
                  <a:latin typeface="Arial" pitchFamily="34" charset="0"/>
                  <a:cs typeface="Arial" pitchFamily="34" charset="0"/>
                </a:rPr>
                <a:t>Overall </a:t>
              </a:r>
            </a:p>
            <a:p>
              <a:pPr algn="ctr"/>
              <a:r>
                <a:rPr lang="en-US" sz="800" dirty="0">
                  <a:solidFill>
                    <a:srgbClr val="000000"/>
                  </a:solidFill>
                  <a:latin typeface="Arial" pitchFamily="34" charset="0"/>
                  <a:cs typeface="Arial" pitchFamily="34" charset="0"/>
                </a:rPr>
                <a:t>Collegiality</a:t>
              </a:r>
            </a:p>
            <a:p>
              <a:pPr algn="ctr"/>
              <a:r>
                <a:rPr lang="en-US" sz="800" dirty="0">
                  <a:solidFill>
                    <a:srgbClr val="000000"/>
                  </a:solidFill>
                  <a:latin typeface="Arial" pitchFamily="34" charset="0"/>
                  <a:cs typeface="Arial" pitchFamily="34" charset="0"/>
                </a:rPr>
                <a:t>(n=17)</a:t>
              </a:r>
            </a:p>
            <a:p>
              <a:pPr algn="ctr"/>
              <a:endParaRPr lang="en-US" sz="800" dirty="0">
                <a:solidFill>
                  <a:srgbClr val="000000"/>
                </a:solidFill>
                <a:latin typeface="Arial" pitchFamily="34" charset="0"/>
                <a:cs typeface="Arial" pitchFamily="34" charset="0"/>
              </a:endParaRPr>
            </a:p>
          </p:txBody>
        </p:sp>
        <p:sp>
          <p:nvSpPr>
            <p:cNvPr id="7" name="TextBox 6"/>
            <p:cNvSpPr txBox="1"/>
            <p:nvPr/>
          </p:nvSpPr>
          <p:spPr>
            <a:xfrm>
              <a:off x="3886200" y="5915024"/>
              <a:ext cx="904875" cy="707886"/>
            </a:xfrm>
            <a:prstGeom prst="rect">
              <a:avLst/>
            </a:prstGeom>
            <a:noFill/>
          </p:spPr>
          <p:txBody>
            <a:bodyPr wrap="square" rtlCol="0">
              <a:spAutoFit/>
            </a:bodyPr>
            <a:lstStyle/>
            <a:p>
              <a:pPr algn="ctr"/>
              <a:r>
                <a:rPr lang="en-US" sz="800" dirty="0">
                  <a:solidFill>
                    <a:srgbClr val="000000"/>
                  </a:solidFill>
                  <a:latin typeface="Arial" pitchFamily="34" charset="0"/>
                  <a:cs typeface="Arial" pitchFamily="34" charset="0"/>
                </a:rPr>
                <a:t>Women Satisfaction w/Jobs and Career</a:t>
              </a:r>
            </a:p>
            <a:p>
              <a:pPr algn="ctr"/>
              <a:r>
                <a:rPr lang="en-US" sz="800" dirty="0">
                  <a:solidFill>
                    <a:srgbClr val="000000"/>
                  </a:solidFill>
                  <a:latin typeface="Arial" pitchFamily="34" charset="0"/>
                  <a:cs typeface="Arial" pitchFamily="34" charset="0"/>
                </a:rPr>
                <a:t>(n=16)</a:t>
              </a:r>
            </a:p>
          </p:txBody>
        </p:sp>
        <p:sp>
          <p:nvSpPr>
            <p:cNvPr id="8" name="TextBox 7"/>
            <p:cNvSpPr txBox="1"/>
            <p:nvPr/>
          </p:nvSpPr>
          <p:spPr>
            <a:xfrm>
              <a:off x="4876799" y="5915024"/>
              <a:ext cx="762001" cy="707886"/>
            </a:xfrm>
            <a:prstGeom prst="rect">
              <a:avLst/>
            </a:prstGeom>
            <a:noFill/>
          </p:spPr>
          <p:txBody>
            <a:bodyPr wrap="square" rtlCol="0">
              <a:spAutoFit/>
            </a:bodyPr>
            <a:lstStyle/>
            <a:p>
              <a:pPr algn="ctr"/>
              <a:r>
                <a:rPr lang="en-US" sz="800" dirty="0">
                  <a:solidFill>
                    <a:srgbClr val="000000"/>
                  </a:solidFill>
                  <a:latin typeface="Arial" pitchFamily="34" charset="0"/>
                  <a:cs typeface="Arial" pitchFamily="34" charset="0"/>
                </a:rPr>
                <a:t>Men Satisfaction w/Jobs and Career</a:t>
              </a:r>
            </a:p>
            <a:p>
              <a:pPr algn="ctr"/>
              <a:r>
                <a:rPr lang="en-US" sz="800" dirty="0">
                  <a:solidFill>
                    <a:srgbClr val="000000"/>
                  </a:solidFill>
                  <a:latin typeface="Arial" pitchFamily="34" charset="0"/>
                  <a:cs typeface="Arial" pitchFamily="34" charset="0"/>
                </a:rPr>
                <a:t>(n=16)</a:t>
              </a:r>
            </a:p>
          </p:txBody>
        </p:sp>
        <p:sp>
          <p:nvSpPr>
            <p:cNvPr id="9" name="TextBox 8"/>
            <p:cNvSpPr txBox="1"/>
            <p:nvPr/>
          </p:nvSpPr>
          <p:spPr>
            <a:xfrm>
              <a:off x="5791200" y="5915024"/>
              <a:ext cx="914401" cy="707886"/>
            </a:xfrm>
            <a:prstGeom prst="rect">
              <a:avLst/>
            </a:prstGeom>
            <a:noFill/>
          </p:spPr>
          <p:txBody>
            <a:bodyPr wrap="square" rtlCol="0">
              <a:spAutoFit/>
            </a:bodyPr>
            <a:lstStyle/>
            <a:p>
              <a:pPr algn="ctr"/>
              <a:r>
                <a:rPr lang="en-US" sz="800" dirty="0">
                  <a:solidFill>
                    <a:srgbClr val="000000"/>
                  </a:solidFill>
                  <a:latin typeface="Arial" pitchFamily="34" charset="0"/>
                  <a:cs typeface="Arial" pitchFamily="34" charset="0"/>
                </a:rPr>
                <a:t>Women Ties w/ Other STEM Faculty in the Institution</a:t>
              </a:r>
            </a:p>
            <a:p>
              <a:pPr algn="ctr"/>
              <a:r>
                <a:rPr lang="en-US" sz="800" dirty="0">
                  <a:solidFill>
                    <a:srgbClr val="000000"/>
                  </a:solidFill>
                  <a:latin typeface="Arial" pitchFamily="34" charset="0"/>
                  <a:cs typeface="Arial" pitchFamily="34" charset="0"/>
                </a:rPr>
                <a:t>(n=17)</a:t>
              </a:r>
            </a:p>
          </p:txBody>
        </p:sp>
        <p:sp>
          <p:nvSpPr>
            <p:cNvPr id="10" name="TextBox 9"/>
            <p:cNvSpPr txBox="1"/>
            <p:nvPr/>
          </p:nvSpPr>
          <p:spPr>
            <a:xfrm>
              <a:off x="6781800" y="5915024"/>
              <a:ext cx="923925" cy="707886"/>
            </a:xfrm>
            <a:prstGeom prst="rect">
              <a:avLst/>
            </a:prstGeom>
            <a:noFill/>
          </p:spPr>
          <p:txBody>
            <a:bodyPr wrap="square" rtlCol="0">
              <a:spAutoFit/>
            </a:bodyPr>
            <a:lstStyle/>
            <a:p>
              <a:pPr algn="ctr"/>
              <a:r>
                <a:rPr lang="en-US" sz="800" dirty="0">
                  <a:solidFill>
                    <a:srgbClr val="000000"/>
                  </a:solidFill>
                  <a:latin typeface="Arial" pitchFamily="34" charset="0"/>
                  <a:cs typeface="Arial" pitchFamily="34" charset="0"/>
                </a:rPr>
                <a:t>Women Ties w/ Other STEM Faculty Outside the Institution</a:t>
              </a:r>
            </a:p>
            <a:p>
              <a:pPr algn="ctr"/>
              <a:r>
                <a:rPr lang="en-US" sz="800" dirty="0">
                  <a:solidFill>
                    <a:srgbClr val="000000"/>
                  </a:solidFill>
                  <a:latin typeface="Arial" pitchFamily="34" charset="0"/>
                  <a:cs typeface="Arial" pitchFamily="34" charset="0"/>
                </a:rPr>
                <a:t>(n=15)</a:t>
              </a:r>
            </a:p>
          </p:txBody>
        </p:sp>
      </p:grpSp>
      <p:sp>
        <p:nvSpPr>
          <p:cNvPr id="12" name="TextBox 11"/>
          <p:cNvSpPr txBox="1"/>
          <p:nvPr/>
        </p:nvSpPr>
        <p:spPr>
          <a:xfrm rot="16200000">
            <a:off x="1516983" y="3664619"/>
            <a:ext cx="1662635" cy="276999"/>
          </a:xfrm>
          <a:prstGeom prst="rect">
            <a:avLst/>
          </a:prstGeom>
          <a:noFill/>
        </p:spPr>
        <p:txBody>
          <a:bodyPr wrap="none" rtlCol="0">
            <a:spAutoFit/>
          </a:bodyPr>
          <a:lstStyle/>
          <a:p>
            <a:r>
              <a:rPr lang="en-US" sz="1200" dirty="0">
                <a:solidFill>
                  <a:srgbClr val="000000"/>
                </a:solidFill>
                <a:latin typeface="Arial" pitchFamily="34" charset="0"/>
                <a:cs typeface="Arial" pitchFamily="34" charset="0"/>
              </a:rPr>
              <a:t>Percent of Institutions</a:t>
            </a:r>
          </a:p>
        </p:txBody>
      </p:sp>
      <p:sp>
        <p:nvSpPr>
          <p:cNvPr id="13" name="Rectangle 12"/>
          <p:cNvSpPr/>
          <p:nvPr/>
        </p:nvSpPr>
        <p:spPr>
          <a:xfrm>
            <a:off x="8877300" y="1963893"/>
            <a:ext cx="114300" cy="133350"/>
          </a:xfrm>
          <a:prstGeom prst="rect">
            <a:avLst/>
          </a:prstGeom>
          <a:solidFill>
            <a:srgbClr val="FF0000"/>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877300" y="2204783"/>
            <a:ext cx="114300" cy="133350"/>
          </a:xfrm>
          <a:prstGeom prst="rect">
            <a:avLst/>
          </a:prstGeom>
          <a:solidFill>
            <a:srgbClr val="FFFF99"/>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877300" y="2460007"/>
            <a:ext cx="114300" cy="133350"/>
          </a:xfrm>
          <a:prstGeom prst="rect">
            <a:avLst/>
          </a:prstGeom>
          <a:solidFill>
            <a:srgbClr val="99FF99"/>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877300" y="2705814"/>
            <a:ext cx="114300" cy="133350"/>
          </a:xfrm>
          <a:prstGeom prst="rect">
            <a:avLst/>
          </a:prstGeom>
          <a:solidFill>
            <a:srgbClr val="3366FF"/>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961327" y="1907459"/>
            <a:ext cx="1524776" cy="246221"/>
          </a:xfrm>
          <a:prstGeom prst="rect">
            <a:avLst/>
          </a:prstGeom>
          <a:noFill/>
        </p:spPr>
        <p:txBody>
          <a:bodyPr wrap="none" rtlCol="0">
            <a:spAutoFit/>
          </a:bodyPr>
          <a:lstStyle/>
          <a:p>
            <a:r>
              <a:rPr lang="en-US" sz="1000" dirty="0">
                <a:solidFill>
                  <a:srgbClr val="000000"/>
                </a:solidFill>
                <a:latin typeface="Arial" pitchFamily="34" charset="0"/>
                <a:cs typeface="Arial" pitchFamily="34" charset="0"/>
              </a:rPr>
              <a:t>Deteriorated Somewhat</a:t>
            </a:r>
          </a:p>
        </p:txBody>
      </p:sp>
      <p:sp>
        <p:nvSpPr>
          <p:cNvPr id="18" name="TextBox 17"/>
          <p:cNvSpPr txBox="1"/>
          <p:nvPr/>
        </p:nvSpPr>
        <p:spPr>
          <a:xfrm>
            <a:off x="8961328" y="2148349"/>
            <a:ext cx="1282723" cy="246221"/>
          </a:xfrm>
          <a:prstGeom prst="rect">
            <a:avLst/>
          </a:prstGeom>
          <a:noFill/>
        </p:spPr>
        <p:txBody>
          <a:bodyPr wrap="none" rtlCol="0">
            <a:spAutoFit/>
          </a:bodyPr>
          <a:lstStyle/>
          <a:p>
            <a:r>
              <a:rPr lang="en-US" sz="1000" dirty="0">
                <a:solidFill>
                  <a:srgbClr val="000000"/>
                </a:solidFill>
                <a:latin typeface="Arial" pitchFamily="34" charset="0"/>
                <a:cs typeface="Arial" pitchFamily="34" charset="0"/>
              </a:rPr>
              <a:t>Little or No Change</a:t>
            </a:r>
          </a:p>
        </p:txBody>
      </p:sp>
      <p:sp>
        <p:nvSpPr>
          <p:cNvPr id="19" name="TextBox 18"/>
          <p:cNvSpPr txBox="1"/>
          <p:nvPr/>
        </p:nvSpPr>
        <p:spPr>
          <a:xfrm>
            <a:off x="8961327" y="2403573"/>
            <a:ext cx="1354858" cy="246221"/>
          </a:xfrm>
          <a:prstGeom prst="rect">
            <a:avLst/>
          </a:prstGeom>
          <a:noFill/>
        </p:spPr>
        <p:txBody>
          <a:bodyPr wrap="none" rtlCol="0">
            <a:spAutoFit/>
          </a:bodyPr>
          <a:lstStyle/>
          <a:p>
            <a:r>
              <a:rPr lang="en-US" sz="1000" dirty="0">
                <a:solidFill>
                  <a:srgbClr val="000000"/>
                </a:solidFill>
                <a:latin typeface="Arial" pitchFamily="34" charset="0"/>
                <a:cs typeface="Arial" pitchFamily="34" charset="0"/>
              </a:rPr>
              <a:t>Improved Somewhat</a:t>
            </a:r>
          </a:p>
        </p:txBody>
      </p:sp>
      <p:sp>
        <p:nvSpPr>
          <p:cNvPr id="20" name="TextBox 19"/>
          <p:cNvSpPr txBox="1"/>
          <p:nvPr/>
        </p:nvSpPr>
        <p:spPr>
          <a:xfrm>
            <a:off x="8961327" y="2649380"/>
            <a:ext cx="1503938" cy="246221"/>
          </a:xfrm>
          <a:prstGeom prst="rect">
            <a:avLst/>
          </a:prstGeom>
          <a:noFill/>
        </p:spPr>
        <p:txBody>
          <a:bodyPr wrap="none" rtlCol="0">
            <a:spAutoFit/>
          </a:bodyPr>
          <a:lstStyle/>
          <a:p>
            <a:r>
              <a:rPr lang="en-US" sz="1000" dirty="0">
                <a:solidFill>
                  <a:srgbClr val="000000"/>
                </a:solidFill>
                <a:latin typeface="Arial" pitchFamily="34" charset="0"/>
                <a:cs typeface="Arial" pitchFamily="34" charset="0"/>
              </a:rPr>
              <a:t>Improved Considerable</a:t>
            </a:r>
          </a:p>
        </p:txBody>
      </p:sp>
      <p:sp>
        <p:nvSpPr>
          <p:cNvPr id="22" name="TextBox 21"/>
          <p:cNvSpPr txBox="1"/>
          <p:nvPr/>
        </p:nvSpPr>
        <p:spPr>
          <a:xfrm>
            <a:off x="3055448" y="4143747"/>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31</a:t>
            </a:r>
          </a:p>
        </p:txBody>
      </p:sp>
      <p:sp>
        <p:nvSpPr>
          <p:cNvPr id="23" name="TextBox 22"/>
          <p:cNvSpPr txBox="1"/>
          <p:nvPr/>
        </p:nvSpPr>
        <p:spPr>
          <a:xfrm>
            <a:off x="3217057" y="3495075"/>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44</a:t>
            </a:r>
          </a:p>
        </p:txBody>
      </p:sp>
      <p:sp>
        <p:nvSpPr>
          <p:cNvPr id="24" name="TextBox 23"/>
          <p:cNvSpPr txBox="1"/>
          <p:nvPr/>
        </p:nvSpPr>
        <p:spPr>
          <a:xfrm>
            <a:off x="3397046" y="4440623"/>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25</a:t>
            </a:r>
          </a:p>
        </p:txBody>
      </p:sp>
      <p:sp>
        <p:nvSpPr>
          <p:cNvPr id="25" name="TextBox 24"/>
          <p:cNvSpPr txBox="1"/>
          <p:nvPr/>
        </p:nvSpPr>
        <p:spPr>
          <a:xfrm>
            <a:off x="4176802" y="2186833"/>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70</a:t>
            </a:r>
          </a:p>
        </p:txBody>
      </p:sp>
      <p:sp>
        <p:nvSpPr>
          <p:cNvPr id="26" name="TextBox 25"/>
          <p:cNvSpPr txBox="1"/>
          <p:nvPr/>
        </p:nvSpPr>
        <p:spPr>
          <a:xfrm>
            <a:off x="4357599" y="4513263"/>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24</a:t>
            </a:r>
          </a:p>
        </p:txBody>
      </p:sp>
      <p:sp>
        <p:nvSpPr>
          <p:cNvPr id="27" name="TextBox 26"/>
          <p:cNvSpPr txBox="1"/>
          <p:nvPr/>
        </p:nvSpPr>
        <p:spPr>
          <a:xfrm>
            <a:off x="4006646" y="5380704"/>
            <a:ext cx="24878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6</a:t>
            </a:r>
          </a:p>
        </p:txBody>
      </p:sp>
      <p:sp>
        <p:nvSpPr>
          <p:cNvPr id="28" name="TextBox 27"/>
          <p:cNvSpPr txBox="1"/>
          <p:nvPr/>
        </p:nvSpPr>
        <p:spPr>
          <a:xfrm>
            <a:off x="2892593" y="5728906"/>
            <a:ext cx="24878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0</a:t>
            </a:r>
          </a:p>
        </p:txBody>
      </p:sp>
      <p:sp>
        <p:nvSpPr>
          <p:cNvPr id="29" name="TextBox 28"/>
          <p:cNvSpPr txBox="1"/>
          <p:nvPr/>
        </p:nvSpPr>
        <p:spPr>
          <a:xfrm>
            <a:off x="5131340" y="4215837"/>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30</a:t>
            </a:r>
          </a:p>
        </p:txBody>
      </p:sp>
      <p:sp>
        <p:nvSpPr>
          <p:cNvPr id="30" name="TextBox 29"/>
          <p:cNvSpPr txBox="1"/>
          <p:nvPr/>
        </p:nvSpPr>
        <p:spPr>
          <a:xfrm>
            <a:off x="4959825" y="4716733"/>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20</a:t>
            </a:r>
          </a:p>
        </p:txBody>
      </p:sp>
      <p:sp>
        <p:nvSpPr>
          <p:cNvPr id="31" name="TextBox 30"/>
          <p:cNvSpPr txBox="1"/>
          <p:nvPr/>
        </p:nvSpPr>
        <p:spPr>
          <a:xfrm>
            <a:off x="7717222" y="5714341"/>
            <a:ext cx="24878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0</a:t>
            </a:r>
          </a:p>
        </p:txBody>
      </p:sp>
      <p:sp>
        <p:nvSpPr>
          <p:cNvPr id="32" name="TextBox 31"/>
          <p:cNvSpPr txBox="1"/>
          <p:nvPr/>
        </p:nvSpPr>
        <p:spPr>
          <a:xfrm>
            <a:off x="6755936" y="5724576"/>
            <a:ext cx="24878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0</a:t>
            </a:r>
          </a:p>
        </p:txBody>
      </p:sp>
      <p:sp>
        <p:nvSpPr>
          <p:cNvPr id="33" name="TextBox 32"/>
          <p:cNvSpPr txBox="1"/>
          <p:nvPr/>
        </p:nvSpPr>
        <p:spPr>
          <a:xfrm>
            <a:off x="4829548" y="5713606"/>
            <a:ext cx="24878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0</a:t>
            </a:r>
          </a:p>
        </p:txBody>
      </p:sp>
      <p:sp>
        <p:nvSpPr>
          <p:cNvPr id="34" name="TextBox 33"/>
          <p:cNvSpPr txBox="1"/>
          <p:nvPr/>
        </p:nvSpPr>
        <p:spPr>
          <a:xfrm>
            <a:off x="3849330" y="5719072"/>
            <a:ext cx="24878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0</a:t>
            </a:r>
          </a:p>
        </p:txBody>
      </p:sp>
      <p:sp>
        <p:nvSpPr>
          <p:cNvPr id="35" name="TextBox 34"/>
          <p:cNvSpPr txBox="1"/>
          <p:nvPr/>
        </p:nvSpPr>
        <p:spPr>
          <a:xfrm>
            <a:off x="7229720" y="2488809"/>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64</a:t>
            </a:r>
          </a:p>
        </p:txBody>
      </p:sp>
      <p:sp>
        <p:nvSpPr>
          <p:cNvPr id="36" name="TextBox 35"/>
          <p:cNvSpPr txBox="1"/>
          <p:nvPr/>
        </p:nvSpPr>
        <p:spPr>
          <a:xfrm>
            <a:off x="7058022" y="4196136"/>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30</a:t>
            </a:r>
          </a:p>
        </p:txBody>
      </p:sp>
      <p:sp>
        <p:nvSpPr>
          <p:cNvPr id="37" name="TextBox 36"/>
          <p:cNvSpPr txBox="1"/>
          <p:nvPr/>
        </p:nvSpPr>
        <p:spPr>
          <a:xfrm>
            <a:off x="6918244" y="5419298"/>
            <a:ext cx="247969" cy="237106"/>
          </a:xfrm>
          <a:prstGeom prst="rect">
            <a:avLst/>
          </a:prstGeom>
          <a:noFill/>
        </p:spPr>
        <p:txBody>
          <a:bodyPr wrap="square" rtlCol="0">
            <a:spAutoFit/>
          </a:bodyPr>
          <a:lstStyle/>
          <a:p>
            <a:r>
              <a:rPr lang="en-US" sz="900" dirty="0">
                <a:solidFill>
                  <a:srgbClr val="000000"/>
                </a:solidFill>
                <a:latin typeface="Arial" pitchFamily="34" charset="0"/>
                <a:cs typeface="Arial" pitchFamily="34" charset="0"/>
              </a:rPr>
              <a:t>6</a:t>
            </a:r>
          </a:p>
        </p:txBody>
      </p:sp>
      <p:sp>
        <p:nvSpPr>
          <p:cNvPr id="38" name="TextBox 37"/>
          <p:cNvSpPr txBox="1"/>
          <p:nvPr/>
        </p:nvSpPr>
        <p:spPr>
          <a:xfrm>
            <a:off x="5759099" y="4725609"/>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20</a:t>
            </a:r>
          </a:p>
        </p:txBody>
      </p:sp>
      <p:sp>
        <p:nvSpPr>
          <p:cNvPr id="39" name="TextBox 38"/>
          <p:cNvSpPr txBox="1"/>
          <p:nvPr/>
        </p:nvSpPr>
        <p:spPr>
          <a:xfrm>
            <a:off x="6300608" y="5421427"/>
            <a:ext cx="24878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6</a:t>
            </a:r>
          </a:p>
        </p:txBody>
      </p:sp>
      <p:sp>
        <p:nvSpPr>
          <p:cNvPr id="40" name="TextBox 39"/>
          <p:cNvSpPr txBox="1"/>
          <p:nvPr/>
        </p:nvSpPr>
        <p:spPr>
          <a:xfrm>
            <a:off x="6100918" y="4150020"/>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31</a:t>
            </a:r>
          </a:p>
        </p:txBody>
      </p:sp>
      <p:sp>
        <p:nvSpPr>
          <p:cNvPr id="41" name="TextBox 40"/>
          <p:cNvSpPr txBox="1"/>
          <p:nvPr/>
        </p:nvSpPr>
        <p:spPr>
          <a:xfrm>
            <a:off x="5918213" y="3487150"/>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44</a:t>
            </a:r>
          </a:p>
        </p:txBody>
      </p:sp>
      <p:sp>
        <p:nvSpPr>
          <p:cNvPr id="42" name="TextBox 41"/>
          <p:cNvSpPr txBox="1"/>
          <p:nvPr/>
        </p:nvSpPr>
        <p:spPr>
          <a:xfrm>
            <a:off x="5314703" y="3191961"/>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50</a:t>
            </a:r>
          </a:p>
        </p:txBody>
      </p:sp>
      <p:sp>
        <p:nvSpPr>
          <p:cNvPr id="43" name="TextBox 42"/>
          <p:cNvSpPr txBox="1"/>
          <p:nvPr/>
        </p:nvSpPr>
        <p:spPr>
          <a:xfrm>
            <a:off x="8215624" y="4041095"/>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33</a:t>
            </a:r>
          </a:p>
        </p:txBody>
      </p:sp>
      <p:sp>
        <p:nvSpPr>
          <p:cNvPr id="44" name="TextBox 43"/>
          <p:cNvSpPr txBox="1"/>
          <p:nvPr/>
        </p:nvSpPr>
        <p:spPr>
          <a:xfrm>
            <a:off x="8025362" y="3341499"/>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47</a:t>
            </a:r>
          </a:p>
        </p:txBody>
      </p:sp>
      <p:sp>
        <p:nvSpPr>
          <p:cNvPr id="45" name="TextBox 44"/>
          <p:cNvSpPr txBox="1"/>
          <p:nvPr/>
        </p:nvSpPr>
        <p:spPr>
          <a:xfrm>
            <a:off x="7834000" y="4948671"/>
            <a:ext cx="312906" cy="230832"/>
          </a:xfrm>
          <a:prstGeom prst="rect">
            <a:avLst/>
          </a:prstGeom>
          <a:noFill/>
        </p:spPr>
        <p:txBody>
          <a:bodyPr wrap="none" rtlCol="0">
            <a:spAutoFit/>
          </a:bodyPr>
          <a:lstStyle/>
          <a:p>
            <a:r>
              <a:rPr lang="en-US" sz="900" dirty="0">
                <a:solidFill>
                  <a:srgbClr val="000000"/>
                </a:solidFill>
                <a:latin typeface="Arial" pitchFamily="34" charset="0"/>
                <a:cs typeface="Arial" pitchFamily="34" charset="0"/>
              </a:rPr>
              <a:t>15</a:t>
            </a:r>
          </a:p>
        </p:txBody>
      </p:sp>
      <p:sp>
        <p:nvSpPr>
          <p:cNvPr id="46" name="Rectangle 45"/>
          <p:cNvSpPr/>
          <p:nvPr/>
        </p:nvSpPr>
        <p:spPr>
          <a:xfrm>
            <a:off x="8993755" y="5092543"/>
            <a:ext cx="3012506" cy="1569660"/>
          </a:xfrm>
          <a:prstGeom prst="rect">
            <a:avLst/>
          </a:prstGeom>
        </p:spPr>
        <p:txBody>
          <a:bodyPr wrap="square">
            <a:spAutoFit/>
          </a:bodyPr>
          <a:lstStyle/>
          <a:p>
            <a:r>
              <a:rPr lang="en-US" sz="1600" i="1" dirty="0">
                <a:latin typeface="Arial" pitchFamily="34" charset="0"/>
                <a:cs typeface="Arial" pitchFamily="34" charset="0"/>
              </a:rPr>
              <a:t>Data collected by the WESTAT program evaluation of ADVANCE 2012 when available from the first ADVANCE IT awardee institutions (so the n is &lt;19).</a:t>
            </a:r>
          </a:p>
        </p:txBody>
      </p:sp>
    </p:spTree>
    <p:extLst>
      <p:ext uri="{BB962C8B-B14F-4D97-AF65-F5344CB8AC3E}">
        <p14:creationId xmlns:p14="http://schemas.microsoft.com/office/powerpoint/2010/main" val="1036595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071" y="4038600"/>
            <a:ext cx="11361530" cy="1828800"/>
          </a:xfrm>
        </p:spPr>
        <p:txBody>
          <a:bodyPr/>
          <a:lstStyle/>
          <a:p>
            <a:r>
              <a:rPr lang="en-US" dirty="0"/>
              <a:t>Areas for further research and understanding</a:t>
            </a:r>
          </a:p>
        </p:txBody>
      </p:sp>
    </p:spTree>
    <p:extLst>
      <p:ext uri="{BB962C8B-B14F-4D97-AF65-F5344CB8AC3E}">
        <p14:creationId xmlns:p14="http://schemas.microsoft.com/office/powerpoint/2010/main" val="2501288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7351140"/>
              </p:ext>
            </p:extLst>
          </p:nvPr>
        </p:nvGraphicFramePr>
        <p:xfrm>
          <a:off x="-745760" y="1977887"/>
          <a:ext cx="12821804" cy="4256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33400" y="228599"/>
            <a:ext cx="11154664" cy="1516117"/>
          </a:xfrm>
        </p:spPr>
        <p:txBody>
          <a:bodyPr>
            <a:normAutofit/>
          </a:bodyPr>
          <a:lstStyle/>
          <a:p>
            <a:pPr>
              <a:defRPr/>
            </a:pPr>
            <a:r>
              <a:rPr lang="en-US" b="1" dirty="0"/>
              <a:t>The ADVANCE Model: Toward a Robust and Inclusive STEM Workforce</a:t>
            </a:r>
          </a:p>
        </p:txBody>
      </p:sp>
    </p:spTree>
    <p:extLst>
      <p:ext uri="{BB962C8B-B14F-4D97-AF65-F5344CB8AC3E}">
        <p14:creationId xmlns:p14="http://schemas.microsoft.com/office/powerpoint/2010/main" val="34153000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Areas for Further Research and Understanding </a:t>
            </a:r>
            <a:endParaRPr lang="en-US" dirty="0"/>
          </a:p>
        </p:txBody>
      </p:sp>
      <p:sp>
        <p:nvSpPr>
          <p:cNvPr id="3" name="Content Placeholder 2"/>
          <p:cNvSpPr>
            <a:spLocks noGrp="1"/>
          </p:cNvSpPr>
          <p:nvPr>
            <p:ph sz="quarter" idx="1"/>
          </p:nvPr>
        </p:nvSpPr>
        <p:spPr/>
        <p:txBody>
          <a:bodyPr>
            <a:normAutofit/>
          </a:bodyPr>
          <a:lstStyle/>
          <a:p>
            <a:r>
              <a:rPr lang="en-US" dirty="0"/>
              <a:t>Strategies focused on the intersection of gender, race and ethnicity, disability, LGBTQ, foreign born, foreign trained, etc. have not been developed.</a:t>
            </a:r>
          </a:p>
          <a:p>
            <a:r>
              <a:rPr lang="en-US" dirty="0"/>
              <a:t>What does the transition to relying on non-tenure track faculty for teaching mean for gender equity in academics?</a:t>
            </a:r>
          </a:p>
          <a:p>
            <a:r>
              <a:rPr lang="en-US" dirty="0"/>
              <a:t>How can we measure and evaluate systemic change?</a:t>
            </a:r>
          </a:p>
          <a:p>
            <a:pPr lvl="1"/>
            <a:r>
              <a:rPr lang="en-US" dirty="0"/>
              <a:t>What are the metrics to measure organizational change in relation to gender equity if it is not just counting individual women in STEM academics?</a:t>
            </a:r>
          </a:p>
          <a:p>
            <a:pPr lvl="1"/>
            <a:r>
              <a:rPr lang="en-US" dirty="0"/>
              <a:t>How do State policies and economic issues impact systemic change efforts?</a:t>
            </a:r>
          </a:p>
        </p:txBody>
      </p:sp>
    </p:spTree>
    <p:extLst>
      <p:ext uri="{BB962C8B-B14F-4D97-AF65-F5344CB8AC3E}">
        <p14:creationId xmlns:p14="http://schemas.microsoft.com/office/powerpoint/2010/main" val="1344843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Persistent Issues Impacting Equity in STEM Academics</a:t>
            </a:r>
          </a:p>
        </p:txBody>
      </p:sp>
      <p:sp>
        <p:nvSpPr>
          <p:cNvPr id="3" name="Content Placeholder 2"/>
          <p:cNvSpPr>
            <a:spLocks noGrp="1"/>
          </p:cNvSpPr>
          <p:nvPr>
            <p:ph sz="quarter" idx="1"/>
          </p:nvPr>
        </p:nvSpPr>
        <p:spPr/>
        <p:txBody>
          <a:bodyPr>
            <a:normAutofit fontScale="92500" lnSpcReduction="10000"/>
          </a:bodyPr>
          <a:lstStyle/>
          <a:p>
            <a:r>
              <a:rPr lang="en-US" dirty="0"/>
              <a:t>Lack of understanding of intersectionality </a:t>
            </a:r>
          </a:p>
          <a:p>
            <a:pPr lvl="1"/>
            <a:r>
              <a:rPr lang="en-US" dirty="0"/>
              <a:t>Not all women have the same experiences in the same institution</a:t>
            </a:r>
          </a:p>
          <a:p>
            <a:pPr lvl="1"/>
            <a:r>
              <a:rPr lang="en-US" dirty="0"/>
              <a:t>Gender may not be the most influential in any given situation  </a:t>
            </a:r>
          </a:p>
          <a:p>
            <a:pPr lvl="1"/>
            <a:r>
              <a:rPr lang="en-US" dirty="0"/>
              <a:t>Interventions “for women” may not be effective for women of color etc.</a:t>
            </a:r>
          </a:p>
          <a:p>
            <a:r>
              <a:rPr lang="en-US" dirty="0"/>
              <a:t>Lack of awareness of Title IX protections in STEM</a:t>
            </a:r>
          </a:p>
          <a:p>
            <a:pPr lvl="1"/>
            <a:r>
              <a:rPr lang="en-US" dirty="0"/>
              <a:t>Pregnancy discrimination - STEM faculty and leaders are giving bad advice because they do not know the rules &amp; programs</a:t>
            </a:r>
          </a:p>
          <a:p>
            <a:pPr lvl="1"/>
            <a:r>
              <a:rPr lang="en-US" dirty="0"/>
              <a:t>Joan Williams and Mary Ann Mason </a:t>
            </a:r>
            <a:r>
              <a:rPr lang="en-US" u="sng" dirty="0">
                <a:hlinkClick r:id="rId3"/>
              </a:rPr>
              <a:t>http://www.toolsforchangeinstem.org/</a:t>
            </a:r>
            <a:r>
              <a:rPr lang="en-US" dirty="0"/>
              <a:t> </a:t>
            </a:r>
          </a:p>
          <a:p>
            <a:r>
              <a:rPr lang="en-US" dirty="0"/>
              <a:t>On-going explicit bias and sexual harassment </a:t>
            </a:r>
          </a:p>
          <a:p>
            <a:pPr lvl="1"/>
            <a:r>
              <a:rPr lang="en-US" dirty="0"/>
              <a:t>Inadequate systems to discourage and stop it or to deal with it after it happens</a:t>
            </a:r>
          </a:p>
          <a:p>
            <a:pPr lvl="1"/>
            <a:r>
              <a:rPr lang="en-US" dirty="0"/>
              <a:t>The power structure of senior faculty, advisors, and mentors in STEM academics inhibits complaints</a:t>
            </a:r>
          </a:p>
          <a:p>
            <a:endParaRPr lang="en-US" dirty="0"/>
          </a:p>
        </p:txBody>
      </p:sp>
    </p:spTree>
    <p:extLst>
      <p:ext uri="{BB962C8B-B14F-4D97-AF65-F5344CB8AC3E}">
        <p14:creationId xmlns:p14="http://schemas.microsoft.com/office/powerpoint/2010/main" val="2630646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11154664" cy="990600"/>
          </a:xfrm>
        </p:spPr>
        <p:txBody>
          <a:bodyPr>
            <a:normAutofit/>
          </a:bodyPr>
          <a:lstStyle/>
          <a:p>
            <a:pPr>
              <a:defRPr/>
            </a:pPr>
            <a:r>
              <a:rPr lang="en-US" b="1" dirty="0"/>
              <a:t>ADVANCE Grant Types </a:t>
            </a:r>
            <a:r>
              <a:rPr lang="en-US" dirty="0"/>
              <a:t>NSF 16-594</a:t>
            </a:r>
          </a:p>
        </p:txBody>
      </p:sp>
      <p:graphicFrame>
        <p:nvGraphicFramePr>
          <p:cNvPr id="4" name="Diagram 3"/>
          <p:cNvGraphicFramePr/>
          <p:nvPr>
            <p:extLst/>
          </p:nvPr>
        </p:nvGraphicFramePr>
        <p:xfrm>
          <a:off x="742865" y="1646858"/>
          <a:ext cx="10735733" cy="46922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1944414" y="6339155"/>
            <a:ext cx="7806943" cy="369332"/>
          </a:xfrm>
          <a:prstGeom prst="rect">
            <a:avLst/>
          </a:prstGeom>
        </p:spPr>
        <p:txBody>
          <a:bodyPr wrap="square">
            <a:spAutoFit/>
          </a:bodyPr>
          <a:lstStyle/>
          <a:p>
            <a:r>
              <a:rPr lang="en-US" dirty="0"/>
              <a:t>*These deadlines will recur every other year until the solicitation is replaced.</a:t>
            </a:r>
          </a:p>
        </p:txBody>
      </p:sp>
    </p:spTree>
    <p:extLst>
      <p:ext uri="{BB962C8B-B14F-4D97-AF65-F5344CB8AC3E}">
        <p14:creationId xmlns:p14="http://schemas.microsoft.com/office/powerpoint/2010/main" val="534101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4071" y="4038600"/>
            <a:ext cx="11361530" cy="1828800"/>
          </a:xfrm>
        </p:spPr>
        <p:txBody>
          <a:bodyPr/>
          <a:lstStyle/>
          <a:p>
            <a:r>
              <a:rPr lang="en-US" dirty="0"/>
              <a:t>Best and Promising Practices</a:t>
            </a:r>
          </a:p>
        </p:txBody>
      </p:sp>
    </p:spTree>
    <p:extLst>
      <p:ext uri="{BB962C8B-B14F-4D97-AF65-F5344CB8AC3E}">
        <p14:creationId xmlns:p14="http://schemas.microsoft.com/office/powerpoint/2010/main" val="37707013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8087"/>
          </a:xfrm>
        </p:spPr>
        <p:txBody>
          <a:bodyPr/>
          <a:lstStyle/>
          <a:p>
            <a:r>
              <a:rPr lang="en-US" dirty="0"/>
              <a:t>Best Practices across the U.S. Federal Context</a:t>
            </a:r>
          </a:p>
        </p:txBody>
      </p:sp>
      <p:sp>
        <p:nvSpPr>
          <p:cNvPr id="3" name="Content Placeholder 2"/>
          <p:cNvSpPr>
            <a:spLocks noGrp="1"/>
          </p:cNvSpPr>
          <p:nvPr>
            <p:ph sz="quarter" idx="1"/>
          </p:nvPr>
        </p:nvSpPr>
        <p:spPr>
          <a:xfrm>
            <a:off x="419538" y="1257878"/>
            <a:ext cx="11679852" cy="4986131"/>
          </a:xfrm>
        </p:spPr>
        <p:txBody>
          <a:bodyPr>
            <a:normAutofit fontScale="92500" lnSpcReduction="20000"/>
          </a:bodyPr>
          <a:lstStyle/>
          <a:p>
            <a:pPr marL="0" indent="0">
              <a:buNone/>
            </a:pPr>
            <a:r>
              <a:rPr lang="en-US" b="1" dirty="0"/>
              <a:t>Analyses of Mandated Workforce Data Sets</a:t>
            </a:r>
          </a:p>
          <a:p>
            <a:r>
              <a:rPr lang="en-US" altLang="en-US" dirty="0"/>
              <a:t>Federal Viewpoint Survey, Federal Equal Opportunity Recruitment Plan, EEO status report, Complaints</a:t>
            </a:r>
          </a:p>
          <a:p>
            <a:pPr lvl="1"/>
            <a:r>
              <a:rPr lang="en-US" altLang="en-US" dirty="0"/>
              <a:t>Workplace climate assessments, reach hiring goals, compared over time for opportunities</a:t>
            </a:r>
          </a:p>
          <a:p>
            <a:pPr marL="0" indent="0">
              <a:buNone/>
            </a:pPr>
            <a:r>
              <a:rPr lang="en-US" altLang="en-US" b="1" dirty="0"/>
              <a:t>Implicit Bias Training</a:t>
            </a:r>
          </a:p>
          <a:p>
            <a:r>
              <a:rPr lang="en-US" altLang="en-US" dirty="0"/>
              <a:t>Most include mandatory training for supervisors and managers</a:t>
            </a:r>
          </a:p>
          <a:p>
            <a:pPr lvl="1"/>
            <a:r>
              <a:rPr lang="en-US" altLang="en-US" dirty="0"/>
              <a:t>Online, informational briefings, workshops, in-class training</a:t>
            </a:r>
          </a:p>
          <a:p>
            <a:pPr marL="0" indent="0">
              <a:buNone/>
            </a:pPr>
            <a:r>
              <a:rPr lang="en-US" altLang="en-US" b="1" dirty="0"/>
              <a:t>Conflict Resolution</a:t>
            </a:r>
          </a:p>
          <a:p>
            <a:r>
              <a:rPr lang="en-US" altLang="en-US" dirty="0"/>
              <a:t>Fair, effective, and accessible (Anti-Harassment Program (AHP) at NASA </a:t>
            </a:r>
          </a:p>
          <a:p>
            <a:pPr lvl="1"/>
            <a:r>
              <a:rPr lang="en-US" altLang="en-US" dirty="0"/>
              <a:t>Lowers # of formal complaints; disputes resolved at an early stage</a:t>
            </a:r>
          </a:p>
          <a:p>
            <a:pPr marL="0" indent="0">
              <a:buNone/>
            </a:pPr>
            <a:r>
              <a:rPr lang="en-US" altLang="en-US" b="1" dirty="0"/>
              <a:t>Work Flexibility</a:t>
            </a:r>
          </a:p>
          <a:p>
            <a:r>
              <a:rPr lang="en-US" altLang="en-US" dirty="0"/>
              <a:t>Leadership proactivity matters; collect input about options, conditions for their use, potential impacts on performance assessments</a:t>
            </a:r>
          </a:p>
          <a:p>
            <a:endParaRPr lang="en-US" dirty="0"/>
          </a:p>
        </p:txBody>
      </p:sp>
      <p:sp>
        <p:nvSpPr>
          <p:cNvPr id="4" name="TextBox 3"/>
          <p:cNvSpPr txBox="1"/>
          <p:nvPr/>
        </p:nvSpPr>
        <p:spPr>
          <a:xfrm>
            <a:off x="3552498" y="6428675"/>
            <a:ext cx="8546892" cy="369332"/>
          </a:xfrm>
          <a:prstGeom prst="rect">
            <a:avLst/>
          </a:prstGeom>
          <a:noFill/>
        </p:spPr>
        <p:txBody>
          <a:bodyPr wrap="none" rtlCol="0">
            <a:spAutoFit/>
          </a:bodyPr>
          <a:lstStyle/>
          <a:p>
            <a:r>
              <a:rPr lang="en-US" dirty="0"/>
              <a:t>Reducing the Impact of Bias in the STEM Workforce, Interagency Policy Group, Nov., 2016</a:t>
            </a:r>
          </a:p>
        </p:txBody>
      </p:sp>
    </p:spTree>
    <p:extLst>
      <p:ext uri="{BB962C8B-B14F-4D97-AF65-F5344CB8AC3E}">
        <p14:creationId xmlns:p14="http://schemas.microsoft.com/office/powerpoint/2010/main" val="3434841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8087"/>
          </a:xfrm>
        </p:spPr>
        <p:txBody>
          <a:bodyPr>
            <a:normAutofit fontScale="90000"/>
          </a:bodyPr>
          <a:lstStyle/>
          <a:p>
            <a:r>
              <a:rPr lang="en-US" dirty="0"/>
              <a:t>Promising Practices across the U.S. Federal Context</a:t>
            </a:r>
          </a:p>
        </p:txBody>
      </p:sp>
      <p:sp>
        <p:nvSpPr>
          <p:cNvPr id="3" name="Content Placeholder 2"/>
          <p:cNvSpPr>
            <a:spLocks noGrp="1"/>
          </p:cNvSpPr>
          <p:nvPr>
            <p:ph sz="quarter" idx="1"/>
          </p:nvPr>
        </p:nvSpPr>
        <p:spPr>
          <a:xfrm>
            <a:off x="419538" y="1257878"/>
            <a:ext cx="11679852" cy="4986131"/>
          </a:xfrm>
        </p:spPr>
        <p:txBody>
          <a:bodyPr>
            <a:normAutofit fontScale="92500" lnSpcReduction="10000"/>
          </a:bodyPr>
          <a:lstStyle/>
          <a:p>
            <a:pPr marL="0" indent="0">
              <a:buNone/>
            </a:pPr>
            <a:r>
              <a:rPr lang="en-US" b="1" dirty="0"/>
              <a:t>Diversity Change Agents</a:t>
            </a:r>
          </a:p>
          <a:p>
            <a:r>
              <a:rPr lang="en-US" altLang="en-US" dirty="0"/>
              <a:t>Understand nature of bias, provide training to others</a:t>
            </a:r>
          </a:p>
          <a:p>
            <a:pPr marL="0" indent="0">
              <a:buNone/>
            </a:pPr>
            <a:r>
              <a:rPr lang="en-US" altLang="en-US" b="1" dirty="0"/>
              <a:t>Diversity Toolkits</a:t>
            </a:r>
          </a:p>
          <a:p>
            <a:r>
              <a:rPr lang="en-US" altLang="en-US" dirty="0"/>
              <a:t>Themes: Informing employees of rights and responsibilities, leadership commitment, attracting top talent, cultivating excellence, teamwork and innovation, serving the  American people, advancing STEM</a:t>
            </a:r>
          </a:p>
          <a:p>
            <a:pPr marL="0" indent="0">
              <a:buNone/>
            </a:pPr>
            <a:r>
              <a:rPr lang="en-US" altLang="en-US" b="1" dirty="0"/>
              <a:t>Technical Qualifications Boards</a:t>
            </a:r>
          </a:p>
          <a:p>
            <a:r>
              <a:rPr lang="en-US" altLang="en-US" dirty="0"/>
              <a:t>Establish criteria before review and address those criteria then bias is reduced</a:t>
            </a:r>
          </a:p>
          <a:p>
            <a:pPr lvl="1"/>
            <a:r>
              <a:rPr lang="en-US" altLang="en-US" dirty="0"/>
              <a:t>Promotions and research positions</a:t>
            </a:r>
          </a:p>
          <a:p>
            <a:pPr marL="0" indent="0">
              <a:buNone/>
            </a:pPr>
            <a:r>
              <a:rPr lang="en-US" altLang="en-US" b="1" dirty="0"/>
              <a:t>Proposal Review Experiments</a:t>
            </a:r>
          </a:p>
          <a:p>
            <a:r>
              <a:rPr lang="en-US" altLang="en-US" dirty="0"/>
              <a:t>Recruit diverse faculty as reviewers</a:t>
            </a:r>
          </a:p>
          <a:p>
            <a:pPr lvl="1"/>
            <a:r>
              <a:rPr lang="en-US" dirty="0"/>
              <a:t>Virtual panels, reviewer orientation</a:t>
            </a:r>
          </a:p>
        </p:txBody>
      </p:sp>
      <p:sp>
        <p:nvSpPr>
          <p:cNvPr id="4" name="TextBox 3"/>
          <p:cNvSpPr txBox="1"/>
          <p:nvPr/>
        </p:nvSpPr>
        <p:spPr>
          <a:xfrm>
            <a:off x="3552498" y="6428675"/>
            <a:ext cx="8546892" cy="369332"/>
          </a:xfrm>
          <a:prstGeom prst="rect">
            <a:avLst/>
          </a:prstGeom>
          <a:noFill/>
        </p:spPr>
        <p:txBody>
          <a:bodyPr wrap="none" rtlCol="0">
            <a:spAutoFit/>
          </a:bodyPr>
          <a:lstStyle/>
          <a:p>
            <a:r>
              <a:rPr lang="en-US" dirty="0"/>
              <a:t>Reducing the Impact of Bias in the STEM Workforce, Interagency Policy Group, Nov., 2016</a:t>
            </a:r>
          </a:p>
        </p:txBody>
      </p:sp>
    </p:spTree>
    <p:extLst>
      <p:ext uri="{BB962C8B-B14F-4D97-AF65-F5344CB8AC3E}">
        <p14:creationId xmlns:p14="http://schemas.microsoft.com/office/powerpoint/2010/main" val="3571060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818" y="3416060"/>
            <a:ext cx="11361530" cy="2934419"/>
          </a:xfrm>
        </p:spPr>
        <p:txBody>
          <a:bodyPr>
            <a:normAutofit/>
          </a:bodyPr>
          <a:lstStyle/>
          <a:p>
            <a:r>
              <a:rPr lang="en-US" dirty="0"/>
              <a:t>Thank you</a:t>
            </a:r>
            <a:br>
              <a:rPr lang="en-US" dirty="0"/>
            </a:br>
            <a:br>
              <a:rPr lang="en-US" dirty="0"/>
            </a:br>
            <a:r>
              <a:rPr lang="en-US" sz="4000" dirty="0"/>
              <a:t>tschneid@nsf.gov</a:t>
            </a:r>
            <a:endParaRPr lang="en-US" dirty="0"/>
          </a:p>
        </p:txBody>
      </p:sp>
    </p:spTree>
    <p:extLst>
      <p:ext uri="{BB962C8B-B14F-4D97-AF65-F5344CB8AC3E}">
        <p14:creationId xmlns:p14="http://schemas.microsoft.com/office/powerpoint/2010/main" val="184109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Systemic &amp; Organizational Change</a:t>
            </a:r>
          </a:p>
        </p:txBody>
      </p:sp>
      <p:graphicFrame>
        <p:nvGraphicFramePr>
          <p:cNvPr id="6" name="Diagram 5"/>
          <p:cNvGraphicFramePr/>
          <p:nvPr>
            <p:extLst>
              <p:ext uri="{D42A27DB-BD31-4B8C-83A1-F6EECF244321}">
                <p14:modId xmlns:p14="http://schemas.microsoft.com/office/powerpoint/2010/main" val="4099091079"/>
              </p:ext>
            </p:extLst>
          </p:nvPr>
        </p:nvGraphicFramePr>
        <p:xfrm>
          <a:off x="816863" y="1551398"/>
          <a:ext cx="10741563" cy="51884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8284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Equity (fairness, impartiality)</a:t>
            </a:r>
          </a:p>
        </p:txBody>
      </p:sp>
      <p:sp>
        <p:nvSpPr>
          <p:cNvPr id="3" name="Content Placeholder 2"/>
          <p:cNvSpPr>
            <a:spLocks noGrp="1"/>
          </p:cNvSpPr>
          <p:nvPr>
            <p:ph sz="quarter" idx="1"/>
          </p:nvPr>
        </p:nvSpPr>
        <p:spPr/>
        <p:txBody>
          <a:bodyPr/>
          <a:lstStyle/>
          <a:p>
            <a:r>
              <a:rPr lang="en-US" dirty="0"/>
              <a:t>Issues may exist even if proportional representation is achieved </a:t>
            </a:r>
          </a:p>
          <a:p>
            <a:r>
              <a:rPr lang="en-US" dirty="0"/>
              <a:t>Pay gaps are one example of a gender equity issue in academics that persists, even with full participation of women</a:t>
            </a:r>
          </a:p>
          <a:p>
            <a:endParaRPr lang="en-US" dirty="0"/>
          </a:p>
        </p:txBody>
      </p:sp>
      <p:pic>
        <p:nvPicPr>
          <p:cNvPr id="4" name="Picture 3"/>
          <p:cNvPicPr>
            <a:picLocks noChangeAspect="1"/>
          </p:cNvPicPr>
          <p:nvPr/>
        </p:nvPicPr>
        <p:blipFill>
          <a:blip r:embed="rId3"/>
          <a:stretch>
            <a:fillRect/>
          </a:stretch>
        </p:blipFill>
        <p:spPr>
          <a:xfrm>
            <a:off x="253111" y="3141785"/>
            <a:ext cx="5781675" cy="3381375"/>
          </a:xfrm>
          <a:prstGeom prst="rect">
            <a:avLst/>
          </a:prstGeom>
        </p:spPr>
      </p:pic>
      <p:pic>
        <p:nvPicPr>
          <p:cNvPr id="5" name="Picture 4"/>
          <p:cNvPicPr>
            <a:picLocks noChangeAspect="1"/>
          </p:cNvPicPr>
          <p:nvPr/>
        </p:nvPicPr>
        <p:blipFill>
          <a:blip r:embed="rId4"/>
          <a:stretch>
            <a:fillRect/>
          </a:stretch>
        </p:blipFill>
        <p:spPr>
          <a:xfrm>
            <a:off x="6505575" y="3124200"/>
            <a:ext cx="5381625" cy="3419475"/>
          </a:xfrm>
          <a:prstGeom prst="rect">
            <a:avLst/>
          </a:prstGeom>
        </p:spPr>
      </p:pic>
      <p:sp>
        <p:nvSpPr>
          <p:cNvPr id="6" name="TextBox 5"/>
          <p:cNvSpPr txBox="1"/>
          <p:nvPr/>
        </p:nvSpPr>
        <p:spPr>
          <a:xfrm>
            <a:off x="3180200" y="6488668"/>
            <a:ext cx="6594690" cy="369332"/>
          </a:xfrm>
          <a:prstGeom prst="rect">
            <a:avLst/>
          </a:prstGeom>
          <a:noFill/>
        </p:spPr>
        <p:txBody>
          <a:bodyPr wrap="none" rtlCol="0">
            <a:spAutoFit/>
          </a:bodyPr>
          <a:lstStyle/>
          <a:p>
            <a:r>
              <a:rPr lang="en-US" dirty="0"/>
              <a:t>AAUP Faculty salary survey data U.S. doctoral institutions 2014-2015</a:t>
            </a:r>
          </a:p>
        </p:txBody>
      </p:sp>
    </p:spTree>
    <p:extLst>
      <p:ext uri="{BB962C8B-B14F-4D97-AF65-F5344CB8AC3E}">
        <p14:creationId xmlns:p14="http://schemas.microsoft.com/office/powerpoint/2010/main" val="2595719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73715" cy="1325563"/>
          </a:xfrm>
        </p:spPr>
        <p:txBody>
          <a:bodyPr/>
          <a:lstStyle/>
          <a:p>
            <a:r>
              <a:rPr lang="en-US" b="1" dirty="0">
                <a:latin typeface="+mn-lt"/>
              </a:rPr>
              <a:t>Many Influencers of Culture &amp; Climate in STEM</a:t>
            </a:r>
          </a:p>
        </p:txBody>
      </p:sp>
      <p:sp>
        <p:nvSpPr>
          <p:cNvPr id="3" name="Content Placeholder 2"/>
          <p:cNvSpPr>
            <a:spLocks noGrp="1"/>
          </p:cNvSpPr>
          <p:nvPr>
            <p:ph sz="quarter" idx="4294967295"/>
          </p:nvPr>
        </p:nvSpPr>
        <p:spPr>
          <a:xfrm>
            <a:off x="794755" y="1774824"/>
            <a:ext cx="10781894" cy="5083175"/>
          </a:xfrm>
        </p:spPr>
        <p:txBody>
          <a:bodyPr>
            <a:normAutofit/>
          </a:bodyPr>
          <a:lstStyle/>
          <a:p>
            <a:r>
              <a:rPr lang="en-US" sz="3200" dirty="0"/>
              <a:t>IHEs are not the only organizations that impact gender equity in STEM academics</a:t>
            </a:r>
          </a:p>
          <a:p>
            <a:pPr lvl="1"/>
            <a:r>
              <a:rPr lang="en-US" sz="3200" dirty="0"/>
              <a:t>Professional societies </a:t>
            </a:r>
          </a:p>
          <a:p>
            <a:pPr lvl="1"/>
            <a:r>
              <a:rPr lang="en-US" sz="3200" dirty="0"/>
              <a:t>Publishers and editorial boards </a:t>
            </a:r>
          </a:p>
          <a:p>
            <a:pPr lvl="1"/>
            <a:r>
              <a:rPr lang="en-US" sz="3200" dirty="0"/>
              <a:t>Policy and research entities</a:t>
            </a:r>
          </a:p>
          <a:p>
            <a:pPr lvl="1"/>
            <a:r>
              <a:rPr lang="en-US" sz="3200" dirty="0"/>
              <a:t>State systems of higher education and legislation/funding </a:t>
            </a:r>
          </a:p>
          <a:p>
            <a:pPr lvl="1"/>
            <a:r>
              <a:rPr lang="en-US" sz="3200" dirty="0"/>
              <a:t>Industry </a:t>
            </a:r>
          </a:p>
          <a:p>
            <a:pPr lvl="1"/>
            <a:r>
              <a:rPr lang="en-US" sz="3200" dirty="0"/>
              <a:t>Advisory boards</a:t>
            </a:r>
          </a:p>
          <a:p>
            <a:pPr lvl="1"/>
            <a:r>
              <a:rPr lang="en-US" sz="3200" dirty="0"/>
              <a:t>Funding organizations and federal agencies </a:t>
            </a:r>
          </a:p>
          <a:p>
            <a:pPr lvl="1"/>
            <a:endParaRPr lang="en-US" sz="2100" dirty="0"/>
          </a:p>
          <a:p>
            <a:endParaRPr lang="en-US" sz="2400" dirty="0"/>
          </a:p>
          <a:p>
            <a:endParaRPr lang="en-US" sz="2400" dirty="0"/>
          </a:p>
        </p:txBody>
      </p:sp>
      <p:graphicFrame>
        <p:nvGraphicFramePr>
          <p:cNvPr id="4" name="Diagram 3"/>
          <p:cNvGraphicFramePr/>
          <p:nvPr>
            <p:extLst/>
          </p:nvPr>
        </p:nvGraphicFramePr>
        <p:xfrm>
          <a:off x="8672623" y="4866910"/>
          <a:ext cx="3519377" cy="1565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9089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530" y="4038600"/>
            <a:ext cx="11600070" cy="1828800"/>
          </a:xfrm>
        </p:spPr>
        <p:txBody>
          <a:bodyPr/>
          <a:lstStyle/>
          <a:p>
            <a:r>
              <a:rPr lang="en-US" dirty="0"/>
              <a:t>Reach of ADVANCE Program and Strategies</a:t>
            </a:r>
          </a:p>
        </p:txBody>
      </p:sp>
    </p:spTree>
    <p:extLst>
      <p:ext uri="{BB962C8B-B14F-4D97-AF65-F5344CB8AC3E}">
        <p14:creationId xmlns:p14="http://schemas.microsoft.com/office/powerpoint/2010/main" val="20036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28600"/>
            <a:ext cx="11154664" cy="990600"/>
          </a:xfrm>
        </p:spPr>
        <p:txBody>
          <a:bodyPr>
            <a:normAutofit/>
          </a:bodyPr>
          <a:lstStyle/>
          <a:p>
            <a:pPr algn="ctr">
              <a:defRPr/>
            </a:pPr>
            <a:r>
              <a:rPr lang="en-US" b="1" dirty="0"/>
              <a:t>NSF ADVANCE – Broad Reach</a:t>
            </a:r>
          </a:p>
        </p:txBody>
      </p:sp>
      <p:sp>
        <p:nvSpPr>
          <p:cNvPr id="5" name="Content Placeholder 4"/>
          <p:cNvSpPr txBox="1">
            <a:spLocks/>
          </p:cNvSpPr>
          <p:nvPr/>
        </p:nvSpPr>
        <p:spPr>
          <a:xfrm>
            <a:off x="533400" y="1828800"/>
            <a:ext cx="5793828" cy="4072910"/>
          </a:xfrm>
          <a:prstGeom prst="rect">
            <a:avLst/>
          </a:prstGeom>
          <a:noFill/>
        </p:spPr>
        <p:txBody>
          <a:bodyPr vert="horz" wrap="square" rtlCol="0">
            <a:sp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None/>
            </a:pPr>
            <a:r>
              <a:rPr lang="en-US" sz="2800" dirty="0"/>
              <a:t>65 Institutional Transformation awards (</a:t>
            </a:r>
            <a:r>
              <a:rPr lang="en-US" sz="2800" b="1" dirty="0"/>
              <a:t>~2% of all non-profit U.S. IHEs)</a:t>
            </a:r>
          </a:p>
          <a:p>
            <a:pPr>
              <a:buFont typeface="Wingdings" panose="05000000000000000000" pitchFamily="2" charset="2"/>
              <a:buChar char="Ø"/>
            </a:pPr>
            <a:r>
              <a:rPr lang="en-US" sz="2800" dirty="0"/>
              <a:t>28% of very high research IHEs</a:t>
            </a:r>
          </a:p>
          <a:p>
            <a:pPr lvl="1">
              <a:buFont typeface="Wingdings" panose="05000000000000000000" pitchFamily="2" charset="2"/>
              <a:buChar char="Ø"/>
            </a:pPr>
            <a:endParaRPr lang="en-US" sz="2000" dirty="0"/>
          </a:p>
          <a:p>
            <a:pPr marL="0" indent="0">
              <a:buNone/>
            </a:pPr>
            <a:r>
              <a:rPr lang="en-US" sz="2800" i="1" dirty="0"/>
              <a:t>Adaptation</a:t>
            </a:r>
            <a:r>
              <a:rPr lang="en-US" sz="2800" dirty="0"/>
              <a:t> and </a:t>
            </a:r>
            <a:r>
              <a:rPr lang="en-US" sz="2800" i="1" dirty="0"/>
              <a:t>Partnership</a:t>
            </a:r>
            <a:r>
              <a:rPr lang="en-US" sz="2800" dirty="0"/>
              <a:t> awards to spread promising practices</a:t>
            </a:r>
          </a:p>
          <a:p>
            <a:pPr lvl="1">
              <a:buFont typeface="Wingdings" panose="05000000000000000000" pitchFamily="2" charset="2"/>
              <a:buChar char="Ø"/>
            </a:pPr>
            <a:r>
              <a:rPr lang="en-US" sz="2400" dirty="0"/>
              <a:t>99 additional non-profit U.S. IHEs</a:t>
            </a:r>
          </a:p>
          <a:p>
            <a:pPr lvl="1">
              <a:buFont typeface="Wingdings" panose="05000000000000000000" pitchFamily="2" charset="2"/>
              <a:buChar char="Ø"/>
            </a:pPr>
            <a:r>
              <a:rPr lang="en-US" sz="2400" dirty="0"/>
              <a:t>14 non-profit organizations (such as STEM professional societies)</a:t>
            </a:r>
          </a:p>
        </p:txBody>
      </p:sp>
      <p:graphicFrame>
        <p:nvGraphicFramePr>
          <p:cNvPr id="7" name="Content Placeholder 4"/>
          <p:cNvGraphicFramePr>
            <a:graphicFrameLocks noGrp="1"/>
          </p:cNvGraphicFramePr>
          <p:nvPr>
            <p:ph sz="quarter" idx="1"/>
            <p:extLst/>
          </p:nvPr>
        </p:nvGraphicFramePr>
        <p:xfrm>
          <a:off x="6477000" y="1828800"/>
          <a:ext cx="5186077" cy="43815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7550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Content Placeholder 1"/>
          <p:cNvSpPr>
            <a:spLocks noGrp="1"/>
          </p:cNvSpPr>
          <p:nvPr>
            <p:ph idx="1"/>
          </p:nvPr>
        </p:nvSpPr>
        <p:spPr>
          <a:xfrm>
            <a:off x="914400" y="1379663"/>
            <a:ext cx="10899228" cy="5588696"/>
          </a:xfrm>
        </p:spPr>
        <p:txBody>
          <a:bodyPr>
            <a:normAutofit fontScale="85000" lnSpcReduction="20000"/>
          </a:bodyPr>
          <a:lstStyle/>
          <a:p>
            <a:r>
              <a:rPr lang="en-US" altLang="en-US" sz="2400" b="1" dirty="0">
                <a:ea typeface="ＭＳ Ｐゴシック" pitchFamily="34" charset="-128"/>
              </a:rPr>
              <a:t>Improvement of Institutional Structures</a:t>
            </a:r>
          </a:p>
          <a:p>
            <a:pPr lvl="1"/>
            <a:r>
              <a:rPr lang="en-US" altLang="en-US" sz="2300" dirty="0">
                <a:ea typeface="ＭＳ Ｐゴシック" pitchFamily="34" charset="-128"/>
              </a:rPr>
              <a:t>Institutional data collection systems; Creating expectations for public reporting of data; Establish processes for using data in decision making;  Review and revision of policies, practices, and processes (hiring, tenure, promotion and others) for transparency, clarity, and consistency</a:t>
            </a:r>
            <a:endParaRPr lang="en-US" altLang="en-US" sz="2000" dirty="0">
              <a:ea typeface="ＭＳ Ｐゴシック" pitchFamily="34" charset="-128"/>
            </a:endParaRPr>
          </a:p>
          <a:p>
            <a:r>
              <a:rPr lang="en-US" altLang="en-US" sz="2400" b="1" dirty="0">
                <a:ea typeface="ＭＳ Ｐゴシック" pitchFamily="34" charset="-128"/>
              </a:rPr>
              <a:t>Equitable Career Support for Individuals</a:t>
            </a:r>
          </a:p>
          <a:p>
            <a:pPr lvl="1"/>
            <a:r>
              <a:rPr lang="en-US" altLang="en-US" sz="2300" dirty="0">
                <a:ea typeface="ＭＳ Ｐゴシック" pitchFamily="34" charset="-128"/>
              </a:rPr>
              <a:t>Formal mentoring programs; Faculty leadership development; Research network development; Policies to support faculty during life events and critical junctures; Checklists for start up packages for candidates</a:t>
            </a:r>
            <a:endParaRPr lang="en-US" altLang="en-US" sz="2000" dirty="0">
              <a:ea typeface="ＭＳ Ｐゴシック" pitchFamily="34" charset="-128"/>
            </a:endParaRPr>
          </a:p>
          <a:p>
            <a:r>
              <a:rPr lang="en-US" altLang="en-US" sz="2400" b="1" dirty="0">
                <a:ea typeface="ＭＳ Ｐゴシック" pitchFamily="34" charset="-128"/>
              </a:rPr>
              <a:t>Empowerment of Individuals and Leaders</a:t>
            </a:r>
          </a:p>
          <a:p>
            <a:pPr lvl="1"/>
            <a:r>
              <a:rPr lang="en-US" altLang="en-US" sz="2300" dirty="0">
                <a:ea typeface="ＭＳ Ｐゴシック" pitchFamily="34" charset="-128"/>
              </a:rPr>
              <a:t>Training and awareness building of gender equity issues (implicit bias, micro-aggressions, stereotype threat); Creating tools and resources for faculty and leadership decision making; Creating accountability measures for decision makers; combating isolation and creating networks for women in STEM</a:t>
            </a:r>
          </a:p>
          <a:p>
            <a:r>
              <a:rPr lang="en-US" altLang="en-US" sz="2400" b="1" dirty="0">
                <a:ea typeface="ＭＳ Ｐゴシック" pitchFamily="34" charset="-128"/>
              </a:rPr>
              <a:t>Work Life Support Policies</a:t>
            </a:r>
          </a:p>
          <a:p>
            <a:pPr lvl="1"/>
            <a:r>
              <a:rPr lang="en-US" altLang="en-US" sz="2300" dirty="0">
                <a:ea typeface="ＭＳ Ｐゴシック" pitchFamily="34" charset="-128"/>
              </a:rPr>
              <a:t>Dual career offices and policies; flexible academic career policies; dependent care policies; other work-life balance programs; training for leadership on the implementation of these policies and programs</a:t>
            </a:r>
          </a:p>
          <a:p>
            <a:pPr marL="45720" indent="0">
              <a:buNone/>
            </a:pPr>
            <a:endParaRPr lang="en-US" sz="2300" dirty="0"/>
          </a:p>
          <a:p>
            <a:pPr marL="45720" indent="0" algn="ctr">
              <a:buNone/>
            </a:pPr>
            <a:r>
              <a:rPr lang="en-US" sz="2600" dirty="0"/>
              <a:t>See also </a:t>
            </a:r>
            <a:r>
              <a:rPr lang="en-US" sz="2600" b="1" i="1" dirty="0"/>
              <a:t>Strategies for Effecting Gender Equity and Institutional Change </a:t>
            </a:r>
            <a:r>
              <a:rPr lang="en-US" sz="2600" u="sng" dirty="0">
                <a:hlinkClick r:id="rId3"/>
              </a:rPr>
              <a:t>http://www.colorado.edu/eer/research/strategic.html</a:t>
            </a:r>
            <a:endParaRPr lang="en-US" sz="2600" dirty="0"/>
          </a:p>
        </p:txBody>
      </p:sp>
      <p:sp>
        <p:nvSpPr>
          <p:cNvPr id="3" name="Title 2"/>
          <p:cNvSpPr>
            <a:spLocks noGrp="1"/>
          </p:cNvSpPr>
          <p:nvPr>
            <p:ph type="title"/>
          </p:nvPr>
        </p:nvSpPr>
        <p:spPr>
          <a:xfrm>
            <a:off x="809136" y="193502"/>
            <a:ext cx="9296400" cy="990600"/>
          </a:xfrm>
        </p:spPr>
        <p:txBody>
          <a:bodyPr>
            <a:normAutofit/>
          </a:bodyPr>
          <a:lstStyle/>
          <a:p>
            <a:pPr algn="ctr">
              <a:defRPr/>
            </a:pPr>
            <a:r>
              <a:rPr lang="en-US" dirty="0"/>
              <a:t>Organizational Strategies that Work</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06241"/>
            <a:ext cx="809136" cy="119694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623387"/>
            <a:ext cx="800935" cy="1206741"/>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4549193"/>
            <a:ext cx="832692" cy="1139994"/>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0" y="3403187"/>
            <a:ext cx="806575" cy="1198061"/>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1043370"/>
            <a:ext cx="806575" cy="1216817"/>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2059"/>
            <a:ext cx="804016" cy="1043046"/>
          </a:xfrm>
          <a:prstGeom prst="rect">
            <a:avLst/>
          </a:prstGeom>
        </p:spPr>
      </p:pic>
    </p:spTree>
    <p:extLst>
      <p:ext uri="{BB962C8B-B14F-4D97-AF65-F5344CB8AC3E}">
        <p14:creationId xmlns:p14="http://schemas.microsoft.com/office/powerpoint/2010/main" val="13514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857" y="89343"/>
            <a:ext cx="11680466" cy="1325563"/>
          </a:xfrm>
        </p:spPr>
        <p:txBody>
          <a:bodyPr>
            <a:normAutofit/>
          </a:bodyPr>
          <a:lstStyle/>
          <a:p>
            <a:r>
              <a:rPr lang="en-US" sz="4000" dirty="0"/>
              <a:t>ADVANCE Institutional Transformation</a:t>
            </a:r>
          </a:p>
        </p:txBody>
      </p:sp>
      <p:sp>
        <p:nvSpPr>
          <p:cNvPr id="3" name="Content Placeholder 2"/>
          <p:cNvSpPr>
            <a:spLocks noGrp="1"/>
          </p:cNvSpPr>
          <p:nvPr>
            <p:ph sz="quarter" idx="1"/>
          </p:nvPr>
        </p:nvSpPr>
        <p:spPr>
          <a:xfrm>
            <a:off x="356035" y="1535122"/>
            <a:ext cx="5994590" cy="5318759"/>
          </a:xfrm>
        </p:spPr>
        <p:txBody>
          <a:bodyPr>
            <a:normAutofit fontScale="92500"/>
          </a:bodyPr>
          <a:lstStyle/>
          <a:p>
            <a:pPr marL="0" indent="0">
              <a:buNone/>
            </a:pPr>
            <a:r>
              <a:rPr lang="en-US" b="1" dirty="0"/>
              <a:t>Montana State University</a:t>
            </a:r>
          </a:p>
          <a:p>
            <a:pPr marL="0" indent="0">
              <a:buNone/>
            </a:pPr>
            <a:r>
              <a:rPr lang="en-US" sz="2400" dirty="0"/>
              <a:t>Intervention with search committee chairs had impact on hiring of women compared to control search committees (total searches=23): </a:t>
            </a:r>
          </a:p>
          <a:p>
            <a:pPr>
              <a:buFont typeface="Wingdings" panose="05000000000000000000" pitchFamily="2" charset="2"/>
              <a:buChar char="Ø"/>
            </a:pPr>
            <a:r>
              <a:rPr lang="en-US" sz="2400" dirty="0"/>
              <a:t>6.3 times more likely to make an offer to women</a:t>
            </a:r>
          </a:p>
          <a:p>
            <a:pPr>
              <a:buFont typeface="Wingdings" panose="05000000000000000000" pitchFamily="2" charset="2"/>
              <a:buChar char="Ø"/>
            </a:pPr>
            <a:r>
              <a:rPr lang="en-US" sz="2400" dirty="0"/>
              <a:t>Women were 5.8 times more likely to accept an offer if made</a:t>
            </a:r>
          </a:p>
          <a:p>
            <a:pPr marL="0" indent="0">
              <a:buNone/>
            </a:pPr>
            <a:r>
              <a:rPr lang="en-US" sz="2400" dirty="0"/>
              <a:t>The intervention was provided by a faculty peer: </a:t>
            </a:r>
          </a:p>
          <a:p>
            <a:pPr marL="457200" indent="-457200">
              <a:buSzPct val="100000"/>
              <a:buFont typeface="+mj-lt"/>
              <a:buAutoNum type="arabicParenR"/>
            </a:pPr>
            <a:r>
              <a:rPr lang="en-US" sz="2400" dirty="0"/>
              <a:t>Tip sheet and search toolkit overview</a:t>
            </a:r>
          </a:p>
          <a:p>
            <a:pPr marL="457200" indent="-457200">
              <a:buSzPct val="100000"/>
              <a:buFont typeface="+mj-lt"/>
              <a:buAutoNum type="arabicParenR"/>
            </a:pPr>
            <a:r>
              <a:rPr lang="en-US" sz="2400" dirty="0"/>
              <a:t>30 min overview of implicit biases</a:t>
            </a:r>
          </a:p>
          <a:p>
            <a:pPr marL="457200" indent="-457200">
              <a:buSzPct val="100000"/>
              <a:buFont typeface="+mj-lt"/>
              <a:buAutoNum type="arabicParenR"/>
            </a:pPr>
            <a:r>
              <a:rPr lang="en-US" sz="2400" dirty="0"/>
              <a:t>Discussion of work-life integration and suggestion to have candidates meet with a family advocate for 15 mins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3825" y="5518213"/>
            <a:ext cx="3433763" cy="945073"/>
          </a:xfrm>
          <a:prstGeom prst="rect">
            <a:avLst/>
          </a:prstGeom>
        </p:spPr>
      </p:pic>
      <p:pic>
        <p:nvPicPr>
          <p:cNvPr id="5"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44447" y="1690560"/>
            <a:ext cx="5547516" cy="318624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4"/>
          <p:cNvSpPr txBox="1">
            <a:spLocks noChangeArrowheads="1"/>
          </p:cNvSpPr>
          <p:nvPr/>
        </p:nvSpPr>
        <p:spPr bwMode="auto">
          <a:xfrm>
            <a:off x="6858000" y="5062093"/>
            <a:ext cx="4319588" cy="255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defPPr>
              <a:defRPr lang="en-GB"/>
            </a:defPPr>
            <a:lvl1pPr algn="l" defTabSz="457200" rtl="0" fontAlgn="base" hangingPunct="0">
              <a:lnSpc>
                <a:spcPct val="93000"/>
              </a:lnSpc>
              <a:spcBef>
                <a:spcPct val="0"/>
              </a:spcBef>
              <a:spcAft>
                <a:spcPct val="0"/>
              </a:spcAft>
              <a:buClr>
                <a:srgbClr val="000000"/>
              </a:buClr>
              <a:buSzPct val="45000"/>
              <a:buFont typeface="Wingdings" panose="05000000000000000000" pitchFamily="2" charset="2"/>
              <a:defRPr sz="2400" kern="1200">
                <a:solidFill>
                  <a:schemeClr val="tx1"/>
                </a:solidFill>
                <a:latin typeface="Times New Roman" panose="02020603050405020304" pitchFamily="18" charset="0"/>
                <a:ea typeface="+mn-ea"/>
                <a:cs typeface="+mn-cs"/>
              </a:defRPr>
            </a:lvl1pPr>
            <a:lvl2pPr marL="4318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sz="2400" kern="1200">
                <a:solidFill>
                  <a:schemeClr val="tx1"/>
                </a:solidFill>
                <a:latin typeface="Times New Roman" panose="02020603050405020304" pitchFamily="18" charset="0"/>
                <a:ea typeface="+mn-ea"/>
                <a:cs typeface="+mn-cs"/>
              </a:defRPr>
            </a:lvl2pPr>
            <a:lvl3pPr marL="6477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sz="2400" kern="1200">
                <a:solidFill>
                  <a:schemeClr val="tx1"/>
                </a:solidFill>
                <a:latin typeface="Times New Roman" panose="02020603050405020304" pitchFamily="18" charset="0"/>
                <a:ea typeface="+mn-ea"/>
                <a:cs typeface="+mn-cs"/>
              </a:defRPr>
            </a:lvl3pPr>
            <a:lvl4pPr marL="8636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sz="2400" kern="1200">
                <a:solidFill>
                  <a:schemeClr val="tx1"/>
                </a:solidFill>
                <a:latin typeface="Times New Roman" panose="02020603050405020304" pitchFamily="18" charset="0"/>
                <a:ea typeface="+mn-ea"/>
                <a:cs typeface="+mn-cs"/>
              </a:defRPr>
            </a:lvl4pPr>
            <a:lvl5pPr marL="1079500" indent="-215900" algn="l" defTabSz="457200" rtl="0" fontAlgn="base" hangingPunct="0">
              <a:lnSpc>
                <a:spcPct val="93000"/>
              </a:lnSpc>
              <a:spcBef>
                <a:spcPct val="0"/>
              </a:spcBef>
              <a:spcAft>
                <a:spcPct val="0"/>
              </a:spcAft>
              <a:buClr>
                <a:srgbClr val="000000"/>
              </a:buClr>
              <a:buSzPct val="45000"/>
              <a:buFont typeface="Wingdings" panose="05000000000000000000" pitchFamily="2" charset="2"/>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r>
              <a:rPr lang="en-GB" altLang="en-US" sz="1200" b="1" dirty="0">
                <a:solidFill>
                  <a:prstClr val="black"/>
                </a:solidFill>
                <a:latin typeface="Arial" panose="020B0604020202020204" pitchFamily="34" charset="0"/>
              </a:rPr>
              <a:t>Jessi L. Smith et al. </a:t>
            </a:r>
            <a:r>
              <a:rPr lang="en-GB" altLang="en-US" sz="1200" b="1" dirty="0" err="1">
                <a:solidFill>
                  <a:prstClr val="black"/>
                </a:solidFill>
                <a:latin typeface="Arial" panose="020B0604020202020204" pitchFamily="34" charset="0"/>
              </a:rPr>
              <a:t>BioScience</a:t>
            </a:r>
            <a:r>
              <a:rPr lang="en-GB" altLang="en-US" sz="1200" b="1" dirty="0">
                <a:solidFill>
                  <a:prstClr val="black"/>
                </a:solidFill>
                <a:latin typeface="Arial" panose="020B0604020202020204" pitchFamily="34" charset="0"/>
              </a:rPr>
              <a:t> 2015;65:1084-1087</a:t>
            </a:r>
          </a:p>
        </p:txBody>
      </p:sp>
    </p:spTree>
    <p:extLst>
      <p:ext uri="{BB962C8B-B14F-4D97-AF65-F5344CB8AC3E}">
        <p14:creationId xmlns:p14="http://schemas.microsoft.com/office/powerpoint/2010/main" val="841611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4553</Words>
  <Application>Microsoft Office PowerPoint</Application>
  <PresentationFormat>Widescreen</PresentationFormat>
  <Paragraphs>394</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ＭＳ Ｐゴシック</vt:lpstr>
      <vt:lpstr>Arial</vt:lpstr>
      <vt:lpstr>Calibri</vt:lpstr>
      <vt:lpstr>Calibri Light</vt:lpstr>
      <vt:lpstr>Wingdings</vt:lpstr>
      <vt:lpstr>Office Theme</vt:lpstr>
      <vt:lpstr>NSF Perspectives on Current Challenges for Women and Minorities in STEM and Opportunities for Inclusive Excellence  Tamera Schneider  National Science Foundation Social Psychology Program Director tschneid@nsf.gov</vt:lpstr>
      <vt:lpstr>The ADVANCE Model: Toward a Robust and Inclusive STEM Workforce</vt:lpstr>
      <vt:lpstr>Systemic &amp; Organizational Change</vt:lpstr>
      <vt:lpstr>Equity (fairness, impartiality)</vt:lpstr>
      <vt:lpstr>Many Influencers of Culture &amp; Climate in STEM</vt:lpstr>
      <vt:lpstr>Reach of ADVANCE Program and Strategies</vt:lpstr>
      <vt:lpstr>NSF ADVANCE – Broad Reach</vt:lpstr>
      <vt:lpstr>Organizational Strategies that Work</vt:lpstr>
      <vt:lpstr>ADVANCE Institutional Transformation</vt:lpstr>
      <vt:lpstr>ADVANCE Disseminating Lessons Learned</vt:lpstr>
      <vt:lpstr>ADVANCE Tools</vt:lpstr>
      <vt:lpstr>International Interest in ADVANCE and Modeling </vt:lpstr>
      <vt:lpstr>ADVANCE Outcomes and Impacts</vt:lpstr>
      <vt:lpstr>ADVANCE IT Institutions STEM Female Faculty</vt:lpstr>
      <vt:lpstr>Indicators of Organizational Transformation</vt:lpstr>
      <vt:lpstr>Indicators of Organizational Transformation</vt:lpstr>
      <vt:lpstr>Indicators of Organizational Transformation</vt:lpstr>
      <vt:lpstr>Indicators of Organizational Transformation Culture and Climate Metrics</vt:lpstr>
      <vt:lpstr>Areas for further research and understanding</vt:lpstr>
      <vt:lpstr>Areas for Further Research and Understanding </vt:lpstr>
      <vt:lpstr>Persistent Issues Impacting Equity in STEM Academics</vt:lpstr>
      <vt:lpstr>ADVANCE Grant Types NSF 16-594</vt:lpstr>
      <vt:lpstr>Best and Promising Practices</vt:lpstr>
      <vt:lpstr>Best Practices across the U.S. Federal Context</vt:lpstr>
      <vt:lpstr>Promising Practices across the U.S. Federal Context</vt:lpstr>
      <vt:lpstr>Thank you  tschneid@nsf.gov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IDEAL-N PLENARY SESSION</dc:title>
  <dc:creator>Schneider, Tamera</dc:creator>
  <cp:lastModifiedBy>Schneider, Tamera</cp:lastModifiedBy>
  <cp:revision>45</cp:revision>
  <cp:lastPrinted>2017-04-05T21:30:31Z</cp:lastPrinted>
  <dcterms:created xsi:type="dcterms:W3CDTF">2017-03-20T20:44:12Z</dcterms:created>
  <dcterms:modified xsi:type="dcterms:W3CDTF">2017-04-07T11:35:42Z</dcterms:modified>
</cp:coreProperties>
</file>