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3" r:id="rId4"/>
    <p:sldId id="264" r:id="rId5"/>
    <p:sldId id="268" r:id="rId6"/>
    <p:sldId id="271" r:id="rId7"/>
    <p:sldId id="269" r:id="rId8"/>
    <p:sldId id="270" r:id="rId9"/>
    <p:sldId id="267" r:id="rId10"/>
  </p:sldIdLst>
  <p:sldSz cx="9144000" cy="5143500" type="screen16x9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7" autoAdjust="0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91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E6E82AE-DC94-47CE-B29A-DF964EB43DF0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A6320AF-449F-4FA6-AB72-F657DFE1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3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A92C648-6705-4C4F-9AA3-E9EB9A418077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3625DCA-AD83-407D-866C-8D59A06A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16 x 19_Natural Science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4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9267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9267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8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5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01174"/>
            <a:ext cx="4038600" cy="24019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01174"/>
            <a:ext cx="4038600" cy="24019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4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181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9759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7413"/>
            <a:ext cx="4040188" cy="1935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29759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777413"/>
            <a:ext cx="4041775" cy="1935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2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5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4646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5752"/>
            <a:ext cx="5111750" cy="37888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96184"/>
            <a:ext cx="3008313" cy="23984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5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83939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99373"/>
            <a:ext cx="5486400" cy="25845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899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6 x 19_Natural Science_ins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894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7517"/>
            <a:ext cx="8229600" cy="242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1263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BE521-19B5-EB43-9C87-FBA2146CFD82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1263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1263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2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751" y="1252664"/>
            <a:ext cx="7926466" cy="1102519"/>
          </a:xfrm>
        </p:spPr>
        <p:txBody>
          <a:bodyPr>
            <a:noAutofit/>
          </a:bodyPr>
          <a:lstStyle/>
          <a:p>
            <a:r>
              <a:rPr lang="en-US" sz="3600" dirty="0"/>
              <a:t>Institutions Developing Excellence in Academic Leadership-National (IDEAL-N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9825"/>
            <a:ext cx="6400800" cy="1469275"/>
          </a:xfrm>
        </p:spPr>
        <p:txBody>
          <a:bodyPr>
            <a:noAutofit/>
          </a:bodyPr>
          <a:lstStyle/>
          <a:p>
            <a:r>
              <a:rPr lang="en-US" sz="2400" i="1" dirty="0"/>
              <a:t>Deanne </a:t>
            </a:r>
            <a:r>
              <a:rPr lang="en-US" sz="2400" i="1" dirty="0" smtClean="0"/>
              <a:t>Snavely,</a:t>
            </a:r>
            <a:r>
              <a:rPr lang="en-US" sz="2400" dirty="0" smtClean="0"/>
              <a:t> </a:t>
            </a:r>
            <a:r>
              <a:rPr lang="en-US" sz="2400" i="1" dirty="0" smtClean="0"/>
              <a:t>Laura Delbrugge</a:t>
            </a:r>
            <a:r>
              <a:rPr lang="en-US" sz="2400" dirty="0" smtClean="0"/>
              <a:t>, </a:t>
            </a:r>
          </a:p>
          <a:p>
            <a:r>
              <a:rPr lang="en-US" sz="2400" i="1" dirty="0" smtClean="0"/>
              <a:t>Tara </a:t>
            </a:r>
            <a:r>
              <a:rPr lang="en-US" sz="2400" i="1" dirty="0"/>
              <a:t>Johnson</a:t>
            </a:r>
            <a:r>
              <a:rPr lang="en-US" sz="2400" dirty="0"/>
              <a:t>, </a:t>
            </a:r>
            <a:r>
              <a:rPr lang="en-US" sz="2400" dirty="0" smtClean="0"/>
              <a:t>and </a:t>
            </a:r>
            <a:r>
              <a:rPr lang="en-US" sz="2400" i="1" dirty="0" smtClean="0"/>
              <a:t>Edel Reilly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0369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1003232"/>
            <a:ext cx="8858249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IUP’s Change Implementation Team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4" y="2000250"/>
            <a:ext cx="8296275" cy="2712388"/>
          </a:xfrm>
        </p:spPr>
        <p:txBody>
          <a:bodyPr/>
          <a:lstStyle/>
          <a:p>
            <a:r>
              <a:rPr lang="en-US" sz="2800" dirty="0" smtClean="0"/>
              <a:t>Dr. Deanne Snavely,	Co-PI</a:t>
            </a:r>
          </a:p>
          <a:p>
            <a:r>
              <a:rPr lang="en-US" sz="2800" dirty="0" smtClean="0"/>
              <a:t>Dr. Laura Delbrugge, Co-Director</a:t>
            </a:r>
          </a:p>
          <a:p>
            <a:r>
              <a:rPr lang="en-US" sz="2800" dirty="0" smtClean="0"/>
              <a:t>Dr. Tara Johnson, Social Scientist</a:t>
            </a:r>
          </a:p>
          <a:p>
            <a:r>
              <a:rPr lang="en-US" sz="2800" dirty="0" smtClean="0"/>
              <a:t>Dr. Edel Reilly, Change Leader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5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952847"/>
            <a:ext cx="885825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IUP Institutional Transformation Theme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5475"/>
            <a:ext cx="8534400" cy="2817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Recruit, support, and advance </a:t>
            </a:r>
            <a:r>
              <a:rPr lang="en-US" sz="2800" dirty="0" smtClean="0"/>
              <a:t>faculty by </a:t>
            </a:r>
            <a:r>
              <a:rPr lang="en-US" sz="2800" dirty="0"/>
              <a:t>providing opportunities for professional development and smooth </a:t>
            </a:r>
            <a:r>
              <a:rPr lang="en-US" sz="2800" dirty="0" smtClean="0"/>
              <a:t>transitions, </a:t>
            </a:r>
            <a:r>
              <a:rPr lang="en-US" sz="2800" dirty="0"/>
              <a:t>creating a natural sciences and math community that embraces diversity and inclusion</a:t>
            </a:r>
          </a:p>
        </p:txBody>
      </p:sp>
    </p:spTree>
    <p:extLst>
      <p:ext uri="{BB962C8B-B14F-4D97-AF65-F5344CB8AC3E}">
        <p14:creationId xmlns:p14="http://schemas.microsoft.com/office/powerpoint/2010/main" val="378706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03307"/>
            <a:ext cx="8829674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Goals </a:t>
            </a:r>
            <a:r>
              <a:rPr lang="en-US" sz="4000" dirty="0"/>
              <a:t>of the </a:t>
            </a:r>
            <a:r>
              <a:rPr lang="en-US" sz="4000" dirty="0" smtClean="0"/>
              <a:t>16-17 Change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60557"/>
            <a:ext cx="8524875" cy="32210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Review </a:t>
            </a:r>
            <a:r>
              <a:rPr lang="en-US" sz="2400" dirty="0"/>
              <a:t>results of Middle States </a:t>
            </a:r>
            <a:r>
              <a:rPr lang="en-US" sz="2400" dirty="0" smtClean="0"/>
              <a:t>Self-Study </a:t>
            </a:r>
            <a:r>
              <a:rPr lang="en-US" sz="2400" dirty="0"/>
              <a:t>and IUP Campus Climate survey to inform the advancement theme of this change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Develop and Administer a survey </a:t>
            </a:r>
            <a:r>
              <a:rPr lang="en-US" sz="2400" dirty="0" smtClean="0"/>
              <a:t>to obtain </a:t>
            </a:r>
            <a:r>
              <a:rPr lang="en-US" sz="2400" dirty="0"/>
              <a:t>new STEM departmental data from women and minority faculty to understand current perceptions of barriers to promotion and opportunities for advancement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Disseminate findings to IDEAL institutions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0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255"/>
            <a:ext cx="8229600" cy="857250"/>
          </a:xfrm>
        </p:spPr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9787"/>
            <a:ext cx="8422640" cy="3032852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are the perceived barriers and avenues to readiness for promotion among STEM faculty?</a:t>
            </a:r>
          </a:p>
          <a:p>
            <a:r>
              <a:rPr lang="en-US" sz="2000" dirty="0" smtClean="0"/>
              <a:t>Are there group differences (e.g., gender, race, ranking) in perceived barriers and avenues to promotion among STEM faculty?</a:t>
            </a:r>
          </a:p>
          <a:p>
            <a:r>
              <a:rPr lang="en-US" sz="2000" dirty="0" smtClean="0"/>
              <a:t>Which barriers/avenues are significantly related to the time it takes STEM faculty to obtain promotion from </a:t>
            </a:r>
            <a:r>
              <a:rPr lang="en-US" sz="2000" dirty="0" smtClean="0"/>
              <a:t>Assistant </a:t>
            </a:r>
            <a:r>
              <a:rPr lang="en-US" sz="2000" dirty="0" smtClean="0"/>
              <a:t>to </a:t>
            </a:r>
            <a:r>
              <a:rPr lang="en-US" sz="2000" dirty="0" smtClean="0"/>
              <a:t>Associate Professor and then from Associat</a:t>
            </a:r>
            <a:r>
              <a:rPr lang="en-US" sz="2000" dirty="0" smtClean="0"/>
              <a:t>e to Full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065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977" y="1005839"/>
            <a:ext cx="7524690" cy="6046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</a:t>
            </a:r>
            <a:r>
              <a:rPr lang="en-US" dirty="0" smtClean="0"/>
              <a:t>Questions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387" y="1679787"/>
            <a:ext cx="8717279" cy="330538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Are there group differences (e.g., gender, race) among STEM faculty in confidence ratings within teaching, scholarship, and service at the assistant, associate, and full professor rankings?</a:t>
            </a:r>
          </a:p>
          <a:p>
            <a:r>
              <a:rPr lang="en-US" dirty="0" smtClean="0"/>
              <a:t>Are there group differences (e.g., gender, race) among STEM faculty in actual promotion experiences (time at rank) at the assistant, associate, full professor rankings?</a:t>
            </a:r>
          </a:p>
          <a:p>
            <a:r>
              <a:rPr lang="en-US" dirty="0" smtClean="0"/>
              <a:t>What suggestions do STEM faculty members, namely women and minorities, have to improve the promotion process, the likelihood of being ready when eligible, or the likelihood of obtaining promotion?</a:t>
            </a:r>
          </a:p>
          <a:p>
            <a:r>
              <a:rPr lang="en-US" dirty="0" smtClean="0"/>
              <a:t>Are there group differences (e.g., gender, race) among STEM faculty in leadership positions held or available and their perceptions of those leadership </a:t>
            </a:r>
            <a:r>
              <a:rPr lang="en-US" dirty="0" smtClean="0"/>
              <a:t>roles?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9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011"/>
            <a:ext cx="8229600" cy="857250"/>
          </a:xfrm>
        </p:spPr>
        <p:txBody>
          <a:bodyPr/>
          <a:lstStyle/>
          <a:p>
            <a:r>
              <a:rPr lang="en-US" dirty="0" smtClean="0"/>
              <a:t>Survey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3817"/>
            <a:ext cx="8449733" cy="303882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Demographics</a:t>
            </a:r>
          </a:p>
          <a:p>
            <a:r>
              <a:rPr lang="en-US" dirty="0" smtClean="0"/>
              <a:t>Years of service and years </a:t>
            </a:r>
            <a:r>
              <a:rPr lang="en-US" dirty="0" smtClean="0"/>
              <a:t>in </a:t>
            </a:r>
            <a:r>
              <a:rPr lang="en-US" dirty="0" smtClean="0"/>
              <a:t>rank</a:t>
            </a:r>
          </a:p>
          <a:p>
            <a:r>
              <a:rPr lang="en-US" dirty="0" smtClean="0"/>
              <a:t>Confidence in teaching, scholarship, and service</a:t>
            </a:r>
          </a:p>
          <a:p>
            <a:pPr lvl="1"/>
            <a:r>
              <a:rPr lang="en-US" dirty="0" smtClean="0"/>
              <a:t>What was helpful and what challenges were faced?</a:t>
            </a:r>
            <a:endParaRPr lang="en-US" dirty="0"/>
          </a:p>
          <a:p>
            <a:r>
              <a:rPr lang="en-US" dirty="0" smtClean="0"/>
              <a:t>Ratings of specific avenues/barriers</a:t>
            </a:r>
          </a:p>
          <a:p>
            <a:pPr lvl="1"/>
            <a:r>
              <a:rPr lang="en-US" dirty="0" smtClean="0"/>
              <a:t>Examples: caregiving, lab conditions, evaluation process, teaching load, respect, service and leadership opportunities</a:t>
            </a:r>
          </a:p>
          <a:p>
            <a:r>
              <a:rPr lang="en-US" dirty="0" smtClean="0"/>
              <a:t>Leadership positions held and desire to hold one in the future</a:t>
            </a:r>
          </a:p>
          <a:p>
            <a:r>
              <a:rPr lang="en-US" dirty="0" smtClean="0"/>
              <a:t>Open-ended suggestions to improve the likelihood of women applying for promotion</a:t>
            </a:r>
          </a:p>
        </p:txBody>
      </p:sp>
    </p:spTree>
    <p:extLst>
      <p:ext uri="{BB962C8B-B14F-4D97-AF65-F5344CB8AC3E}">
        <p14:creationId xmlns:p14="http://schemas.microsoft.com/office/powerpoint/2010/main" val="43288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03307"/>
            <a:ext cx="8829674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Goals </a:t>
            </a:r>
            <a:r>
              <a:rPr lang="en-US" sz="4000" dirty="0"/>
              <a:t>of the </a:t>
            </a:r>
            <a:r>
              <a:rPr lang="en-US" sz="4000" dirty="0" smtClean="0"/>
              <a:t>17-18 Change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60557"/>
            <a:ext cx="8524875" cy="32210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Obtain IRB approval 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Hold events to publicize the survey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Administer the survey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Preliminary analysis of survey data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4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1318943"/>
            <a:ext cx="8829675" cy="85725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65" y="2423190"/>
            <a:ext cx="1648367" cy="161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156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UP Colors">
      <a:dk1>
        <a:srgbClr val="292934"/>
      </a:dk1>
      <a:lt1>
        <a:srgbClr val="FFFFFF"/>
      </a:lt1>
      <a:dk2>
        <a:srgbClr val="9E1B32"/>
      </a:dk2>
      <a:lt2>
        <a:srgbClr val="A2A5A4"/>
      </a:lt2>
      <a:accent1>
        <a:srgbClr val="B65518"/>
      </a:accent1>
      <a:accent2>
        <a:srgbClr val="C99900"/>
      </a:accent2>
      <a:accent3>
        <a:srgbClr val="69993B"/>
      </a:accent3>
      <a:accent4>
        <a:srgbClr val="002878"/>
      </a:accent4>
      <a:accent5>
        <a:srgbClr val="431660"/>
      </a:accent5>
      <a:accent6>
        <a:srgbClr val="793141"/>
      </a:accent6>
      <a:hlink>
        <a:srgbClr val="384265"/>
      </a:hlink>
      <a:folHlink>
        <a:srgbClr val="7027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IUP 2013 Natural Sciences and Mathematics 16x9</Template>
  <TotalTime>906</TotalTime>
  <Words>423</Words>
  <Application>Microsoft Office PowerPoint</Application>
  <PresentationFormat>On-screen Show (16:9)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Institutions Developing Excellence in Academic Leadership-National (IDEAL-N)</vt:lpstr>
      <vt:lpstr>IUP’s Change Implementation Team</vt:lpstr>
      <vt:lpstr>IUP Institutional Transformation Theme</vt:lpstr>
      <vt:lpstr>Goals of the 16-17 Change Project</vt:lpstr>
      <vt:lpstr>Research Questions</vt:lpstr>
      <vt:lpstr>Research Questions (continued)</vt:lpstr>
      <vt:lpstr>Survey Items</vt:lpstr>
      <vt:lpstr>Goals of the 17-18 Change Project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Pursuing Faculty Diversity: A Panel and Interactive Workshop for Strategies for Success</dc:title>
  <dc:creator>Dr. Edel M. Reilly</dc:creator>
  <cp:lastModifiedBy>Laura D</cp:lastModifiedBy>
  <cp:revision>47</cp:revision>
  <cp:lastPrinted>2017-04-05T18:06:34Z</cp:lastPrinted>
  <dcterms:created xsi:type="dcterms:W3CDTF">2016-10-28T14:37:19Z</dcterms:created>
  <dcterms:modified xsi:type="dcterms:W3CDTF">2017-04-05T18:07:33Z</dcterms:modified>
</cp:coreProperties>
</file>