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8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13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0500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74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82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16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3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0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2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3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7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7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6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4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002060"/>
            </a:gs>
            <a:gs pos="99000">
              <a:srgbClr val="0070C0"/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BEAB-DC2B-41AB-83A6-A749F3AEB9B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CA8E8-309B-4DAE-A6CF-9FB93052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608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oledo.edu/offices/provost/ideal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University of Toledo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52943"/>
            <a:ext cx="9141772" cy="111768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Recruitment, Retention and Advancement of Women and URM in </a:t>
            </a:r>
            <a:r>
              <a:rPr lang="en-US" dirty="0" smtClean="0">
                <a:solidFill>
                  <a:schemeClr val="tx1"/>
                </a:solidFill>
              </a:rPr>
              <a:t>STEM.</a:t>
            </a:r>
          </a:p>
          <a:p>
            <a:pPr algn="ctr"/>
            <a:endParaRPr lang="en-US" dirty="0"/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Karen Bjorkman, Patricia Case, Edith Kippenhan, Monita Mungo and Dorothea Sawicki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31" y="2599361"/>
            <a:ext cx="1409765" cy="164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59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and 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samples</a:t>
            </a:r>
          </a:p>
          <a:p>
            <a:r>
              <a:rPr lang="en-US" dirty="0"/>
              <a:t>Currently lacking nursing and engineering faculty for focus groups.</a:t>
            </a:r>
          </a:p>
          <a:p>
            <a:r>
              <a:rPr lang="en-US" dirty="0"/>
              <a:t>Mentoring circles appear to be an </a:t>
            </a:r>
            <a:r>
              <a:rPr lang="en-US"/>
              <a:t>attractive option.</a:t>
            </a:r>
          </a:p>
        </p:txBody>
      </p:sp>
    </p:spTree>
    <p:extLst>
      <p:ext uri="{BB962C8B-B14F-4D97-AF65-F5344CB8AC3E}">
        <p14:creationId xmlns:p14="http://schemas.microsoft.com/office/powerpoint/2010/main" val="89821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Climate study conducted in </a:t>
            </a:r>
            <a:r>
              <a:rPr lang="en-US" dirty="0" smtClean="0"/>
              <a:t>Spring 2016.</a:t>
            </a:r>
            <a:endParaRPr lang="en-US" dirty="0"/>
          </a:p>
          <a:p>
            <a:r>
              <a:rPr lang="en-US" dirty="0"/>
              <a:t>Mentoring Circle Workshops held in collaboration with UT-AWIS</a:t>
            </a:r>
          </a:p>
          <a:p>
            <a:r>
              <a:rPr lang="en-US" dirty="0"/>
              <a:t>Grant submitted: Retention, Recruitment and Advancement of Women and URM in STEM. (Under Review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Created </a:t>
            </a:r>
            <a:r>
              <a:rPr lang="en-US" dirty="0"/>
              <a:t>IDEAL-N website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www.utoledo.edu/offices/provost/idealn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Began Twitter feed: @</a:t>
            </a:r>
            <a:r>
              <a:rPr lang="en-US" dirty="0" err="1" smtClean="0"/>
              <a:t>UToledo_</a:t>
            </a:r>
            <a:r>
              <a:rPr lang="en-US" dirty="0" err="1" smtClean="0"/>
              <a:t>IdealN</a:t>
            </a:r>
            <a:r>
              <a:rPr lang="en-US" dirty="0" smtClean="0"/>
              <a:t> (14 followers)</a:t>
            </a:r>
          </a:p>
          <a:p>
            <a:r>
              <a:rPr lang="en-US" dirty="0" smtClean="0"/>
              <a:t>Collaborative picnic with BGSU IDEAL-N and AWIS</a:t>
            </a:r>
            <a:endParaRPr lang="en-US" dirty="0"/>
          </a:p>
          <a:p>
            <a:r>
              <a:rPr lang="en-US" dirty="0"/>
              <a:t>Focus groups held March 2017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3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faculty reception</a:t>
            </a:r>
          </a:p>
          <a:p>
            <a:r>
              <a:rPr lang="en-US" dirty="0"/>
              <a:t>Continued focus groups to increase participation</a:t>
            </a:r>
          </a:p>
          <a:p>
            <a:r>
              <a:rPr lang="en-US" dirty="0"/>
              <a:t>Article submission (late summer/early fall)</a:t>
            </a:r>
          </a:p>
        </p:txBody>
      </p:sp>
    </p:spTree>
    <p:extLst>
      <p:ext uri="{BB962C8B-B14F-4D97-AF65-F5344CB8AC3E}">
        <p14:creationId xmlns:p14="http://schemas.microsoft.com/office/powerpoint/2010/main" val="119527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Mentoring circles  and repeat workshops to train facilitators in order to expand reach</a:t>
            </a:r>
          </a:p>
          <a:p>
            <a:r>
              <a:rPr lang="en-US" dirty="0"/>
              <a:t>Quantitative survey to STEM faculty only to measure gender differences in perceptions and outcomes.</a:t>
            </a:r>
          </a:p>
          <a:p>
            <a:r>
              <a:rPr lang="en-US" dirty="0"/>
              <a:t>If funded, seminar highlighting women in STEM at UT (to include UT students and outreach to local high schools)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Climate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Climate study showed that very little formal mentoring takes place at UT.  </a:t>
            </a:r>
          </a:p>
          <a:p>
            <a:r>
              <a:rPr lang="en-US" dirty="0"/>
              <a:t>Women reported higher levels of stress than men. They were less satisfied with start up funds and reported less time for scholarly work than men.</a:t>
            </a:r>
          </a:p>
          <a:p>
            <a:r>
              <a:rPr lang="en-US" dirty="0"/>
              <a:t>URM reported high levels of racial/ethnic bias in general (~45-60%) and women reported higher levels than men.</a:t>
            </a:r>
          </a:p>
          <a:p>
            <a:r>
              <a:rPr lang="en-US" dirty="0"/>
              <a:t>Approximately 1/3 of female faculty reported gender bias, negative attitudes towards women with children and lower access to resources.</a:t>
            </a:r>
          </a:p>
        </p:txBody>
      </p:sp>
    </p:spTree>
    <p:extLst>
      <p:ext uri="{BB962C8B-B14F-4D97-AF65-F5344CB8AC3E}">
        <p14:creationId xmlns:p14="http://schemas.microsoft.com/office/powerpoint/2010/main" val="3937992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 from qualitative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Women that were established in their careers were delighted to be asked about barriers to success and mentoring needs.  </a:t>
            </a:r>
          </a:p>
          <a:p>
            <a:r>
              <a:rPr lang="en-US" dirty="0"/>
              <a:t>Thought we need to have a formal mentoring program for all because gender specific programs send the message that women “can’t make it on their own”.</a:t>
            </a:r>
          </a:p>
          <a:p>
            <a:r>
              <a:rPr lang="en-US" dirty="0"/>
              <a:t>At least one established professor indicated that women in science should not have children if they want a career.</a:t>
            </a:r>
          </a:p>
          <a:p>
            <a:r>
              <a:rPr lang="en-US" dirty="0"/>
              <a:t>All felt that having families was not encouraged.</a:t>
            </a:r>
          </a:p>
        </p:txBody>
      </p:sp>
    </p:spTree>
    <p:extLst>
      <p:ext uri="{BB962C8B-B14F-4D97-AF65-F5344CB8AC3E}">
        <p14:creationId xmlns:p14="http://schemas.microsoft.com/office/powerpoint/2010/main" val="3651182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 from qualitative data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 established professors think that maternity leave is a nice gesture, but useless, especially stopping the tenure clock.</a:t>
            </a:r>
          </a:p>
          <a:p>
            <a:r>
              <a:rPr lang="en-US" dirty="0"/>
              <a:t>Those with labs can’t take a leave or stop their clock.</a:t>
            </a:r>
          </a:p>
          <a:p>
            <a:r>
              <a:rPr lang="en-US" dirty="0"/>
              <a:t>Fear of being stigmatized by the “mommy track” if they stop the clock.</a:t>
            </a:r>
          </a:p>
          <a:p>
            <a:r>
              <a:rPr lang="en-US" dirty="0"/>
              <a:t>Believe that the two leave limit is a means of controlling family size.</a:t>
            </a:r>
          </a:p>
          <a:p>
            <a:r>
              <a:rPr lang="en-US" dirty="0"/>
              <a:t>Argue that the leave is biased to force mom to take the leave over dad because of dual couple restrictions.</a:t>
            </a:r>
          </a:p>
        </p:txBody>
      </p:sp>
    </p:spTree>
    <p:extLst>
      <p:ext uri="{BB962C8B-B14F-4D97-AF65-F5344CB8AC3E}">
        <p14:creationId xmlns:p14="http://schemas.microsoft.com/office/powerpoint/2010/main" val="121778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 from qualitative data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Lecturers/instructors are viewed </a:t>
            </a:r>
            <a:r>
              <a:rPr lang="en-US" dirty="0" smtClean="0"/>
              <a:t>as </a:t>
            </a:r>
            <a:r>
              <a:rPr lang="en-US" dirty="0"/>
              <a:t>“cannon fodder”.</a:t>
            </a:r>
          </a:p>
          <a:p>
            <a:r>
              <a:rPr lang="en-US" dirty="0"/>
              <a:t>No professional development incentives or time to stay professionally active.</a:t>
            </a:r>
          </a:p>
          <a:p>
            <a:r>
              <a:rPr lang="en-US" dirty="0"/>
              <a:t>Perceived gender bias in some colleges and ethnicity bias in others.</a:t>
            </a:r>
          </a:p>
          <a:p>
            <a:r>
              <a:rPr lang="en-US" dirty="0"/>
              <a:t>Some made decisions not to pursue </a:t>
            </a:r>
            <a:r>
              <a:rPr lang="en-US" dirty="0" err="1"/>
              <a:t>Ph.D.s</a:t>
            </a:r>
            <a:r>
              <a:rPr lang="en-US" dirty="0"/>
              <a:t> or tenure tracks because they “wanted a family”.</a:t>
            </a:r>
          </a:p>
        </p:txBody>
      </p:sp>
    </p:spTree>
    <p:extLst>
      <p:ext uri="{BB962C8B-B14F-4D97-AF65-F5344CB8AC3E}">
        <p14:creationId xmlns:p14="http://schemas.microsoft.com/office/powerpoint/2010/main" val="341198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 from qualitative data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Mentoring would be welcome by less established, but it is viewed as organic and occurring naturally. Can’t be forced.</a:t>
            </a:r>
          </a:p>
          <a:p>
            <a:r>
              <a:rPr lang="en-US" dirty="0"/>
              <a:t>Barriers are viewed more in terms of age and not gender.  </a:t>
            </a:r>
          </a:p>
          <a:p>
            <a:r>
              <a:rPr lang="en-US" dirty="0"/>
              <a:t>“Younger” male colleagues are welcoming, collegial and provide mentoring.</a:t>
            </a:r>
          </a:p>
          <a:p>
            <a:r>
              <a:rPr lang="en-US" dirty="0"/>
              <a:t>“Older” colleagues, male and female, are less approachable or invested.</a:t>
            </a:r>
          </a:p>
          <a:p>
            <a:r>
              <a:rPr lang="en-US" dirty="0"/>
              <a:t>“Older” women described as “bitter” towards young colleagues with children.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7153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66</TotalTime>
  <Words>589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The University of Toledo</vt:lpstr>
      <vt:lpstr>Summary of Project</vt:lpstr>
      <vt:lpstr>Planned Activities</vt:lpstr>
      <vt:lpstr>Proposed Activities</vt:lpstr>
      <vt:lpstr>Results of Climate Study</vt:lpstr>
      <vt:lpstr>Themes from qualitative data</vt:lpstr>
      <vt:lpstr>Themes from qualitative data (con’t)</vt:lpstr>
      <vt:lpstr>Themes from qualitative data (con’t)</vt:lpstr>
      <vt:lpstr>Themes from qualitative data (con’t)</vt:lpstr>
      <vt:lpstr>Limitations and Future Work</vt:lpstr>
    </vt:vector>
  </TitlesOfParts>
  <Company>The University of Toledo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of Toledo</dc:title>
  <dc:creator>Case, Patricia F.</dc:creator>
  <cp:lastModifiedBy>Case, Patricia F.</cp:lastModifiedBy>
  <cp:revision>10</cp:revision>
  <dcterms:created xsi:type="dcterms:W3CDTF">2017-04-05T20:01:14Z</dcterms:created>
  <dcterms:modified xsi:type="dcterms:W3CDTF">2017-04-06T14:41:45Z</dcterms:modified>
</cp:coreProperties>
</file>