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2F"/>
    <a:srgbClr val="9C8D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728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48E73-9982-9B45-974F-12EEC2946B2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A60EE-E913-354F-9C2F-D1B35C4E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0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9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9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6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2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7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1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14CD3-B2C3-D44E-AB73-D4BF4A678D51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AEED-60AD-1E4E-8ECF-2166D8FEE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CM-1016-32800_GeneralP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3826" y="2830371"/>
            <a:ext cx="6004373" cy="1700375"/>
          </a:xfrm>
        </p:spPr>
        <p:txBody>
          <a:bodyPr anchor="t">
            <a:normAutofit/>
          </a:bodyPr>
          <a:lstStyle/>
          <a:p>
            <a:pPr algn="l"/>
            <a:r>
              <a:rPr lang="en-US" sz="3500" b="1" dirty="0" smtClean="0">
                <a:solidFill>
                  <a:srgbClr val="9C8D5A"/>
                </a:solidFill>
                <a:latin typeface="Georgia"/>
                <a:cs typeface="Georgia"/>
              </a:rPr>
              <a:t>Faculty Gender Diversity</a:t>
            </a:r>
            <a:r>
              <a:rPr lang="en-US" sz="4200" b="1" dirty="0" smtClean="0">
                <a:latin typeface="Georgia"/>
                <a:cs typeface="Georgia"/>
              </a:rPr>
              <a:t/>
            </a:r>
            <a:br>
              <a:rPr lang="en-US" sz="4200" b="1" dirty="0" smtClean="0">
                <a:latin typeface="Georgia"/>
                <a:cs typeface="Georgia"/>
              </a:rPr>
            </a:br>
            <a:r>
              <a:rPr lang="en-US" sz="2500" dirty="0" smtClean="0">
                <a:solidFill>
                  <a:schemeClr val="bg1"/>
                </a:solidFill>
                <a:latin typeface="Georgia"/>
                <a:cs typeface="Georgia"/>
              </a:rPr>
              <a:t>How important is departmental climate?</a:t>
            </a:r>
            <a:endParaRPr lang="en-US" sz="25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3826" y="1022377"/>
            <a:ext cx="5318574" cy="173266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1800" dirty="0" smtClean="0">
                <a:solidFill>
                  <a:srgbClr val="9C8D5A"/>
                </a:solidFill>
                <a:latin typeface="Verdana"/>
                <a:cs typeface="Verdana"/>
              </a:rPr>
              <a:t>Andrea Snell                         Joan </a:t>
            </a:r>
            <a:r>
              <a:rPr lang="en-US" sz="1800" dirty="0" err="1" smtClean="0">
                <a:solidFill>
                  <a:srgbClr val="9C8D5A"/>
                </a:solidFill>
                <a:latin typeface="Verdana"/>
                <a:cs typeface="Verdana"/>
              </a:rPr>
              <a:t>Carletta</a:t>
            </a:r>
            <a:endParaRPr lang="en-US" sz="1800" dirty="0">
              <a:solidFill>
                <a:srgbClr val="9C8D5A"/>
              </a:solidFill>
              <a:latin typeface="Verdana"/>
              <a:cs typeface="Verdana"/>
            </a:endParaRPr>
          </a:p>
          <a:p>
            <a:pPr algn="l">
              <a:lnSpc>
                <a:spcPct val="150000"/>
              </a:lnSpc>
            </a:pPr>
            <a:r>
              <a:rPr lang="en-US" sz="1800" dirty="0" err="1" smtClean="0">
                <a:solidFill>
                  <a:srgbClr val="9C8D5A"/>
                </a:solidFill>
                <a:latin typeface="Verdana"/>
                <a:cs typeface="Verdana"/>
              </a:rPr>
              <a:t>Lakeesha</a:t>
            </a:r>
            <a:r>
              <a:rPr lang="en-US" sz="1800" dirty="0" smtClean="0">
                <a:solidFill>
                  <a:srgbClr val="9C8D5A"/>
                </a:solidFill>
                <a:latin typeface="Verdana"/>
                <a:cs typeface="Verdana"/>
              </a:rPr>
              <a:t> Ransom               Daniel Nicholas</a:t>
            </a:r>
            <a:endParaRPr lang="en-US" sz="1800" dirty="0">
              <a:solidFill>
                <a:srgbClr val="9C8D5A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7230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F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F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D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D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6677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3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F"/>
                </a:solidFill>
                <a:latin typeface="Georgia"/>
                <a:cs typeface="Georgia"/>
              </a:rPr>
              <a:t>Themes from Focus Groups</a:t>
            </a:r>
            <a:endParaRPr lang="en-US" sz="3200" b="1" dirty="0">
              <a:solidFill>
                <a:srgbClr val="00002F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D5A"/>
                </a:solidFill>
                <a:latin typeface="Georgia"/>
                <a:cs typeface="Georgia"/>
              </a:rPr>
              <a:t>Work-life Balance Barriers</a:t>
            </a:r>
            <a:endParaRPr lang="en-US" sz="2000" dirty="0">
              <a:solidFill>
                <a:srgbClr val="9C8D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8229599" cy="872067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Lack of clarity regarding parental leave policies</a:t>
            </a:r>
          </a:p>
          <a:p>
            <a:r>
              <a:rPr lang="en-US" sz="1600" dirty="0" smtClean="0">
                <a:latin typeface="Verdana"/>
                <a:cs typeface="Verdana"/>
              </a:rPr>
              <a:t>Impact of leave on tenure clock</a:t>
            </a:r>
          </a:p>
          <a:p>
            <a:r>
              <a:rPr lang="en-US" sz="1600" dirty="0" smtClean="0">
                <a:latin typeface="Verdana"/>
                <a:cs typeface="Verdana"/>
              </a:rPr>
              <a:t>Bias against both mothers and non-mothers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10466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D5A"/>
                </a:solidFill>
                <a:latin typeface="Georgia"/>
                <a:cs typeface="Georgia"/>
              </a:rPr>
              <a:t>“Voluntary” Work Load</a:t>
            </a:r>
            <a:endParaRPr lang="en-US" sz="2000" dirty="0">
              <a:solidFill>
                <a:srgbClr val="9C8D5A"/>
              </a:solidFill>
              <a:latin typeface="Georgia"/>
              <a:cs typeface="Georgia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1" y="3826931"/>
            <a:ext cx="8229599" cy="872067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Serving on a large number of committees</a:t>
            </a:r>
          </a:p>
          <a:p>
            <a:r>
              <a:rPr lang="en-US" sz="1600" dirty="0" smtClean="0">
                <a:latin typeface="Verdana"/>
                <a:cs typeface="Verdana"/>
              </a:rPr>
              <a:t>Tokenism on committees</a:t>
            </a:r>
          </a:p>
          <a:p>
            <a:r>
              <a:rPr lang="en-US" sz="1600" dirty="0" smtClean="0">
                <a:latin typeface="Verdana"/>
                <a:cs typeface="Verdana"/>
              </a:rPr>
              <a:t>Inability to say no without informal punishment</a:t>
            </a:r>
            <a:endParaRPr lang="en-US" sz="1600" dirty="0">
              <a:latin typeface="Verdana"/>
              <a:cs typeface="Verdana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94764"/>
            <a:ext cx="5581650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D5A"/>
                </a:solidFill>
                <a:latin typeface="Georgia"/>
                <a:cs typeface="Georgia"/>
              </a:rPr>
              <a:t>Need for Advocates or “Champions”</a:t>
            </a:r>
            <a:endParaRPr lang="en-US" sz="2000" dirty="0">
              <a:solidFill>
                <a:srgbClr val="9C8D5A"/>
              </a:solidFill>
              <a:latin typeface="Georgia"/>
              <a:cs typeface="Georgia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sz="half" idx="2"/>
          </p:nvPr>
        </p:nvSpPr>
        <p:spPr>
          <a:xfrm>
            <a:off x="457201" y="5209111"/>
            <a:ext cx="8229599" cy="872067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Bias in promotion, productivity</a:t>
            </a:r>
          </a:p>
          <a:p>
            <a:r>
              <a:rPr lang="en-US" sz="1600" dirty="0" smtClean="0">
                <a:latin typeface="Verdana"/>
                <a:cs typeface="Verdana"/>
              </a:rPr>
              <a:t>Lack of credit for work</a:t>
            </a:r>
          </a:p>
          <a:p>
            <a:r>
              <a:rPr lang="en-US" sz="1600" dirty="0" smtClean="0">
                <a:latin typeface="Verdana"/>
                <a:cs typeface="Verdana"/>
              </a:rPr>
              <a:t>Need someone else to help and advocate</a:t>
            </a:r>
            <a:endParaRPr lang="en-US" sz="16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052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M-1016-32800_GeneralPP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799"/>
            <a:ext cx="8229600" cy="762001"/>
          </a:xfrm>
        </p:spPr>
        <p:txBody>
          <a:bodyPr anchor="b"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002F"/>
                </a:solidFill>
                <a:latin typeface="Georgia"/>
                <a:cs typeface="Georgia"/>
              </a:rPr>
              <a:t>Click to add title</a:t>
            </a:r>
            <a:endParaRPr lang="en-US" sz="3200" b="1" dirty="0">
              <a:solidFill>
                <a:srgbClr val="00002F"/>
              </a:solidFill>
              <a:latin typeface="Georgia"/>
              <a:cs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921933"/>
            <a:ext cx="4040188" cy="516466"/>
          </a:xfrm>
        </p:spPr>
        <p:txBody>
          <a:bodyPr anchor="b">
            <a:normAutofit/>
          </a:bodyPr>
          <a:lstStyle/>
          <a:p>
            <a:r>
              <a:rPr lang="en-US" sz="2000" dirty="0" smtClean="0">
                <a:solidFill>
                  <a:srgbClr val="9C8D5A"/>
                </a:solidFill>
                <a:latin typeface="Georgia"/>
                <a:cs typeface="Georgia"/>
              </a:rPr>
              <a:t>Click to add text</a:t>
            </a:r>
            <a:endParaRPr lang="en-US" sz="2000" dirty="0">
              <a:solidFill>
                <a:srgbClr val="9C8D5A"/>
              </a:solidFill>
              <a:latin typeface="Georgia"/>
              <a:cs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1" y="2556933"/>
            <a:ext cx="4040188" cy="356923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Verdana"/>
                <a:cs typeface="Verdana"/>
              </a:rPr>
              <a:t>Click to add text</a:t>
            </a:r>
            <a:endParaRPr lang="en-US" sz="1600" dirty="0">
              <a:latin typeface="Verdana"/>
              <a:cs typeface="Verdana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10504" t="27895" r="39788" b="25000"/>
          <a:stretch/>
        </p:blipFill>
        <p:spPr bwMode="auto">
          <a:xfrm>
            <a:off x="457200" y="1035048"/>
            <a:ext cx="8382000" cy="48895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52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107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Faculty Gender Diversity How important is departmental climate?</vt:lpstr>
      <vt:lpstr>Click to add title</vt:lpstr>
      <vt:lpstr>Themes from Focus Groups</vt:lpstr>
      <vt:lpstr>Click to add title</vt:lpstr>
    </vt:vector>
  </TitlesOfParts>
  <Company>University of Akron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Standard User</dc:creator>
  <cp:lastModifiedBy>Snell,Andrea F</cp:lastModifiedBy>
  <cp:revision>14</cp:revision>
  <cp:lastPrinted>2017-04-06T18:27:38Z</cp:lastPrinted>
  <dcterms:created xsi:type="dcterms:W3CDTF">2015-06-03T17:53:09Z</dcterms:created>
  <dcterms:modified xsi:type="dcterms:W3CDTF">2017-04-06T22:32:09Z</dcterms:modified>
</cp:coreProperties>
</file>