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7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400"/>
    <a:srgbClr val="F57932"/>
    <a:srgbClr val="F3E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5"/>
    <p:restoredTop sz="94674"/>
  </p:normalViewPr>
  <p:slideViewPr>
    <p:cSldViewPr snapToGrid="0" snapToObjects="1">
      <p:cViewPr varScale="1">
        <p:scale>
          <a:sx n="43" d="100"/>
          <a:sy n="43" d="100"/>
        </p:scale>
        <p:origin x="1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matuga\Desktop\Faculty%20Data%2015%20to%2017%20NS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matuga\Desktop\Faculty%20Data%2015%20to%2017%20NS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'NSF All'!$J$34</c:f>
              <c:strCache>
                <c:ptCount val="1"/>
                <c:pt idx="0">
                  <c:v>Non-URM</c:v>
                </c:pt>
              </c:strCache>
            </c:strRef>
          </c:tx>
          <c:spPr>
            <a:solidFill>
              <a:srgbClr val="4F2C00"/>
            </a:solidFill>
            <a:ln>
              <a:noFill/>
            </a:ln>
            <a:effectLst/>
          </c:spPr>
          <c:invertIfNegative val="0"/>
          <c:cat>
            <c:strRef>
              <c:f>'NSF All'!$K$33:$M$33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All Faculty</c:v>
                </c:pt>
              </c:strCache>
            </c:strRef>
          </c:cat>
          <c:val>
            <c:numRef>
              <c:f>'NSF All'!$K$34:$M$34</c:f>
              <c:numCache>
                <c:formatCode>0.00</c:formatCode>
                <c:ptCount val="3"/>
                <c:pt idx="0">
                  <c:v>-0.25</c:v>
                </c:pt>
                <c:pt idx="1">
                  <c:v>-0.82608695652173902</c:v>
                </c:pt>
                <c:pt idx="2">
                  <c:v>-0.42666666666666703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1-4AF6-BB0B-7DA69707A101}"/>
            </c:ext>
          </c:extLst>
        </c:ser>
        <c:ser>
          <c:idx val="1"/>
          <c:order val="1"/>
          <c:tx>
            <c:strRef>
              <c:f>'NSF All'!$J$35</c:f>
              <c:strCache>
                <c:ptCount val="1"/>
                <c:pt idx="0">
                  <c:v>URM</c:v>
                </c:pt>
              </c:strCache>
            </c:strRef>
          </c:tx>
          <c:spPr>
            <a:solidFill>
              <a:srgbClr val="FF7C19"/>
            </a:solidFill>
            <a:ln>
              <a:noFill/>
            </a:ln>
            <a:effectLst/>
          </c:spPr>
          <c:invertIfNegative val="0"/>
          <c:cat>
            <c:strRef>
              <c:f>'NSF All'!$K$33:$M$33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All Faculty</c:v>
                </c:pt>
              </c:strCache>
            </c:strRef>
          </c:cat>
          <c:val>
            <c:numRef>
              <c:f>'NSF All'!$K$35:$M$35</c:f>
              <c:numCache>
                <c:formatCode>0.00</c:formatCode>
                <c:ptCount val="3"/>
                <c:pt idx="0">
                  <c:v>-0.66666666666666696</c:v>
                </c:pt>
                <c:pt idx="1">
                  <c:v>0.5</c:v>
                </c:pt>
                <c:pt idx="2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1-4AF6-BB0B-7DA69707A101}"/>
            </c:ext>
          </c:extLst>
        </c:ser>
        <c:ser>
          <c:idx val="2"/>
          <c:order val="2"/>
          <c:tx>
            <c:strRef>
              <c:f>'NSF All'!$J$36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pct60">
              <a:fgClr>
                <a:srgbClr val="A5A5A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'NSF All'!$K$33:$M$33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All Faculty</c:v>
                </c:pt>
              </c:strCache>
            </c:strRef>
          </c:cat>
          <c:val>
            <c:numRef>
              <c:f>'NSF All'!$K$36:$M$36</c:f>
              <c:numCache>
                <c:formatCode>0.00</c:formatCode>
                <c:ptCount val="3"/>
                <c:pt idx="0">
                  <c:v>-0.27272727272727298</c:v>
                </c:pt>
                <c:pt idx="1">
                  <c:v>-0.72</c:v>
                </c:pt>
                <c:pt idx="2">
                  <c:v>-0.41249999999999998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A1-4AF6-BB0B-7DA69707A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801248"/>
        <c:axId val="528803024"/>
      </c:barChart>
      <c:catAx>
        <c:axId val="5288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03024"/>
        <c:crosses val="autoZero"/>
        <c:auto val="1"/>
        <c:lblAlgn val="ctr"/>
        <c:lblOffset val="100"/>
        <c:noMultiLvlLbl val="0"/>
      </c:catAx>
      <c:valAx>
        <c:axId val="52880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0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'NSF FAD'!$R$41</c:f>
              <c:strCache>
                <c:ptCount val="1"/>
                <c:pt idx="0">
                  <c:v>Male-NonURM</c:v>
                </c:pt>
              </c:strCache>
            </c:strRef>
          </c:tx>
          <c:spPr>
            <a:pattFill prst="pct60">
              <a:fgClr>
                <a:srgbClr val="4F2C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'NSF FAD'!$Q$42:$Q$44</c:f>
              <c:strCache>
                <c:ptCount val="3"/>
                <c:pt idx="0">
                  <c:v>FAD</c:v>
                </c:pt>
                <c:pt idx="1">
                  <c:v>Faculty</c:v>
                </c:pt>
                <c:pt idx="2">
                  <c:v>Total</c:v>
                </c:pt>
              </c:strCache>
            </c:strRef>
          </c:cat>
          <c:val>
            <c:numRef>
              <c:f>'NSF FAD'!$R$42:$R$44</c:f>
              <c:numCache>
                <c:formatCode>0.00</c:formatCode>
                <c:ptCount val="3"/>
                <c:pt idx="0">
                  <c:v>2</c:v>
                </c:pt>
                <c:pt idx="1">
                  <c:v>-0.03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7-4206-B9B5-14A75AF18988}"/>
            </c:ext>
          </c:extLst>
        </c:ser>
        <c:ser>
          <c:idx val="1"/>
          <c:order val="1"/>
          <c:tx>
            <c:strRef>
              <c:f>'NSF FAD'!$S$41</c:f>
              <c:strCache>
                <c:ptCount val="1"/>
                <c:pt idx="0">
                  <c:v>Male-URM</c:v>
                </c:pt>
              </c:strCache>
            </c:strRef>
          </c:tx>
          <c:spPr>
            <a:solidFill>
              <a:srgbClr val="4F2C00"/>
            </a:solidFill>
            <a:ln>
              <a:noFill/>
            </a:ln>
            <a:effectLst/>
          </c:spPr>
          <c:invertIfNegative val="0"/>
          <c:cat>
            <c:strRef>
              <c:f>'NSF FAD'!$Q$42:$Q$44</c:f>
              <c:strCache>
                <c:ptCount val="3"/>
                <c:pt idx="0">
                  <c:v>FAD</c:v>
                </c:pt>
                <c:pt idx="1">
                  <c:v>Faculty</c:v>
                </c:pt>
                <c:pt idx="2">
                  <c:v>Total</c:v>
                </c:pt>
              </c:strCache>
            </c:strRef>
          </c:cat>
          <c:val>
            <c:numRef>
              <c:f>'NSF FAD'!$S$42:$S$44</c:f>
              <c:numCache>
                <c:formatCode>0.00</c:formatCode>
                <c:ptCount val="3"/>
                <c:pt idx="0">
                  <c:v>0</c:v>
                </c:pt>
                <c:pt idx="1">
                  <c:v>-2</c:v>
                </c:pt>
                <c:pt idx="2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7-4206-B9B5-14A75AF18988}"/>
            </c:ext>
          </c:extLst>
        </c:ser>
        <c:ser>
          <c:idx val="2"/>
          <c:order val="2"/>
          <c:tx>
            <c:strRef>
              <c:f>'NSF FAD'!$T$41</c:f>
              <c:strCache>
                <c:ptCount val="1"/>
                <c:pt idx="0">
                  <c:v>Female-NonURM</c:v>
                </c:pt>
              </c:strCache>
            </c:strRef>
          </c:tx>
          <c:spPr>
            <a:pattFill prst="ltUpDiag">
              <a:fgClr>
                <a:srgbClr val="FF7C1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'NSF FAD'!$Q$42:$Q$44</c:f>
              <c:strCache>
                <c:ptCount val="3"/>
                <c:pt idx="0">
                  <c:v>FAD</c:v>
                </c:pt>
                <c:pt idx="1">
                  <c:v>Faculty</c:v>
                </c:pt>
                <c:pt idx="2">
                  <c:v>Total</c:v>
                </c:pt>
              </c:strCache>
            </c:strRef>
          </c:cat>
          <c:val>
            <c:numRef>
              <c:f>'NSF FAD'!$T$42:$T$44</c:f>
              <c:numCache>
                <c:formatCode>0.00</c:formatCode>
                <c:ptCount val="3"/>
                <c:pt idx="0">
                  <c:v>0</c:v>
                </c:pt>
                <c:pt idx="1">
                  <c:v>-0.76</c:v>
                </c:pt>
                <c:pt idx="2">
                  <c:v>-0.76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07-4206-B9B5-14A75AF18988}"/>
            </c:ext>
          </c:extLst>
        </c:ser>
        <c:ser>
          <c:idx val="3"/>
          <c:order val="3"/>
          <c:tx>
            <c:strRef>
              <c:f>'NSF FAD'!$U$41</c:f>
              <c:strCache>
                <c:ptCount val="1"/>
                <c:pt idx="0">
                  <c:v>Female-URM</c:v>
                </c:pt>
              </c:strCache>
            </c:strRef>
          </c:tx>
          <c:spPr>
            <a:solidFill>
              <a:srgbClr val="FF7C19"/>
            </a:solidFill>
            <a:ln>
              <a:noFill/>
            </a:ln>
            <a:effectLst/>
          </c:spPr>
          <c:invertIfNegative val="0"/>
          <c:cat>
            <c:strRef>
              <c:f>'NSF FAD'!$Q$42:$Q$44</c:f>
              <c:strCache>
                <c:ptCount val="3"/>
                <c:pt idx="0">
                  <c:v>FAD</c:v>
                </c:pt>
                <c:pt idx="1">
                  <c:v>Faculty</c:v>
                </c:pt>
                <c:pt idx="2">
                  <c:v>Total</c:v>
                </c:pt>
              </c:strCache>
            </c:strRef>
          </c:cat>
          <c:val>
            <c:numRef>
              <c:f>'NSF FAD'!$U$42:$U$44</c:f>
              <c:numCache>
                <c:formatCode>0.00</c:formatCode>
                <c:ptCount val="3"/>
                <c:pt idx="0">
                  <c:v>0</c:v>
                </c:pt>
                <c:pt idx="1">
                  <c:v>0.33333333333333298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07-4206-B9B5-14A75AF18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139552"/>
        <c:axId val="664636448"/>
      </c:barChart>
      <c:catAx>
        <c:axId val="5571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636448"/>
        <c:crosses val="autoZero"/>
        <c:auto val="1"/>
        <c:lblAlgn val="ctr"/>
        <c:lblOffset val="100"/>
        <c:noMultiLvlLbl val="0"/>
      </c:catAx>
      <c:valAx>
        <c:axId val="66463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1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2B31E-4A29-9C4A-946C-3C1B66C6CBA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65F37-A8FF-7F40-AEB2-9FA97BD21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7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192821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2982168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207919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82478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74488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64288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96944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313436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397166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289998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171631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133960" y="241300"/>
            <a:ext cx="9601201" cy="14986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6500">
                <a:solidFill>
                  <a:srgbClr val="F47932"/>
                </a:solidFill>
                <a:latin typeface="Univers LT Std 67 Bold Condensed"/>
                <a:ea typeface="Univers LT Std 67 Bold Condensed"/>
                <a:cs typeface="Univers LT Std 67 Bold Condensed"/>
                <a:sym typeface="Univers LT Std 67 Bold Condense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952500" y="1720158"/>
            <a:ext cx="11099800" cy="604453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200"/>
              </a:spcBef>
              <a:defRPr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lvl1pPr>
            <a:lvl2pPr>
              <a:spcBef>
                <a:spcPts val="1200"/>
              </a:spcBef>
              <a:defRPr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lvl2pPr>
            <a:lvl3pPr>
              <a:spcBef>
                <a:spcPts val="1200"/>
              </a:spcBef>
              <a:defRPr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lvl3pPr>
            <a:lvl4pPr>
              <a:spcBef>
                <a:spcPts val="1200"/>
              </a:spcBef>
              <a:defRPr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lvl4pPr>
            <a:lvl5pPr>
              <a:spcBef>
                <a:spcPts val="1200"/>
              </a:spcBef>
              <a:defRPr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pic" sz="quarter" idx="13"/>
          </p:nvPr>
        </p:nvSpPr>
        <p:spPr>
          <a:xfrm>
            <a:off x="10368098" y="8017019"/>
            <a:ext cx="2509307" cy="1622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104340" y="9154049"/>
            <a:ext cx="2146301" cy="482601"/>
          </a:xfrm>
          <a:prstGeom prst="rect">
            <a:avLst/>
          </a:prstGeom>
          <a:solidFill>
            <a:srgbClr val="57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104737" y="8011297"/>
            <a:ext cx="573734" cy="1016001"/>
          </a:xfrm>
          <a:prstGeom prst="rect">
            <a:avLst/>
          </a:prstGeom>
          <a:solidFill>
            <a:srgbClr val="DBB3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805470" y="8007130"/>
            <a:ext cx="1435101" cy="1016001"/>
          </a:xfrm>
          <a:prstGeom prst="rect">
            <a:avLst/>
          </a:prstGeom>
          <a:solidFill>
            <a:srgbClr val="F479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17457" y="132209"/>
            <a:ext cx="12769885" cy="296172"/>
          </a:xfrm>
          <a:prstGeom prst="rect">
            <a:avLst/>
          </a:prstGeom>
          <a:solidFill>
            <a:srgbClr val="57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1614530" y="553569"/>
            <a:ext cx="1270001" cy="874062"/>
          </a:xfrm>
          <a:prstGeom prst="rect">
            <a:avLst/>
          </a:prstGeom>
          <a:solidFill>
            <a:srgbClr val="F479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0910179" y="553569"/>
            <a:ext cx="573734" cy="874062"/>
          </a:xfrm>
          <a:prstGeom prst="rect">
            <a:avLst/>
          </a:prstGeom>
          <a:solidFill>
            <a:srgbClr val="DBB3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23324" y="8006417"/>
            <a:ext cx="7853841" cy="1625601"/>
          </a:xfrm>
          <a:prstGeom prst="rect">
            <a:avLst/>
          </a:prstGeom>
          <a:solidFill>
            <a:srgbClr val="F479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9" name="Logo-Lockup-Revers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089" y="8407737"/>
            <a:ext cx="5782311" cy="822962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460922" y="3298684"/>
            <a:ext cx="12082956" cy="1498601"/>
          </a:xfrm>
          <a:prstGeom prst="rect">
            <a:avLst/>
          </a:prstGeom>
        </p:spPr>
        <p:txBody>
          <a:bodyPr/>
          <a:lstStyle>
            <a:lvl1pPr>
              <a:lnSpc>
                <a:spcPts val="8500"/>
              </a:lnSpc>
              <a:defRPr sz="6500">
                <a:solidFill>
                  <a:srgbClr val="F47932"/>
                </a:solidFill>
                <a:latin typeface="Univers LT Std 67 Bold Condensed"/>
                <a:ea typeface="Univers LT Std 67 Bold Condensed"/>
                <a:cs typeface="Univers LT Std 67 Bold Condensed"/>
                <a:sym typeface="Univers LT Std 67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sz="half" idx="1"/>
          </p:nvPr>
        </p:nvSpPr>
        <p:spPr>
          <a:xfrm>
            <a:off x="952500" y="4651278"/>
            <a:ext cx="11099800" cy="241672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600"/>
              </a:spcBef>
              <a:buSzTx/>
              <a:buNone/>
              <a:defRPr sz="2400">
                <a:latin typeface="Univers LT Std 67 Bold Condensed"/>
                <a:ea typeface="Univers LT Std 67 Bold Condensed"/>
                <a:cs typeface="Univers LT Std 67 Bold Condensed"/>
                <a:sym typeface="Univers LT Std 67 Bold Condensed"/>
              </a:defRPr>
            </a:lvl1pPr>
            <a:lvl2pPr marL="0" indent="0" algn="ctr">
              <a:spcBef>
                <a:spcPts val="1600"/>
              </a:spcBef>
              <a:buSzTx/>
              <a:buNone/>
              <a:defRPr sz="2400">
                <a:latin typeface="Univers LT Std 67 Bold Condensed"/>
                <a:ea typeface="Univers LT Std 67 Bold Condensed"/>
                <a:cs typeface="Univers LT Std 67 Bold Condensed"/>
                <a:sym typeface="Univers LT Std 67 Bold Condensed"/>
              </a:defRPr>
            </a:lvl2pPr>
            <a:lvl3pPr marL="0" indent="0" algn="ctr">
              <a:spcBef>
                <a:spcPts val="1600"/>
              </a:spcBef>
              <a:buSzTx/>
              <a:buNone/>
              <a:defRPr sz="2400">
                <a:latin typeface="Univers LT Std 67 Bold Condensed"/>
                <a:ea typeface="Univers LT Std 67 Bold Condensed"/>
                <a:cs typeface="Univers LT Std 67 Bold Condensed"/>
                <a:sym typeface="Univers LT Std 67 Bold Condensed"/>
              </a:defRPr>
            </a:lvl3pPr>
            <a:lvl4pPr marL="0" indent="0" algn="ctr">
              <a:spcBef>
                <a:spcPts val="1600"/>
              </a:spcBef>
              <a:buSzTx/>
              <a:buNone/>
              <a:defRPr sz="2400">
                <a:latin typeface="Univers LT Std 67 Bold Condensed"/>
                <a:ea typeface="Univers LT Std 67 Bold Condensed"/>
                <a:cs typeface="Univers LT Std 67 Bold Condensed"/>
                <a:sym typeface="Univers LT Std 67 Bold Condensed"/>
              </a:defRPr>
            </a:lvl4pPr>
            <a:lvl5pPr marL="0" indent="0" algn="ctr">
              <a:spcBef>
                <a:spcPts val="1600"/>
              </a:spcBef>
              <a:buSzTx/>
              <a:buNone/>
              <a:defRPr sz="2400">
                <a:latin typeface="Univers LT Std 67 Bold Condensed"/>
                <a:ea typeface="Univers LT Std 67 Bold Condensed"/>
                <a:cs typeface="Univers LT Std 67 Bold Condensed"/>
                <a:sym typeface="Univers LT Std 67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pic" sz="quarter" idx="13"/>
          </p:nvPr>
        </p:nvSpPr>
        <p:spPr>
          <a:xfrm>
            <a:off x="10368098" y="8017019"/>
            <a:ext cx="2509307" cy="1622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8104340" y="9154049"/>
            <a:ext cx="2146301" cy="482601"/>
          </a:xfrm>
          <a:prstGeom prst="rect">
            <a:avLst/>
          </a:prstGeom>
          <a:solidFill>
            <a:srgbClr val="57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104737" y="8011297"/>
            <a:ext cx="573734" cy="1016001"/>
          </a:xfrm>
          <a:prstGeom prst="rect">
            <a:avLst/>
          </a:prstGeom>
          <a:solidFill>
            <a:srgbClr val="DBB3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8805470" y="8007130"/>
            <a:ext cx="1435101" cy="1016001"/>
          </a:xfrm>
          <a:prstGeom prst="rect">
            <a:avLst/>
          </a:prstGeom>
          <a:solidFill>
            <a:srgbClr val="F479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17457" y="132209"/>
            <a:ext cx="12769885" cy="296172"/>
          </a:xfrm>
          <a:prstGeom prst="rect">
            <a:avLst/>
          </a:prstGeom>
          <a:solidFill>
            <a:srgbClr val="57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1614530" y="553569"/>
            <a:ext cx="1270001" cy="874062"/>
          </a:xfrm>
          <a:prstGeom prst="rect">
            <a:avLst/>
          </a:prstGeom>
          <a:solidFill>
            <a:srgbClr val="F479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22765" y="553569"/>
            <a:ext cx="11361148" cy="874062"/>
          </a:xfrm>
          <a:prstGeom prst="rect">
            <a:avLst/>
          </a:prstGeom>
          <a:solidFill>
            <a:srgbClr val="DBB3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23324" y="8006417"/>
            <a:ext cx="7853841" cy="1625601"/>
          </a:xfrm>
          <a:prstGeom prst="rect">
            <a:avLst/>
          </a:prstGeom>
          <a:solidFill>
            <a:srgbClr val="F4793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7" name="Logo-Lockup-Reverse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089" y="8407737"/>
            <a:ext cx="5782311" cy="82296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-5689601" y="-1981201"/>
            <a:ext cx="24384001" cy="13716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5" r:id="rId3"/>
    <p:sldLayoutId id="2147483656" r:id="rId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960" y="759125"/>
            <a:ext cx="12743445" cy="8281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57932"/>
                </a:solidFill>
              </a:rPr>
              <a:t>Building Bridges: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542400"/>
                </a:solidFill>
              </a:rPr>
              <a:t>Creating Connections for the Next Generation of Faculty Leaders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542400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542400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542400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542400"/>
              </a:solidFill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5424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542400"/>
                </a:solidFill>
              </a:rPr>
              <a:t>Bowling Green State University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542400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542400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542400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542400"/>
              </a:solidFill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22D530C2-0391-423A-90C3-C7EE6964FCBE}"/>
              </a:ext>
            </a:extLst>
          </p:cNvPr>
          <p:cNvGrpSpPr>
            <a:grpSpLocks/>
          </p:cNvGrpSpPr>
          <p:nvPr/>
        </p:nvGrpSpPr>
        <p:grpSpPr bwMode="auto">
          <a:xfrm>
            <a:off x="622858" y="3618420"/>
            <a:ext cx="8893409" cy="4306121"/>
            <a:chOff x="1501380" y="2014654"/>
            <a:chExt cx="5770306" cy="2721785"/>
          </a:xfrm>
        </p:grpSpPr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id="{8BD1A6F4-75F0-40DB-AA8E-290593C30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1380" y="2014654"/>
              <a:ext cx="1726302" cy="2721785"/>
              <a:chOff x="1650060" y="2014654"/>
              <a:chExt cx="1726302" cy="2721785"/>
            </a:xfrm>
          </p:grpSpPr>
          <p:pic>
            <p:nvPicPr>
              <p:cNvPr id="17" name="Picture 8" descr="FullSizeRender-4">
                <a:extLst>
                  <a:ext uri="{FF2B5EF4-FFF2-40B4-BE49-F238E27FC236}">
                    <a16:creationId xmlns:a16="http://schemas.microsoft.com/office/drawing/2014/main" id="{11CEFB80-8301-44C7-8A21-FD2492BD4A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92" r="7967"/>
              <a:stretch>
                <a:fillRect/>
              </a:stretch>
            </p:blipFill>
            <p:spPr bwMode="auto">
              <a:xfrm>
                <a:off x="1828207" y="2014654"/>
                <a:ext cx="136045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D3F191FC-3944-42D7-8433-6F86C1539C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060" y="3873825"/>
                <a:ext cx="1725535" cy="86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Dr. Julie Matuga</a:t>
                </a:r>
              </a:p>
              <a:p>
                <a:pPr algn="ctr" eaLnBrk="1" hangingPunct="1">
                  <a:defRPr/>
                </a:pPr>
                <a:r>
                  <a:rPr lang="en-US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Vice Provost for Institutional Effectiveness</a:t>
                </a:r>
              </a:p>
              <a:p>
                <a:pPr algn="ctr" eaLnBrk="1" hangingPunct="1">
                  <a:defRPr/>
                </a:pPr>
                <a:r>
                  <a:rPr lang="en-US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Co-Director</a:t>
                </a:r>
              </a:p>
            </p:txBody>
          </p:sp>
        </p:grp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B203B8D1-3BEE-48C9-B153-6FF4B4ECF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0424" y="2014654"/>
              <a:ext cx="1582931" cy="2559942"/>
              <a:chOff x="3620424" y="2014654"/>
              <a:chExt cx="1582931" cy="2559942"/>
            </a:xfrm>
          </p:grpSpPr>
          <p:pic>
            <p:nvPicPr>
              <p:cNvPr id="14" name="Picture 6" descr="Dr.-Peg-Yacobucci">
                <a:extLst>
                  <a:ext uri="{FF2B5EF4-FFF2-40B4-BE49-F238E27FC236}">
                    <a16:creationId xmlns:a16="http://schemas.microsoft.com/office/drawing/2014/main" id="{BA74A344-EC08-479B-8AEA-85961BA86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1399" y="2014654"/>
                <a:ext cx="1371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21">
                <a:extLst>
                  <a:ext uri="{FF2B5EF4-FFF2-40B4-BE49-F238E27FC236}">
                    <a16:creationId xmlns:a16="http://schemas.microsoft.com/office/drawing/2014/main" id="{90F4E5BC-5EDF-4A22-8CE7-BE444BC24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0598" y="3881764"/>
                <a:ext cx="1582668" cy="692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Dr. Peg Yacobucci</a:t>
                </a:r>
              </a:p>
              <a:p>
                <a:pPr algn="ctr" eaLnBrk="1" hangingPunct="1">
                  <a:defRPr/>
                </a:pPr>
                <a:r>
                  <a:rPr lang="en-US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Professor of Geology</a:t>
                </a:r>
              </a:p>
              <a:p>
                <a:pPr algn="ctr" eaLnBrk="1" hangingPunct="1">
                  <a:defRPr/>
                </a:pPr>
                <a:r>
                  <a:rPr lang="en-US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Change Leader</a:t>
                </a:r>
              </a:p>
            </p:txBody>
          </p:sp>
        </p:grp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90A7FAB4-88FD-4977-90ED-25F434C6D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9019" y="2014654"/>
              <a:ext cx="1582667" cy="2411815"/>
              <a:chOff x="5540339" y="2014654"/>
              <a:chExt cx="1582667" cy="2411815"/>
            </a:xfrm>
          </p:grpSpPr>
          <p:pic>
            <p:nvPicPr>
              <p:cNvPr id="12" name="Picture 10" descr="Lisa_Hanasono">
                <a:extLst>
                  <a:ext uri="{FF2B5EF4-FFF2-40B4-BE49-F238E27FC236}">
                    <a16:creationId xmlns:a16="http://schemas.microsoft.com/office/drawing/2014/main" id="{1834C77C-7780-40F8-87B4-9F0BD7BCCE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" t="401" r="-542" b="10973"/>
              <a:stretch>
                <a:fillRect/>
              </a:stretch>
            </p:blipFill>
            <p:spPr bwMode="auto">
              <a:xfrm>
                <a:off x="5645741" y="2014654"/>
                <a:ext cx="1371600" cy="182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9">
                <a:extLst>
                  <a:ext uri="{FF2B5EF4-FFF2-40B4-BE49-F238E27FC236}">
                    <a16:creationId xmlns:a16="http://schemas.microsoft.com/office/drawing/2014/main" id="{CC56AADA-5169-4DC4-A493-1CE8B171F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0339" y="3881764"/>
                <a:ext cx="1582667" cy="544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Dr. Lisa Hanasono</a:t>
                </a:r>
              </a:p>
              <a:p>
                <a:pPr algn="ctr" eaLnBrk="1" hangingPunct="1">
                  <a:defRPr/>
                </a:pPr>
                <a:r>
                  <a:rPr lang="en-US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Associate Professor of Communication</a:t>
                </a:r>
              </a:p>
              <a:p>
                <a:pPr algn="ctr" eaLnBrk="1" hangingPunct="1">
                  <a:defRPr/>
                </a:pPr>
                <a:r>
                  <a:rPr lang="en-US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Social Scientist</a:t>
                </a:r>
              </a:p>
            </p:txBody>
          </p:sp>
        </p:grpSp>
      </p:grpSp>
      <p:sp>
        <p:nvSpPr>
          <p:cNvPr id="15" name="TextBox 19">
            <a:extLst>
              <a:ext uri="{FF2B5EF4-FFF2-40B4-BE49-F238E27FC236}">
                <a16:creationId xmlns:a16="http://schemas.microsoft.com/office/drawing/2014/main" id="{4C3D9B41-AEB3-431B-AE27-91676759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7256" y="6572364"/>
            <a:ext cx="243926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Dr. Sheila Roberts</a:t>
            </a:r>
          </a:p>
          <a:p>
            <a:pPr algn="ctr" eaLnBrk="1" hangingPunct="1">
              <a:defRPr/>
            </a:pPr>
            <a:r>
              <a:rPr lang="en-US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Vice Provost of Academic Affairs</a:t>
            </a:r>
          </a:p>
          <a:p>
            <a:pPr algn="ctr" eaLnBrk="1" hangingPunct="1">
              <a:defRPr/>
            </a:pPr>
            <a:r>
              <a:rPr lang="en-US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Provost’s Office</a:t>
            </a:r>
          </a:p>
        </p:txBody>
      </p:sp>
      <p:pic>
        <p:nvPicPr>
          <p:cNvPr id="4" name="Picture 3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33A037E3-5CF2-4CF1-9005-D6BE340A8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742" y="3647175"/>
            <a:ext cx="1819333" cy="28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271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95479-6C8C-4FFB-9ADA-EEE57C3B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25156"/>
            <a:ext cx="11285220" cy="14986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57932"/>
                </a:solidFill>
              </a:rPr>
              <a:t>II. Sustainable Solutions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64CD2-E773-4D85-93AB-3B3F1DC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759359"/>
            <a:ext cx="12085320" cy="60053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542400"/>
                </a:solidFill>
              </a:rPr>
              <a:t>2017-18: Interpersonal and Individual Change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57932"/>
                </a:solidFill>
              </a:rPr>
              <a:t>Leadership Breakfast for Women Faculty (n=48)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542400"/>
                </a:solidFill>
              </a:rPr>
              <a:t>  </a:t>
            </a:r>
            <a:r>
              <a:rPr lang="en-US" sz="3200" dirty="0">
                <a:solidFill>
                  <a:srgbClr val="542400"/>
                </a:solidFill>
              </a:rPr>
              <a:t>Dr. Saundra Yancy </a:t>
            </a:r>
            <a:r>
              <a:rPr lang="en-US" sz="3200" dirty="0" err="1">
                <a:solidFill>
                  <a:srgbClr val="542400"/>
                </a:solidFill>
              </a:rPr>
              <a:t>MacGuire’s</a:t>
            </a:r>
            <a:r>
              <a:rPr lang="en-US" sz="3200" dirty="0">
                <a:solidFill>
                  <a:srgbClr val="542400"/>
                </a:solidFill>
              </a:rPr>
              <a:t> Presentation on Self-Mentoring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42400"/>
                </a:solidFill>
              </a:rPr>
              <a:t>  Building Networks: Mentoring Maps Exercise</a:t>
            </a:r>
          </a:p>
          <a:p>
            <a:pPr marL="569913" indent="-569913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57932"/>
                </a:solidFill>
              </a:rPr>
              <a:t>National Center for Faculty Development and Diversity (NCFDD)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42400"/>
                </a:solidFill>
              </a:rPr>
              <a:t> FDD Learning Community and Professional Development Workshops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42400"/>
                </a:solidFill>
              </a:rPr>
              <a:t> Sponsoring Women to Complete the Faculty Success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42400"/>
                </a:solidFill>
              </a:rPr>
              <a:t> Writing Circles and Research Support Groups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42400"/>
                </a:solidFill>
              </a:rPr>
              <a:t> NCFDD Webinar Screenings and Discussion Session with Univ. Toledo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57932"/>
                </a:solidFill>
              </a:rPr>
              <a:t>Beginning to Develop a University-wide Mentoring Program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pic>
        <p:nvPicPr>
          <p:cNvPr id="3" name="Picture 2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877E7351-A5BD-4735-B880-0EC6DE75A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30" y="7338118"/>
            <a:ext cx="2190326" cy="21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296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95479-6C8C-4FFB-9ADA-EEE57C3B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25156"/>
            <a:ext cx="11285220" cy="14986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542400"/>
                </a:solidFill>
              </a:rPr>
              <a:t>III. Looking Ahead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64CD2-E773-4D85-93AB-3B3F1DC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759359"/>
            <a:ext cx="12085320" cy="60053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5424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57932"/>
                </a:solidFill>
              </a:rPr>
              <a:t>Analyze Data: Faculty Climate Survey and Metrics (Turnover Quotient)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542400"/>
                </a:solidFill>
              </a:rPr>
              <a:t>  Identifying strengths and areas for improvement</a:t>
            </a:r>
            <a:endParaRPr lang="en-US" sz="3200" dirty="0">
              <a:solidFill>
                <a:srgbClr val="5424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42400"/>
                </a:solidFill>
              </a:rPr>
              <a:t>  </a:t>
            </a:r>
            <a:r>
              <a:rPr lang="en-US" sz="3200" b="1" dirty="0">
                <a:solidFill>
                  <a:srgbClr val="542400"/>
                </a:solidFill>
              </a:rPr>
              <a:t>Work with administrators and leaders to use the survey results to take action</a:t>
            </a:r>
          </a:p>
          <a:p>
            <a:pPr marL="569913" indent="-569913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57932"/>
                </a:solidFill>
              </a:rPr>
              <a:t>Present and Publish Social Scientific Research on Faculty Leadership, Secret Service, and the “Dark Side”</a:t>
            </a:r>
          </a:p>
          <a:p>
            <a:pPr marL="0" indent="0">
              <a:buNone/>
            </a:pPr>
            <a:endParaRPr lang="en-US" sz="3200" b="1" dirty="0">
              <a:solidFill>
                <a:srgbClr val="F57932"/>
              </a:solidFill>
            </a:endParaRPr>
          </a:p>
          <a:p>
            <a:pPr marL="569913" indent="-569913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57932"/>
                </a:solidFill>
              </a:rPr>
              <a:t>Continue to Pursue and Support Sustainable Solutions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pic>
        <p:nvPicPr>
          <p:cNvPr id="4" name="Picture 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FA984F49-5452-40FE-A9F9-73D30F8C3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51" y="7994241"/>
            <a:ext cx="1852274" cy="17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24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95479-6C8C-4FFB-9ADA-EEE57C3B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41300"/>
            <a:ext cx="11285220" cy="149860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542400"/>
                </a:solidFill>
              </a:rPr>
              <a:t>Building Bridges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64CD2-E773-4D85-93AB-3B3F1DC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720158"/>
            <a:ext cx="12085320" cy="60445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b="1" dirty="0"/>
              <a:t> </a:t>
            </a:r>
            <a:r>
              <a:rPr lang="en-US" sz="4400" b="1" dirty="0"/>
              <a:t>Develop a </a:t>
            </a:r>
            <a:r>
              <a:rPr lang="en-US" sz="4400" b="1" dirty="0">
                <a:solidFill>
                  <a:srgbClr val="F57932"/>
                </a:solidFill>
              </a:rPr>
              <a:t>supportive network </a:t>
            </a:r>
            <a:r>
              <a:rPr lang="en-US" sz="4400" b="1" dirty="0"/>
              <a:t>of current and future faculty leaders to:</a:t>
            </a:r>
          </a:p>
          <a:p>
            <a:pPr marL="1358900" lvl="1" indent="-91440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Advance the careers of </a:t>
            </a:r>
            <a:r>
              <a:rPr lang="en-US" sz="4000" b="1" dirty="0">
                <a:solidFill>
                  <a:srgbClr val="F57932"/>
                </a:solidFill>
              </a:rPr>
              <a:t>post-tenure women and URM faculty</a:t>
            </a:r>
          </a:p>
          <a:p>
            <a:pPr marL="1358900" lvl="1" indent="-91440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Create a cohort of institutional </a:t>
            </a:r>
            <a:r>
              <a:rPr lang="en-US" sz="4000" b="1" dirty="0">
                <a:solidFill>
                  <a:srgbClr val="F57932"/>
                </a:solidFill>
              </a:rPr>
              <a:t>change agents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77541-F666-4E94-A045-3722EAB58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" b="41795"/>
          <a:stretch/>
        </p:blipFill>
        <p:spPr>
          <a:xfrm>
            <a:off x="918210" y="5488216"/>
            <a:ext cx="11285220" cy="2162175"/>
          </a:xfrm>
          <a:prstGeom prst="rect">
            <a:avLst/>
          </a:prstGeom>
        </p:spPr>
      </p:pic>
      <p:pic>
        <p:nvPicPr>
          <p:cNvPr id="11" name="Picture 10" descr="A picture containing table, indoor, sky, wall&#10;&#10;Description generated with high confidence">
            <a:extLst>
              <a:ext uri="{FF2B5EF4-FFF2-40B4-BE49-F238E27FC236}">
                <a16:creationId xmlns:a16="http://schemas.microsoft.com/office/drawing/2014/main" id="{DD69AE1D-2BCD-4A4F-B48E-9C96B69943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4" b="8061"/>
          <a:stretch/>
        </p:blipFill>
        <p:spPr>
          <a:xfrm>
            <a:off x="10310572" y="8033441"/>
            <a:ext cx="2525534" cy="1559303"/>
          </a:xfrm>
          <a:prstGeom prst="rect">
            <a:avLst/>
          </a:prstGeom>
          <a:ln>
            <a:solidFill>
              <a:srgbClr val="542400"/>
            </a:solidFill>
          </a:ln>
        </p:spPr>
      </p:pic>
    </p:spTree>
    <p:extLst>
      <p:ext uri="{BB962C8B-B14F-4D97-AF65-F5344CB8AC3E}">
        <p14:creationId xmlns:p14="http://schemas.microsoft.com/office/powerpoint/2010/main" val="2442575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95479-6C8C-4FFB-9ADA-EEE57C3B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88" y="559774"/>
            <a:ext cx="11285220" cy="149860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64CD2-E773-4D85-93AB-3B3F1DC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46" y="2431120"/>
            <a:ext cx="11285221" cy="4469400"/>
          </a:xfrm>
        </p:spPr>
        <p:txBody>
          <a:bodyPr>
            <a:normAutofit/>
          </a:bodyPr>
          <a:lstStyle/>
          <a:p>
            <a:pPr marL="1028700" indent="-1028700">
              <a:buAutoNum type="romanUcPeriod"/>
            </a:pPr>
            <a:r>
              <a:rPr lang="en-US" sz="4800" b="1" dirty="0">
                <a:solidFill>
                  <a:srgbClr val="542400"/>
                </a:solidFill>
              </a:rPr>
              <a:t>Challenges</a:t>
            </a:r>
          </a:p>
          <a:p>
            <a:pPr marL="1028700" indent="-1028700">
              <a:buAutoNum type="romanUcPeriod"/>
            </a:pPr>
            <a:r>
              <a:rPr lang="en-US" sz="4800" b="1" dirty="0">
                <a:solidFill>
                  <a:srgbClr val="542400"/>
                </a:solidFill>
              </a:rPr>
              <a:t>Sustainable Solutions</a:t>
            </a:r>
          </a:p>
          <a:p>
            <a:pPr marL="1028700" indent="-1028700">
              <a:buAutoNum type="romanUcPeriod"/>
            </a:pPr>
            <a:r>
              <a:rPr lang="en-US" sz="4800" b="1" dirty="0">
                <a:solidFill>
                  <a:srgbClr val="542400"/>
                </a:solidFill>
              </a:rPr>
              <a:t>Looking Ahead</a:t>
            </a:r>
          </a:p>
        </p:txBody>
      </p:sp>
      <p:pic>
        <p:nvPicPr>
          <p:cNvPr id="15" name="Picture 14" descr="A long wooden bridge&#10;&#10;Description generated with high confidence">
            <a:extLst>
              <a:ext uri="{FF2B5EF4-FFF2-40B4-BE49-F238E27FC236}">
                <a16:creationId xmlns:a16="http://schemas.microsoft.com/office/drawing/2014/main" id="{3AB05739-25CC-49FC-8689-C3393580D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10" y="5272009"/>
            <a:ext cx="6076377" cy="2392573"/>
          </a:xfrm>
          <a:prstGeom prst="rect">
            <a:avLst/>
          </a:prstGeom>
          <a:ln>
            <a:solidFill>
              <a:srgbClr val="5424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0A76D5-535D-4D70-901D-60912325E4BA}"/>
              </a:ext>
            </a:extLst>
          </p:cNvPr>
          <p:cNvSpPr txBox="1"/>
          <p:nvPr/>
        </p:nvSpPr>
        <p:spPr>
          <a:xfrm>
            <a:off x="10368951" y="8022566"/>
            <a:ext cx="1915064" cy="1552755"/>
          </a:xfrm>
          <a:prstGeom prst="rect">
            <a:avLst/>
          </a:prstGeom>
          <a:solidFill>
            <a:srgbClr val="542400"/>
          </a:solidFill>
          <a:ln w="12700" cap="flat">
            <a:solidFill>
              <a:srgbClr val="5424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0629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95479-6C8C-4FFB-9ADA-EEE57C3B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74" y="260758"/>
            <a:ext cx="11285220" cy="149860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542400"/>
                </a:solidFill>
              </a:rPr>
              <a:t>I. Challenges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64CD2-E773-4D85-93AB-3B3F1DC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70" y="1759358"/>
            <a:ext cx="12884029" cy="66427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57932"/>
                </a:solidFill>
              </a:rPr>
              <a:t>Secret Service</a:t>
            </a:r>
          </a:p>
          <a:p>
            <a:pPr marL="0" indent="0">
              <a:buNone/>
            </a:pPr>
            <a:r>
              <a:rPr lang="en-US" b="1" dirty="0"/>
              <a:t> = Service activities that remain largely invisible, unrewarded, and taken-for-granted by institutions and institutional members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57932"/>
                </a:solidFill>
              </a:rPr>
              <a:t> Relationally oriented, qualitatively rich, and collaborative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57932"/>
                </a:solidFill>
              </a:rPr>
              <a:t> Disproportionately affects women and faculty of color</a:t>
            </a:r>
          </a:p>
          <a:p>
            <a:pPr marL="0" indent="0">
              <a:buNone/>
            </a:pPr>
            <a:endParaRPr lang="en-US" b="1" dirty="0">
              <a:solidFill>
                <a:srgbClr val="F5793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5793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57932"/>
              </a:solidFill>
            </a:endParaRPr>
          </a:p>
          <a:p>
            <a:pPr marL="914400" indent="-914400">
              <a:buNone/>
            </a:pPr>
            <a:r>
              <a:rPr lang="en-US" sz="2400" b="1" dirty="0">
                <a:solidFill>
                  <a:srgbClr val="542400"/>
                </a:solidFill>
              </a:rPr>
              <a:t>Hanasono, L. K., Broido, E. M., Yacobucci, M. M., Root, K. V., Pe</a:t>
            </a:r>
            <a:r>
              <a:rPr lang="en-US" sz="2000" b="1" dirty="0">
                <a:solidFill>
                  <a:srgbClr val="542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sz="2400" b="1" dirty="0">
                <a:solidFill>
                  <a:srgbClr val="542400"/>
                </a:solidFill>
              </a:rPr>
              <a:t>a, S., &amp; O’Neil, D. A. (in press). Secret service: Revealing gender biases in the visibility and value of faculty service. </a:t>
            </a:r>
            <a:r>
              <a:rPr lang="en-US" sz="2400" b="1" i="1" dirty="0">
                <a:solidFill>
                  <a:srgbClr val="542400"/>
                </a:solidFill>
              </a:rPr>
              <a:t>Journal of Diversity in Higher Education. </a:t>
            </a:r>
            <a:endParaRPr lang="en-US" sz="2400" b="1" dirty="0">
              <a:solidFill>
                <a:srgbClr val="5424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C9F233-4D39-465C-BB39-D0DCEF145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45" y="4975023"/>
            <a:ext cx="1899737" cy="18102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59FACD-FD02-40A9-8FCF-94ED1D8DDE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7"/>
          <a:stretch/>
        </p:blipFill>
        <p:spPr>
          <a:xfrm>
            <a:off x="7700333" y="4872507"/>
            <a:ext cx="1690037" cy="1888117"/>
          </a:xfrm>
          <a:prstGeom prst="rect">
            <a:avLst/>
          </a:prstGeom>
        </p:spPr>
      </p:pic>
      <p:pic>
        <p:nvPicPr>
          <p:cNvPr id="26" name="Picture 2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CDB4947-7DF0-489B-BF66-DA397E3BB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13" y="4975023"/>
            <a:ext cx="1899737" cy="17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052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9008" y="3294549"/>
            <a:ext cx="4876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BBF2C51C-04B0-4DF6-B02B-F50406567A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3" r="27491" b="-1"/>
          <a:stretch/>
        </p:blipFill>
        <p:spPr>
          <a:xfrm>
            <a:off x="6270772" y="10"/>
            <a:ext cx="6734026" cy="975358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C895479-6C8C-4FFB-9ADA-EEE57C3B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6" y="516213"/>
            <a:ext cx="5461454" cy="2407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6000" b="1" kern="1200" dirty="0">
                <a:solidFill>
                  <a:srgbClr val="54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I. Challenges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64CD2-E773-4D85-93AB-3B3F1DC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93" y="2923743"/>
            <a:ext cx="6734026" cy="4924058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200" b="1" kern="1200" dirty="0">
                <a:solidFill>
                  <a:srgbClr val="F57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(Re)Negotiating Identities</a:t>
            </a:r>
          </a:p>
          <a:p>
            <a:pPr marL="558800" indent="-3429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“Going to the Dark Side”</a:t>
            </a:r>
          </a:p>
          <a:p>
            <a:pPr marL="558800" indent="-3429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Need to build bridges between faculty and administrators</a:t>
            </a:r>
          </a:p>
          <a:p>
            <a:pPr marL="558800" indent="-3429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Faculty Survey Results (</a:t>
            </a:r>
            <a:r>
              <a:rPr lang="en-US" sz="2800" b="1" i="1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lang="en-US" sz="2800" b="1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388)</a:t>
            </a:r>
          </a:p>
          <a:p>
            <a:pPr marL="1003300" lvl="1" indent="-3429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Identifying with administrators was predictive of faculty members’ intention to pursue a leadership position, </a:t>
            </a:r>
            <a:r>
              <a:rPr lang="en-US" sz="2800" i="1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Wald statistic</a:t>
            </a:r>
            <a:r>
              <a:rPr lang="en-US" sz="2800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6.93</a:t>
            </a:r>
            <a:r>
              <a:rPr lang="en-US" sz="2800" i="1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l-GR" sz="2800" i="1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lang="en-US" sz="2800" i="1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1.55, p </a:t>
            </a:r>
            <a:r>
              <a:rPr lang="en-US" sz="2800" kern="1200" dirty="0">
                <a:solidFill>
                  <a:srgbClr val="542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.008. </a:t>
            </a:r>
          </a:p>
          <a:p>
            <a:pPr marL="44450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433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95479-6C8C-4FFB-9ADA-EEE57C3B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25156"/>
            <a:ext cx="11285220" cy="14986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57932"/>
                </a:solidFill>
              </a:rPr>
              <a:t>II. Sustainable Solutions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64CD2-E773-4D85-93AB-3B3F1DC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759359"/>
            <a:ext cx="12085320" cy="60053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542400"/>
                </a:solidFill>
              </a:rPr>
              <a:t>2017-18: Institutional and Structural Change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57932"/>
                </a:solidFill>
              </a:rPr>
              <a:t>Inclusive Leadership 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42400"/>
                </a:solidFill>
              </a:rPr>
              <a:t>  January Retreat &amp; Ongoing Training for Chairs and Directors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42400"/>
                </a:solidFill>
              </a:rPr>
              <a:t>  Webinar and Book Discussions on Strategic Diversity Leadership for Chairs, Directors, and Deans</a:t>
            </a:r>
          </a:p>
          <a:p>
            <a:pPr marL="569913" indent="-569913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57932"/>
                </a:solidFill>
              </a:rPr>
              <a:t>Developing Clear and Measurable Diversity/Inclusion Plans for each Academic Unit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42400"/>
                </a:solidFill>
              </a:rPr>
              <a:t>Articulates measurable goals and benchmarks related to diversity and inclusion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57932"/>
                </a:solidFill>
              </a:rPr>
              <a:t>Launched a Formal Climate Survey for all BGSU Faculty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57932"/>
                </a:solidFill>
              </a:rPr>
              <a:t>MAC Academic Leadership Program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pic>
        <p:nvPicPr>
          <p:cNvPr id="10" name="Picture 9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4B796F84-4FD3-4E53-8E37-F4286016A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95" y="6503696"/>
            <a:ext cx="1989385" cy="2981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73928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95479-6C8C-4FFB-9ADA-EEE57C3B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294438"/>
            <a:ext cx="11285220" cy="1498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57932"/>
                </a:solidFill>
              </a:rPr>
              <a:t>II.a</a:t>
            </a:r>
            <a:r>
              <a:rPr lang="en-US" sz="4800" b="1" dirty="0">
                <a:solidFill>
                  <a:srgbClr val="F57932"/>
                </a:solidFill>
              </a:rPr>
              <a:t>. Sustainable Solutions: Metrics</a:t>
            </a:r>
            <a:endParaRPr lang="en-US" sz="48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64CD2-E773-4D85-93AB-3B3F1DC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2484407"/>
            <a:ext cx="12085320" cy="5280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Turnover Quotient (TQ)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73380-6E12-4F3B-BD42-B3729046E2DA}"/>
              </a:ext>
            </a:extLst>
          </p:cNvPr>
          <p:cNvSpPr txBox="1"/>
          <p:nvPr/>
        </p:nvSpPr>
        <p:spPr>
          <a:xfrm>
            <a:off x="401320" y="4517254"/>
            <a:ext cx="1235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TQ=[1-(end period URM-beginning period URM)/New URM Hires] *100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AD9A3-801F-4B8E-880F-666ACD5A8639}"/>
              </a:ext>
            </a:extLst>
          </p:cNvPr>
          <p:cNvSpPr txBox="1"/>
          <p:nvPr/>
        </p:nvSpPr>
        <p:spPr>
          <a:xfrm>
            <a:off x="672860" y="6814834"/>
            <a:ext cx="1157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4075" indent="-854075" algn="l"/>
            <a:r>
              <a:rPr lang="en-US" sz="2400" b="1" dirty="0">
                <a:solidFill>
                  <a:schemeClr val="tx1"/>
                </a:solidFill>
              </a:rPr>
              <a:t>Moreno, J.F. et al. (2006). </a:t>
            </a:r>
            <a:r>
              <a:rPr lang="en-US" sz="2400" b="1" i="1" dirty="0">
                <a:solidFill>
                  <a:schemeClr val="tx1"/>
                </a:solidFill>
              </a:rPr>
              <a:t>The Revolving Door for Underrepresented Minority Faculty: An Analysis from the Campus Diversity Initiative</a:t>
            </a:r>
            <a:r>
              <a:rPr lang="en-US" sz="2400" b="1" dirty="0">
                <a:solidFill>
                  <a:schemeClr val="tx1"/>
                </a:solidFill>
              </a:rPr>
              <a:t>. Claremont, CA: The James Irvine Foundation Campus Diversity Project. </a:t>
            </a:r>
          </a:p>
        </p:txBody>
      </p:sp>
      <p:pic>
        <p:nvPicPr>
          <p:cNvPr id="3" name="Picture 2" descr="A glass door&#10;&#10;Description generated with very high confidence">
            <a:extLst>
              <a:ext uri="{FF2B5EF4-FFF2-40B4-BE49-F238E27FC236}">
                <a16:creationId xmlns:a16="http://schemas.microsoft.com/office/drawing/2014/main" id="{CA935203-756A-468A-AD9C-F3B740953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75" y="8015163"/>
            <a:ext cx="2118505" cy="15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094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64CD2-E773-4D85-93AB-3B3F1DC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759359"/>
            <a:ext cx="12085320" cy="6005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Turnover Quotient: BGSU NSF Faculty (2015-2017)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FC0434-4358-4ED2-9F00-B747E40F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152293"/>
              </p:ext>
            </p:extLst>
          </p:nvPr>
        </p:nvGraphicFramePr>
        <p:xfrm>
          <a:off x="1010728" y="2846703"/>
          <a:ext cx="10583174" cy="514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BC895479-6C8C-4FFB-9ADA-EEE57C3B5222}"/>
              </a:ext>
            </a:extLst>
          </p:cNvPr>
          <p:cNvSpPr txBox="1">
            <a:spLocks/>
          </p:cNvSpPr>
          <p:nvPr/>
        </p:nvSpPr>
        <p:spPr>
          <a:xfrm>
            <a:off x="0" y="260759"/>
            <a:ext cx="1128522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 i="0" u="none" strike="noStrike" cap="none" spc="0" baseline="0">
                <a:ln>
                  <a:noFill/>
                </a:ln>
                <a:solidFill>
                  <a:srgbClr val="F47932"/>
                </a:solidFill>
                <a:uFillTx/>
                <a:latin typeface="Univers LT Std 67 Bold Condensed"/>
                <a:ea typeface="Univers LT Std 67 Bold Condensed"/>
                <a:cs typeface="Univers LT Std 67 Bold Condensed"/>
                <a:sym typeface="Univers LT Std 67 Bold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en-US" sz="4800" b="1" dirty="0" err="1">
                <a:solidFill>
                  <a:srgbClr val="F57932"/>
                </a:solidFill>
              </a:rPr>
              <a:t>II.a</a:t>
            </a:r>
            <a:r>
              <a:rPr lang="en-US" sz="4800" b="1" dirty="0">
                <a:solidFill>
                  <a:srgbClr val="F57932"/>
                </a:solidFill>
              </a:rPr>
              <a:t>. Sustainable Solutions: Metrics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09708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64CD2-E773-4D85-93AB-3B3F1DC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759359"/>
            <a:ext cx="12085320" cy="6005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/>
              <a:t>Turnover Quotient: BGSU NSF Faculty Administrators (FAD) and Faculty (2015-2017)</a:t>
            </a:r>
            <a:endParaRPr lang="en-US" sz="44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2B875B-77CB-4D5B-85F1-94C24B81A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910004"/>
              </p:ext>
            </p:extLst>
          </p:nvPr>
        </p:nvGraphicFramePr>
        <p:xfrm>
          <a:off x="1623716" y="3139020"/>
          <a:ext cx="10319291" cy="493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BC895479-6C8C-4FFB-9ADA-EEE57C3B5222}"/>
              </a:ext>
            </a:extLst>
          </p:cNvPr>
          <p:cNvSpPr txBox="1">
            <a:spLocks/>
          </p:cNvSpPr>
          <p:nvPr/>
        </p:nvSpPr>
        <p:spPr>
          <a:xfrm>
            <a:off x="0" y="260759"/>
            <a:ext cx="1128522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 i="0" u="none" strike="noStrike" cap="none" spc="0" baseline="0">
                <a:ln>
                  <a:noFill/>
                </a:ln>
                <a:solidFill>
                  <a:srgbClr val="F47932"/>
                </a:solidFill>
                <a:uFillTx/>
                <a:latin typeface="Univers LT Std 67 Bold Condensed"/>
                <a:ea typeface="Univers LT Std 67 Bold Condensed"/>
                <a:cs typeface="Univers LT Std 67 Bold Condensed"/>
                <a:sym typeface="Univers LT Std 67 Bold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en-US" sz="4800" b="1" dirty="0" err="1">
                <a:solidFill>
                  <a:srgbClr val="F57932"/>
                </a:solidFill>
              </a:rPr>
              <a:t>II.a</a:t>
            </a:r>
            <a:r>
              <a:rPr lang="en-US" sz="4800" b="1" dirty="0">
                <a:solidFill>
                  <a:srgbClr val="F57932"/>
                </a:solidFill>
              </a:rPr>
              <a:t>. Sustainable Solutions: Metrics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6869036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4918</TotalTime>
  <Words>603</Words>
  <Application>Microsoft Office PowerPoint</Application>
  <PresentationFormat>Custom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Calibri</vt:lpstr>
      <vt:lpstr>Helvetica Light</vt:lpstr>
      <vt:lpstr>Helvetica Neue</vt:lpstr>
      <vt:lpstr>Univers LT Std 45 Light</vt:lpstr>
      <vt:lpstr>Univers LT Std 67 Bold Condensed</vt:lpstr>
      <vt:lpstr>Wingdings</vt:lpstr>
      <vt:lpstr>White</vt:lpstr>
      <vt:lpstr>PowerPoint Presentation</vt:lpstr>
      <vt:lpstr>Building Bridges</vt:lpstr>
      <vt:lpstr>Overview</vt:lpstr>
      <vt:lpstr>I. Challenges</vt:lpstr>
      <vt:lpstr>I. Challenges</vt:lpstr>
      <vt:lpstr>II. Sustainable Solutions</vt:lpstr>
      <vt:lpstr>II.a. Sustainable Solutions: Metrics</vt:lpstr>
      <vt:lpstr>PowerPoint Presentation</vt:lpstr>
      <vt:lpstr>PowerPoint Presentation</vt:lpstr>
      <vt:lpstr>II. Sustainable Solutions</vt:lpstr>
      <vt:lpstr>III. Looking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PRESIDENT’S DAY</dc:title>
  <dc:creator>Lisa Hanasono</dc:creator>
  <cp:lastModifiedBy>Lisa Hanasono</cp:lastModifiedBy>
  <cp:revision>119</cp:revision>
  <dcterms:modified xsi:type="dcterms:W3CDTF">2018-04-05T11:50:02Z</dcterms:modified>
</cp:coreProperties>
</file>