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62" r:id="rId3"/>
    <p:sldId id="263" r:id="rId4"/>
    <p:sldId id="264" r:id="rId5"/>
    <p:sldId id="273" r:id="rId6"/>
    <p:sldId id="268" r:id="rId7"/>
    <p:sldId id="270" r:id="rId8"/>
    <p:sldId id="276" r:id="rId9"/>
    <p:sldId id="277" r:id="rId10"/>
    <p:sldId id="278" r:id="rId11"/>
    <p:sldId id="274" r:id="rId12"/>
    <p:sldId id="267" r:id="rId13"/>
  </p:sldIdLst>
  <p:sldSz cx="9144000" cy="5143500" type="screen16x9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57" autoAdjust="0"/>
    <p:restoredTop sz="94674"/>
  </p:normalViewPr>
  <p:slideViewPr>
    <p:cSldViewPr snapToGrid="0" snapToObjects="1">
      <p:cViewPr varScale="1">
        <p:scale>
          <a:sx n="145" d="100"/>
          <a:sy n="145" d="100"/>
        </p:scale>
        <p:origin x="696" y="12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2DDF05F-94D2-4FC9-B4FD-A254CED3DBED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A7BFA15-C791-4DE5-B945-0C11A0679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7364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A92C648-6705-4C4F-9AA3-E9EB9A418077}" type="datetimeFigureOut">
              <a:rPr lang="en-US" smtClean="0"/>
              <a:t>4/3/2018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3625DCA-AD83-407D-866C-8D59A06A5B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918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16 x 19_Natural Science_cov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BE521-19B5-EB43-9C87-FBA2146CFD82}" type="datetimeFigureOut">
              <a:rPr lang="en-US" smtClean="0"/>
              <a:t>4/3/2018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35A2-68FB-EB43-B4D0-A956B2E064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841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BE521-19B5-EB43-9C87-FBA2146CFD82}" type="datetimeFigureOut">
              <a:rPr lang="en-US" smtClean="0"/>
              <a:t>4/3/2018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35A2-68FB-EB43-B4D0-A956B2E064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072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329267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29267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BE521-19B5-EB43-9C87-FBA2146CFD82}" type="datetimeFigureOut">
              <a:rPr lang="en-US" smtClean="0"/>
              <a:t>4/3/2018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35A2-68FB-EB43-B4D0-A956B2E064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180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BE521-19B5-EB43-9C87-FBA2146CFD82}" type="datetimeFigureOut">
              <a:rPr lang="en-US" smtClean="0"/>
              <a:t>4/3/2018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35A2-68FB-EB43-B4D0-A956B2E064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589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BE521-19B5-EB43-9C87-FBA2146CFD82}" type="datetimeFigureOut">
              <a:rPr lang="en-US" smtClean="0"/>
              <a:t>4/3/2018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35A2-68FB-EB43-B4D0-A956B2E064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758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01174"/>
            <a:ext cx="4038600" cy="240195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01174"/>
            <a:ext cx="4038600" cy="240195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BE521-19B5-EB43-9C87-FBA2146CFD82}" type="datetimeFigureOut">
              <a:rPr lang="en-US" smtClean="0"/>
              <a:t>4/3/2018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35A2-68FB-EB43-B4D0-A956B2E064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942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12181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97591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777413"/>
            <a:ext cx="4040188" cy="19352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2297591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777413"/>
            <a:ext cx="4041775" cy="19352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BE521-19B5-EB43-9C87-FBA2146CFD82}" type="datetimeFigureOut">
              <a:rPr lang="en-US" smtClean="0"/>
              <a:t>4/3/2018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35A2-68FB-EB43-B4D0-A956B2E064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459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BE521-19B5-EB43-9C87-FBA2146CFD82}" type="datetimeFigureOut">
              <a:rPr lang="en-US" smtClean="0"/>
              <a:t>4/3/2018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35A2-68FB-EB43-B4D0-A956B2E064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326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BE521-19B5-EB43-9C87-FBA2146CFD82}" type="datetimeFigureOut">
              <a:rPr lang="en-US" smtClean="0"/>
              <a:t>4/3/2018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35A2-68FB-EB43-B4D0-A956B2E064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755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24646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05752"/>
            <a:ext cx="5111750" cy="378887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96184"/>
            <a:ext cx="3008313" cy="239843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BE521-19B5-EB43-9C87-FBA2146CFD82}" type="datetimeFigureOut">
              <a:rPr lang="en-US" smtClean="0"/>
              <a:t>4/3/2018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35A2-68FB-EB43-B4D0-A956B2E064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056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83939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99373"/>
            <a:ext cx="5486400" cy="25845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108992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BE521-19B5-EB43-9C87-FBA2146CFD82}" type="datetimeFigureOut">
              <a:rPr lang="en-US" smtClean="0"/>
              <a:t>4/3/2018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35A2-68FB-EB43-B4D0-A956B2E064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722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16 x 19_Natural Science_inside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318943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7517"/>
            <a:ext cx="8229600" cy="24251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12639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1BE521-19B5-EB43-9C87-FBA2146CFD82}" type="datetimeFigureOut">
              <a:rPr lang="en-US" smtClean="0"/>
              <a:t>4/3/2018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12639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12639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6F35A2-68FB-EB43-B4D0-A956B2E064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924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3751" y="1252664"/>
            <a:ext cx="7926466" cy="3136456"/>
          </a:xfrm>
        </p:spPr>
        <p:txBody>
          <a:bodyPr>
            <a:noAutofit/>
          </a:bodyPr>
          <a:lstStyle/>
          <a:p>
            <a:r>
              <a:rPr lang="en-US" dirty="0"/>
              <a:t>Institutions Developing Excellence in Academic Leadership-National (IDEAL-N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dirty="0" smtClean="0"/>
              <a:t>Annual Plenary</a:t>
            </a:r>
            <a:br>
              <a:rPr lang="en-US" dirty="0" smtClean="0"/>
            </a:br>
            <a:r>
              <a:rPr lang="en-US" dirty="0" smtClean="0"/>
              <a:t>April 6,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69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44545"/>
            <a:ext cx="8229600" cy="72631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Issues with </a:t>
            </a:r>
            <a:r>
              <a:rPr lang="en-US" sz="4900" dirty="0" smtClean="0"/>
              <a:t>Gender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6571" y="1670858"/>
            <a:ext cx="8503920" cy="3241964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dirty="0" smtClean="0"/>
              <a:t>We received immediate feedback on language regarding gender. 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400" u="sng" dirty="0" smtClean="0"/>
              <a:t>Survey</a:t>
            </a:r>
            <a:r>
              <a:rPr lang="en-US" sz="2400" dirty="0" smtClean="0"/>
              <a:t>: “Man/ Woman/ Transgender/ </a:t>
            </a:r>
            <a:r>
              <a:rPr lang="en-US" sz="2400" dirty="0"/>
              <a:t>Other/ Prefer not to </a:t>
            </a:r>
            <a:r>
              <a:rPr lang="en-US" sz="2400" dirty="0" smtClean="0"/>
              <a:t>say”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u="sng" dirty="0" smtClean="0"/>
              <a:t>Alternative suggested wording</a:t>
            </a:r>
            <a:r>
              <a:rPr lang="en-US" sz="2400" dirty="0" smtClean="0"/>
              <a:t>: “Man/ Woman/ Non-binary or </a:t>
            </a:r>
            <a:r>
              <a:rPr lang="en-US" sz="2400" dirty="0"/>
              <a:t>third </a:t>
            </a:r>
            <a:r>
              <a:rPr lang="en-US" sz="2400" dirty="0" smtClean="0"/>
              <a:t>gender/ Prefer </a:t>
            </a:r>
            <a:r>
              <a:rPr lang="en-US" sz="2400" dirty="0"/>
              <a:t>to </a:t>
            </a:r>
            <a:r>
              <a:rPr lang="en-US" sz="2400" dirty="0" smtClean="0"/>
              <a:t>self-describe/ Prefer </a:t>
            </a:r>
            <a:r>
              <a:rPr lang="en-US" sz="2400" dirty="0"/>
              <a:t>not </a:t>
            </a:r>
            <a:r>
              <a:rPr lang="en-US" sz="2400" dirty="0" smtClean="0"/>
              <a:t>to say”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Human Rights Council provides inclusive survey language at www.hrc.org.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9403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9126"/>
            <a:ext cx="8229600" cy="857250"/>
          </a:xfrm>
        </p:spPr>
        <p:txBody>
          <a:bodyPr>
            <a:normAutofit/>
          </a:bodyPr>
          <a:lstStyle/>
          <a:p>
            <a:r>
              <a:rPr lang="en-US" dirty="0" smtClean="0"/>
              <a:t>Goals of 2018-2019 Change </a:t>
            </a:r>
            <a:r>
              <a:rPr lang="en-US" dirty="0"/>
              <a:t>P</a:t>
            </a:r>
            <a:r>
              <a:rPr lang="en-US" dirty="0" smtClean="0"/>
              <a:t>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79451"/>
            <a:ext cx="8229600" cy="2425121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Analyze and disseminate results of survey </a:t>
            </a:r>
          </a:p>
          <a:p>
            <a:pPr marL="514350" indent="-514350">
              <a:buAutoNum type="arabicPeriod"/>
            </a:pPr>
            <a:r>
              <a:rPr lang="en-US" dirty="0" smtClean="0"/>
              <a:t>Determine essential issues and formulate best approaches to solve them, including making recommendations to Administration</a:t>
            </a:r>
          </a:p>
          <a:p>
            <a:pPr marL="514350" indent="-514350">
              <a:buAutoNum type="arabicPeriod"/>
            </a:pPr>
            <a:r>
              <a:rPr lang="en-US" dirty="0" smtClean="0"/>
              <a:t>Offer workshops and/or campus-wide lectures as appropriate to facilitate solutions to identified issues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3370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2875" y="1318943"/>
            <a:ext cx="8829675" cy="857250"/>
          </a:xfrm>
        </p:spPr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6865" y="2423190"/>
            <a:ext cx="1648367" cy="1617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2156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50" y="1199175"/>
            <a:ext cx="8858249" cy="857250"/>
          </a:xfrm>
        </p:spPr>
        <p:txBody>
          <a:bodyPr>
            <a:normAutofit/>
          </a:bodyPr>
          <a:lstStyle/>
          <a:p>
            <a:r>
              <a:rPr lang="en-US" dirty="0" smtClean="0"/>
              <a:t>IUP’s Change Implementation Team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524" y="2168434"/>
            <a:ext cx="8296275" cy="2228999"/>
          </a:xfrm>
        </p:spPr>
        <p:txBody>
          <a:bodyPr/>
          <a:lstStyle/>
          <a:p>
            <a:r>
              <a:rPr lang="en-US" sz="2800" dirty="0" smtClean="0"/>
              <a:t>Dr. Deanne Snavely,	Co-PI</a:t>
            </a:r>
          </a:p>
          <a:p>
            <a:r>
              <a:rPr lang="en-US" sz="2800" dirty="0" smtClean="0"/>
              <a:t>Dr. Laura Delbrugge, Co-Director</a:t>
            </a:r>
          </a:p>
          <a:p>
            <a:r>
              <a:rPr lang="en-US" sz="2800" dirty="0" smtClean="0"/>
              <a:t>Dr. Tara Johnson, Social Scientist</a:t>
            </a:r>
          </a:p>
          <a:p>
            <a:r>
              <a:rPr lang="en-US" sz="2800" dirty="0" smtClean="0"/>
              <a:t>Dr. Edel Reilly, Change Leader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25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50" y="1083476"/>
            <a:ext cx="8858250" cy="857250"/>
          </a:xfrm>
        </p:spPr>
        <p:txBody>
          <a:bodyPr>
            <a:noAutofit/>
          </a:bodyPr>
          <a:lstStyle/>
          <a:p>
            <a:r>
              <a:rPr lang="en-US" dirty="0" smtClean="0"/>
              <a:t>IUP Transformation Theme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90057"/>
            <a:ext cx="7581207" cy="22907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/>
              <a:t>Recruit, support, and advance </a:t>
            </a:r>
            <a:r>
              <a:rPr lang="en-US" sz="2800" dirty="0" smtClean="0"/>
              <a:t>faculty by </a:t>
            </a:r>
            <a:r>
              <a:rPr lang="en-US" sz="2800" dirty="0"/>
              <a:t>providing opportunities for professional development and smooth transitions creating a natural sciences and math community that embraces diversity and </a:t>
            </a:r>
            <a:r>
              <a:rPr lang="en-US" sz="2800" dirty="0" smtClean="0"/>
              <a:t>inclusion.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8706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143006"/>
            <a:ext cx="8829674" cy="640748"/>
          </a:xfrm>
        </p:spPr>
        <p:txBody>
          <a:bodyPr>
            <a:noAutofit/>
          </a:bodyPr>
          <a:lstStyle/>
          <a:p>
            <a:r>
              <a:rPr lang="en-US" dirty="0" smtClean="0"/>
              <a:t>Goals </a:t>
            </a:r>
            <a:r>
              <a:rPr lang="en-US" dirty="0"/>
              <a:t>of the </a:t>
            </a:r>
            <a:r>
              <a:rPr lang="en-US" dirty="0" smtClean="0"/>
              <a:t>2017-18 Change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99" y="1894114"/>
            <a:ext cx="8524875" cy="3087461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Host a campus-wide event to publicize the IDEAL-N project, especially for women and URM students and faculty in STEM departments.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Administer a survey to all NSF-defined STEM faculty on campus, with a </a:t>
            </a:r>
            <a:r>
              <a:rPr lang="en-US" sz="2400" dirty="0"/>
              <a:t>special focus on women and </a:t>
            </a:r>
            <a:r>
              <a:rPr lang="en-US" sz="2400" dirty="0" smtClean="0"/>
              <a:t>URM, </a:t>
            </a:r>
            <a:r>
              <a:rPr lang="en-US" sz="2400" dirty="0"/>
              <a:t>to </a:t>
            </a:r>
            <a:r>
              <a:rPr lang="en-US" sz="2400" dirty="0" smtClean="0"/>
              <a:t>better understand </a:t>
            </a:r>
            <a:r>
              <a:rPr lang="en-US" sz="2400" dirty="0"/>
              <a:t>current perceptions of barriers </a:t>
            </a:r>
            <a:r>
              <a:rPr lang="en-US" sz="2400" dirty="0" smtClean="0"/>
              <a:t>and opportunities </a:t>
            </a:r>
            <a:r>
              <a:rPr lang="en-US" sz="2400" dirty="0"/>
              <a:t>for </a:t>
            </a:r>
            <a:r>
              <a:rPr lang="en-US" sz="2400" dirty="0" smtClean="0"/>
              <a:t>promotion at IUP.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30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829" y="1086186"/>
            <a:ext cx="8229600" cy="451669"/>
          </a:xfrm>
        </p:spPr>
        <p:txBody>
          <a:bodyPr>
            <a:noAutofit/>
          </a:bodyPr>
          <a:lstStyle/>
          <a:p>
            <a:r>
              <a:rPr lang="en-US" dirty="0" smtClean="0"/>
              <a:t>Presentation by Dr. Susan Hinze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3699163" y="1703359"/>
            <a:ext cx="4497185" cy="285981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4000" dirty="0"/>
              <a:t>On November 2, </a:t>
            </a:r>
            <a:r>
              <a:rPr lang="en-US" sz="4000" dirty="0" smtClean="0"/>
              <a:t>2017 the IUP IDEAL-N grant team hosted Dr</a:t>
            </a:r>
            <a:r>
              <a:rPr lang="en-US" sz="4000" dirty="0"/>
              <a:t>. Susan </a:t>
            </a:r>
            <a:r>
              <a:rPr lang="en-US" sz="4000" dirty="0" smtClean="0"/>
              <a:t>Hinze. </a:t>
            </a:r>
            <a:r>
              <a:rPr lang="en-US" sz="4000" dirty="0"/>
              <a:t>Dr. Hinze met with the Women in STEM student leadership group and </a:t>
            </a:r>
            <a:r>
              <a:rPr lang="en-US" sz="4000" dirty="0" smtClean="0"/>
              <a:t>also gave </a:t>
            </a:r>
            <a:r>
              <a:rPr lang="en-US" sz="4000" dirty="0"/>
              <a:t>a well-attended public lecture titled “Pathways to STEM </a:t>
            </a:r>
            <a:r>
              <a:rPr lang="en-US" sz="4000" dirty="0" smtClean="0"/>
              <a:t>Leadership.”</a:t>
            </a:r>
            <a:endParaRPr lang="en-US" sz="4000" dirty="0"/>
          </a:p>
          <a:p>
            <a:pPr marL="0" indent="0" algn="ctr">
              <a:spcBef>
                <a:spcPts val="0"/>
              </a:spcBef>
              <a:buNone/>
            </a:pPr>
            <a:endParaRPr lang="en-US" sz="3400" dirty="0" smtClean="0"/>
          </a:p>
          <a:p>
            <a:pPr marL="0" indent="0" algn="ctr">
              <a:buNone/>
            </a:pPr>
            <a:endParaRPr lang="en-US" sz="2900" dirty="0"/>
          </a:p>
          <a:p>
            <a:endParaRPr lang="en-US" dirty="0"/>
          </a:p>
        </p:txBody>
      </p:sp>
      <p:pic>
        <p:nvPicPr>
          <p:cNvPr id="1026" name="Picture 2" descr="Susan W. Hinz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19" y="1596045"/>
            <a:ext cx="2523744" cy="294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16438" y="4274012"/>
            <a:ext cx="181110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Dr. Susan Hinze</a:t>
            </a:r>
          </a:p>
        </p:txBody>
      </p:sp>
    </p:spTree>
    <p:extLst>
      <p:ext uri="{BB962C8B-B14F-4D97-AF65-F5344CB8AC3E}">
        <p14:creationId xmlns:p14="http://schemas.microsoft.com/office/powerpoint/2010/main" val="332077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1349763"/>
            <a:ext cx="8229600" cy="1152368"/>
          </a:xfrm>
        </p:spPr>
        <p:txBody>
          <a:bodyPr>
            <a:noAutofit/>
          </a:bodyPr>
          <a:lstStyle/>
          <a:p>
            <a:r>
              <a:rPr lang="en-US" dirty="0" smtClean="0"/>
              <a:t>Survey on </a:t>
            </a:r>
            <a:r>
              <a:rPr lang="en-US" dirty="0"/>
              <a:t>Perceptions of Promotion and Leadership at IUP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76945"/>
            <a:ext cx="8422640" cy="217300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1. Are there gender differences in perceived barriers and 	avenues to promotion among STEM faculty?</a:t>
            </a:r>
          </a:p>
          <a:p>
            <a:pPr marL="0" indent="0">
              <a:buNone/>
            </a:pPr>
            <a:r>
              <a:rPr lang="en-US" sz="2800" dirty="0" smtClean="0"/>
              <a:t>2. Are </a:t>
            </a:r>
            <a:r>
              <a:rPr lang="en-US" sz="2800" dirty="0"/>
              <a:t>there </a:t>
            </a:r>
            <a:r>
              <a:rPr lang="en-US" sz="2800" dirty="0" smtClean="0"/>
              <a:t>gender </a:t>
            </a:r>
            <a:r>
              <a:rPr lang="en-US" sz="2800" dirty="0"/>
              <a:t>differences </a:t>
            </a:r>
            <a:r>
              <a:rPr lang="en-US" sz="2800" dirty="0" smtClean="0"/>
              <a:t>among </a:t>
            </a:r>
            <a:r>
              <a:rPr lang="en-US" sz="2800" dirty="0"/>
              <a:t>STEM faculty in </a:t>
            </a:r>
            <a:r>
              <a:rPr lang="en-US" sz="2800" dirty="0" smtClean="0"/>
              <a:t>	leadership </a:t>
            </a:r>
            <a:r>
              <a:rPr lang="en-US" sz="2800" dirty="0"/>
              <a:t>positions held or available and their </a:t>
            </a:r>
            <a:r>
              <a:rPr lang="en-US" sz="2800" dirty="0" smtClean="0"/>
              <a:t>	perceptions </a:t>
            </a:r>
            <a:r>
              <a:rPr lang="en-US" sz="2800" dirty="0"/>
              <a:t>of those leadership </a:t>
            </a:r>
            <a:r>
              <a:rPr lang="en-US" sz="2800" dirty="0" smtClean="0"/>
              <a:t>roles?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4065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77" y="1161362"/>
            <a:ext cx="8287974" cy="857250"/>
          </a:xfrm>
        </p:spPr>
        <p:txBody>
          <a:bodyPr>
            <a:normAutofit/>
          </a:bodyPr>
          <a:lstStyle/>
          <a:p>
            <a:r>
              <a:rPr lang="en-US" dirty="0" smtClean="0"/>
              <a:t>Administration of Survey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702" y="2220685"/>
            <a:ext cx="7993282" cy="23121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300" dirty="0"/>
              <a:t>The team </a:t>
            </a:r>
            <a:r>
              <a:rPr lang="en-US" sz="3300" dirty="0" smtClean="0"/>
              <a:t>carefully designed a survey</a:t>
            </a:r>
            <a:r>
              <a:rPr lang="en-US" sz="3300" dirty="0"/>
              <a:t>, obtained IRB approval, </a:t>
            </a:r>
            <a:r>
              <a:rPr lang="en-US" sz="3300" dirty="0" smtClean="0"/>
              <a:t>publicized the survey, </a:t>
            </a:r>
            <a:r>
              <a:rPr lang="en-US" sz="3300" dirty="0"/>
              <a:t>and </a:t>
            </a:r>
            <a:r>
              <a:rPr lang="en-US" sz="3300" dirty="0" smtClean="0"/>
              <a:t>then administered it. The survey was </a:t>
            </a:r>
            <a:r>
              <a:rPr lang="en-US" sz="3300" dirty="0"/>
              <a:t>open from March 5 to March 23, 2018</a:t>
            </a:r>
            <a:r>
              <a:rPr lang="en-US" sz="3300" dirty="0" smtClean="0"/>
              <a:t>.</a:t>
            </a:r>
            <a:endParaRPr lang="en-US" sz="3300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0884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 </a:t>
            </a:r>
            <a:r>
              <a:rPr lang="en-US" dirty="0" smtClean="0"/>
              <a:t>Learned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3600" dirty="0" smtClean="0"/>
              <a:t>Good </a:t>
            </a:r>
            <a:r>
              <a:rPr lang="en-US" sz="3600" dirty="0"/>
              <a:t>questions are hard to </a:t>
            </a:r>
            <a:r>
              <a:rPr lang="en-US" sz="3600" dirty="0" smtClean="0"/>
              <a:t>write</a:t>
            </a:r>
          </a:p>
          <a:p>
            <a:pPr marL="514350" indent="-514350">
              <a:buAutoNum type="arabicPeriod"/>
            </a:pPr>
            <a:r>
              <a:rPr lang="en-US" sz="3600" dirty="0"/>
              <a:t>Respondent reactions</a:t>
            </a:r>
          </a:p>
          <a:p>
            <a:pPr marL="514350" indent="-514350">
              <a:buAutoNum type="arabicPeriod"/>
            </a:pPr>
            <a:r>
              <a:rPr lang="en-US" sz="3600" dirty="0" smtClean="0"/>
              <a:t>Issues with gender</a:t>
            </a:r>
            <a:endParaRPr lang="en-US" sz="3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29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18903"/>
            <a:ext cx="8229600" cy="70539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4900" dirty="0" smtClean="0"/>
              <a:t>Respondent Reactions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698" y="1723109"/>
            <a:ext cx="8229600" cy="2971206"/>
          </a:xfrm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en-US" sz="2600" dirty="0" smtClean="0"/>
              <a:t>Concerns about confidentiality</a:t>
            </a:r>
          </a:p>
          <a:p>
            <a:pPr marL="0" indent="0">
              <a:buNone/>
            </a:pPr>
            <a:r>
              <a:rPr lang="en-US" sz="2600" dirty="0"/>
              <a:t>	</a:t>
            </a:r>
            <a:r>
              <a:rPr lang="en-US" sz="2600" dirty="0" smtClean="0"/>
              <a:t>—Dean of College of Natural Sciences and Mathematics 		is a member of IUP’s IDEAL-N team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600" dirty="0" smtClean="0"/>
              <a:t>2. Senior male colleagues questioned the structure and 			content of the survey</a:t>
            </a:r>
          </a:p>
          <a:p>
            <a:pPr lvl="1"/>
            <a:r>
              <a:rPr lang="en-US" sz="2600" dirty="0" smtClean="0"/>
              <a:t>“How did this get through IRB?”</a:t>
            </a:r>
          </a:p>
          <a:p>
            <a:pPr lvl="1"/>
            <a:r>
              <a:rPr lang="en-US" sz="2600" dirty="0" smtClean="0"/>
              <a:t>Concerns about demographics and content</a:t>
            </a:r>
          </a:p>
        </p:txBody>
      </p:sp>
    </p:spTree>
    <p:extLst>
      <p:ext uri="{BB962C8B-B14F-4D97-AF65-F5344CB8AC3E}">
        <p14:creationId xmlns:p14="http://schemas.microsoft.com/office/powerpoint/2010/main" val="8993759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UP Colors">
      <a:dk1>
        <a:srgbClr val="292934"/>
      </a:dk1>
      <a:lt1>
        <a:srgbClr val="FFFFFF"/>
      </a:lt1>
      <a:dk2>
        <a:srgbClr val="9E1B32"/>
      </a:dk2>
      <a:lt2>
        <a:srgbClr val="A2A5A4"/>
      </a:lt2>
      <a:accent1>
        <a:srgbClr val="B65518"/>
      </a:accent1>
      <a:accent2>
        <a:srgbClr val="C99900"/>
      </a:accent2>
      <a:accent3>
        <a:srgbClr val="69993B"/>
      </a:accent3>
      <a:accent4>
        <a:srgbClr val="002878"/>
      </a:accent4>
      <a:accent5>
        <a:srgbClr val="431660"/>
      </a:accent5>
      <a:accent6>
        <a:srgbClr val="793141"/>
      </a:accent6>
      <a:hlink>
        <a:srgbClr val="384265"/>
      </a:hlink>
      <a:folHlink>
        <a:srgbClr val="70278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IUP 2013 Natural Sciences and Mathematics 16x9</Template>
  <TotalTime>1235</TotalTime>
  <Words>339</Words>
  <Application>Microsoft Office PowerPoint</Application>
  <PresentationFormat>On-screen Show (16:9)</PresentationFormat>
  <Paragraphs>42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Institutions Developing Excellence in Academic Leadership-National (IDEAL-N) Annual Plenary April 6, 2018</vt:lpstr>
      <vt:lpstr>IUP’s Change Implementation Team</vt:lpstr>
      <vt:lpstr>IUP Transformation Theme</vt:lpstr>
      <vt:lpstr>Goals of the 2017-18 Change Project</vt:lpstr>
      <vt:lpstr>Presentation by Dr. Susan Hinze</vt:lpstr>
      <vt:lpstr>Survey on Perceptions of Promotion and Leadership at IUP</vt:lpstr>
      <vt:lpstr>Administration of Survey</vt:lpstr>
      <vt:lpstr>Lessons Learned</vt:lpstr>
      <vt:lpstr> Respondent Reactions </vt:lpstr>
      <vt:lpstr>Issues with Gender</vt:lpstr>
      <vt:lpstr>Goals of 2018-2019 Change Project</vt:lpstr>
      <vt:lpstr>Thank you!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Pursuing Faculty Diversity: A Panel and Interactive Workshop for Strategies for Success</dc:title>
  <dc:creator>Dr. Edel M. Reilly</dc:creator>
  <cp:lastModifiedBy>Heather Burton</cp:lastModifiedBy>
  <cp:revision>77</cp:revision>
  <cp:lastPrinted>2018-04-03T19:09:16Z</cp:lastPrinted>
  <dcterms:created xsi:type="dcterms:W3CDTF">2016-10-28T14:37:19Z</dcterms:created>
  <dcterms:modified xsi:type="dcterms:W3CDTF">2018-04-03T20:13:52Z</dcterms:modified>
</cp:coreProperties>
</file>