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10" r:id="rId1"/>
  </p:sldMasterIdLst>
  <p:notesMasterIdLst>
    <p:notesMasterId r:id="rId19"/>
  </p:notesMasterIdLst>
  <p:handoutMasterIdLst>
    <p:handoutMasterId r:id="rId20"/>
  </p:handoutMasterIdLst>
  <p:sldIdLst>
    <p:sldId id="258" r:id="rId2"/>
    <p:sldId id="261" r:id="rId3"/>
    <p:sldId id="262" r:id="rId4"/>
    <p:sldId id="263" r:id="rId5"/>
    <p:sldId id="264" r:id="rId6"/>
    <p:sldId id="265" r:id="rId7"/>
    <p:sldId id="266" r:id="rId8"/>
    <p:sldId id="267" r:id="rId9"/>
    <p:sldId id="268" r:id="rId10"/>
    <p:sldId id="269" r:id="rId11"/>
    <p:sldId id="270" r:id="rId12"/>
    <p:sldId id="277" r:id="rId13"/>
    <p:sldId id="271" r:id="rId14"/>
    <p:sldId id="276" r:id="rId15"/>
    <p:sldId id="272" r:id="rId16"/>
    <p:sldId id="273" r:id="rId17"/>
    <p:sldId id="274" r:id="rId18"/>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5pPr>
    <a:lvl6pPr marL="2286000" algn="l" defTabSz="914400" rtl="0" eaLnBrk="1" latinLnBrk="0" hangingPunct="1">
      <a:defRPr sz="2400" kern="1200">
        <a:solidFill>
          <a:schemeClr val="tx1"/>
        </a:solidFill>
        <a:latin typeface="45 Helvetica Light" charset="0"/>
        <a:ea typeface="ＭＳ Ｐゴシック" charset="-128"/>
        <a:cs typeface="+mn-cs"/>
      </a:defRPr>
    </a:lvl6pPr>
    <a:lvl7pPr marL="2743200" algn="l" defTabSz="914400" rtl="0" eaLnBrk="1" latinLnBrk="0" hangingPunct="1">
      <a:defRPr sz="2400" kern="1200">
        <a:solidFill>
          <a:schemeClr val="tx1"/>
        </a:solidFill>
        <a:latin typeface="45 Helvetica Light" charset="0"/>
        <a:ea typeface="ＭＳ Ｐゴシック" charset="-128"/>
        <a:cs typeface="+mn-cs"/>
      </a:defRPr>
    </a:lvl7pPr>
    <a:lvl8pPr marL="3200400" algn="l" defTabSz="914400" rtl="0" eaLnBrk="1" latinLnBrk="0" hangingPunct="1">
      <a:defRPr sz="2400" kern="1200">
        <a:solidFill>
          <a:schemeClr val="tx1"/>
        </a:solidFill>
        <a:latin typeface="45 Helvetica Light" charset="0"/>
        <a:ea typeface="ＭＳ Ｐゴシック" charset="-128"/>
        <a:cs typeface="+mn-cs"/>
      </a:defRPr>
    </a:lvl8pPr>
    <a:lvl9pPr marL="3657600" algn="l" defTabSz="914400" rtl="0" eaLnBrk="1" latinLnBrk="0" hangingPunct="1">
      <a:defRPr sz="2400" kern="1200">
        <a:solidFill>
          <a:schemeClr val="tx1"/>
        </a:solidFill>
        <a:latin typeface="45 Helvetica Light"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027"/>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79"/>
    <p:restoredTop sz="94643"/>
  </p:normalViewPr>
  <p:slideViewPr>
    <p:cSldViewPr>
      <p:cViewPr varScale="1">
        <p:scale>
          <a:sx n="107" d="100"/>
          <a:sy n="107" d="100"/>
        </p:scale>
        <p:origin x="176" y="3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p:cViewPr>
        <p:scale>
          <a:sx n="77" d="100"/>
          <a:sy n="77" d="100"/>
        </p:scale>
        <p:origin x="5504" y="24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en Sans"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Open Sans" charset="0"/>
              </a:defRPr>
            </a:lvl1pPr>
          </a:lstStyle>
          <a:p>
            <a:pPr>
              <a:defRPr/>
            </a:pPr>
            <a:fld id="{59AAF3D2-EDFA-BA42-9460-032E57456FC5}" type="datetimeFigureOut">
              <a:rPr lang="en-US"/>
              <a:pPr>
                <a:defRPr/>
              </a:pPr>
              <a:t>4/23/18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Open Sans"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Open Sans" charset="0"/>
              </a:defRPr>
            </a:lvl1pPr>
          </a:lstStyle>
          <a:p>
            <a:pPr>
              <a:defRPr/>
            </a:pPr>
            <a:fld id="{53E6B18D-BC97-A741-A494-5A40B396D863}" type="slidenum">
              <a:rPr lang="en-US"/>
              <a:pPr>
                <a:defRPr/>
              </a:pPr>
              <a:t>‹#›</a:t>
            </a:fld>
            <a:endParaRPr lang="en-US"/>
          </a:p>
        </p:txBody>
      </p:sp>
    </p:spTree>
    <p:extLst>
      <p:ext uri="{BB962C8B-B14F-4D97-AF65-F5344CB8AC3E}">
        <p14:creationId xmlns:p14="http://schemas.microsoft.com/office/powerpoint/2010/main" val="2959414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aseline="0">
                <a:latin typeface="Open Sans" charset="0"/>
                <a:ea typeface="ＭＳ Ｐゴシック" charset="0"/>
                <a:cs typeface="Geneva"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aseline="0">
                <a:latin typeface="Open Sans" charset="0"/>
                <a:ea typeface="ＭＳ Ｐゴシック" charset="0"/>
                <a:cs typeface="Geneva"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aseline="0">
                <a:latin typeface="Open Sans" charset="0"/>
                <a:ea typeface="ＭＳ Ｐゴシック" charset="0"/>
                <a:cs typeface="Geneva"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aseline="0">
                <a:latin typeface="Open Sans" charset="0"/>
              </a:defRPr>
            </a:lvl1pPr>
          </a:lstStyle>
          <a:p>
            <a:pPr>
              <a:defRPr/>
            </a:pPr>
            <a:fld id="{2B24F439-14CB-B64A-A38E-43868DBA8F9B}" type="slidenum">
              <a:rPr lang="en-US" altLang="x-none"/>
              <a:pPr>
                <a:defRPr/>
              </a:pPr>
              <a:t>‹#›</a:t>
            </a:fld>
            <a:endParaRPr lang="en-US" altLang="x-none"/>
          </a:p>
        </p:txBody>
      </p:sp>
    </p:spTree>
    <p:extLst>
      <p:ext uri="{BB962C8B-B14F-4D97-AF65-F5344CB8AC3E}">
        <p14:creationId xmlns:p14="http://schemas.microsoft.com/office/powerpoint/2010/main" val="1723889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en Sans" charset="0"/>
        <a:ea typeface="ＭＳ Ｐゴシック" charset="0"/>
        <a:cs typeface="Geneva" pitchFamily="-110" charset="-128"/>
      </a:defRPr>
    </a:lvl1pPr>
    <a:lvl2pPr marL="4572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2pPr>
    <a:lvl3pPr marL="9144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3pPr>
    <a:lvl4pPr marL="13716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4pPr>
    <a:lvl5pPr marL="18288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128"/>
              </a:defRPr>
            </a:lvl1pPr>
            <a:lvl2pPr marL="742950" indent="-285750">
              <a:defRPr sz="2400">
                <a:solidFill>
                  <a:schemeClr val="tx1"/>
                </a:solidFill>
                <a:latin typeface="45 Helvetica Light" charset="0"/>
                <a:ea typeface="ＭＳ Ｐゴシック" charset="-128"/>
              </a:defRPr>
            </a:lvl2pPr>
            <a:lvl3pPr marL="1143000" indent="-228600">
              <a:defRPr sz="2400">
                <a:solidFill>
                  <a:schemeClr val="tx1"/>
                </a:solidFill>
                <a:latin typeface="45 Helvetica Light" charset="0"/>
                <a:ea typeface="ＭＳ Ｐゴシック" charset="-128"/>
              </a:defRPr>
            </a:lvl3pPr>
            <a:lvl4pPr marL="1600200" indent="-228600">
              <a:defRPr sz="2400">
                <a:solidFill>
                  <a:schemeClr val="tx1"/>
                </a:solidFill>
                <a:latin typeface="45 Helvetica Light" charset="0"/>
                <a:ea typeface="ＭＳ Ｐゴシック" charset="-128"/>
              </a:defRPr>
            </a:lvl4pPr>
            <a:lvl5pPr marL="2057400" indent="-228600">
              <a:defRPr sz="2400">
                <a:solidFill>
                  <a:schemeClr val="tx1"/>
                </a:solidFill>
                <a:latin typeface="45 Helvetica Light" charset="0"/>
                <a:ea typeface="ＭＳ Ｐゴシック" charset="-128"/>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128"/>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128"/>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128"/>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128"/>
              </a:defRPr>
            </a:lvl9pPr>
          </a:lstStyle>
          <a:p>
            <a:fld id="{A4676FBE-E17B-9F40-B294-2A0EC4B80004}" type="slidenum">
              <a:rPr lang="en-US" altLang="x-none" sz="1200">
                <a:latin typeface="Open Sans" charset="0"/>
              </a:rPr>
              <a:pPr/>
              <a:t>1</a:t>
            </a:fld>
            <a:endParaRPr lang="en-US" altLang="x-none" sz="1200">
              <a:latin typeface="Open Sans" charset="0"/>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x-none">
                <a:ea typeface="ＭＳ Ｐゴシック" charset="-128"/>
                <a:cs typeface="Geneva" charset="0"/>
              </a:rPr>
              <a:t>Main title: 40 pt. Arial</a:t>
            </a:r>
          </a:p>
          <a:p>
            <a:pPr eaLnBrk="1" hangingPunct="1"/>
            <a:br>
              <a:rPr lang="en-US" altLang="x-none">
                <a:ea typeface="ＭＳ Ｐゴシック" charset="-128"/>
                <a:cs typeface="Geneva" charset="0"/>
              </a:rPr>
            </a:br>
            <a:r>
              <a:rPr lang="en-US" altLang="x-none">
                <a:ea typeface="ＭＳ Ｐゴシック" charset="-128"/>
                <a:cs typeface="Geneva" charset="0"/>
              </a:rPr>
              <a:t>Presenter Name: 16 pt. Arial</a:t>
            </a:r>
          </a:p>
          <a:p>
            <a:pPr eaLnBrk="1" hangingPunct="1"/>
            <a:r>
              <a:rPr lang="en-US" altLang="x-none">
                <a:ea typeface="ＭＳ Ｐゴシック" charset="-128"/>
                <a:cs typeface="Geneva" charset="0"/>
              </a:rPr>
              <a:t>Presenters Title: 16 pt. Arial Italic</a:t>
            </a:r>
          </a:p>
          <a:p>
            <a:pPr eaLnBrk="1" hangingPunct="1"/>
            <a:endParaRPr lang="en-US" altLang="x-none">
              <a:ea typeface="ＭＳ Ｐゴシック" charset="-128"/>
              <a:cs typeface="Geneva" charset="0"/>
            </a:endParaRPr>
          </a:p>
        </p:txBody>
      </p:sp>
    </p:spTree>
    <p:extLst>
      <p:ext uri="{BB962C8B-B14F-4D97-AF65-F5344CB8AC3E}">
        <p14:creationId xmlns:p14="http://schemas.microsoft.com/office/powerpoint/2010/main" val="298275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5143500"/>
          </a:xfrm>
          <a:prstGeom prst="rect">
            <a:avLst/>
          </a:prstGeom>
          <a:solidFill>
            <a:srgbClr val="BB002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sz="2400">
                <a:solidFill>
                  <a:schemeClr val="tx1"/>
                </a:solidFill>
                <a:latin typeface="45 Helvetica Light" charset="0"/>
                <a:ea typeface="ＭＳ Ｐゴシック" charset="-128"/>
              </a:defRPr>
            </a:lvl1pPr>
            <a:lvl2pPr marL="742950" indent="-285750">
              <a:defRPr sz="2400">
                <a:solidFill>
                  <a:schemeClr val="tx1"/>
                </a:solidFill>
                <a:latin typeface="45 Helvetica Light" charset="0"/>
                <a:ea typeface="ＭＳ Ｐゴシック" charset="-128"/>
              </a:defRPr>
            </a:lvl2pPr>
            <a:lvl3pPr marL="1143000" indent="-228600">
              <a:defRPr sz="2400">
                <a:solidFill>
                  <a:schemeClr val="tx1"/>
                </a:solidFill>
                <a:latin typeface="45 Helvetica Light" charset="0"/>
                <a:ea typeface="ＭＳ Ｐゴシック" charset="-128"/>
              </a:defRPr>
            </a:lvl3pPr>
            <a:lvl4pPr marL="1600200" indent="-228600">
              <a:defRPr sz="2400">
                <a:solidFill>
                  <a:schemeClr val="tx1"/>
                </a:solidFill>
                <a:latin typeface="45 Helvetica Light" charset="0"/>
                <a:ea typeface="ＭＳ Ｐゴシック" charset="-128"/>
              </a:defRPr>
            </a:lvl4pPr>
            <a:lvl5pPr marL="2057400" indent="-228600">
              <a:defRPr sz="2400">
                <a:solidFill>
                  <a:schemeClr val="tx1"/>
                </a:solidFill>
                <a:latin typeface="45 Helvetica Light" charset="0"/>
                <a:ea typeface="ＭＳ Ｐゴシック" charset="-128"/>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128"/>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128"/>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128"/>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128"/>
              </a:defRPr>
            </a:lvl9pPr>
          </a:lstStyle>
          <a:p>
            <a:pPr>
              <a:defRPr/>
            </a:pPr>
            <a:endParaRPr lang="x-none" altLang="x-none">
              <a:latin typeface="Open Sans Regular" charset="0"/>
            </a:endParaRP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895350"/>
            <a:ext cx="3429000"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6" descr="_Plaid-Digital_FINAL-NEW.png"/>
          <p:cNvPicPr>
            <a:picLocks noChangeAspect="1"/>
          </p:cNvPicPr>
          <p:nvPr/>
        </p:nvPicPr>
        <p:blipFill>
          <a:blip r:embed="rId3">
            <a:extLst>
              <a:ext uri="{28A0092B-C50C-407E-A947-70E740481C1C}">
                <a14:useLocalDpi xmlns:a14="http://schemas.microsoft.com/office/drawing/2010/main" val="0"/>
              </a:ext>
            </a:extLst>
          </a:blip>
          <a:srcRect l="84737" t="23988" r="4771" b="1990"/>
          <a:stretch>
            <a:fillRect/>
          </a:stretch>
        </p:blipFill>
        <p:spPr bwMode="auto">
          <a:xfrm>
            <a:off x="457200" y="0"/>
            <a:ext cx="790575"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0" y="0"/>
            <a:ext cx="9144000" cy="5143500"/>
          </a:xfrm>
          <a:prstGeom prst="rect">
            <a:avLst/>
          </a:prstGeom>
          <a:solidFill>
            <a:srgbClr val="BB002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sz="2400">
                <a:solidFill>
                  <a:schemeClr val="tx1"/>
                </a:solidFill>
                <a:latin typeface="45 Helvetica Light" charset="0"/>
                <a:ea typeface="ＭＳ Ｐゴシック" charset="-128"/>
              </a:defRPr>
            </a:lvl1pPr>
            <a:lvl2pPr marL="742950" indent="-285750">
              <a:defRPr sz="2400">
                <a:solidFill>
                  <a:schemeClr val="tx1"/>
                </a:solidFill>
                <a:latin typeface="45 Helvetica Light" charset="0"/>
                <a:ea typeface="ＭＳ Ｐゴシック" charset="-128"/>
              </a:defRPr>
            </a:lvl2pPr>
            <a:lvl3pPr marL="1143000" indent="-228600">
              <a:defRPr sz="2400">
                <a:solidFill>
                  <a:schemeClr val="tx1"/>
                </a:solidFill>
                <a:latin typeface="45 Helvetica Light" charset="0"/>
                <a:ea typeface="ＭＳ Ｐゴシック" charset="-128"/>
              </a:defRPr>
            </a:lvl3pPr>
            <a:lvl4pPr marL="1600200" indent="-228600">
              <a:defRPr sz="2400">
                <a:solidFill>
                  <a:schemeClr val="tx1"/>
                </a:solidFill>
                <a:latin typeface="45 Helvetica Light" charset="0"/>
                <a:ea typeface="ＭＳ Ｐゴシック" charset="-128"/>
              </a:defRPr>
            </a:lvl4pPr>
            <a:lvl5pPr marL="2057400" indent="-228600">
              <a:defRPr sz="2400">
                <a:solidFill>
                  <a:schemeClr val="tx1"/>
                </a:solidFill>
                <a:latin typeface="45 Helvetica Light" charset="0"/>
                <a:ea typeface="ＭＳ Ｐゴシック" charset="-128"/>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128"/>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128"/>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128"/>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128"/>
              </a:defRPr>
            </a:lvl9pPr>
          </a:lstStyle>
          <a:p>
            <a:pPr>
              <a:defRPr/>
            </a:pPr>
            <a:endParaRPr lang="x-none" altLang="x-none">
              <a:latin typeface="Open Sans Regular" charset="0"/>
            </a:endParaRPr>
          </a:p>
        </p:txBody>
      </p:sp>
      <p:pic>
        <p:nvPicPr>
          <p:cNvPr id="6"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895350"/>
            <a:ext cx="3429000"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2" descr="_Plaid-Digital_FINAL-NEW.png"/>
          <p:cNvPicPr>
            <a:picLocks noChangeAspect="1"/>
          </p:cNvPicPr>
          <p:nvPr userDrawn="1"/>
        </p:nvPicPr>
        <p:blipFill>
          <a:blip r:embed="rId3">
            <a:extLst>
              <a:ext uri="{28A0092B-C50C-407E-A947-70E740481C1C}">
                <a14:useLocalDpi xmlns:a14="http://schemas.microsoft.com/office/drawing/2010/main" val="0"/>
              </a:ext>
            </a:extLst>
          </a:blip>
          <a:srcRect l="84737" t="23988" r="4771" b="1990"/>
          <a:stretch>
            <a:fillRect/>
          </a:stretch>
        </p:blipFill>
        <p:spPr bwMode="auto">
          <a:xfrm>
            <a:off x="457200" y="0"/>
            <a:ext cx="790575"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31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2161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0"/>
          </p:nvPr>
        </p:nvSpPr>
        <p:spPr>
          <a:xfrm>
            <a:off x="457200" y="1200150"/>
            <a:ext cx="82296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811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00150"/>
            <a:ext cx="39624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1"/>
          </p:nvPr>
        </p:nvSpPr>
        <p:spPr>
          <a:xfrm>
            <a:off x="4727448" y="1212300"/>
            <a:ext cx="39593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828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00150"/>
            <a:ext cx="25908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3276600" y="1200150"/>
            <a:ext cx="25908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quarter" idx="12"/>
          </p:nvPr>
        </p:nvSpPr>
        <p:spPr>
          <a:xfrm>
            <a:off x="6096000" y="1200150"/>
            <a:ext cx="25908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711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00150"/>
            <a:ext cx="1905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quarter" idx="11"/>
          </p:nvPr>
        </p:nvSpPr>
        <p:spPr>
          <a:xfrm>
            <a:off x="2565400" y="1200150"/>
            <a:ext cx="1905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12"/>
          </p:nvPr>
        </p:nvSpPr>
        <p:spPr>
          <a:xfrm>
            <a:off x="4673600" y="1200150"/>
            <a:ext cx="1905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quarter" idx="13"/>
          </p:nvPr>
        </p:nvSpPr>
        <p:spPr>
          <a:xfrm>
            <a:off x="6781800" y="1200150"/>
            <a:ext cx="1905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906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33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1552"/>
            <a:ext cx="7772400" cy="1233487"/>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2571750"/>
            <a:ext cx="6400800" cy="1657350"/>
          </a:xfrm>
        </p:spPr>
        <p:txBody>
          <a:bodyPr/>
          <a:lstStyle>
            <a:lvl1pPr marL="0" indent="0" algn="ctr">
              <a:buNone/>
              <a:defRPr b="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vl1pPr>
          </a:lstStyle>
          <a:p>
            <a:pPr>
              <a:defRPr/>
            </a:pPr>
            <a:fld id="{44A670BC-F24A-4121-93E2-976B038A8FCA}" type="datetimeFigureOut">
              <a:rPr lang="en-US" altLang="en-US"/>
              <a:pPr>
                <a:defRPr/>
              </a:pPr>
              <a:t>4/23/18</a:t>
            </a:fld>
            <a:endParaRPr lang="en-US" alt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6D37FF69-FAA9-4704-ADBA-67BF026911F2}" type="slidenum">
              <a:rPr lang="en-US" altLang="en-US"/>
              <a:pPr>
                <a:defRPr/>
              </a:pPr>
              <a:t>‹#›</a:t>
            </a:fld>
            <a:endParaRPr lang="en-US" altLang="en-US"/>
          </a:p>
        </p:txBody>
      </p:sp>
    </p:spTree>
    <p:extLst>
      <p:ext uri="{BB962C8B-B14F-4D97-AF65-F5344CB8AC3E}">
        <p14:creationId xmlns:p14="http://schemas.microsoft.com/office/powerpoint/2010/main" val="2673651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vl1pPr>
          </a:lstStyle>
          <a:p>
            <a:pPr>
              <a:defRPr/>
            </a:pPr>
            <a:fld id="{A4BAC014-A987-4483-8751-2A98F8670956}" type="datetimeFigureOut">
              <a:rPr lang="en-US" altLang="en-US"/>
              <a:pPr>
                <a:defRPr/>
              </a:pPr>
              <a:t>4/23/18</a:t>
            </a:fld>
            <a:endParaRPr lang="en-US" alt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1A99ED4E-08B1-4DCD-9249-3EFE54F50C8F}" type="slidenum">
              <a:rPr lang="en-US" altLang="en-US"/>
              <a:pPr>
                <a:defRPr/>
              </a:pPr>
              <a:t>‹#›</a:t>
            </a:fld>
            <a:endParaRPr lang="en-US" altLang="en-US"/>
          </a:p>
        </p:txBody>
      </p:sp>
    </p:spTree>
    <p:extLst>
      <p:ext uri="{BB962C8B-B14F-4D97-AF65-F5344CB8AC3E}">
        <p14:creationId xmlns:p14="http://schemas.microsoft.com/office/powerpoint/2010/main" val="146399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_Plaid-Digital_FINAL-NEW.png"/>
          <p:cNvPicPr>
            <a:picLocks noChangeAspect="1"/>
          </p:cNvPicPr>
          <p:nvPr/>
        </p:nvPicPr>
        <p:blipFill>
          <a:blip r:embed="rId11">
            <a:extLst>
              <a:ext uri="{28A0092B-C50C-407E-A947-70E740481C1C}">
                <a14:useLocalDpi xmlns:a14="http://schemas.microsoft.com/office/drawing/2010/main" val="0"/>
              </a:ext>
            </a:extLst>
          </a:blip>
          <a:srcRect l="59550" t="20876" r="39888" b="2893"/>
          <a:stretch>
            <a:fillRect/>
          </a:stretch>
        </p:blipFill>
        <p:spPr bwMode="auto">
          <a:xfrm rot="5400000">
            <a:off x="3798887" y="1046163"/>
            <a:ext cx="60325" cy="765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9" name="Picture 3" descr="_Plaid-Digital_FINAL-NEW.png"/>
          <p:cNvPicPr>
            <a:picLocks noChangeAspect="1"/>
          </p:cNvPicPr>
          <p:nvPr userDrawn="1"/>
        </p:nvPicPr>
        <p:blipFill>
          <a:blip r:embed="rId11">
            <a:extLst>
              <a:ext uri="{28A0092B-C50C-407E-A947-70E740481C1C}">
                <a14:useLocalDpi xmlns:a14="http://schemas.microsoft.com/office/drawing/2010/main" val="0"/>
              </a:ext>
            </a:extLst>
          </a:blip>
          <a:srcRect l="59550" t="20876" r="39888" b="2893"/>
          <a:stretch>
            <a:fillRect/>
          </a:stretch>
        </p:blipFill>
        <p:spPr bwMode="auto">
          <a:xfrm rot="5400000">
            <a:off x="3798887" y="1046163"/>
            <a:ext cx="60325" cy="765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Title Placeholder 1"/>
          <p:cNvSpPr>
            <a:spLocks noGrp="1"/>
          </p:cNvSpPr>
          <p:nvPr>
            <p:ph type="title"/>
          </p:nvPr>
        </p:nvSpPr>
        <p:spPr bwMode="auto">
          <a:xfrm>
            <a:off x="457200" y="361950"/>
            <a:ext cx="822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title style</a:t>
            </a:r>
          </a:p>
        </p:txBody>
      </p:sp>
      <p:sp>
        <p:nvSpPr>
          <p:cNvPr id="1031" name="Text Placeholder 2"/>
          <p:cNvSpPr>
            <a:spLocks noGrp="1"/>
          </p:cNvSpPr>
          <p:nvPr>
            <p:ph type="body" idx="1"/>
          </p:nvPr>
        </p:nvSpPr>
        <p:spPr bwMode="auto">
          <a:xfrm>
            <a:off x="457200" y="1200150"/>
            <a:ext cx="82296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72400" y="4248150"/>
            <a:ext cx="1154590" cy="736392"/>
          </a:xfrm>
          <a:prstGeom prst="rect">
            <a:avLst/>
          </a:prstGeom>
        </p:spPr>
      </p:pic>
      <p:sp>
        <p:nvSpPr>
          <p:cNvPr id="7" name="Oval 6"/>
          <p:cNvSpPr/>
          <p:nvPr userDrawn="1"/>
        </p:nvSpPr>
        <p:spPr>
          <a:xfrm>
            <a:off x="-42334" y="4781550"/>
            <a:ext cx="457200" cy="4572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fld id="{EAFF1ED3-AD76-4941-9FDE-3DF5C03D8F01}" type="slidenum">
              <a:rPr lang="en-US" sz="900" b="0" smtClean="0">
                <a:solidFill>
                  <a:schemeClr val="bg1">
                    <a:lumMod val="65000"/>
                  </a:schemeClr>
                </a:solidFill>
              </a:rPr>
              <a:t>‹#›</a:t>
            </a:fld>
            <a:endParaRPr lang="en-US" sz="900" b="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825" r:id="rId1"/>
    <p:sldLayoutId id="2147483819" r:id="rId2"/>
    <p:sldLayoutId id="2147483820" r:id="rId3"/>
    <p:sldLayoutId id="2147483821" r:id="rId4"/>
    <p:sldLayoutId id="2147483822" r:id="rId5"/>
    <p:sldLayoutId id="2147483823" r:id="rId6"/>
    <p:sldLayoutId id="2147483824" r:id="rId7"/>
    <p:sldLayoutId id="2147483826" r:id="rId8"/>
    <p:sldLayoutId id="2147483827" r:id="rId9"/>
  </p:sldLayoutIdLst>
  <p:txStyles>
    <p:titleStyle>
      <a:lvl1pPr algn="l" rtl="0" eaLnBrk="1" fontAlgn="base" hangingPunct="1">
        <a:spcBef>
          <a:spcPct val="0"/>
        </a:spcBef>
        <a:spcAft>
          <a:spcPct val="0"/>
        </a:spcAft>
        <a:defRPr sz="2400" b="1">
          <a:solidFill>
            <a:schemeClr val="tx1"/>
          </a:solidFill>
          <a:latin typeface="Open Sans" charset="0"/>
          <a:ea typeface="Open Sans" charset="0"/>
          <a:cs typeface="Open Sans" charset="0"/>
        </a:defRPr>
      </a:lvl1pPr>
      <a:lvl2pPr algn="l" rtl="0" eaLnBrk="1" fontAlgn="base" hangingPunct="1">
        <a:spcBef>
          <a:spcPct val="0"/>
        </a:spcBef>
        <a:spcAft>
          <a:spcPct val="0"/>
        </a:spcAft>
        <a:defRPr sz="2400" b="1">
          <a:solidFill>
            <a:schemeClr val="tx1"/>
          </a:solidFill>
          <a:latin typeface="Open Sans" charset="0"/>
          <a:ea typeface="Open Sans" charset="0"/>
          <a:cs typeface="Open Sans" charset="0"/>
        </a:defRPr>
      </a:lvl2pPr>
      <a:lvl3pPr algn="l" rtl="0" eaLnBrk="1" fontAlgn="base" hangingPunct="1">
        <a:spcBef>
          <a:spcPct val="0"/>
        </a:spcBef>
        <a:spcAft>
          <a:spcPct val="0"/>
        </a:spcAft>
        <a:defRPr sz="2400" b="1">
          <a:solidFill>
            <a:schemeClr val="tx1"/>
          </a:solidFill>
          <a:latin typeface="Open Sans" charset="0"/>
          <a:ea typeface="Open Sans" charset="0"/>
          <a:cs typeface="Open Sans" charset="0"/>
        </a:defRPr>
      </a:lvl3pPr>
      <a:lvl4pPr algn="l" rtl="0" eaLnBrk="1" fontAlgn="base" hangingPunct="1">
        <a:spcBef>
          <a:spcPct val="0"/>
        </a:spcBef>
        <a:spcAft>
          <a:spcPct val="0"/>
        </a:spcAft>
        <a:defRPr sz="2400" b="1">
          <a:solidFill>
            <a:schemeClr val="tx1"/>
          </a:solidFill>
          <a:latin typeface="Open Sans" charset="0"/>
          <a:ea typeface="Open Sans" charset="0"/>
          <a:cs typeface="Open Sans" charset="0"/>
        </a:defRPr>
      </a:lvl4pPr>
      <a:lvl5pPr algn="l" rtl="0" eaLnBrk="1" fontAlgn="base" hangingPunct="1">
        <a:spcBef>
          <a:spcPct val="0"/>
        </a:spcBef>
        <a:spcAft>
          <a:spcPct val="0"/>
        </a:spcAft>
        <a:defRPr sz="2400" b="1">
          <a:solidFill>
            <a:schemeClr val="tx1"/>
          </a:solidFill>
          <a:latin typeface="Open Sans" charset="0"/>
          <a:ea typeface="Open Sans" charset="0"/>
          <a:cs typeface="Open Sans" charset="0"/>
        </a:defRPr>
      </a:lvl5pPr>
      <a:lvl6pPr marL="4572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6pPr>
      <a:lvl7pPr marL="9144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7pPr>
      <a:lvl8pPr marL="13716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8pPr>
      <a:lvl9pPr marL="18288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9pPr>
    </p:titleStyle>
    <p:bodyStyle>
      <a:lvl1pPr marL="6350" indent="-6350" algn="l" rtl="0" eaLnBrk="1" fontAlgn="base" hangingPunct="1">
        <a:spcBef>
          <a:spcPts val="600"/>
        </a:spcBef>
        <a:spcAft>
          <a:spcPct val="0"/>
        </a:spcAft>
        <a:defRPr sz="1400">
          <a:solidFill>
            <a:schemeClr val="tx1"/>
          </a:solidFill>
          <a:latin typeface="Open Sans" charset="0"/>
          <a:ea typeface="Open Sans" charset="0"/>
          <a:cs typeface="Open Sans" charset="0"/>
        </a:defRPr>
      </a:lvl1pPr>
      <a:lvl2pPr marL="742950" indent="-285750" algn="l" rtl="0" eaLnBrk="1" fontAlgn="base" hangingPunct="1">
        <a:spcBef>
          <a:spcPts val="600"/>
        </a:spcBef>
        <a:spcAft>
          <a:spcPct val="0"/>
        </a:spcAft>
        <a:buSzPct val="110000"/>
        <a:buFont typeface="Arial" charset="0"/>
        <a:buChar char="•"/>
        <a:defRPr sz="1400">
          <a:solidFill>
            <a:schemeClr val="tx1"/>
          </a:solidFill>
          <a:latin typeface="Open Sans" charset="0"/>
          <a:ea typeface="Open Sans" charset="0"/>
          <a:cs typeface="Open Sans" charset="0"/>
        </a:defRPr>
      </a:lvl2pPr>
      <a:lvl3pPr marL="1200150" indent="-285750" algn="l" rtl="0" eaLnBrk="1" fontAlgn="base" hangingPunct="1">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3pPr>
      <a:lvl4pPr marL="1657350" indent="-285750" algn="l" rtl="0" eaLnBrk="1" fontAlgn="base" hangingPunct="1">
        <a:spcBef>
          <a:spcPts val="600"/>
        </a:spcBef>
        <a:spcAft>
          <a:spcPct val="0"/>
        </a:spcAft>
        <a:buSzPct val="110000"/>
        <a:buFont typeface="Arial" charset="0"/>
        <a:buChar char="•"/>
        <a:defRPr sz="1400">
          <a:solidFill>
            <a:schemeClr val="tx1"/>
          </a:solidFill>
          <a:latin typeface="Open Sans" charset="0"/>
          <a:ea typeface="Open Sans" charset="0"/>
          <a:cs typeface="Open Sans" charset="0"/>
        </a:defRPr>
      </a:lvl4pPr>
      <a:lvl5pPr marL="2057400" indent="-228600" algn="l" rtl="0" eaLnBrk="1" fontAlgn="base" hangingPunct="1">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5pPr>
      <a:lvl6pPr marL="25146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6pPr>
      <a:lvl7pPr marL="29718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7pPr>
      <a:lvl8pPr marL="34290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8pPr>
      <a:lvl9pPr marL="38862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1" name="Straight Connector 11"/>
          <p:cNvCxnSpPr>
            <a:cxnSpLocks noChangeShapeType="1"/>
          </p:cNvCxnSpPr>
          <p:nvPr/>
        </p:nvCxnSpPr>
        <p:spPr bwMode="auto">
          <a:xfrm>
            <a:off x="2209800" y="3486150"/>
            <a:ext cx="5486400" cy="0"/>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cxnSp>
      <p:sp>
        <p:nvSpPr>
          <p:cNvPr id="5122" name="Text Placeholder 14"/>
          <p:cNvSpPr txBox="1">
            <a:spLocks/>
          </p:cNvSpPr>
          <p:nvPr/>
        </p:nvSpPr>
        <p:spPr bwMode="auto">
          <a:xfrm>
            <a:off x="2133600" y="2038350"/>
            <a:ext cx="55626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175" indent="-3175">
              <a:spcBef>
                <a:spcPts val="600"/>
              </a:spcBef>
              <a:defRPr sz="1400">
                <a:solidFill>
                  <a:schemeClr val="tx1"/>
                </a:solidFill>
                <a:latin typeface="Open Sans" charset="0"/>
                <a:ea typeface="Open Sans" charset="0"/>
                <a:cs typeface="Open Sans" charset="0"/>
              </a:defRPr>
            </a:lvl1pPr>
            <a:lvl2pPr marL="742950" indent="-285750">
              <a:spcBef>
                <a:spcPts val="600"/>
              </a:spcBef>
              <a:buSzPct val="110000"/>
              <a:buFont typeface="Arial" charset="0"/>
              <a:buChar char="•"/>
              <a:defRPr sz="1400">
                <a:solidFill>
                  <a:schemeClr val="tx1"/>
                </a:solidFill>
                <a:latin typeface="Open Sans" charset="0"/>
                <a:ea typeface="Open Sans" charset="0"/>
                <a:cs typeface="Open Sans" charset="0"/>
              </a:defRPr>
            </a:lvl2pPr>
            <a:lvl3pPr marL="11430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3pPr>
            <a:lvl4pPr marL="1600200" indent="-228600">
              <a:spcBef>
                <a:spcPts val="600"/>
              </a:spcBef>
              <a:buSzPct val="110000"/>
              <a:buFont typeface="Arial" charset="0"/>
              <a:buChar char="•"/>
              <a:defRPr sz="1400">
                <a:solidFill>
                  <a:schemeClr val="tx1"/>
                </a:solidFill>
                <a:latin typeface="Open Sans" charset="0"/>
                <a:ea typeface="Open Sans" charset="0"/>
                <a:cs typeface="Open Sans" charset="0"/>
              </a:defRPr>
            </a:lvl4pPr>
            <a:lvl5pPr marL="20574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5pPr>
            <a:lvl6pPr marL="25146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6pPr>
            <a:lvl7pPr marL="29718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7pPr>
            <a:lvl8pPr marL="34290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8pPr>
            <a:lvl9pPr marL="38862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9pPr>
          </a:lstStyle>
          <a:p>
            <a:pPr>
              <a:spcBef>
                <a:spcPts val="0"/>
              </a:spcBef>
            </a:pPr>
            <a:r>
              <a:rPr lang="en-US" altLang="x-none" sz="4000" dirty="0">
                <a:solidFill>
                  <a:schemeClr val="bg1"/>
                </a:solidFill>
                <a:ea typeface="ＭＳ Ｐゴシック" charset="-128"/>
              </a:rPr>
              <a:t>IDEAL-N CMU Progress report</a:t>
            </a:r>
          </a:p>
        </p:txBody>
      </p:sp>
      <p:sp>
        <p:nvSpPr>
          <p:cNvPr id="5123" name="Text Placeholder 16"/>
          <p:cNvSpPr txBox="1">
            <a:spLocks/>
          </p:cNvSpPr>
          <p:nvPr/>
        </p:nvSpPr>
        <p:spPr bwMode="auto">
          <a:xfrm>
            <a:off x="2133600" y="3638550"/>
            <a:ext cx="59436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175" indent="-3175">
              <a:spcBef>
                <a:spcPts val="600"/>
              </a:spcBef>
              <a:defRPr sz="1400">
                <a:solidFill>
                  <a:schemeClr val="tx1"/>
                </a:solidFill>
                <a:latin typeface="Open Sans" charset="0"/>
                <a:ea typeface="Open Sans" charset="0"/>
                <a:cs typeface="Open Sans" charset="0"/>
              </a:defRPr>
            </a:lvl1pPr>
            <a:lvl2pPr marL="742950" indent="-285750">
              <a:spcBef>
                <a:spcPts val="600"/>
              </a:spcBef>
              <a:buSzPct val="110000"/>
              <a:buFont typeface="Arial" charset="0"/>
              <a:buChar char="•"/>
              <a:defRPr sz="1400">
                <a:solidFill>
                  <a:schemeClr val="tx1"/>
                </a:solidFill>
                <a:latin typeface="Open Sans" charset="0"/>
                <a:ea typeface="Open Sans" charset="0"/>
                <a:cs typeface="Open Sans" charset="0"/>
              </a:defRPr>
            </a:lvl2pPr>
            <a:lvl3pPr marL="11430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3pPr>
            <a:lvl4pPr marL="1600200" indent="-228600">
              <a:spcBef>
                <a:spcPts val="600"/>
              </a:spcBef>
              <a:buSzPct val="110000"/>
              <a:buFont typeface="Arial" charset="0"/>
              <a:buChar char="•"/>
              <a:defRPr sz="1400">
                <a:solidFill>
                  <a:schemeClr val="tx1"/>
                </a:solidFill>
                <a:latin typeface="Open Sans" charset="0"/>
                <a:ea typeface="Open Sans" charset="0"/>
                <a:cs typeface="Open Sans" charset="0"/>
              </a:defRPr>
            </a:lvl4pPr>
            <a:lvl5pPr marL="20574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5pPr>
            <a:lvl6pPr marL="25146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6pPr>
            <a:lvl7pPr marL="29718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7pPr>
            <a:lvl8pPr marL="34290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8pPr>
            <a:lvl9pPr marL="38862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9pPr>
          </a:lstStyle>
          <a:p>
            <a:pPr>
              <a:spcBef>
                <a:spcPct val="20000"/>
              </a:spcBef>
            </a:pPr>
            <a:r>
              <a:rPr lang="en-US" altLang="x-none" dirty="0">
                <a:solidFill>
                  <a:srgbClr val="FFFFFF"/>
                </a:solidFill>
                <a:ea typeface="ＭＳ Ｐゴシック" charset="-128"/>
              </a:rPr>
              <a:t>Diana Marculescu</a:t>
            </a:r>
          </a:p>
          <a:p>
            <a:pPr>
              <a:spcBef>
                <a:spcPct val="20000"/>
              </a:spcBef>
              <a:spcAft>
                <a:spcPts val="600"/>
              </a:spcAft>
            </a:pPr>
            <a:r>
              <a:rPr lang="en-US" altLang="x-none" sz="1200" i="1" dirty="0">
                <a:solidFill>
                  <a:srgbClr val="FFFFFF"/>
                </a:solidFill>
                <a:ea typeface="ＭＳ Ｐゴシック" charset="-128"/>
              </a:rPr>
              <a:t>Change Leader, Center for Faculty Success Director &amp; Professor of Electrical and Computer Engineering </a:t>
            </a:r>
            <a:r>
              <a:rPr lang="en-US" altLang="x-none" sz="1200" dirty="0">
                <a:solidFill>
                  <a:srgbClr val="FFFFFF"/>
                </a:solidFill>
                <a:ea typeface="ＭＳ Ｐゴシック" charset="-128"/>
              </a:rPr>
              <a:t>(dianam@cmu.edu)</a:t>
            </a:r>
            <a:endParaRPr lang="en-US" altLang="x-none" sz="1200" i="1" dirty="0">
              <a:solidFill>
                <a:srgbClr val="FFFFFF"/>
              </a:solidFill>
              <a:ea typeface="ＭＳ Ｐゴシック" charset="-128"/>
            </a:endParaRPr>
          </a:p>
          <a:p>
            <a:pPr>
              <a:spcBef>
                <a:spcPct val="20000"/>
              </a:spcBef>
            </a:pPr>
            <a:r>
              <a:rPr lang="en-US" altLang="x-none" sz="1200" dirty="0">
                <a:solidFill>
                  <a:srgbClr val="FFFFFF"/>
                </a:solidFill>
                <a:ea typeface="ＭＳ Ｐゴシック" charset="-128"/>
              </a:rPr>
              <a:t>with Kathryn Roeder, </a:t>
            </a:r>
            <a:r>
              <a:rPr lang="en-US" altLang="x-none" sz="1200" i="1" dirty="0">
                <a:solidFill>
                  <a:srgbClr val="FFFFFF"/>
                </a:solidFill>
                <a:ea typeface="ＭＳ Ｐゴシック" charset="-128"/>
              </a:rPr>
              <a:t>Vice-Provost for Faculty Affairs &amp; Professor of Statistics</a:t>
            </a:r>
            <a:r>
              <a:rPr lang="en-US" altLang="x-none" sz="1200" dirty="0">
                <a:solidFill>
                  <a:srgbClr val="FFFFFF"/>
                </a:solidFill>
                <a:ea typeface="ＭＳ Ｐゴシック" charset="-128"/>
              </a:rPr>
              <a:t> (co-Director) and Karen Clay, </a:t>
            </a:r>
            <a:r>
              <a:rPr lang="en-US" altLang="x-none" sz="1200" i="1" dirty="0">
                <a:solidFill>
                  <a:srgbClr val="FFFFFF"/>
                </a:solidFill>
                <a:ea typeface="ＭＳ Ｐゴシック" charset="-128"/>
              </a:rPr>
              <a:t>Professor of Economics and Public Policy </a:t>
            </a:r>
            <a:r>
              <a:rPr lang="en-US" altLang="x-none" sz="1200" dirty="0">
                <a:solidFill>
                  <a:srgbClr val="FFFFFF"/>
                </a:solidFill>
                <a:ea typeface="ＭＳ Ｐゴシック" charset="-128"/>
              </a:rPr>
              <a:t>(Social Scientist)</a:t>
            </a:r>
          </a:p>
        </p:txBody>
      </p:sp>
    </p:spTree>
    <p:extLst>
      <p:ext uri="{BB962C8B-B14F-4D97-AF65-F5344CB8AC3E}">
        <p14:creationId xmlns:p14="http://schemas.microsoft.com/office/powerpoint/2010/main" val="178644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adoption</a:t>
            </a:r>
          </a:p>
        </p:txBody>
      </p:sp>
      <p:sp>
        <p:nvSpPr>
          <p:cNvPr id="3" name="Content Placeholder 2"/>
          <p:cNvSpPr>
            <a:spLocks noGrp="1"/>
          </p:cNvSpPr>
          <p:nvPr>
            <p:ph idx="1"/>
          </p:nvPr>
        </p:nvSpPr>
        <p:spPr/>
        <p:txBody>
          <a:bodyPr>
            <a:normAutofit/>
          </a:bodyPr>
          <a:lstStyle/>
          <a:p>
            <a:pPr marL="285750" indent="-285750">
              <a:buFont typeface="Arial"/>
              <a:buChar char="•"/>
            </a:pPr>
            <a:r>
              <a:rPr lang="en-US" sz="1800" dirty="0"/>
              <a:t>In first 6 months over 2,000 people signed up for </a:t>
            </a:r>
            <a:r>
              <a:rPr lang="en-US" sz="1800" dirty="0" err="1"/>
              <a:t>CareLink</a:t>
            </a:r>
            <a:endParaRPr lang="en-US" sz="1800" dirty="0"/>
          </a:p>
          <a:p>
            <a:pPr marL="285750" indent="-285750">
              <a:buFont typeface="Arial"/>
              <a:buChar char="•"/>
            </a:pPr>
            <a:r>
              <a:rPr lang="en-US" sz="1800" dirty="0"/>
              <a:t>On any given day there are now about 60 active job postings and 170 job seeker profiles in the system</a:t>
            </a:r>
          </a:p>
          <a:p>
            <a:pPr marL="285750" indent="-285750">
              <a:buFont typeface="Arial"/>
              <a:buChar char="•"/>
            </a:pPr>
            <a:r>
              <a:rPr lang="en-US" sz="1800" dirty="0"/>
              <a:t>Typically 30-45 unique users per week, lower during university breaks</a:t>
            </a:r>
          </a:p>
          <a:p>
            <a:pPr marL="285750" indent="-285750">
              <a:buFont typeface="Arial"/>
              <a:buChar char="•"/>
            </a:pPr>
            <a:r>
              <a:rPr lang="en-US" sz="1800" dirty="0"/>
              <a:t>Few problems since launch: some usability and account creation issues have been addressed</a:t>
            </a:r>
          </a:p>
          <a:p>
            <a:pPr marL="285750" indent="-285750">
              <a:buFont typeface="Arial"/>
              <a:buChar char="•"/>
            </a:pPr>
            <a:r>
              <a:rPr lang="en-US" sz="1800" dirty="0"/>
              <a:t>Wide range of jobs posted including child care, driving children, dog walking, dog sitting, chicken care, gardening, bike lessons, sewing, music lessons, tutoring elementary and high school students, house cleaning, home repairs, transporting recyclables</a:t>
            </a:r>
          </a:p>
          <a:p>
            <a:pPr marL="285750" indent="-285750">
              <a:buFont typeface="Arial"/>
              <a:buChar char="•"/>
            </a:pPr>
            <a:r>
              <a:rPr lang="en-US" sz="1800" dirty="0"/>
              <a:t>About equal use by men and women </a:t>
            </a:r>
          </a:p>
          <a:p>
            <a:endParaRPr lang="en-US" sz="1800" dirty="0"/>
          </a:p>
        </p:txBody>
      </p:sp>
    </p:spTree>
    <p:extLst>
      <p:ext uri="{BB962C8B-B14F-4D97-AF65-F5344CB8AC3E}">
        <p14:creationId xmlns:p14="http://schemas.microsoft.com/office/powerpoint/2010/main" val="1468859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can we formulate policies supporting women faculty advancement?</a:t>
            </a:r>
          </a:p>
        </p:txBody>
      </p:sp>
      <p:sp>
        <p:nvSpPr>
          <p:cNvPr id="3" name="Subtitle 2"/>
          <p:cNvSpPr>
            <a:spLocks noGrp="1"/>
          </p:cNvSpPr>
          <p:nvPr>
            <p:ph type="subTitle" idx="1"/>
          </p:nvPr>
        </p:nvSpPr>
        <p:spPr/>
        <p:txBody>
          <a:bodyPr>
            <a:normAutofit/>
          </a:bodyPr>
          <a:lstStyle/>
          <a:p>
            <a:r>
              <a:rPr lang="en-US" sz="1800" dirty="0"/>
              <a:t>Women faculty forums</a:t>
            </a:r>
          </a:p>
          <a:p>
            <a:r>
              <a:rPr lang="en-US" sz="1800" dirty="0"/>
              <a:t>Led by </a:t>
            </a:r>
            <a:r>
              <a:rPr lang="en-US" sz="1800" b="1" dirty="0"/>
              <a:t>Kathryn Roeder</a:t>
            </a:r>
            <a:r>
              <a:rPr lang="en-US" sz="1800" dirty="0"/>
              <a:t>, Vice-Provost for Faculty</a:t>
            </a:r>
          </a:p>
          <a:p>
            <a:r>
              <a:rPr lang="en-US" sz="1425" dirty="0"/>
              <a:t>roeder@andrew.cmu.edu</a:t>
            </a:r>
          </a:p>
        </p:txBody>
      </p:sp>
    </p:spTree>
    <p:extLst>
      <p:ext uri="{BB962C8B-B14F-4D97-AF65-F5344CB8AC3E}">
        <p14:creationId xmlns:p14="http://schemas.microsoft.com/office/powerpoint/2010/main" val="4252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Empowering culture through conversation</a:t>
            </a:r>
          </a:p>
        </p:txBody>
      </p:sp>
      <p:sp>
        <p:nvSpPr>
          <p:cNvPr id="5" name="Content Placeholder 4"/>
          <p:cNvSpPr>
            <a:spLocks noGrp="1"/>
          </p:cNvSpPr>
          <p:nvPr>
            <p:ph sz="quarter" idx="10"/>
          </p:nvPr>
        </p:nvSpPr>
        <p:spPr/>
        <p:txBody>
          <a:bodyPr/>
          <a:lstStyle/>
          <a:p>
            <a:pPr marL="342900" indent="-342900">
              <a:buFont typeface="Arial" panose="020B0604020202020204" pitchFamily="34" charset="0"/>
              <a:buChar char="•"/>
            </a:pPr>
            <a:r>
              <a:rPr lang="en-US" sz="2000" dirty="0"/>
              <a:t>Our faculty climate survey found that women were significantly less satisfied with the campus culture than other groups</a:t>
            </a:r>
          </a:p>
          <a:p>
            <a:pPr marL="342900" indent="-342900">
              <a:buFont typeface="Arial" panose="020B0604020202020204" pitchFamily="34" charset="0"/>
              <a:buChar char="•"/>
            </a:pPr>
            <a:r>
              <a:rPr lang="en-US" sz="2000" dirty="0"/>
              <a:t>The Vice-Provost for Faculty hosted women’s lunches within each college to allow faculty to share issues and ideas</a:t>
            </a:r>
          </a:p>
          <a:p>
            <a:pPr marL="342900" indent="-342900">
              <a:buFont typeface="Arial" panose="020B0604020202020204" pitchFamily="34" charset="0"/>
              <a:buChar char="•"/>
            </a:pPr>
            <a:r>
              <a:rPr lang="en-US" sz="2000" dirty="0"/>
              <a:t>Input will be assimilated and interpreted across colleges </a:t>
            </a:r>
          </a:p>
          <a:p>
            <a:pPr marL="342900" indent="-342900">
              <a:buFont typeface="Arial" panose="020B0604020202020204" pitchFamily="34" charset="0"/>
              <a:buChar char="•"/>
            </a:pPr>
            <a:r>
              <a:rPr lang="en-US" sz="2000" dirty="0"/>
              <a:t>Results to be shared with campus leaders to enhance awareness of problems </a:t>
            </a:r>
            <a:r>
              <a:rPr lang="en-US" sz="2000"/>
              <a:t>and distribute </a:t>
            </a:r>
            <a:r>
              <a:rPr lang="en-US" sz="2000" dirty="0"/>
              <a:t>ideas for solutions  </a:t>
            </a:r>
          </a:p>
          <a:p>
            <a:pPr marL="342900" indent="-342900">
              <a:buFont typeface="Arial" panose="020B0604020202020204" pitchFamily="34" charset="0"/>
              <a:buChar char="•"/>
            </a:pPr>
            <a:r>
              <a:rPr lang="en-US" sz="2000" dirty="0"/>
              <a:t>Ultimately hope to formulate policies that support women at CMU</a:t>
            </a:r>
          </a:p>
        </p:txBody>
      </p:sp>
    </p:spTree>
    <p:extLst>
      <p:ext uri="{BB962C8B-B14F-4D97-AF65-F5344CB8AC3E}">
        <p14:creationId xmlns:p14="http://schemas.microsoft.com/office/powerpoint/2010/main" val="369905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Creating and supporting a robust and diverse faculty pipeline</a:t>
            </a:r>
          </a:p>
        </p:txBody>
      </p:sp>
      <p:sp>
        <p:nvSpPr>
          <p:cNvPr id="3" name="Subtitle 2"/>
          <p:cNvSpPr>
            <a:spLocks noGrp="1"/>
          </p:cNvSpPr>
          <p:nvPr>
            <p:ph type="subTitle" idx="1"/>
          </p:nvPr>
        </p:nvSpPr>
        <p:spPr/>
        <p:txBody>
          <a:bodyPr>
            <a:normAutofit/>
          </a:bodyPr>
          <a:lstStyle/>
          <a:p>
            <a:r>
              <a:rPr lang="en-US" sz="1800" dirty="0"/>
              <a:t>Presidential Postdoctoral Fellowship Program</a:t>
            </a:r>
          </a:p>
          <a:p>
            <a:r>
              <a:rPr lang="en-US" sz="1800" dirty="0"/>
              <a:t>Led by </a:t>
            </a:r>
            <a:r>
              <a:rPr lang="en-US" sz="1800" b="1" dirty="0"/>
              <a:t>Kathryn Roeder</a:t>
            </a:r>
            <a:r>
              <a:rPr lang="en-US" sz="1800" dirty="0"/>
              <a:t>, Vice-Provost for Faculty</a:t>
            </a:r>
          </a:p>
          <a:p>
            <a:r>
              <a:rPr lang="en-US" sz="1425" dirty="0"/>
              <a:t>roeder@andrew.cmu.edu</a:t>
            </a:r>
          </a:p>
        </p:txBody>
      </p:sp>
    </p:spTree>
    <p:extLst>
      <p:ext uri="{BB962C8B-B14F-4D97-AF65-F5344CB8AC3E}">
        <p14:creationId xmlns:p14="http://schemas.microsoft.com/office/powerpoint/2010/main" val="153628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Presidential Postdoctoral Fellows Program (PPFP)</a:t>
            </a:r>
          </a:p>
        </p:txBody>
      </p:sp>
      <p:sp>
        <p:nvSpPr>
          <p:cNvPr id="5" name="Content Placeholder 4"/>
          <p:cNvSpPr>
            <a:spLocks noGrp="1"/>
          </p:cNvSpPr>
          <p:nvPr>
            <p:ph sz="quarter" idx="10"/>
          </p:nvPr>
        </p:nvSpPr>
        <p:spPr/>
        <p:txBody>
          <a:bodyPr/>
          <a:lstStyle/>
          <a:p>
            <a:pPr marL="342900" indent="-342900">
              <a:buFont typeface="Arial" panose="020B0604020202020204" pitchFamily="34" charset="0"/>
              <a:buChar char="•"/>
            </a:pPr>
            <a:r>
              <a:rPr lang="en-US" sz="2000" dirty="0"/>
              <a:t>To enhance the diversity of our faculty, we joined the PPFP consortium hosted by University of California</a:t>
            </a:r>
          </a:p>
          <a:p>
            <a:pPr marL="342900" indent="-342900">
              <a:buFont typeface="Arial" panose="020B0604020202020204" pitchFamily="34" charset="0"/>
              <a:buChar char="•"/>
            </a:pPr>
            <a:r>
              <a:rPr lang="en-US" sz="2000" dirty="0"/>
              <a:t>UC data show success in increasing faculty diversity</a:t>
            </a:r>
          </a:p>
          <a:p>
            <a:pPr marL="342900" indent="-342900">
              <a:buFont typeface="Arial" panose="020B0604020202020204" pitchFamily="34" charset="0"/>
              <a:buChar char="•"/>
            </a:pPr>
            <a:r>
              <a:rPr lang="en-US" sz="2000" dirty="0"/>
              <a:t>Fellows serve as postdocs for 2 years, but obtain enhanced mentoring and opportunity for independent research</a:t>
            </a:r>
          </a:p>
          <a:p>
            <a:pPr marL="342900" indent="-342900">
              <a:buFont typeface="Arial" panose="020B0604020202020204" pitchFamily="34" charset="0"/>
              <a:buChar char="•"/>
            </a:pPr>
            <a:r>
              <a:rPr lang="en-US" sz="2000" dirty="0"/>
              <a:t>Recruitment is restricted to departments that are looking to expand, or recruit in upcoming year(s)</a:t>
            </a:r>
          </a:p>
          <a:p>
            <a:pPr marL="342900" indent="-342900">
              <a:buFont typeface="Arial" panose="020B0604020202020204" pitchFamily="34" charset="0"/>
              <a:buChar char="•"/>
            </a:pPr>
            <a:r>
              <a:rPr lang="en-US" sz="2000" dirty="0"/>
              <a:t>At the end of their training, PPFP fellows may be considered for faculty positions at CMU</a:t>
            </a:r>
          </a:p>
          <a:p>
            <a:endParaRPr lang="en-US" sz="2000" dirty="0"/>
          </a:p>
          <a:p>
            <a:r>
              <a:rPr lang="en-US" dirty="0"/>
              <a:t> </a:t>
            </a:r>
          </a:p>
        </p:txBody>
      </p:sp>
    </p:spTree>
    <p:extLst>
      <p:ext uri="{BB962C8B-B14F-4D97-AF65-F5344CB8AC3E}">
        <p14:creationId xmlns:p14="http://schemas.microsoft.com/office/powerpoint/2010/main" val="2449471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Next steps</a:t>
            </a:r>
          </a:p>
        </p:txBody>
      </p:sp>
      <p:sp>
        <p:nvSpPr>
          <p:cNvPr id="3" name="Subtitle 2"/>
          <p:cNvSpPr>
            <a:spLocks noGrp="1"/>
          </p:cNvSpPr>
          <p:nvPr>
            <p:ph type="subTitle" idx="1"/>
          </p:nvPr>
        </p:nvSpPr>
        <p:spPr/>
        <p:txBody>
          <a:bodyPr>
            <a:normAutofit/>
          </a:bodyPr>
          <a:lstStyle/>
          <a:p>
            <a:endParaRPr lang="en-US" sz="1425" dirty="0"/>
          </a:p>
        </p:txBody>
      </p:sp>
    </p:spTree>
    <p:extLst>
      <p:ext uri="{BB962C8B-B14F-4D97-AF65-F5344CB8AC3E}">
        <p14:creationId xmlns:p14="http://schemas.microsoft.com/office/powerpoint/2010/main" val="2974749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Directions for next year</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600" dirty="0"/>
              <a:t>Data collection for identifying barriers specific (or not) to CMU women faculty, including intersectionality information where available</a:t>
            </a:r>
          </a:p>
          <a:p>
            <a:pPr marL="1022350" lvl="1">
              <a:buFont typeface="Wingdings" panose="05000000000000000000" pitchFamily="2" charset="2"/>
              <a:buChar char="§"/>
            </a:pPr>
            <a:r>
              <a:rPr lang="en-US" dirty="0"/>
              <a:t>Likely confirming existing research: faculty course evaluations, scholarly recognition, committee work, etc.</a:t>
            </a:r>
          </a:p>
          <a:p>
            <a:pPr marL="1022350" lvl="1">
              <a:buFont typeface="Wingdings" panose="05000000000000000000" pitchFamily="2" charset="2"/>
              <a:buChar char="§"/>
            </a:pPr>
            <a:r>
              <a:rPr lang="en-US" dirty="0"/>
              <a:t>Potentially CMU-specific: STEM faculty spread across </a:t>
            </a:r>
            <a:r>
              <a:rPr lang="en-US" b="1" dirty="0"/>
              <a:t>five</a:t>
            </a:r>
            <a:r>
              <a:rPr lang="en-US" dirty="0"/>
              <a:t> different colleges and more </a:t>
            </a:r>
            <a:r>
              <a:rPr lang="en-US" b="1" dirty="0"/>
              <a:t>two dozen </a:t>
            </a:r>
            <a:r>
              <a:rPr lang="en-US" dirty="0"/>
              <a:t>departments in an institution with deeply decentralized decision making – may allow for intersectionality analysis that includes discipline or field within STEM</a:t>
            </a:r>
          </a:p>
          <a:p>
            <a:pPr marL="285750" indent="-285750">
              <a:buFont typeface="Arial" panose="020B0604020202020204" pitchFamily="34" charset="0"/>
              <a:buChar char="•"/>
            </a:pPr>
            <a:r>
              <a:rPr lang="en-US" sz="1600" dirty="0"/>
              <a:t>Women in STEM faculty retreat – enable reflection and identify actionable objectives</a:t>
            </a:r>
          </a:p>
          <a:p>
            <a:pPr marL="1022350" lvl="1">
              <a:buFont typeface="Wingdings" panose="05000000000000000000" pitchFamily="2" charset="2"/>
              <a:buChar char="§"/>
            </a:pPr>
            <a:r>
              <a:rPr lang="en-US" dirty="0"/>
              <a:t>Scheduled in October 2018 (last one in June 2014)</a:t>
            </a:r>
          </a:p>
          <a:p>
            <a:pPr marL="285750" indent="-285750">
              <a:buFont typeface="Arial" panose="020B0604020202020204" pitchFamily="34" charset="0"/>
              <a:buChar char="•"/>
            </a:pPr>
            <a:r>
              <a:rPr lang="en-US" sz="1600" dirty="0"/>
              <a:t>Gamification for mitigating unconscious bias 	</a:t>
            </a:r>
          </a:p>
          <a:p>
            <a:pPr marL="1022350" lvl="1">
              <a:buFont typeface="Wingdings" panose="05000000000000000000" pitchFamily="2" charset="2"/>
              <a:buChar char="§"/>
            </a:pPr>
            <a:r>
              <a:rPr lang="en-US" dirty="0"/>
              <a:t>Hypothesis: easily accessible game(s) will have wider adoption than existing sessions on unconscious bias</a:t>
            </a:r>
          </a:p>
        </p:txBody>
      </p:sp>
    </p:spTree>
    <p:extLst>
      <p:ext uri="{BB962C8B-B14F-4D97-AF65-F5344CB8AC3E}">
        <p14:creationId xmlns:p14="http://schemas.microsoft.com/office/powerpoint/2010/main" val="4394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1657350" y="971550"/>
            <a:ext cx="5829300" cy="1233488"/>
          </a:xfrm>
        </p:spPr>
        <p:txBody>
          <a:bodyPr/>
          <a:lstStyle/>
          <a:p>
            <a:r>
              <a:rPr lang="en-US" altLang="en-US"/>
              <a:t>Thank you!</a:t>
            </a:r>
          </a:p>
        </p:txBody>
      </p:sp>
      <p:sp>
        <p:nvSpPr>
          <p:cNvPr id="15363" name="Subtitle 4"/>
          <p:cNvSpPr>
            <a:spLocks noGrp="1"/>
          </p:cNvSpPr>
          <p:nvPr>
            <p:ph type="subTitle" idx="1"/>
          </p:nvPr>
        </p:nvSpPr>
        <p:spPr/>
        <p:txBody>
          <a:bodyPr/>
          <a:lstStyle/>
          <a:p>
            <a:r>
              <a:rPr lang="en-US" altLang="en-US" sz="1600" dirty="0"/>
              <a:t>Questions?</a:t>
            </a:r>
          </a:p>
        </p:txBody>
      </p:sp>
    </p:spTree>
    <p:extLst>
      <p:ext uri="{BB962C8B-B14F-4D97-AF65-F5344CB8AC3E}">
        <p14:creationId xmlns:p14="http://schemas.microsoft.com/office/powerpoint/2010/main" val="414004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Current CMU activities: three-prong approach</a:t>
            </a:r>
          </a:p>
        </p:txBody>
      </p:sp>
      <p:sp>
        <p:nvSpPr>
          <p:cNvPr id="5123" name="Content Placeholder 2"/>
          <p:cNvSpPr>
            <a:spLocks noGrp="1"/>
          </p:cNvSpPr>
          <p:nvPr>
            <p:ph sz="quarter" idx="10"/>
          </p:nvPr>
        </p:nvSpPr>
        <p:spPr/>
        <p:txBody>
          <a:bodyPr/>
          <a:lstStyle/>
          <a:p>
            <a:pPr marL="342900" indent="-342900">
              <a:buFont typeface="Arial" panose="020B0604020202020204" pitchFamily="34" charset="0"/>
              <a:buChar char="•"/>
            </a:pPr>
            <a:r>
              <a:rPr lang="en-US" altLang="en-US" sz="1600" dirty="0"/>
              <a:t>Build on top of our last year activities on mitigating unconscious bias in decision making (search committees/promotion &amp; tenure/etc.)</a:t>
            </a:r>
          </a:p>
          <a:p>
            <a:pPr marL="342900" indent="-342900">
              <a:buFont typeface="+mj-lt"/>
              <a:buAutoNum type="arabicPeriod"/>
            </a:pPr>
            <a:endParaRPr lang="en-US" altLang="en-US" sz="1600" dirty="0"/>
          </a:p>
          <a:p>
            <a:pPr marL="342900" indent="-342900">
              <a:buFont typeface="+mj-lt"/>
              <a:buAutoNum type="arabicPeriod"/>
            </a:pPr>
            <a:r>
              <a:rPr lang="en-US" altLang="en-US" sz="1600" dirty="0"/>
              <a:t>Family-friendly policies</a:t>
            </a:r>
          </a:p>
          <a:p>
            <a:pPr marL="342900" indent="-342900">
              <a:buFont typeface="+mj-lt"/>
              <a:buAutoNum type="arabicPeriod"/>
            </a:pPr>
            <a:r>
              <a:rPr lang="en-US" altLang="en-US" sz="1600" dirty="0"/>
              <a:t>Women faculty input gathering forums</a:t>
            </a:r>
          </a:p>
          <a:p>
            <a:pPr marL="342900" indent="-342900">
              <a:buFont typeface="+mj-lt"/>
              <a:buAutoNum type="arabicPeriod"/>
            </a:pPr>
            <a:r>
              <a:rPr lang="en-US" altLang="en-US" sz="1600" dirty="0"/>
              <a:t>New Presidential Postdoctoral Fellowship Program (PPFP)</a:t>
            </a:r>
          </a:p>
          <a:p>
            <a:endParaRPr lang="en-US" altLang="en-US" sz="1600" dirty="0"/>
          </a:p>
          <a:p>
            <a:r>
              <a:rPr lang="en-US" altLang="en-US" sz="1600" dirty="0"/>
              <a:t>Next steps:</a:t>
            </a:r>
          </a:p>
          <a:p>
            <a:pPr lvl="1"/>
            <a:r>
              <a:rPr lang="en-US" altLang="en-US" dirty="0"/>
              <a:t>Accelerate data collection for identifying barriers specific to CMU women faculty</a:t>
            </a:r>
          </a:p>
          <a:p>
            <a:pPr lvl="1"/>
            <a:r>
              <a:rPr lang="en-US" altLang="en-US" dirty="0"/>
              <a:t>STEM women faculty retreat</a:t>
            </a:r>
          </a:p>
          <a:p>
            <a:pPr lvl="1"/>
            <a:r>
              <a:rPr lang="en-US" altLang="en-US" dirty="0"/>
              <a:t>Gamification for increased awareness and mitigation for unconscious bias</a:t>
            </a:r>
          </a:p>
          <a:p>
            <a:pPr lvl="1"/>
            <a:endParaRPr lang="en-US" alt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85950"/>
            <a:ext cx="3799368" cy="227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481" y="1885950"/>
            <a:ext cx="3700319" cy="229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06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9" end="9"/>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can we support faculty in achieving family-work balance?</a:t>
            </a:r>
          </a:p>
        </p:txBody>
      </p:sp>
      <p:sp>
        <p:nvSpPr>
          <p:cNvPr id="3" name="Subtitle 2"/>
          <p:cNvSpPr>
            <a:spLocks noGrp="1"/>
          </p:cNvSpPr>
          <p:nvPr>
            <p:ph type="subTitle" idx="1"/>
          </p:nvPr>
        </p:nvSpPr>
        <p:spPr/>
        <p:txBody>
          <a:bodyPr>
            <a:normAutofit/>
          </a:bodyPr>
          <a:lstStyle/>
          <a:p>
            <a:r>
              <a:rPr lang="en-US" sz="1600" dirty="0"/>
              <a:t>The CMU </a:t>
            </a:r>
            <a:r>
              <a:rPr lang="en-US" sz="1600" dirty="0" err="1"/>
              <a:t>CareLink</a:t>
            </a:r>
            <a:r>
              <a:rPr lang="en-US" sz="1600" dirty="0"/>
              <a:t> Project</a:t>
            </a:r>
          </a:p>
          <a:p>
            <a:r>
              <a:rPr lang="en-US" sz="1600" dirty="0"/>
              <a:t>Led by </a:t>
            </a:r>
            <a:r>
              <a:rPr lang="en-US" sz="1600" b="1" dirty="0"/>
              <a:t>Lorrie </a:t>
            </a:r>
            <a:r>
              <a:rPr lang="en-US" sz="1600" b="1" dirty="0" err="1"/>
              <a:t>Cranor</a:t>
            </a:r>
            <a:r>
              <a:rPr lang="en-US" sz="1600" dirty="0"/>
              <a:t>, Professor of Computer Science and Engineering and Public Policy</a:t>
            </a:r>
          </a:p>
          <a:p>
            <a:r>
              <a:rPr lang="en-US" sz="1425" dirty="0"/>
              <a:t>lorrie@cs.cmu.edu</a:t>
            </a:r>
          </a:p>
        </p:txBody>
      </p:sp>
    </p:spTree>
    <p:extLst>
      <p:ext uri="{BB962C8B-B14F-4D97-AF65-F5344CB8AC3E}">
        <p14:creationId xmlns:p14="http://schemas.microsoft.com/office/powerpoint/2010/main" val="296916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2201452"/>
            <a:ext cx="6858000" cy="646331"/>
          </a:xfrm>
          <a:prstGeom prst="rect">
            <a:avLst/>
          </a:prstGeom>
          <a:solidFill>
            <a:srgbClr val="D12C2F"/>
          </a:solidFill>
        </p:spPr>
        <p:txBody>
          <a:bodyPr wrap="square" rtlCol="0">
            <a:spAutoFit/>
          </a:bodyPr>
          <a:lstStyle/>
          <a:p>
            <a:pPr algn="ctr"/>
            <a:r>
              <a:rPr lang="en-US" sz="1800" b="1" dirty="0">
                <a:solidFill>
                  <a:schemeClr val="bg1"/>
                </a:solidFill>
                <a:cs typeface="Times"/>
              </a:rPr>
              <a:t>Tutoring. Odd jobs. Proofreading. Music lessons. </a:t>
            </a:r>
            <a:br>
              <a:rPr lang="en-US" sz="1800" b="1" dirty="0">
                <a:solidFill>
                  <a:schemeClr val="bg1"/>
                </a:solidFill>
                <a:cs typeface="Times"/>
              </a:rPr>
            </a:br>
            <a:r>
              <a:rPr lang="en-US" sz="1800" b="1" dirty="0">
                <a:solidFill>
                  <a:schemeClr val="bg1"/>
                </a:solidFill>
                <a:cs typeface="Times"/>
              </a:rPr>
              <a:t>Technology help. Child care. Pet care. Lawn care. And more. </a:t>
            </a:r>
          </a:p>
        </p:txBody>
      </p:sp>
      <p:pic>
        <p:nvPicPr>
          <p:cNvPr id="7" name="Picture 6" descr="PROV-18-023_Carelink_Flyer_8.5x11_03.pdf"/>
          <p:cNvPicPr>
            <a:picLocks noChangeAspect="1"/>
          </p:cNvPicPr>
          <p:nvPr/>
        </p:nvPicPr>
        <p:blipFill rotWithShape="1">
          <a:blip r:embed="rId2">
            <a:extLst>
              <a:ext uri="{28A0092B-C50C-407E-A947-70E740481C1C}">
                <a14:useLocalDpi xmlns:a14="http://schemas.microsoft.com/office/drawing/2010/main" val="0"/>
              </a:ext>
            </a:extLst>
          </a:blip>
          <a:srcRect l="5131" t="55310" r="4350" b="28017"/>
          <a:stretch/>
        </p:blipFill>
        <p:spPr>
          <a:xfrm>
            <a:off x="1143002" y="599647"/>
            <a:ext cx="6892855" cy="1643047"/>
          </a:xfrm>
          <a:prstGeom prst="rect">
            <a:avLst/>
          </a:prstGeom>
        </p:spPr>
      </p:pic>
      <p:pic>
        <p:nvPicPr>
          <p:cNvPr id="8" name="Picture 7" descr="PROV-18-023_Carelink_Flyer_8.5x11_03.pdf"/>
          <p:cNvPicPr>
            <a:picLocks noChangeAspect="1"/>
          </p:cNvPicPr>
          <p:nvPr/>
        </p:nvPicPr>
        <p:blipFill rotWithShape="1">
          <a:blip r:embed="rId2">
            <a:extLst>
              <a:ext uri="{28A0092B-C50C-407E-A947-70E740481C1C}">
                <a14:useLocalDpi xmlns:a14="http://schemas.microsoft.com/office/drawing/2010/main" val="0"/>
              </a:ext>
            </a:extLst>
          </a:blip>
          <a:srcRect l="13895" t="76954" r="14932" b="6694"/>
          <a:stretch/>
        </p:blipFill>
        <p:spPr>
          <a:xfrm>
            <a:off x="2210458" y="2862634"/>
            <a:ext cx="4757940" cy="1414721"/>
          </a:xfrm>
          <a:prstGeom prst="rect">
            <a:avLst/>
          </a:prstGeom>
        </p:spPr>
      </p:pic>
    </p:spTree>
    <p:extLst>
      <p:ext uri="{BB962C8B-B14F-4D97-AF65-F5344CB8AC3E}">
        <p14:creationId xmlns:p14="http://schemas.microsoft.com/office/powerpoint/2010/main" val="333420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a:t>
            </a:r>
            <a:r>
              <a:rPr lang="en-US" dirty="0" err="1"/>
              <a:t>CareLink</a:t>
            </a:r>
            <a:r>
              <a:rPr lang="en-US" dirty="0"/>
              <a:t> at CMU</a:t>
            </a:r>
          </a:p>
        </p:txBody>
      </p:sp>
      <p:sp>
        <p:nvSpPr>
          <p:cNvPr id="3" name="Content Placeholder 2"/>
          <p:cNvSpPr>
            <a:spLocks noGrp="1"/>
          </p:cNvSpPr>
          <p:nvPr>
            <p:ph idx="1"/>
          </p:nvPr>
        </p:nvSpPr>
        <p:spPr/>
        <p:txBody>
          <a:bodyPr>
            <a:normAutofit/>
          </a:bodyPr>
          <a:lstStyle/>
          <a:p>
            <a:pPr marL="285750" indent="-285750">
              <a:buFont typeface="Arial"/>
              <a:buChar char="•"/>
            </a:pPr>
            <a:r>
              <a:rPr lang="en-US" sz="1800" dirty="0"/>
              <a:t>Faculty diversity committee discussed need to help connect members of the CMU community interested in finding and providing child care and other services</a:t>
            </a:r>
          </a:p>
          <a:p>
            <a:pPr marL="285750" indent="-285750">
              <a:buFont typeface="Arial"/>
              <a:buChar char="•"/>
            </a:pPr>
            <a:r>
              <a:rPr lang="en-US" sz="1800" dirty="0"/>
              <a:t>Harvard already has a portal that they hired a firm to develop, willing to let us use their software</a:t>
            </a:r>
          </a:p>
          <a:p>
            <a:pPr marL="285750" indent="-285750">
              <a:buFont typeface="Arial"/>
              <a:buChar char="•"/>
            </a:pPr>
            <a:r>
              <a:rPr lang="en-US" sz="1800" dirty="0"/>
              <a:t>We hired the firm to adapt the Harvard software for our use and maintain our system, hosted by a third-party cloud hosting company</a:t>
            </a:r>
          </a:p>
          <a:p>
            <a:pPr marL="285750" indent="-285750">
              <a:buFont typeface="Arial"/>
              <a:buChar char="•"/>
            </a:pPr>
            <a:r>
              <a:rPr lang="en-US" sz="1800" dirty="0"/>
              <a:t>We distributed flyers, campus-wide emails, posters, bookmarks, etc. beginning in August</a:t>
            </a:r>
          </a:p>
        </p:txBody>
      </p:sp>
    </p:spTree>
    <p:extLst>
      <p:ext uri="{BB962C8B-B14F-4D97-AF65-F5344CB8AC3E}">
        <p14:creationId xmlns:p14="http://schemas.microsoft.com/office/powerpoint/2010/main" val="8899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the CMU community</a:t>
            </a:r>
          </a:p>
        </p:txBody>
      </p:sp>
      <p:sp>
        <p:nvSpPr>
          <p:cNvPr id="3" name="Content Placeholder 2"/>
          <p:cNvSpPr>
            <a:spLocks noGrp="1"/>
          </p:cNvSpPr>
          <p:nvPr>
            <p:ph idx="1"/>
          </p:nvPr>
        </p:nvSpPr>
        <p:spPr/>
        <p:txBody>
          <a:bodyPr>
            <a:normAutofit/>
          </a:bodyPr>
          <a:lstStyle/>
          <a:p>
            <a:pPr marL="342900" indent="-342900">
              <a:buFont typeface="Arial"/>
              <a:buChar char="•"/>
            </a:pPr>
            <a:r>
              <a:rPr lang="en-US" sz="2100" dirty="0" err="1"/>
              <a:t>CareLink</a:t>
            </a:r>
            <a:r>
              <a:rPr lang="en-US" sz="2100" dirty="0"/>
              <a:t> is open to all Pittsburgh-based CMU students, faculty, staff, and people with sponsored CMU computer accounts</a:t>
            </a:r>
          </a:p>
          <a:p>
            <a:pPr marL="342900" indent="-342900">
              <a:buFont typeface="Arial"/>
              <a:buChar char="•"/>
            </a:pPr>
            <a:r>
              <a:rPr lang="en-US" sz="2100" dirty="0"/>
              <a:t>Users can also create affiliated accounts for family and friends to allow them to post resumes, but not view other peoples’ profiles</a:t>
            </a:r>
          </a:p>
          <a:p>
            <a:pPr marL="342900" indent="-342900">
              <a:buFont typeface="Arial"/>
              <a:buChar char="•"/>
            </a:pPr>
            <a:r>
              <a:rPr lang="en-US" sz="2100" dirty="0"/>
              <a:t>Just starting to expand to local alumni</a:t>
            </a:r>
          </a:p>
        </p:txBody>
      </p:sp>
    </p:spTree>
    <p:extLst>
      <p:ext uri="{BB962C8B-B14F-4D97-AF65-F5344CB8AC3E}">
        <p14:creationId xmlns:p14="http://schemas.microsoft.com/office/powerpoint/2010/main" val="321141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0-01 at 3.45.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808" y="660797"/>
            <a:ext cx="4342388" cy="3857625"/>
          </a:xfrm>
          <a:prstGeom prst="rect">
            <a:avLst/>
          </a:prstGeom>
        </p:spPr>
      </p:pic>
    </p:spTree>
    <p:extLst>
      <p:ext uri="{BB962C8B-B14F-4D97-AF65-F5344CB8AC3E}">
        <p14:creationId xmlns:p14="http://schemas.microsoft.com/office/powerpoint/2010/main" val="1226019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0-01 at 3.47.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56" y="660797"/>
            <a:ext cx="5404089" cy="3857625"/>
          </a:xfrm>
          <a:prstGeom prst="rect">
            <a:avLst/>
          </a:prstGeom>
        </p:spPr>
      </p:pic>
      <p:sp>
        <p:nvSpPr>
          <p:cNvPr id="3" name="Rectangle 2"/>
          <p:cNvSpPr/>
          <p:nvPr/>
        </p:nvSpPr>
        <p:spPr>
          <a:xfrm>
            <a:off x="4010297" y="2383972"/>
            <a:ext cx="418011" cy="718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p:nvSpPr>
        <p:spPr>
          <a:xfrm>
            <a:off x="4010297" y="3210198"/>
            <a:ext cx="803366" cy="718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p:cNvSpPr/>
          <p:nvPr/>
        </p:nvSpPr>
        <p:spPr>
          <a:xfrm>
            <a:off x="4010298" y="4074487"/>
            <a:ext cx="542108" cy="718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4624252" y="2574915"/>
            <a:ext cx="336368" cy="5551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5195752" y="2574915"/>
            <a:ext cx="1263831" cy="5551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69837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0-01 at 3.47.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56" y="660797"/>
            <a:ext cx="5404089" cy="3857625"/>
          </a:xfrm>
          <a:prstGeom prst="rect">
            <a:avLst/>
          </a:prstGeom>
        </p:spPr>
      </p:pic>
    </p:spTree>
    <p:extLst>
      <p:ext uri="{BB962C8B-B14F-4D97-AF65-F5344CB8AC3E}">
        <p14:creationId xmlns:p14="http://schemas.microsoft.com/office/powerpoint/2010/main" val="1718769578"/>
      </p:ext>
    </p:extLst>
  </p:cSld>
  <p:clrMapOvr>
    <a:masterClrMapping/>
  </p:clrMapOvr>
</p:sld>
</file>

<file path=ppt/theme/theme1.xml><?xml version="1.0" encoding="utf-8"?>
<a:theme xmlns:a="http://schemas.openxmlformats.org/drawingml/2006/main" name="CMU PPT Theme">
  <a:themeElements>
    <a:clrScheme name="Custom 1">
      <a:dk1>
        <a:srgbClr val="000000"/>
      </a:dk1>
      <a:lt1>
        <a:srgbClr val="FFFFFF"/>
      </a:lt1>
      <a:dk2>
        <a:srgbClr val="75787B"/>
      </a:dk2>
      <a:lt2>
        <a:srgbClr val="C8C9C7"/>
      </a:lt2>
      <a:accent1>
        <a:srgbClr val="BB0000"/>
      </a:accent1>
      <a:accent2>
        <a:srgbClr val="75787B"/>
      </a:accent2>
      <a:accent3>
        <a:srgbClr val="00833C"/>
      </a:accent3>
      <a:accent4>
        <a:srgbClr val="F2A900"/>
      </a:accent4>
      <a:accent5>
        <a:srgbClr val="002C71"/>
      </a:accent5>
      <a:accent6>
        <a:srgbClr val="C8C9C7"/>
      </a:accent6>
      <a:hlink>
        <a:srgbClr val="BB0000"/>
      </a:hlink>
      <a:folHlink>
        <a:srgbClr val="82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MU_PPT_Template" id="{DB2D8003-C580-7940-9974-E3F0DE4BFAC9}" vid="{B3C37CB1-306B-BF44-AB84-35F53A677EF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CMU-PowerPoint-Template</Template>
  <TotalTime>913</TotalTime>
  <Words>767</Words>
  <Application>Microsoft Macintosh PowerPoint</Application>
  <PresentationFormat>On-screen Show (16:9)</PresentationFormat>
  <Paragraphs>73</Paragraphs>
  <Slides>17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ＭＳ Ｐゴシック</vt:lpstr>
      <vt:lpstr>Osaka</vt:lpstr>
      <vt:lpstr>.AppleSystemUIFont</vt:lpstr>
      <vt:lpstr>45 Helvetica Light</vt:lpstr>
      <vt:lpstr>Arial</vt:lpstr>
      <vt:lpstr>Geneva</vt:lpstr>
      <vt:lpstr>Open Sans</vt:lpstr>
      <vt:lpstr>Open Sans Regular</vt:lpstr>
      <vt:lpstr>Times</vt:lpstr>
      <vt:lpstr>Wingdings</vt:lpstr>
      <vt:lpstr>CMU PPT Theme</vt:lpstr>
      <vt:lpstr>PowerPoint Presentation</vt:lpstr>
      <vt:lpstr>Current CMU activities: three-prong approach</vt:lpstr>
      <vt:lpstr>How can we support faculty in achieving family-work balance?</vt:lpstr>
      <vt:lpstr>PowerPoint Presentation</vt:lpstr>
      <vt:lpstr>Development of CareLink at CMU</vt:lpstr>
      <vt:lpstr>For the CMU community</vt:lpstr>
      <vt:lpstr>PowerPoint Presentation</vt:lpstr>
      <vt:lpstr>PowerPoint Presentation</vt:lpstr>
      <vt:lpstr>PowerPoint Presentation</vt:lpstr>
      <vt:lpstr>Early adoption</vt:lpstr>
      <vt:lpstr>How can we formulate policies supporting women faculty advancement?</vt:lpstr>
      <vt:lpstr>Empowering culture through conversation</vt:lpstr>
      <vt:lpstr>Creating and supporting a robust and diverse faculty pipeline</vt:lpstr>
      <vt:lpstr>Presidential Postdoctoral Fellows Program (PPFP)</vt:lpstr>
      <vt:lpstr>Next steps</vt:lpstr>
      <vt:lpstr>Directions for next year</vt:lpstr>
      <vt:lpstr>Thank you!</vt:lpstr>
    </vt:vector>
  </TitlesOfParts>
  <Company>Carnegie Mellon University College of Engineering</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Marculescu</dc:creator>
  <cp:lastModifiedBy>Microsoft Office User</cp:lastModifiedBy>
  <cp:revision>20</cp:revision>
  <cp:lastPrinted>2016-12-06T18:52:42Z</cp:lastPrinted>
  <dcterms:created xsi:type="dcterms:W3CDTF">2018-03-26T16:41:19Z</dcterms:created>
  <dcterms:modified xsi:type="dcterms:W3CDTF">2018-04-23T13:37:21Z</dcterms:modified>
</cp:coreProperties>
</file>