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323" r:id="rId2"/>
    <p:sldId id="334" r:id="rId3"/>
    <p:sldId id="332" r:id="rId4"/>
    <p:sldId id="328" r:id="rId5"/>
    <p:sldId id="314" r:id="rId6"/>
    <p:sldId id="311" r:id="rId7"/>
    <p:sldId id="317" r:id="rId8"/>
    <p:sldId id="335" r:id="rId9"/>
    <p:sldId id="259" r:id="rId10"/>
    <p:sldId id="313" r:id="rId11"/>
    <p:sldId id="312" r:id="rId12"/>
    <p:sldId id="318" r:id="rId13"/>
    <p:sldId id="305" r:id="rId14"/>
    <p:sldId id="333" r:id="rId15"/>
    <p:sldId id="330" r:id="rId16"/>
    <p:sldId id="331" r:id="rId17"/>
    <p:sldId id="336" r:id="rId18"/>
    <p:sldId id="320" r:id="rId19"/>
    <p:sldId id="319" r:id="rId20"/>
    <p:sldId id="303" r:id="rId21"/>
    <p:sldId id="265" r:id="rId22"/>
    <p:sldId id="263" r:id="rId23"/>
    <p:sldId id="306" r:id="rId24"/>
    <p:sldId id="307" r:id="rId25"/>
    <p:sldId id="308" r:id="rId26"/>
    <p:sldId id="326" r:id="rId27"/>
    <p:sldId id="327" r:id="rId28"/>
    <p:sldId id="302" r:id="rId29"/>
    <p:sldId id="310" r:id="rId30"/>
    <p:sldId id="329" r:id="rId31"/>
    <p:sldId id="257" r:id="rId32"/>
    <p:sldId id="309" r:id="rId33"/>
    <p:sldId id="316" r:id="rId34"/>
    <p:sldId id="315"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C0D6CE"/>
    <a:srgbClr val="66FF33"/>
    <a:srgbClr val="00FFCC"/>
    <a:srgbClr val="99FFCC"/>
    <a:srgbClr val="BC8FDD"/>
    <a:srgbClr val="79B553"/>
    <a:srgbClr val="00CC99"/>
    <a:srgbClr val="66FFCC"/>
    <a:srgbClr val="A86F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6" autoAdjust="0"/>
    <p:restoredTop sz="75293" autoAdjust="0"/>
  </p:normalViewPr>
  <p:slideViewPr>
    <p:cSldViewPr snapToGrid="0">
      <p:cViewPr varScale="1">
        <p:scale>
          <a:sx n="50" d="100"/>
          <a:sy n="50" d="100"/>
        </p:scale>
        <p:origin x="54" y="144"/>
      </p:cViewPr>
      <p:guideLst/>
    </p:cSldViewPr>
  </p:slideViewPr>
  <p:notesTextViewPr>
    <p:cViewPr>
      <p:scale>
        <a:sx n="1" d="1"/>
        <a:sy n="1" d="1"/>
      </p:scale>
      <p:origin x="0" y="0"/>
    </p:cViewPr>
  </p:notesTextViewPr>
  <p:sorterViewPr>
    <p:cViewPr>
      <p:scale>
        <a:sx n="70" d="100"/>
        <a:sy n="70" d="100"/>
      </p:scale>
      <p:origin x="0" y="-14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dearo\AppData\Local\Microsoft\Windows\Temporary%20Internet%20Files\Content.Outlook\006VL5UQ\temp%20sat%20(00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RBENABEN\Desktop\Rocio_NSF\ADVANCE_Portfolio%20Analysis\IT%20Award%20Context%20Information_InstitutionalDemographics_140425.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jdearo\Desktop\IDEAL%20N\For%20sorting.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dearo\OneDrive%20-%20National%20Science%20Foundation\ADVANCE\Budget\Directorate-Office%20Contributions\ADVANCE%20Budget%2001-18.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02725991106764E-2"/>
          <c:y val="0.12550788192079584"/>
          <c:w val="0.92766176325894656"/>
          <c:h val="0.80626168683363286"/>
        </c:manualLayout>
      </c:layout>
      <c:barChart>
        <c:barDir val="col"/>
        <c:grouping val="clustered"/>
        <c:varyColors val="0"/>
        <c:ser>
          <c:idx val="0"/>
          <c:order val="0"/>
          <c:tx>
            <c:strRef>
              <c:f>Sheet1!$A$3</c:f>
              <c:strCache>
                <c:ptCount val="1"/>
                <c:pt idx="0">
                  <c:v>Deteriorated somewhat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Sheet1!$B$1:$E$2</c:f>
              <c:strCache>
                <c:ptCount val="4"/>
                <c:pt idx="0">
                  <c:v>Overall collegiality</c:v>
                </c:pt>
                <c:pt idx="1">
                  <c:v>Women's ties with other STEM faculty in the institution</c:v>
                </c:pt>
                <c:pt idx="2">
                  <c:v>Women's satisfaction with jobs and career</c:v>
                </c:pt>
                <c:pt idx="3">
                  <c:v>Men's satisfaction with jobs and careers</c:v>
                </c:pt>
              </c:strCache>
            </c:strRef>
          </c:cat>
          <c:val>
            <c:numRef>
              <c:f>Sheet1!$B$3:$E$3</c:f>
              <c:numCache>
                <c:formatCode>General</c:formatCode>
                <c:ptCount val="4"/>
                <c:pt idx="0">
                  <c:v>0</c:v>
                </c:pt>
                <c:pt idx="1">
                  <c:v>0</c:v>
                </c:pt>
                <c:pt idx="2">
                  <c:v>0</c:v>
                </c:pt>
                <c:pt idx="3">
                  <c:v>20</c:v>
                </c:pt>
              </c:numCache>
            </c:numRef>
          </c:val>
          <c:extLst>
            <c:ext xmlns:c16="http://schemas.microsoft.com/office/drawing/2014/chart" uri="{C3380CC4-5D6E-409C-BE32-E72D297353CC}">
              <c16:uniqueId val="{00000000-353D-4FE7-8D65-27B0AFE7A09C}"/>
            </c:ext>
          </c:extLst>
        </c:ser>
        <c:ser>
          <c:idx val="1"/>
          <c:order val="1"/>
          <c:tx>
            <c:strRef>
              <c:f>Sheet1!$A$4</c:f>
              <c:strCache>
                <c:ptCount val="1"/>
                <c:pt idx="0">
                  <c:v>Little or no change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Sheet1!$B$1:$E$2</c:f>
              <c:strCache>
                <c:ptCount val="4"/>
                <c:pt idx="0">
                  <c:v>Overall collegiality</c:v>
                </c:pt>
                <c:pt idx="1">
                  <c:v>Women's ties with other STEM faculty in the institution</c:v>
                </c:pt>
                <c:pt idx="2">
                  <c:v>Women's satisfaction with jobs and career</c:v>
                </c:pt>
                <c:pt idx="3">
                  <c:v>Men's satisfaction with jobs and careers</c:v>
                </c:pt>
              </c:strCache>
            </c:strRef>
          </c:cat>
          <c:val>
            <c:numRef>
              <c:f>Sheet1!$B$4:$E$4</c:f>
              <c:numCache>
                <c:formatCode>General</c:formatCode>
                <c:ptCount val="4"/>
                <c:pt idx="0">
                  <c:v>6</c:v>
                </c:pt>
                <c:pt idx="1">
                  <c:v>6</c:v>
                </c:pt>
                <c:pt idx="2">
                  <c:v>20</c:v>
                </c:pt>
                <c:pt idx="3">
                  <c:v>44</c:v>
                </c:pt>
              </c:numCache>
            </c:numRef>
          </c:val>
          <c:extLst>
            <c:ext xmlns:c16="http://schemas.microsoft.com/office/drawing/2014/chart" uri="{C3380CC4-5D6E-409C-BE32-E72D297353CC}">
              <c16:uniqueId val="{00000001-353D-4FE7-8D65-27B0AFE7A09C}"/>
            </c:ext>
          </c:extLst>
        </c:ser>
        <c:ser>
          <c:idx val="2"/>
          <c:order val="2"/>
          <c:tx>
            <c:strRef>
              <c:f>Sheet1!$A$5</c:f>
              <c:strCache>
                <c:ptCount val="1"/>
                <c:pt idx="0">
                  <c:v>Improved somewhat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Sheet1!$B$1:$E$2</c:f>
              <c:strCache>
                <c:ptCount val="4"/>
                <c:pt idx="0">
                  <c:v>Overall collegiality</c:v>
                </c:pt>
                <c:pt idx="1">
                  <c:v>Women's ties with other STEM faculty in the institution</c:v>
                </c:pt>
                <c:pt idx="2">
                  <c:v>Women's satisfaction with jobs and career</c:v>
                </c:pt>
                <c:pt idx="3">
                  <c:v>Men's satisfaction with jobs and careers</c:v>
                </c:pt>
              </c:strCache>
            </c:strRef>
          </c:cat>
          <c:val>
            <c:numRef>
              <c:f>Sheet1!$B$5:$E$5</c:f>
              <c:numCache>
                <c:formatCode>General</c:formatCode>
                <c:ptCount val="4"/>
                <c:pt idx="0">
                  <c:v>70</c:v>
                </c:pt>
                <c:pt idx="1">
                  <c:v>30</c:v>
                </c:pt>
                <c:pt idx="2">
                  <c:v>30</c:v>
                </c:pt>
                <c:pt idx="3">
                  <c:v>30</c:v>
                </c:pt>
              </c:numCache>
            </c:numRef>
          </c:val>
          <c:extLst>
            <c:ext xmlns:c16="http://schemas.microsoft.com/office/drawing/2014/chart" uri="{C3380CC4-5D6E-409C-BE32-E72D297353CC}">
              <c16:uniqueId val="{00000002-353D-4FE7-8D65-27B0AFE7A09C}"/>
            </c:ext>
          </c:extLst>
        </c:ser>
        <c:ser>
          <c:idx val="3"/>
          <c:order val="3"/>
          <c:tx>
            <c:strRef>
              <c:f>Sheet1!$A$6</c:f>
              <c:strCache>
                <c:ptCount val="1"/>
                <c:pt idx="0">
                  <c:v>Improved considerably</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Sheet1!$B$1:$E$2</c:f>
              <c:strCache>
                <c:ptCount val="4"/>
                <c:pt idx="0">
                  <c:v>Overall collegiality</c:v>
                </c:pt>
                <c:pt idx="1">
                  <c:v>Women's ties with other STEM faculty in the institution</c:v>
                </c:pt>
                <c:pt idx="2">
                  <c:v>Women's satisfaction with jobs and career</c:v>
                </c:pt>
                <c:pt idx="3">
                  <c:v>Men's satisfaction with jobs and careers</c:v>
                </c:pt>
              </c:strCache>
            </c:strRef>
          </c:cat>
          <c:val>
            <c:numRef>
              <c:f>Sheet1!$B$6:$E$6</c:f>
              <c:numCache>
                <c:formatCode>General</c:formatCode>
                <c:ptCount val="4"/>
                <c:pt idx="0">
                  <c:v>24</c:v>
                </c:pt>
                <c:pt idx="1">
                  <c:v>64</c:v>
                </c:pt>
                <c:pt idx="2">
                  <c:v>50</c:v>
                </c:pt>
                <c:pt idx="3">
                  <c:v>6</c:v>
                </c:pt>
              </c:numCache>
            </c:numRef>
          </c:val>
          <c:extLst>
            <c:ext xmlns:c16="http://schemas.microsoft.com/office/drawing/2014/chart" uri="{C3380CC4-5D6E-409C-BE32-E72D297353CC}">
              <c16:uniqueId val="{00000003-353D-4FE7-8D65-27B0AFE7A09C}"/>
            </c:ext>
          </c:extLst>
        </c:ser>
        <c:dLbls>
          <c:dLblPos val="outEnd"/>
          <c:showLegendKey val="0"/>
          <c:showVal val="1"/>
          <c:showCatName val="0"/>
          <c:showSerName val="0"/>
          <c:showPercent val="0"/>
          <c:showBubbleSize val="0"/>
        </c:dLbls>
        <c:gapWidth val="219"/>
        <c:overlap val="-27"/>
        <c:axId val="555302872"/>
        <c:axId val="555303264"/>
      </c:barChart>
      <c:catAx>
        <c:axId val="555302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5303264"/>
        <c:crosses val="autoZero"/>
        <c:auto val="1"/>
        <c:lblAlgn val="ctr"/>
        <c:lblOffset val="100"/>
        <c:noMultiLvlLbl val="0"/>
      </c:catAx>
      <c:valAx>
        <c:axId val="555303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US" b="1"/>
                  <a:t>Percent of institutions</a:t>
                </a:r>
              </a:p>
            </c:rich>
          </c:tx>
          <c:layout>
            <c:manualLayout>
              <c:xMode val="edge"/>
              <c:yMode val="edge"/>
              <c:x val="3.9907672657430004E-2"/>
              <c:y val="0.29465640527109299"/>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5302872"/>
        <c:crosses val="autoZero"/>
        <c:crossBetween val="between"/>
      </c:valAx>
      <c:spPr>
        <a:noFill/>
        <a:ln>
          <a:noFill/>
        </a:ln>
        <a:effectLst/>
      </c:spPr>
    </c:plotArea>
    <c:legend>
      <c:legendPos val="b"/>
      <c:layout>
        <c:manualLayout>
          <c:xMode val="edge"/>
          <c:yMode val="edge"/>
          <c:x val="0.46699447605284922"/>
          <c:y val="1.4480216796716194E-2"/>
          <c:w val="0.53300552394715073"/>
          <c:h val="0.2349914962778927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48690451639513"/>
          <c:y val="3.5826996161602974E-2"/>
          <c:w val="0.85766545874755518"/>
          <c:h val="0.85405287058185808"/>
        </c:manualLayout>
      </c:layout>
      <c:scatterChart>
        <c:scatterStyle val="lineMarker"/>
        <c:varyColors val="0"/>
        <c:ser>
          <c:idx val="0"/>
          <c:order val="0"/>
          <c:tx>
            <c:strRef>
              <c:f>'Inst Dems Representation'!$P$2</c:f>
              <c:strCache>
                <c:ptCount val="1"/>
                <c:pt idx="0">
                  <c:v>Total Year f: STEM Faculty</c:v>
                </c:pt>
              </c:strCache>
            </c:strRef>
          </c:tx>
          <c:xVal>
            <c:numRef>
              <c:f>'Inst Dems Representation'!$O$3:$O$43</c:f>
              <c:numCache>
                <c:formatCode>0%</c:formatCode>
                <c:ptCount val="41"/>
                <c:pt idx="0">
                  <c:v>0.14002205071664828</c:v>
                </c:pt>
                <c:pt idx="1">
                  <c:v>0.12710280373831773</c:v>
                </c:pt>
                <c:pt idx="2">
                  <c:v>0.13564668769716093</c:v>
                </c:pt>
                <c:pt idx="3">
                  <c:v>0.33333333333333331</c:v>
                </c:pt>
                <c:pt idx="4">
                  <c:v>0.2322335025380711</c:v>
                </c:pt>
                <c:pt idx="5">
                  <c:v>0.37234042553191488</c:v>
                </c:pt>
                <c:pt idx="6">
                  <c:v>0.15293552627144349</c:v>
                </c:pt>
                <c:pt idx="7">
                  <c:v>0.2062937062937063</c:v>
                </c:pt>
                <c:pt idx="8">
                  <c:v>0.21908127208480568</c:v>
                </c:pt>
                <c:pt idx="9">
                  <c:v>0.13800000000000001</c:v>
                </c:pt>
                <c:pt idx="10">
                  <c:v>0.18012422360248448</c:v>
                </c:pt>
                <c:pt idx="11">
                  <c:v>0.11652542372881358</c:v>
                </c:pt>
                <c:pt idx="12">
                  <c:v>0.13354037267080746</c:v>
                </c:pt>
                <c:pt idx="13">
                  <c:v>0.13535353535353534</c:v>
                </c:pt>
                <c:pt idx="15">
                  <c:v>0.16483516483516486</c:v>
                </c:pt>
                <c:pt idx="16">
                  <c:v>0.16331658291457288</c:v>
                </c:pt>
                <c:pt idx="17">
                  <c:v>0.16250000000000001</c:v>
                </c:pt>
                <c:pt idx="18">
                  <c:v>0.15730337078651688</c:v>
                </c:pt>
                <c:pt idx="19">
                  <c:v>0.18857142857142864</c:v>
                </c:pt>
                <c:pt idx="20">
                  <c:v>0.12206572769953053</c:v>
                </c:pt>
                <c:pt idx="21">
                  <c:v>0.20659786214522674</c:v>
                </c:pt>
                <c:pt idx="22">
                  <c:v>0.13333333333333336</c:v>
                </c:pt>
                <c:pt idx="23">
                  <c:v>0.26785714285714285</c:v>
                </c:pt>
                <c:pt idx="24">
                  <c:v>0.20454545454545461</c:v>
                </c:pt>
                <c:pt idx="25">
                  <c:v>0.24817518248175185</c:v>
                </c:pt>
                <c:pt idx="26">
                  <c:v>0.21890547263681595</c:v>
                </c:pt>
                <c:pt idx="28">
                  <c:v>0.14886731391585761</c:v>
                </c:pt>
                <c:pt idx="29">
                  <c:v>0.20731707317073172</c:v>
                </c:pt>
                <c:pt idx="30">
                  <c:v>0.26470588235294124</c:v>
                </c:pt>
                <c:pt idx="31">
                  <c:v>0.2337526205450734</c:v>
                </c:pt>
                <c:pt idx="32">
                  <c:v>0.13170731707317074</c:v>
                </c:pt>
                <c:pt idx="33">
                  <c:v>0.20933229078334417</c:v>
                </c:pt>
                <c:pt idx="35">
                  <c:v>0.16691729323308271</c:v>
                </c:pt>
                <c:pt idx="36">
                  <c:v>0.20977011494252873</c:v>
                </c:pt>
                <c:pt idx="37">
                  <c:v>0.19353275432828443</c:v>
                </c:pt>
                <c:pt idx="38">
                  <c:v>0.26855895196506557</c:v>
                </c:pt>
                <c:pt idx="39">
                  <c:v>0.176672384219554</c:v>
                </c:pt>
                <c:pt idx="40">
                  <c:v>0.16812609457092823</c:v>
                </c:pt>
              </c:numCache>
            </c:numRef>
          </c:xVal>
          <c:yVal>
            <c:numRef>
              <c:f>'Inst Dems Representation'!$P$3:$P$43</c:f>
            </c:numRef>
          </c:yVal>
          <c:smooth val="0"/>
          <c:extLst>
            <c:ext xmlns:c16="http://schemas.microsoft.com/office/drawing/2014/chart" uri="{C3380CC4-5D6E-409C-BE32-E72D297353CC}">
              <c16:uniqueId val="{00000000-F4F8-412F-B2FE-E6E79C006F02}"/>
            </c:ext>
          </c:extLst>
        </c:ser>
        <c:ser>
          <c:idx val="1"/>
          <c:order val="1"/>
          <c:tx>
            <c:strRef>
              <c:f>'Inst Dems Representation'!$Q$2</c:f>
              <c:strCache>
                <c:ptCount val="1"/>
                <c:pt idx="0">
                  <c:v>Total Year f:  STEM Female Faculty</c:v>
                </c:pt>
              </c:strCache>
            </c:strRef>
          </c:tx>
          <c:xVal>
            <c:numRef>
              <c:f>'Inst Dems Representation'!$O$3:$O$43</c:f>
              <c:numCache>
                <c:formatCode>0%</c:formatCode>
                <c:ptCount val="41"/>
                <c:pt idx="0">
                  <c:v>0.14002205071664828</c:v>
                </c:pt>
                <c:pt idx="1">
                  <c:v>0.12710280373831773</c:v>
                </c:pt>
                <c:pt idx="2">
                  <c:v>0.13564668769716093</c:v>
                </c:pt>
                <c:pt idx="3">
                  <c:v>0.33333333333333331</c:v>
                </c:pt>
                <c:pt idx="4">
                  <c:v>0.2322335025380711</c:v>
                </c:pt>
                <c:pt idx="5">
                  <c:v>0.37234042553191488</c:v>
                </c:pt>
                <c:pt idx="6">
                  <c:v>0.15293552627144349</c:v>
                </c:pt>
                <c:pt idx="7">
                  <c:v>0.2062937062937063</c:v>
                </c:pt>
                <c:pt idx="8">
                  <c:v>0.21908127208480568</c:v>
                </c:pt>
                <c:pt idx="9">
                  <c:v>0.13800000000000001</c:v>
                </c:pt>
                <c:pt idx="10">
                  <c:v>0.18012422360248448</c:v>
                </c:pt>
                <c:pt idx="11">
                  <c:v>0.11652542372881358</c:v>
                </c:pt>
                <c:pt idx="12">
                  <c:v>0.13354037267080746</c:v>
                </c:pt>
                <c:pt idx="13">
                  <c:v>0.13535353535353534</c:v>
                </c:pt>
                <c:pt idx="15">
                  <c:v>0.16483516483516486</c:v>
                </c:pt>
                <c:pt idx="16">
                  <c:v>0.16331658291457288</c:v>
                </c:pt>
                <c:pt idx="17">
                  <c:v>0.16250000000000001</c:v>
                </c:pt>
                <c:pt idx="18">
                  <c:v>0.15730337078651688</c:v>
                </c:pt>
                <c:pt idx="19">
                  <c:v>0.18857142857142864</c:v>
                </c:pt>
                <c:pt idx="20">
                  <c:v>0.12206572769953053</c:v>
                </c:pt>
                <c:pt idx="21">
                  <c:v>0.20659786214522674</c:v>
                </c:pt>
                <c:pt idx="22">
                  <c:v>0.13333333333333336</c:v>
                </c:pt>
                <c:pt idx="23">
                  <c:v>0.26785714285714285</c:v>
                </c:pt>
                <c:pt idx="24">
                  <c:v>0.20454545454545461</c:v>
                </c:pt>
                <c:pt idx="25">
                  <c:v>0.24817518248175185</c:v>
                </c:pt>
                <c:pt idx="26">
                  <c:v>0.21890547263681595</c:v>
                </c:pt>
                <c:pt idx="28">
                  <c:v>0.14886731391585761</c:v>
                </c:pt>
                <c:pt idx="29">
                  <c:v>0.20731707317073172</c:v>
                </c:pt>
                <c:pt idx="30">
                  <c:v>0.26470588235294124</c:v>
                </c:pt>
                <c:pt idx="31">
                  <c:v>0.2337526205450734</c:v>
                </c:pt>
                <c:pt idx="32">
                  <c:v>0.13170731707317074</c:v>
                </c:pt>
                <c:pt idx="33">
                  <c:v>0.20933229078334417</c:v>
                </c:pt>
                <c:pt idx="35">
                  <c:v>0.16691729323308271</c:v>
                </c:pt>
                <c:pt idx="36">
                  <c:v>0.20977011494252873</c:v>
                </c:pt>
                <c:pt idx="37">
                  <c:v>0.19353275432828443</c:v>
                </c:pt>
                <c:pt idx="38">
                  <c:v>0.26855895196506557</c:v>
                </c:pt>
                <c:pt idx="39">
                  <c:v>0.176672384219554</c:v>
                </c:pt>
                <c:pt idx="40">
                  <c:v>0.16812609457092823</c:v>
                </c:pt>
              </c:numCache>
            </c:numRef>
          </c:xVal>
          <c:yVal>
            <c:numRef>
              <c:f>'Inst Dems Representation'!$Q$3:$Q$43</c:f>
            </c:numRef>
          </c:yVal>
          <c:smooth val="0"/>
          <c:extLst>
            <c:ext xmlns:c16="http://schemas.microsoft.com/office/drawing/2014/chart" uri="{C3380CC4-5D6E-409C-BE32-E72D297353CC}">
              <c16:uniqueId val="{00000001-F4F8-412F-B2FE-E6E79C006F02}"/>
            </c:ext>
          </c:extLst>
        </c:ser>
        <c:ser>
          <c:idx val="2"/>
          <c:order val="2"/>
          <c:tx>
            <c:strRef>
              <c:f>'Inst Dems Representation'!$R$2</c:f>
              <c:strCache>
                <c:ptCount val="1"/>
                <c:pt idx="0">
                  <c:v>Year f: Percent STEM Female Faculty</c:v>
                </c:pt>
              </c:strCache>
            </c:strRef>
          </c:tx>
          <c:spPr>
            <a:ln w="28575">
              <a:noFill/>
            </a:ln>
          </c:spPr>
          <c:marker>
            <c:symbol val="circle"/>
            <c:size val="7"/>
            <c:spPr>
              <a:solidFill>
                <a:schemeClr val="accent1">
                  <a:lumMod val="75000"/>
                </a:schemeClr>
              </a:solidFill>
              <a:ln>
                <a:solidFill>
                  <a:schemeClr val="accent1">
                    <a:lumMod val="75000"/>
                  </a:schemeClr>
                </a:solidFill>
              </a:ln>
            </c:spPr>
          </c:marker>
          <c:xVal>
            <c:numRef>
              <c:f>'Inst Dems Representation'!$O$3:$O$43</c:f>
              <c:numCache>
                <c:formatCode>0%</c:formatCode>
                <c:ptCount val="41"/>
                <c:pt idx="0">
                  <c:v>0.14002205071664828</c:v>
                </c:pt>
                <c:pt idx="1">
                  <c:v>0.12710280373831773</c:v>
                </c:pt>
                <c:pt idx="2">
                  <c:v>0.13564668769716093</c:v>
                </c:pt>
                <c:pt idx="3">
                  <c:v>0.33333333333333331</c:v>
                </c:pt>
                <c:pt idx="4">
                  <c:v>0.2322335025380711</c:v>
                </c:pt>
                <c:pt idx="5">
                  <c:v>0.37234042553191488</c:v>
                </c:pt>
                <c:pt idx="6">
                  <c:v>0.15293552627144349</c:v>
                </c:pt>
                <c:pt idx="7">
                  <c:v>0.2062937062937063</c:v>
                </c:pt>
                <c:pt idx="8">
                  <c:v>0.21908127208480568</c:v>
                </c:pt>
                <c:pt idx="9">
                  <c:v>0.13800000000000001</c:v>
                </c:pt>
                <c:pt idx="10">
                  <c:v>0.18012422360248448</c:v>
                </c:pt>
                <c:pt idx="11">
                  <c:v>0.11652542372881358</c:v>
                </c:pt>
                <c:pt idx="12">
                  <c:v>0.13354037267080746</c:v>
                </c:pt>
                <c:pt idx="13">
                  <c:v>0.13535353535353534</c:v>
                </c:pt>
                <c:pt idx="15">
                  <c:v>0.16483516483516486</c:v>
                </c:pt>
                <c:pt idx="16">
                  <c:v>0.16331658291457288</c:v>
                </c:pt>
                <c:pt idx="17">
                  <c:v>0.16250000000000001</c:v>
                </c:pt>
                <c:pt idx="18">
                  <c:v>0.15730337078651688</c:v>
                </c:pt>
                <c:pt idx="19">
                  <c:v>0.18857142857142864</c:v>
                </c:pt>
                <c:pt idx="20">
                  <c:v>0.12206572769953053</c:v>
                </c:pt>
                <c:pt idx="21">
                  <c:v>0.20659786214522674</c:v>
                </c:pt>
                <c:pt idx="22">
                  <c:v>0.13333333333333336</c:v>
                </c:pt>
                <c:pt idx="23">
                  <c:v>0.26785714285714285</c:v>
                </c:pt>
                <c:pt idx="24">
                  <c:v>0.20454545454545461</c:v>
                </c:pt>
                <c:pt idx="25">
                  <c:v>0.24817518248175185</c:v>
                </c:pt>
                <c:pt idx="26">
                  <c:v>0.21890547263681595</c:v>
                </c:pt>
                <c:pt idx="28">
                  <c:v>0.14886731391585761</c:v>
                </c:pt>
                <c:pt idx="29">
                  <c:v>0.20731707317073172</c:v>
                </c:pt>
                <c:pt idx="30">
                  <c:v>0.26470588235294124</c:v>
                </c:pt>
                <c:pt idx="31">
                  <c:v>0.2337526205450734</c:v>
                </c:pt>
                <c:pt idx="32">
                  <c:v>0.13170731707317074</c:v>
                </c:pt>
                <c:pt idx="33">
                  <c:v>0.20933229078334417</c:v>
                </c:pt>
                <c:pt idx="35">
                  <c:v>0.16691729323308271</c:v>
                </c:pt>
                <c:pt idx="36">
                  <c:v>0.20977011494252873</c:v>
                </c:pt>
                <c:pt idx="37">
                  <c:v>0.19353275432828443</c:v>
                </c:pt>
                <c:pt idx="38">
                  <c:v>0.26855895196506557</c:v>
                </c:pt>
                <c:pt idx="39">
                  <c:v>0.176672384219554</c:v>
                </c:pt>
                <c:pt idx="40">
                  <c:v>0.16812609457092823</c:v>
                </c:pt>
              </c:numCache>
            </c:numRef>
          </c:xVal>
          <c:yVal>
            <c:numRef>
              <c:f>'Inst Dems Representation'!$R$3:$R$43</c:f>
              <c:numCache>
                <c:formatCode>0%</c:formatCode>
                <c:ptCount val="41"/>
                <c:pt idx="0">
                  <c:v>0.16940363007778741</c:v>
                </c:pt>
                <c:pt idx="1">
                  <c:v>0.1717557251908397</c:v>
                </c:pt>
                <c:pt idx="2">
                  <c:v>0.1702432045779686</c:v>
                </c:pt>
                <c:pt idx="3">
                  <c:v>0.36315789473684218</c:v>
                </c:pt>
                <c:pt idx="4">
                  <c:v>0.23728813559322043</c:v>
                </c:pt>
                <c:pt idx="5">
                  <c:v>0.39080459770114956</c:v>
                </c:pt>
                <c:pt idx="6">
                  <c:v>0.1996167645140248</c:v>
                </c:pt>
                <c:pt idx="7">
                  <c:v>0.25952045133991541</c:v>
                </c:pt>
                <c:pt idx="8">
                  <c:v>0.2533333333333333</c:v>
                </c:pt>
                <c:pt idx="9">
                  <c:v>0.20800000000000002</c:v>
                </c:pt>
                <c:pt idx="10">
                  <c:v>0.25280898876404506</c:v>
                </c:pt>
                <c:pt idx="11">
                  <c:v>0.14506769825918761</c:v>
                </c:pt>
                <c:pt idx="12">
                  <c:v>0.17846153846153848</c:v>
                </c:pt>
                <c:pt idx="13">
                  <c:v>0.16666666666666666</c:v>
                </c:pt>
                <c:pt idx="14">
                  <c:v>0.52447552447552459</c:v>
                </c:pt>
                <c:pt idx="15">
                  <c:v>0.2286689419795222</c:v>
                </c:pt>
                <c:pt idx="16">
                  <c:v>0.19896640826873388</c:v>
                </c:pt>
                <c:pt idx="17">
                  <c:v>0.23711340206185569</c:v>
                </c:pt>
                <c:pt idx="18">
                  <c:v>0.20895522388059704</c:v>
                </c:pt>
                <c:pt idx="19">
                  <c:v>0.26111111111111113</c:v>
                </c:pt>
                <c:pt idx="20">
                  <c:v>0.17521367521367517</c:v>
                </c:pt>
                <c:pt idx="21">
                  <c:v>0.23584029712163423</c:v>
                </c:pt>
                <c:pt idx="22">
                  <c:v>0.1456692913385827</c:v>
                </c:pt>
                <c:pt idx="23">
                  <c:v>0.27536231884057977</c:v>
                </c:pt>
                <c:pt idx="24">
                  <c:v>0.26712328767123289</c:v>
                </c:pt>
                <c:pt idx="25">
                  <c:v>0.25679408394529935</c:v>
                </c:pt>
                <c:pt idx="26">
                  <c:v>0.24349881796690309</c:v>
                </c:pt>
                <c:pt idx="28">
                  <c:v>0.19014084507042256</c:v>
                </c:pt>
                <c:pt idx="29">
                  <c:v>0.24250681198910085</c:v>
                </c:pt>
                <c:pt idx="30">
                  <c:v>0.28571428571428581</c:v>
                </c:pt>
                <c:pt idx="31">
                  <c:v>0.25590955806783144</c:v>
                </c:pt>
                <c:pt idx="32">
                  <c:v>0.14423076923076922</c:v>
                </c:pt>
                <c:pt idx="33">
                  <c:v>0.25215788295714081</c:v>
                </c:pt>
                <c:pt idx="34">
                  <c:v>0.18266978922716631</c:v>
                </c:pt>
                <c:pt idx="35">
                  <c:v>0.19538461538461535</c:v>
                </c:pt>
                <c:pt idx="36">
                  <c:v>0.25899280575539568</c:v>
                </c:pt>
                <c:pt idx="37">
                  <c:v>0.18589515069414031</c:v>
                </c:pt>
                <c:pt idx="38">
                  <c:v>0.27846674182638109</c:v>
                </c:pt>
                <c:pt idx="39">
                  <c:v>0.22187499999999996</c:v>
                </c:pt>
                <c:pt idx="40">
                  <c:v>0.19568567026194142</c:v>
                </c:pt>
              </c:numCache>
            </c:numRef>
          </c:yVal>
          <c:smooth val="0"/>
          <c:extLst>
            <c:ext xmlns:c16="http://schemas.microsoft.com/office/drawing/2014/chart" uri="{C3380CC4-5D6E-409C-BE32-E72D297353CC}">
              <c16:uniqueId val="{00000002-F4F8-412F-B2FE-E6E79C006F02}"/>
            </c:ext>
          </c:extLst>
        </c:ser>
        <c:dLbls>
          <c:showLegendKey val="0"/>
          <c:showVal val="0"/>
          <c:showCatName val="0"/>
          <c:showSerName val="0"/>
          <c:showPercent val="0"/>
          <c:showBubbleSize val="0"/>
        </c:dLbls>
        <c:axId val="477105096"/>
        <c:axId val="555302088"/>
      </c:scatterChart>
      <c:valAx>
        <c:axId val="477105096"/>
        <c:scaling>
          <c:orientation val="minMax"/>
          <c:max val="0.5"/>
          <c:min val="0"/>
        </c:scaling>
        <c:delete val="0"/>
        <c:axPos val="b"/>
        <c:numFmt formatCode="0%" sourceLinked="1"/>
        <c:majorTickMark val="out"/>
        <c:minorTickMark val="none"/>
        <c:tickLblPos val="nextTo"/>
        <c:txPr>
          <a:bodyPr/>
          <a:lstStyle/>
          <a:p>
            <a:pPr>
              <a:defRPr sz="1500"/>
            </a:pPr>
            <a:endParaRPr lang="en-US"/>
          </a:p>
        </c:txPr>
        <c:crossAx val="555302088"/>
        <c:crosses val="autoZero"/>
        <c:crossBetween val="midCat"/>
        <c:majorUnit val="0.1"/>
      </c:valAx>
      <c:valAx>
        <c:axId val="555302088"/>
        <c:scaling>
          <c:orientation val="minMax"/>
          <c:max val="0.5"/>
          <c:min val="0"/>
        </c:scaling>
        <c:delete val="0"/>
        <c:axPos val="l"/>
        <c:numFmt formatCode="0%" sourceLinked="1"/>
        <c:majorTickMark val="out"/>
        <c:minorTickMark val="none"/>
        <c:tickLblPos val="nextTo"/>
        <c:txPr>
          <a:bodyPr/>
          <a:lstStyle/>
          <a:p>
            <a:pPr>
              <a:defRPr sz="1500"/>
            </a:pPr>
            <a:endParaRPr lang="en-US"/>
          </a:p>
        </c:txPr>
        <c:crossAx val="477105096"/>
        <c:crosses val="autoZero"/>
        <c:crossBetween val="midCat"/>
        <c:majorUnit val="0.1"/>
      </c:valAx>
      <c:spPr>
        <a:ln>
          <a:solidFill>
            <a:sysClr val="windowText" lastClr="000000"/>
          </a:solid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930196685870298E-2"/>
          <c:y val="9.0034772351630918E-2"/>
          <c:w val="0.89095009143349813"/>
          <c:h val="0.80055115414359213"/>
        </c:manualLayout>
      </c:layout>
      <c:scatterChart>
        <c:scatterStyle val="lineMarker"/>
        <c:varyColors val="1"/>
        <c:ser>
          <c:idx val="0"/>
          <c:order val="0"/>
          <c:tx>
            <c:strRef>
              <c:f>Sheet1!$G$1</c:f>
              <c:strCache>
                <c:ptCount val="1"/>
                <c:pt idx="0">
                  <c:v>Cost</c:v>
                </c:pt>
              </c:strCache>
            </c:strRef>
          </c:tx>
          <c:spPr>
            <a:ln w="25400">
              <a:noFill/>
            </a:ln>
          </c:spPr>
          <c:marker>
            <c:symbol val="circle"/>
            <c:size val="19"/>
            <c:spPr>
              <a:ln>
                <a:noFill/>
              </a:ln>
            </c:spPr>
          </c:marker>
          <c:dPt>
            <c:idx val="0"/>
            <c:marker>
              <c:symbol val="circle"/>
              <c:size val="19"/>
              <c:spPr>
                <a:solidFill>
                  <a:schemeClr val="accent1"/>
                </a:solidFill>
                <a:ln w="9525">
                  <a:noFill/>
                  <a:round/>
                </a:ln>
                <a:effectLst/>
              </c:spPr>
            </c:marker>
            <c:bubble3D val="0"/>
            <c:spPr>
              <a:ln w="25400" cap="rnd">
                <a:noFill/>
                <a:round/>
              </a:ln>
              <a:effectLst/>
            </c:spPr>
            <c:extLst>
              <c:ext xmlns:c16="http://schemas.microsoft.com/office/drawing/2014/chart" uri="{C3380CC4-5D6E-409C-BE32-E72D297353CC}">
                <c16:uniqueId val="{00000001-76B0-485F-866E-034939F4478A}"/>
              </c:ext>
            </c:extLst>
          </c:dPt>
          <c:dPt>
            <c:idx val="1"/>
            <c:marker>
              <c:symbol val="circle"/>
              <c:size val="19"/>
              <c:spPr>
                <a:solidFill>
                  <a:schemeClr val="accent2"/>
                </a:solidFill>
                <a:ln w="9525">
                  <a:noFill/>
                  <a:round/>
                </a:ln>
                <a:effectLst/>
              </c:spPr>
            </c:marker>
            <c:bubble3D val="0"/>
            <c:spPr>
              <a:ln w="25400" cap="rnd">
                <a:noFill/>
                <a:round/>
              </a:ln>
              <a:effectLst/>
            </c:spPr>
            <c:extLst>
              <c:ext xmlns:c16="http://schemas.microsoft.com/office/drawing/2014/chart" uri="{C3380CC4-5D6E-409C-BE32-E72D297353CC}">
                <c16:uniqueId val="{00000003-76B0-485F-866E-034939F4478A}"/>
              </c:ext>
            </c:extLst>
          </c:dPt>
          <c:dPt>
            <c:idx val="2"/>
            <c:marker>
              <c:symbol val="circle"/>
              <c:size val="19"/>
              <c:spPr>
                <a:solidFill>
                  <a:schemeClr val="accent3"/>
                </a:solidFill>
                <a:ln w="9525">
                  <a:noFill/>
                  <a:round/>
                </a:ln>
                <a:effectLst/>
              </c:spPr>
            </c:marker>
            <c:bubble3D val="0"/>
            <c:spPr>
              <a:ln w="25400" cap="rnd">
                <a:noFill/>
                <a:round/>
              </a:ln>
              <a:effectLst/>
            </c:spPr>
            <c:extLst>
              <c:ext xmlns:c16="http://schemas.microsoft.com/office/drawing/2014/chart" uri="{C3380CC4-5D6E-409C-BE32-E72D297353CC}">
                <c16:uniqueId val="{00000005-76B0-485F-866E-034939F4478A}"/>
              </c:ext>
            </c:extLst>
          </c:dPt>
          <c:dPt>
            <c:idx val="3"/>
            <c:marker>
              <c:symbol val="circle"/>
              <c:size val="19"/>
              <c:spPr>
                <a:solidFill>
                  <a:schemeClr val="accent4"/>
                </a:solidFill>
                <a:ln w="9525">
                  <a:noFill/>
                  <a:round/>
                </a:ln>
                <a:effectLst/>
              </c:spPr>
            </c:marker>
            <c:bubble3D val="0"/>
            <c:spPr>
              <a:ln w="25400" cap="rnd">
                <a:noFill/>
                <a:round/>
              </a:ln>
              <a:effectLst/>
            </c:spPr>
            <c:extLst>
              <c:ext xmlns:c16="http://schemas.microsoft.com/office/drawing/2014/chart" uri="{C3380CC4-5D6E-409C-BE32-E72D297353CC}">
                <c16:uniqueId val="{00000007-76B0-485F-866E-034939F4478A}"/>
              </c:ext>
            </c:extLst>
          </c:dPt>
          <c:dPt>
            <c:idx val="4"/>
            <c:marker>
              <c:symbol val="circle"/>
              <c:size val="19"/>
              <c:spPr>
                <a:solidFill>
                  <a:schemeClr val="accent5"/>
                </a:solidFill>
                <a:ln w="9525">
                  <a:noFill/>
                  <a:round/>
                </a:ln>
                <a:effectLst/>
              </c:spPr>
            </c:marker>
            <c:bubble3D val="0"/>
            <c:spPr>
              <a:ln w="25400" cap="rnd">
                <a:noFill/>
                <a:round/>
              </a:ln>
              <a:effectLst/>
            </c:spPr>
            <c:extLst>
              <c:ext xmlns:c16="http://schemas.microsoft.com/office/drawing/2014/chart" uri="{C3380CC4-5D6E-409C-BE32-E72D297353CC}">
                <c16:uniqueId val="{00000009-76B0-485F-866E-034939F4478A}"/>
              </c:ext>
            </c:extLst>
          </c:dPt>
          <c:dPt>
            <c:idx val="5"/>
            <c:marker>
              <c:symbol val="circle"/>
              <c:size val="19"/>
              <c:spPr>
                <a:solidFill>
                  <a:schemeClr val="accent6"/>
                </a:solidFill>
                <a:ln w="9525">
                  <a:noFill/>
                  <a:round/>
                </a:ln>
                <a:effectLst/>
              </c:spPr>
            </c:marker>
            <c:bubble3D val="0"/>
            <c:spPr>
              <a:ln w="25400" cap="rnd">
                <a:noFill/>
                <a:round/>
              </a:ln>
              <a:effectLst/>
            </c:spPr>
            <c:extLst>
              <c:ext xmlns:c16="http://schemas.microsoft.com/office/drawing/2014/chart" uri="{C3380CC4-5D6E-409C-BE32-E72D297353CC}">
                <c16:uniqueId val="{0000000B-76B0-485F-866E-034939F4478A}"/>
              </c:ext>
            </c:extLst>
          </c:dPt>
          <c:dPt>
            <c:idx val="6"/>
            <c:marker>
              <c:symbol val="circle"/>
              <c:size val="19"/>
              <c:spPr>
                <a:solidFill>
                  <a:schemeClr val="accent1">
                    <a:lumMod val="6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0D-76B0-485F-866E-034939F4478A}"/>
              </c:ext>
            </c:extLst>
          </c:dPt>
          <c:dPt>
            <c:idx val="7"/>
            <c:marker>
              <c:symbol val="circle"/>
              <c:size val="19"/>
              <c:spPr>
                <a:solidFill>
                  <a:schemeClr val="accent2">
                    <a:lumMod val="6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0F-76B0-485F-866E-034939F4478A}"/>
              </c:ext>
            </c:extLst>
          </c:dPt>
          <c:dPt>
            <c:idx val="8"/>
            <c:marker>
              <c:symbol val="circle"/>
              <c:size val="19"/>
              <c:spPr>
                <a:solidFill>
                  <a:schemeClr val="accent3">
                    <a:lumMod val="6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11-76B0-485F-866E-034939F4478A}"/>
              </c:ext>
            </c:extLst>
          </c:dPt>
          <c:dPt>
            <c:idx val="9"/>
            <c:marker>
              <c:symbol val="circle"/>
              <c:size val="19"/>
              <c:spPr>
                <a:solidFill>
                  <a:schemeClr val="accent4">
                    <a:lumMod val="6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13-76B0-485F-866E-034939F4478A}"/>
              </c:ext>
            </c:extLst>
          </c:dPt>
          <c:dPt>
            <c:idx val="10"/>
            <c:marker>
              <c:symbol val="circle"/>
              <c:size val="19"/>
              <c:spPr>
                <a:solidFill>
                  <a:schemeClr val="accent5">
                    <a:lumMod val="6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15-76B0-485F-866E-034939F4478A}"/>
              </c:ext>
            </c:extLst>
          </c:dPt>
          <c:dPt>
            <c:idx val="11"/>
            <c:marker>
              <c:symbol val="circle"/>
              <c:size val="19"/>
              <c:spPr>
                <a:solidFill>
                  <a:schemeClr val="accent6">
                    <a:lumMod val="6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17-76B0-485F-866E-034939F4478A}"/>
              </c:ext>
            </c:extLst>
          </c:dPt>
          <c:dPt>
            <c:idx val="12"/>
            <c:marker>
              <c:symbol val="circle"/>
              <c:size val="19"/>
              <c:spPr>
                <a:solidFill>
                  <a:schemeClr val="accent1">
                    <a:lumMod val="80000"/>
                    <a:lumOff val="2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19-76B0-485F-866E-034939F4478A}"/>
              </c:ext>
            </c:extLst>
          </c:dPt>
          <c:dPt>
            <c:idx val="13"/>
            <c:marker>
              <c:symbol val="circle"/>
              <c:size val="19"/>
              <c:spPr>
                <a:solidFill>
                  <a:schemeClr val="accent2">
                    <a:lumMod val="80000"/>
                    <a:lumOff val="20000"/>
                  </a:schemeClr>
                </a:solidFill>
                <a:ln w="104775">
                  <a:noFill/>
                  <a:round/>
                </a:ln>
                <a:effectLst/>
              </c:spPr>
            </c:marker>
            <c:bubble3D val="0"/>
            <c:spPr>
              <a:ln w="25400" cap="rnd">
                <a:noFill/>
                <a:round/>
              </a:ln>
              <a:effectLst/>
            </c:spPr>
            <c:extLst>
              <c:ext xmlns:c16="http://schemas.microsoft.com/office/drawing/2014/chart" uri="{C3380CC4-5D6E-409C-BE32-E72D297353CC}">
                <c16:uniqueId val="{0000001B-76B0-485F-866E-034939F4478A}"/>
              </c:ext>
            </c:extLst>
          </c:dPt>
          <c:dPt>
            <c:idx val="14"/>
            <c:marker>
              <c:symbol val="circle"/>
              <c:size val="19"/>
              <c:spPr>
                <a:solidFill>
                  <a:schemeClr val="accent3">
                    <a:lumMod val="80000"/>
                    <a:lumOff val="2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1D-76B0-485F-866E-034939F4478A}"/>
              </c:ext>
            </c:extLst>
          </c:dPt>
          <c:dPt>
            <c:idx val="15"/>
            <c:marker>
              <c:symbol val="circle"/>
              <c:size val="19"/>
              <c:spPr>
                <a:solidFill>
                  <a:schemeClr val="accent4">
                    <a:lumMod val="80000"/>
                    <a:lumOff val="2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1F-76B0-485F-866E-034939F4478A}"/>
              </c:ext>
            </c:extLst>
          </c:dPt>
          <c:dPt>
            <c:idx val="16"/>
            <c:marker>
              <c:symbol val="circle"/>
              <c:size val="19"/>
              <c:spPr>
                <a:solidFill>
                  <a:schemeClr val="accent5">
                    <a:lumMod val="80000"/>
                    <a:lumOff val="2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21-76B0-485F-866E-034939F4478A}"/>
              </c:ext>
            </c:extLst>
          </c:dPt>
          <c:dPt>
            <c:idx val="17"/>
            <c:marker>
              <c:symbol val="circle"/>
              <c:size val="19"/>
              <c:spPr>
                <a:solidFill>
                  <a:schemeClr val="accent6">
                    <a:lumMod val="80000"/>
                    <a:lumOff val="2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23-76B0-485F-866E-034939F4478A}"/>
              </c:ext>
            </c:extLst>
          </c:dPt>
          <c:dPt>
            <c:idx val="18"/>
            <c:marker>
              <c:symbol val="circle"/>
              <c:size val="19"/>
              <c:spPr>
                <a:solidFill>
                  <a:schemeClr val="accent1">
                    <a:lumMod val="8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25-76B0-485F-866E-034939F4478A}"/>
              </c:ext>
            </c:extLst>
          </c:dPt>
          <c:dPt>
            <c:idx val="19"/>
            <c:marker>
              <c:symbol val="circle"/>
              <c:size val="19"/>
              <c:spPr>
                <a:solidFill>
                  <a:schemeClr val="accent2">
                    <a:lumMod val="8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27-76B0-485F-866E-034939F4478A}"/>
              </c:ext>
            </c:extLst>
          </c:dPt>
          <c:dPt>
            <c:idx val="20"/>
            <c:marker>
              <c:symbol val="circle"/>
              <c:size val="19"/>
              <c:spPr>
                <a:solidFill>
                  <a:schemeClr val="accent3">
                    <a:lumMod val="8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29-76B0-485F-866E-034939F4478A}"/>
              </c:ext>
            </c:extLst>
          </c:dPt>
          <c:dPt>
            <c:idx val="21"/>
            <c:marker>
              <c:symbol val="circle"/>
              <c:size val="19"/>
              <c:spPr>
                <a:solidFill>
                  <a:schemeClr val="accent4">
                    <a:lumMod val="8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2B-76B0-485F-866E-034939F4478A}"/>
              </c:ext>
            </c:extLst>
          </c:dPt>
          <c:dPt>
            <c:idx val="22"/>
            <c:marker>
              <c:symbol val="circle"/>
              <c:size val="19"/>
              <c:spPr>
                <a:solidFill>
                  <a:schemeClr val="accent5">
                    <a:lumMod val="8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2D-76B0-485F-866E-034939F4478A}"/>
              </c:ext>
            </c:extLst>
          </c:dPt>
          <c:dPt>
            <c:idx val="23"/>
            <c:marker>
              <c:symbol val="circle"/>
              <c:size val="19"/>
              <c:spPr>
                <a:solidFill>
                  <a:schemeClr val="accent6">
                    <a:lumMod val="8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2F-76B0-485F-866E-034939F4478A}"/>
              </c:ext>
            </c:extLst>
          </c:dPt>
          <c:dPt>
            <c:idx val="24"/>
            <c:marker>
              <c:symbol val="circle"/>
              <c:size val="19"/>
              <c:spPr>
                <a:solidFill>
                  <a:schemeClr val="accent1">
                    <a:lumMod val="60000"/>
                    <a:lumOff val="4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31-76B0-485F-866E-034939F4478A}"/>
              </c:ext>
            </c:extLst>
          </c:dPt>
          <c:dPt>
            <c:idx val="25"/>
            <c:marker>
              <c:symbol val="circle"/>
              <c:size val="19"/>
              <c:spPr>
                <a:solidFill>
                  <a:schemeClr val="accent2">
                    <a:lumMod val="60000"/>
                    <a:lumOff val="4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33-76B0-485F-866E-034939F4478A}"/>
              </c:ext>
            </c:extLst>
          </c:dPt>
          <c:dPt>
            <c:idx val="26"/>
            <c:marker>
              <c:symbol val="circle"/>
              <c:size val="19"/>
              <c:spPr>
                <a:solidFill>
                  <a:schemeClr val="accent3">
                    <a:lumMod val="60000"/>
                    <a:lumOff val="4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35-76B0-485F-866E-034939F4478A}"/>
              </c:ext>
            </c:extLst>
          </c:dPt>
          <c:dPt>
            <c:idx val="27"/>
            <c:marker>
              <c:symbol val="circle"/>
              <c:size val="19"/>
              <c:spPr>
                <a:solidFill>
                  <a:schemeClr val="accent4">
                    <a:lumMod val="60000"/>
                    <a:lumOff val="4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37-76B0-485F-866E-034939F4478A}"/>
              </c:ext>
            </c:extLst>
          </c:dPt>
          <c:dPt>
            <c:idx val="28"/>
            <c:marker>
              <c:symbol val="circle"/>
              <c:size val="19"/>
              <c:spPr>
                <a:solidFill>
                  <a:schemeClr val="accent5">
                    <a:lumMod val="60000"/>
                    <a:lumOff val="4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39-76B0-485F-866E-034939F4478A}"/>
              </c:ext>
            </c:extLst>
          </c:dPt>
          <c:dPt>
            <c:idx val="29"/>
            <c:marker>
              <c:symbol val="circle"/>
              <c:size val="19"/>
              <c:spPr>
                <a:solidFill>
                  <a:schemeClr val="accent6">
                    <a:lumMod val="60000"/>
                    <a:lumOff val="4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3B-76B0-485F-866E-034939F4478A}"/>
              </c:ext>
            </c:extLst>
          </c:dPt>
          <c:dPt>
            <c:idx val="30"/>
            <c:marker>
              <c:symbol val="circle"/>
              <c:size val="19"/>
              <c:spPr>
                <a:solidFill>
                  <a:schemeClr val="accent1">
                    <a:lumMod val="5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3D-76B0-485F-866E-034939F4478A}"/>
              </c:ext>
            </c:extLst>
          </c:dPt>
          <c:dPt>
            <c:idx val="31"/>
            <c:marker>
              <c:symbol val="circle"/>
              <c:size val="19"/>
              <c:spPr>
                <a:solidFill>
                  <a:schemeClr val="accent2">
                    <a:lumMod val="5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3F-76B0-485F-866E-034939F4478A}"/>
              </c:ext>
            </c:extLst>
          </c:dPt>
          <c:dPt>
            <c:idx val="32"/>
            <c:marker>
              <c:symbol val="circle"/>
              <c:size val="19"/>
              <c:spPr>
                <a:solidFill>
                  <a:schemeClr val="accent3">
                    <a:lumMod val="5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41-76B0-485F-866E-034939F4478A}"/>
              </c:ext>
            </c:extLst>
          </c:dPt>
          <c:dPt>
            <c:idx val="33"/>
            <c:marker>
              <c:symbol val="circle"/>
              <c:size val="19"/>
              <c:spPr>
                <a:solidFill>
                  <a:schemeClr val="accent4">
                    <a:lumMod val="5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43-76B0-485F-866E-034939F4478A}"/>
              </c:ext>
            </c:extLst>
          </c:dPt>
          <c:dPt>
            <c:idx val="34"/>
            <c:marker>
              <c:symbol val="circle"/>
              <c:size val="19"/>
              <c:spPr>
                <a:solidFill>
                  <a:schemeClr val="accent5">
                    <a:lumMod val="5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45-76B0-485F-866E-034939F4478A}"/>
              </c:ext>
            </c:extLst>
          </c:dPt>
          <c:dPt>
            <c:idx val="35"/>
            <c:marker>
              <c:symbol val="circle"/>
              <c:size val="19"/>
              <c:spPr>
                <a:solidFill>
                  <a:schemeClr val="accent6">
                    <a:lumMod val="50000"/>
                  </a:schemeClr>
                </a:solidFill>
                <a:ln w="9525">
                  <a:noFill/>
                  <a:round/>
                </a:ln>
                <a:effectLst/>
              </c:spPr>
            </c:marker>
            <c:bubble3D val="0"/>
            <c:spPr>
              <a:ln w="25400" cap="rnd">
                <a:noFill/>
                <a:round/>
              </a:ln>
              <a:effectLst/>
            </c:spPr>
            <c:extLst>
              <c:ext xmlns:c16="http://schemas.microsoft.com/office/drawing/2014/chart" uri="{C3380CC4-5D6E-409C-BE32-E72D297353CC}">
                <c16:uniqueId val="{00000047-76B0-485F-866E-034939F4478A}"/>
              </c:ext>
            </c:extLst>
          </c:dPt>
          <c:xVal>
            <c:numRef>
              <c:f>Sheet1!$F$2:$F$37</c:f>
              <c:numCache>
                <c:formatCode>General</c:formatCode>
                <c:ptCount val="36"/>
                <c:pt idx="0">
                  <c:v>0.7</c:v>
                </c:pt>
                <c:pt idx="1">
                  <c:v>2</c:v>
                </c:pt>
                <c:pt idx="2">
                  <c:v>0</c:v>
                </c:pt>
                <c:pt idx="3">
                  <c:v>0.1</c:v>
                </c:pt>
                <c:pt idx="4">
                  <c:v>0.1</c:v>
                </c:pt>
                <c:pt idx="5">
                  <c:v>0.1</c:v>
                </c:pt>
                <c:pt idx="6">
                  <c:v>1.25</c:v>
                </c:pt>
                <c:pt idx="7">
                  <c:v>1.9</c:v>
                </c:pt>
                <c:pt idx="8">
                  <c:v>0</c:v>
                </c:pt>
                <c:pt idx="9">
                  <c:v>0.1</c:v>
                </c:pt>
                <c:pt idx="10">
                  <c:v>0.8</c:v>
                </c:pt>
                <c:pt idx="11">
                  <c:v>0</c:v>
                </c:pt>
                <c:pt idx="12">
                  <c:v>0.5</c:v>
                </c:pt>
                <c:pt idx="13">
                  <c:v>1.5</c:v>
                </c:pt>
                <c:pt idx="14">
                  <c:v>2</c:v>
                </c:pt>
                <c:pt idx="15">
                  <c:v>0</c:v>
                </c:pt>
                <c:pt idx="16">
                  <c:v>0.7</c:v>
                </c:pt>
                <c:pt idx="17">
                  <c:v>2</c:v>
                </c:pt>
                <c:pt idx="18">
                  <c:v>0</c:v>
                </c:pt>
                <c:pt idx="19">
                  <c:v>0</c:v>
                </c:pt>
                <c:pt idx="20">
                  <c:v>0.75</c:v>
                </c:pt>
                <c:pt idx="21">
                  <c:v>0.7</c:v>
                </c:pt>
                <c:pt idx="22">
                  <c:v>0</c:v>
                </c:pt>
                <c:pt idx="23">
                  <c:v>0</c:v>
                </c:pt>
                <c:pt idx="24">
                  <c:v>0</c:v>
                </c:pt>
                <c:pt idx="25">
                  <c:v>0</c:v>
                </c:pt>
                <c:pt idx="26">
                  <c:v>0</c:v>
                </c:pt>
                <c:pt idx="27">
                  <c:v>0</c:v>
                </c:pt>
                <c:pt idx="28">
                  <c:v>2</c:v>
                </c:pt>
                <c:pt idx="29">
                  <c:v>0</c:v>
                </c:pt>
                <c:pt idx="30">
                  <c:v>0</c:v>
                </c:pt>
                <c:pt idx="31">
                  <c:v>0</c:v>
                </c:pt>
                <c:pt idx="32">
                  <c:v>0.2</c:v>
                </c:pt>
                <c:pt idx="33">
                  <c:v>0</c:v>
                </c:pt>
                <c:pt idx="34">
                  <c:v>2</c:v>
                </c:pt>
                <c:pt idx="35">
                  <c:v>0</c:v>
                </c:pt>
              </c:numCache>
            </c:numRef>
          </c:xVal>
          <c:yVal>
            <c:numRef>
              <c:f>Sheet1!$G$2:$G$37</c:f>
              <c:numCache>
                <c:formatCode>General</c:formatCode>
                <c:ptCount val="36"/>
                <c:pt idx="0">
                  <c:v>0.1</c:v>
                </c:pt>
                <c:pt idx="1">
                  <c:v>0.1</c:v>
                </c:pt>
                <c:pt idx="2">
                  <c:v>0.7</c:v>
                </c:pt>
                <c:pt idx="3">
                  <c:v>1</c:v>
                </c:pt>
                <c:pt idx="4">
                  <c:v>1.5</c:v>
                </c:pt>
                <c:pt idx="5">
                  <c:v>1.75</c:v>
                </c:pt>
                <c:pt idx="6">
                  <c:v>1.5</c:v>
                </c:pt>
                <c:pt idx="7">
                  <c:v>0.1</c:v>
                </c:pt>
                <c:pt idx="8">
                  <c:v>0.7</c:v>
                </c:pt>
                <c:pt idx="9">
                  <c:v>1</c:v>
                </c:pt>
                <c:pt idx="10">
                  <c:v>0.2</c:v>
                </c:pt>
                <c:pt idx="11">
                  <c:v>0.5</c:v>
                </c:pt>
                <c:pt idx="12">
                  <c:v>0.2</c:v>
                </c:pt>
                <c:pt idx="13">
                  <c:v>0.1</c:v>
                </c:pt>
                <c:pt idx="14">
                  <c:v>2</c:v>
                </c:pt>
                <c:pt idx="15">
                  <c:v>0.7</c:v>
                </c:pt>
                <c:pt idx="16">
                  <c:v>0.1</c:v>
                </c:pt>
                <c:pt idx="17">
                  <c:v>0.1</c:v>
                </c:pt>
                <c:pt idx="18">
                  <c:v>0.9</c:v>
                </c:pt>
                <c:pt idx="19">
                  <c:v>0</c:v>
                </c:pt>
                <c:pt idx="20">
                  <c:v>1</c:v>
                </c:pt>
                <c:pt idx="21">
                  <c:v>0.1</c:v>
                </c:pt>
                <c:pt idx="22">
                  <c:v>1</c:v>
                </c:pt>
                <c:pt idx="23">
                  <c:v>0.75</c:v>
                </c:pt>
                <c:pt idx="24">
                  <c:v>1.3</c:v>
                </c:pt>
                <c:pt idx="25">
                  <c:v>1.3</c:v>
                </c:pt>
                <c:pt idx="26">
                  <c:v>1.5</c:v>
                </c:pt>
                <c:pt idx="27">
                  <c:v>1.5</c:v>
                </c:pt>
                <c:pt idx="28">
                  <c:v>1</c:v>
                </c:pt>
                <c:pt idx="29">
                  <c:v>1.3</c:v>
                </c:pt>
                <c:pt idx="30">
                  <c:v>0.1</c:v>
                </c:pt>
                <c:pt idx="31">
                  <c:v>1.1000000000000001</c:v>
                </c:pt>
                <c:pt idx="32">
                  <c:v>1.2</c:v>
                </c:pt>
                <c:pt idx="33">
                  <c:v>0.1</c:v>
                </c:pt>
                <c:pt idx="34">
                  <c:v>1.2</c:v>
                </c:pt>
                <c:pt idx="35">
                  <c:v>1.5</c:v>
                </c:pt>
              </c:numCache>
            </c:numRef>
          </c:yVal>
          <c:smooth val="0"/>
          <c:extLst>
            <c:ext xmlns:c16="http://schemas.microsoft.com/office/drawing/2014/chart" uri="{C3380CC4-5D6E-409C-BE32-E72D297353CC}">
              <c16:uniqueId val="{00000048-76B0-485F-866E-034939F4478A}"/>
            </c:ext>
          </c:extLst>
        </c:ser>
        <c:dLbls>
          <c:showLegendKey val="0"/>
          <c:showVal val="0"/>
          <c:showCatName val="0"/>
          <c:showSerName val="0"/>
          <c:showPercent val="0"/>
          <c:showBubbleSize val="0"/>
        </c:dLbls>
        <c:axId val="563853816"/>
        <c:axId val="563857096"/>
      </c:scatterChart>
      <c:valAx>
        <c:axId val="563853816"/>
        <c:scaling>
          <c:orientation val="minMax"/>
          <c:max val="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cap="all" baseline="0">
                    <a:solidFill>
                      <a:schemeClr val="tx1"/>
                    </a:solidFill>
                    <a:latin typeface="+mn-lt"/>
                    <a:ea typeface="+mn-ea"/>
                    <a:cs typeface="+mn-cs"/>
                  </a:defRPr>
                </a:pPr>
                <a:r>
                  <a:rPr lang="en-US" sz="1800" b="1">
                    <a:solidFill>
                      <a:schemeClr val="tx1"/>
                    </a:solidFill>
                  </a:rPr>
                  <a:t>Degree of Systemic change</a:t>
                </a:r>
              </a:p>
            </c:rich>
          </c:tx>
          <c:layout>
            <c:manualLayout>
              <c:xMode val="edge"/>
              <c:yMode val="edge"/>
              <c:x val="0.36863173300864671"/>
              <c:y val="0.92504702687215634"/>
            </c:manualLayout>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solidFill>
                  <a:latin typeface="+mn-lt"/>
                  <a:ea typeface="+mn-ea"/>
                  <a:cs typeface="+mn-cs"/>
                </a:defRPr>
              </a:pPr>
              <a:endParaRPr lang="en-US"/>
            </a:p>
          </c:txPr>
        </c:title>
        <c:numFmt formatCode="General" sourceLinked="1"/>
        <c:majorTickMark val="none"/>
        <c:minorTickMark val="none"/>
        <c:tickLblPos val="none"/>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3857096"/>
        <c:crosses val="autoZero"/>
        <c:crossBetween val="midCat"/>
        <c:majorUnit val="0.5"/>
        <c:minorUnit val="0.25"/>
      </c:valAx>
      <c:valAx>
        <c:axId val="563857096"/>
        <c:scaling>
          <c:orientation val="minMax"/>
          <c:max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cap="all" baseline="0">
                    <a:solidFill>
                      <a:schemeClr val="tx1"/>
                    </a:solidFill>
                    <a:latin typeface="+mn-lt"/>
                    <a:ea typeface="+mn-ea"/>
                    <a:cs typeface="+mn-cs"/>
                  </a:defRPr>
                </a:pPr>
                <a:r>
                  <a:rPr lang="en-US" sz="2000" b="1">
                    <a:solidFill>
                      <a:schemeClr val="tx1"/>
                    </a:solidFill>
                  </a:rPr>
                  <a:t>Cost &amp; Effort</a:t>
                </a:r>
              </a:p>
            </c:rich>
          </c:tx>
          <c:layout>
            <c:manualLayout>
              <c:xMode val="edge"/>
              <c:yMode val="edge"/>
              <c:x val="1.905056858620088E-2"/>
              <c:y val="0.34959246037731639"/>
            </c:manualLayout>
          </c:layout>
          <c:overlay val="0"/>
          <c:spPr>
            <a:noFill/>
            <a:ln>
              <a:noFill/>
            </a:ln>
            <a:effectLst/>
          </c:spPr>
          <c:txPr>
            <a:bodyPr rot="-5400000" spcFirstLastPara="1" vertOverflow="ellipsis" vert="horz" wrap="square" anchor="ctr" anchorCtr="1"/>
            <a:lstStyle/>
            <a:p>
              <a:pPr>
                <a:defRPr sz="2000" b="1" i="0" u="none" strike="noStrike" kern="1200" cap="all" baseline="0">
                  <a:solidFill>
                    <a:schemeClr val="tx1"/>
                  </a:solidFill>
                  <a:latin typeface="+mn-lt"/>
                  <a:ea typeface="+mn-ea"/>
                  <a:cs typeface="+mn-cs"/>
                </a:defRPr>
              </a:pPr>
              <a:endParaRPr lang="en-US"/>
            </a:p>
          </c:txPr>
        </c:title>
        <c:numFmt formatCode="General" sourceLinked="1"/>
        <c:majorTickMark val="none"/>
        <c:minorTickMark val="none"/>
        <c:tickLblPos val="none"/>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3853816"/>
        <c:crosses val="autoZero"/>
        <c:crossBetween val="midCat"/>
        <c:majorUnit val="0.5"/>
        <c:min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28870918719228"/>
          <c:y val="0.10746493081632913"/>
          <c:w val="0.85183922532662815"/>
          <c:h val="0.76124165093006846"/>
        </c:manualLayout>
      </c:layout>
      <c:lineChart>
        <c:grouping val="standard"/>
        <c:varyColors val="0"/>
        <c:ser>
          <c:idx val="0"/>
          <c:order val="0"/>
          <c:tx>
            <c:strRef>
              <c:f>'ADVANCE $'!$K$1</c:f>
              <c:strCache>
                <c:ptCount val="1"/>
                <c:pt idx="0">
                  <c:v>Request Total</c:v>
                </c:pt>
              </c:strCache>
            </c:strRef>
          </c:tx>
          <c:spPr>
            <a:ln w="57150" cap="rnd">
              <a:solidFill>
                <a:schemeClr val="accent6"/>
              </a:solidFill>
              <a:round/>
            </a:ln>
            <a:effectLst/>
          </c:spPr>
          <c:marker>
            <c:symbol val="circle"/>
            <c:size val="5"/>
            <c:spPr>
              <a:solidFill>
                <a:schemeClr val="accent6"/>
              </a:solidFill>
              <a:ln w="9525">
                <a:solidFill>
                  <a:schemeClr val="accent6"/>
                </a:solidFill>
              </a:ln>
              <a:effectLst/>
            </c:spPr>
          </c:marker>
          <c:dPt>
            <c:idx val="15"/>
            <c:marker>
              <c:symbol val="circle"/>
              <c:size val="5"/>
              <c:spPr>
                <a:solidFill>
                  <a:schemeClr val="accent6"/>
                </a:solidFill>
                <a:ln w="63500">
                  <a:solidFill>
                    <a:schemeClr val="accent6"/>
                  </a:solidFill>
                </a:ln>
                <a:effectLst/>
              </c:spPr>
            </c:marker>
            <c:bubble3D val="0"/>
            <c:extLst>
              <c:ext xmlns:c16="http://schemas.microsoft.com/office/drawing/2014/chart" uri="{C3380CC4-5D6E-409C-BE32-E72D297353CC}">
                <c16:uniqueId val="{00000000-829D-47A2-BB05-450AA337025F}"/>
              </c:ext>
            </c:extLst>
          </c:dPt>
          <c:dPt>
            <c:idx val="16"/>
            <c:marker>
              <c:symbol val="circle"/>
              <c:size val="5"/>
              <c:spPr>
                <a:solidFill>
                  <a:schemeClr val="accent6"/>
                </a:solidFill>
                <a:ln w="63500">
                  <a:solidFill>
                    <a:schemeClr val="accent6"/>
                  </a:solidFill>
                </a:ln>
                <a:effectLst/>
              </c:spPr>
            </c:marker>
            <c:bubble3D val="0"/>
            <c:extLst>
              <c:ext xmlns:c16="http://schemas.microsoft.com/office/drawing/2014/chart" uri="{C3380CC4-5D6E-409C-BE32-E72D297353CC}">
                <c16:uniqueId val="{00000001-829D-47A2-BB05-450AA337025F}"/>
              </c:ext>
            </c:extLst>
          </c:dPt>
          <c:dPt>
            <c:idx val="17"/>
            <c:marker>
              <c:symbol val="circle"/>
              <c:size val="5"/>
              <c:spPr>
                <a:solidFill>
                  <a:schemeClr val="accent6"/>
                </a:solidFill>
                <a:ln w="44450">
                  <a:solidFill>
                    <a:schemeClr val="accent6"/>
                  </a:solidFill>
                </a:ln>
                <a:effectLst/>
              </c:spPr>
            </c:marker>
            <c:bubble3D val="0"/>
            <c:extLst>
              <c:ext xmlns:c16="http://schemas.microsoft.com/office/drawing/2014/chart" uri="{C3380CC4-5D6E-409C-BE32-E72D297353CC}">
                <c16:uniqueId val="{00000002-829D-47A2-BB05-450AA337025F}"/>
              </c:ext>
            </c:extLst>
          </c:dPt>
          <c:cat>
            <c:strRef>
              <c:f>'ADVANCE $'!$J$3:$J$20</c:f>
              <c:strCache>
                <c:ptCount val="18"/>
                <c:pt idx="0">
                  <c:v>FY02</c:v>
                </c:pt>
                <c:pt idx="1">
                  <c:v>FY03</c:v>
                </c:pt>
                <c:pt idx="2">
                  <c:v>FY04</c:v>
                </c:pt>
                <c:pt idx="3">
                  <c:v>FY05</c:v>
                </c:pt>
                <c:pt idx="4">
                  <c:v>FY06</c:v>
                </c:pt>
                <c:pt idx="5">
                  <c:v>FY07</c:v>
                </c:pt>
                <c:pt idx="6">
                  <c:v>FY08</c:v>
                </c:pt>
                <c:pt idx="7">
                  <c:v>FY09</c:v>
                </c:pt>
                <c:pt idx="8">
                  <c:v>FY10</c:v>
                </c:pt>
                <c:pt idx="9">
                  <c:v>FY11</c:v>
                </c:pt>
                <c:pt idx="10">
                  <c:v>FY12</c:v>
                </c:pt>
                <c:pt idx="11">
                  <c:v>FY13</c:v>
                </c:pt>
                <c:pt idx="12">
                  <c:v>FY14</c:v>
                </c:pt>
                <c:pt idx="13">
                  <c:v>FY15</c:v>
                </c:pt>
                <c:pt idx="14">
                  <c:v>FY16</c:v>
                </c:pt>
                <c:pt idx="15">
                  <c:v>FY17</c:v>
                </c:pt>
                <c:pt idx="16">
                  <c:v>FY18</c:v>
                </c:pt>
                <c:pt idx="17">
                  <c:v>FY19</c:v>
                </c:pt>
              </c:strCache>
            </c:strRef>
          </c:cat>
          <c:val>
            <c:numRef>
              <c:f>'ADVANCE $'!$K$3:$K$20</c:f>
              <c:numCache>
                <c:formatCode>General</c:formatCode>
                <c:ptCount val="18"/>
                <c:pt idx="0">
                  <c:v>15.17</c:v>
                </c:pt>
                <c:pt idx="1">
                  <c:v>16.809999999999999</c:v>
                </c:pt>
                <c:pt idx="2">
                  <c:v>19.579999999999998</c:v>
                </c:pt>
                <c:pt idx="3">
                  <c:v>19.8</c:v>
                </c:pt>
                <c:pt idx="4">
                  <c:v>19.52</c:v>
                </c:pt>
                <c:pt idx="5">
                  <c:v>16.971</c:v>
                </c:pt>
                <c:pt idx="6">
                  <c:v>19.53</c:v>
                </c:pt>
                <c:pt idx="7">
                  <c:v>20.79</c:v>
                </c:pt>
                <c:pt idx="8">
                  <c:v>20.79</c:v>
                </c:pt>
                <c:pt idx="9">
                  <c:v>19.77</c:v>
                </c:pt>
                <c:pt idx="10">
                  <c:v>19.77</c:v>
                </c:pt>
                <c:pt idx="11">
                  <c:v>17.059999999999999</c:v>
                </c:pt>
                <c:pt idx="12">
                  <c:v>17.059999999999999</c:v>
                </c:pt>
                <c:pt idx="13">
                  <c:v>14.9</c:v>
                </c:pt>
                <c:pt idx="14">
                  <c:v>14.9</c:v>
                </c:pt>
                <c:pt idx="15">
                  <c:v>15.1</c:v>
                </c:pt>
                <c:pt idx="16">
                  <c:v>4.9000000000000004</c:v>
                </c:pt>
                <c:pt idx="17">
                  <c:v>18</c:v>
                </c:pt>
              </c:numCache>
            </c:numRef>
          </c:val>
          <c:smooth val="0"/>
          <c:extLst>
            <c:ext xmlns:c16="http://schemas.microsoft.com/office/drawing/2014/chart" uri="{C3380CC4-5D6E-409C-BE32-E72D297353CC}">
              <c16:uniqueId val="{00000003-829D-47A2-BB05-450AA337025F}"/>
            </c:ext>
          </c:extLst>
        </c:ser>
        <c:dLbls>
          <c:showLegendKey val="0"/>
          <c:showVal val="0"/>
          <c:showCatName val="0"/>
          <c:showSerName val="0"/>
          <c:showPercent val="0"/>
          <c:showBubbleSize val="0"/>
        </c:dLbls>
        <c:marker val="1"/>
        <c:smooth val="0"/>
        <c:axId val="622313960"/>
        <c:axId val="622313632"/>
      </c:lineChart>
      <c:lineChart>
        <c:grouping val="standard"/>
        <c:varyColors val="0"/>
        <c:ser>
          <c:idx val="1"/>
          <c:order val="1"/>
          <c:tx>
            <c:strRef>
              <c:f>'ADVANCE $'!$L$1</c:f>
              <c:strCache>
                <c:ptCount val="1"/>
                <c:pt idx="0">
                  <c:v>Actual</c:v>
                </c:pt>
              </c:strCache>
            </c:strRef>
          </c:tx>
          <c:spPr>
            <a:ln w="50800" cap="rnd">
              <a:solidFill>
                <a:schemeClr val="accent5"/>
              </a:solidFill>
              <a:round/>
            </a:ln>
            <a:effectLst/>
          </c:spPr>
          <c:marker>
            <c:symbol val="circle"/>
            <c:size val="5"/>
            <c:spPr>
              <a:solidFill>
                <a:schemeClr val="accent5"/>
              </a:solidFill>
              <a:ln w="63500">
                <a:solidFill>
                  <a:schemeClr val="accent5"/>
                </a:solidFill>
              </a:ln>
              <a:effectLst/>
            </c:spPr>
          </c:marker>
          <c:cat>
            <c:strRef>
              <c:f>'ADVANCE $'!$J$3:$J$20</c:f>
              <c:strCache>
                <c:ptCount val="18"/>
                <c:pt idx="0">
                  <c:v>FY02</c:v>
                </c:pt>
                <c:pt idx="1">
                  <c:v>FY03</c:v>
                </c:pt>
                <c:pt idx="2">
                  <c:v>FY04</c:v>
                </c:pt>
                <c:pt idx="3">
                  <c:v>FY05</c:v>
                </c:pt>
                <c:pt idx="4">
                  <c:v>FY06</c:v>
                </c:pt>
                <c:pt idx="5">
                  <c:v>FY07</c:v>
                </c:pt>
                <c:pt idx="6">
                  <c:v>FY08</c:v>
                </c:pt>
                <c:pt idx="7">
                  <c:v>FY09</c:v>
                </c:pt>
                <c:pt idx="8">
                  <c:v>FY10</c:v>
                </c:pt>
                <c:pt idx="9">
                  <c:v>FY11</c:v>
                </c:pt>
                <c:pt idx="10">
                  <c:v>FY12</c:v>
                </c:pt>
                <c:pt idx="11">
                  <c:v>FY13</c:v>
                </c:pt>
                <c:pt idx="12">
                  <c:v>FY14</c:v>
                </c:pt>
                <c:pt idx="13">
                  <c:v>FY15</c:v>
                </c:pt>
                <c:pt idx="14">
                  <c:v>FY16</c:v>
                </c:pt>
                <c:pt idx="15">
                  <c:v>FY17</c:v>
                </c:pt>
                <c:pt idx="16">
                  <c:v>FY18</c:v>
                </c:pt>
                <c:pt idx="17">
                  <c:v>FY19</c:v>
                </c:pt>
              </c:strCache>
            </c:strRef>
          </c:cat>
          <c:val>
            <c:numRef>
              <c:f>'ADVANCE $'!$L$3:$L$20</c:f>
              <c:numCache>
                <c:formatCode>General</c:formatCode>
                <c:ptCount val="18"/>
                <c:pt idx="0">
                  <c:v>15.17</c:v>
                </c:pt>
                <c:pt idx="1">
                  <c:v>16.809999999999999</c:v>
                </c:pt>
                <c:pt idx="2">
                  <c:v>19.579999999999998</c:v>
                </c:pt>
                <c:pt idx="3">
                  <c:v>19.8</c:v>
                </c:pt>
                <c:pt idx="4">
                  <c:v>19.52</c:v>
                </c:pt>
                <c:pt idx="5">
                  <c:v>16.971</c:v>
                </c:pt>
                <c:pt idx="6">
                  <c:v>19.53</c:v>
                </c:pt>
                <c:pt idx="7">
                  <c:v>20.79</c:v>
                </c:pt>
                <c:pt idx="8">
                  <c:v>20.79</c:v>
                </c:pt>
                <c:pt idx="9">
                  <c:v>19.77</c:v>
                </c:pt>
                <c:pt idx="10">
                  <c:v>19.77</c:v>
                </c:pt>
                <c:pt idx="11">
                  <c:v>17.059999999999999</c:v>
                </c:pt>
                <c:pt idx="12">
                  <c:v>17.059999999999999</c:v>
                </c:pt>
                <c:pt idx="13">
                  <c:v>14.9</c:v>
                </c:pt>
                <c:pt idx="14">
                  <c:v>14.9</c:v>
                </c:pt>
                <c:pt idx="15">
                  <c:v>17.8</c:v>
                </c:pt>
              </c:numCache>
            </c:numRef>
          </c:val>
          <c:smooth val="0"/>
          <c:extLst>
            <c:ext xmlns:c16="http://schemas.microsoft.com/office/drawing/2014/chart" uri="{C3380CC4-5D6E-409C-BE32-E72D297353CC}">
              <c16:uniqueId val="{00000004-829D-47A2-BB05-450AA337025F}"/>
            </c:ext>
          </c:extLst>
        </c:ser>
        <c:dLbls>
          <c:showLegendKey val="0"/>
          <c:showVal val="0"/>
          <c:showCatName val="0"/>
          <c:showSerName val="0"/>
          <c:showPercent val="0"/>
          <c:showBubbleSize val="0"/>
        </c:dLbls>
        <c:marker val="1"/>
        <c:smooth val="0"/>
        <c:axId val="422706584"/>
        <c:axId val="418296408"/>
      </c:lineChart>
      <c:catAx>
        <c:axId val="622313960"/>
        <c:scaling>
          <c:orientation val="minMax"/>
        </c:scaling>
        <c:delete val="0"/>
        <c:axPos val="b"/>
        <c:numFmt formatCode="&quot;$&quot;#,##0.00" sourceLinked="0"/>
        <c:majorTickMark val="cross"/>
        <c:minorTickMark val="none"/>
        <c:tickLblPos val="nextTo"/>
        <c:spPr>
          <a:noFill/>
          <a:ln w="3175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622313632"/>
        <c:crosses val="autoZero"/>
        <c:auto val="1"/>
        <c:lblAlgn val="ctr"/>
        <c:lblOffset val="100"/>
        <c:tickLblSkip val="1"/>
        <c:noMultiLvlLbl val="0"/>
      </c:catAx>
      <c:valAx>
        <c:axId val="622313632"/>
        <c:scaling>
          <c:orientation val="minMax"/>
        </c:scaling>
        <c:delete val="0"/>
        <c:axPos val="l"/>
        <c:majorGridlines>
          <c:spPr>
            <a:ln w="19050" cap="flat" cmpd="sng" algn="ctr">
              <a:solidFill>
                <a:schemeClr val="tx1"/>
              </a:solidFill>
              <a:round/>
            </a:ln>
            <a:effectLst/>
          </c:spPr>
        </c:majorGridlines>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n-US" dirty="0"/>
                  <a:t> $M</a:t>
                </a:r>
              </a:p>
            </c:rich>
          </c:tx>
          <c:layout>
            <c:manualLayout>
              <c:xMode val="edge"/>
              <c:yMode val="edge"/>
              <c:x val="6.0166964074023239E-3"/>
              <c:y val="0.44809976006973845"/>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622313960"/>
        <c:crosses val="autoZero"/>
        <c:crossBetween val="midCat"/>
      </c:valAx>
      <c:valAx>
        <c:axId val="418296408"/>
        <c:scaling>
          <c:orientation val="minMax"/>
        </c:scaling>
        <c:delete val="1"/>
        <c:axPos val="r"/>
        <c:numFmt formatCode="General" sourceLinked="1"/>
        <c:majorTickMark val="out"/>
        <c:minorTickMark val="none"/>
        <c:tickLblPos val="nextTo"/>
        <c:crossAx val="422706584"/>
        <c:crosses val="max"/>
        <c:crossBetween val="between"/>
      </c:valAx>
      <c:catAx>
        <c:axId val="422706584"/>
        <c:scaling>
          <c:orientation val="minMax"/>
        </c:scaling>
        <c:delete val="1"/>
        <c:axPos val="b"/>
        <c:numFmt formatCode="General" sourceLinked="1"/>
        <c:majorTickMark val="out"/>
        <c:minorTickMark val="none"/>
        <c:tickLblPos val="nextTo"/>
        <c:crossAx val="418296408"/>
        <c:crosses val="autoZero"/>
        <c:auto val="1"/>
        <c:lblAlgn val="ctr"/>
        <c:lblOffset val="100"/>
        <c:noMultiLvlLbl val="0"/>
      </c:catAx>
      <c:spPr>
        <a:noFill/>
        <a:ln>
          <a:noFill/>
        </a:ln>
        <a:effectLst/>
      </c:spPr>
    </c:plotArea>
    <c:plotVisOnly val="1"/>
    <c:dispBlanksAs val="gap"/>
    <c:showDLblsOverMax val="0"/>
  </c:chart>
  <c:spPr>
    <a:solidFill>
      <a:schemeClr val="bg1"/>
    </a:solidFill>
    <a:ln w="38100" cap="flat" cmpd="sng" algn="ctr">
      <a:solidFill>
        <a:schemeClr val="tx1"/>
      </a:solidFill>
      <a:round/>
    </a:ln>
    <a:effectLst/>
  </c:spPr>
  <c:txPr>
    <a:bodyPr/>
    <a:lstStyle/>
    <a:p>
      <a:pPr>
        <a:defRPr sz="1600" b="1">
          <a:solidFill>
            <a:sysClr val="windowText" lastClr="000000"/>
          </a:solidFill>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16 Networking Events Involving ~100 Women in Mathematics 2016-2017</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16 Networking Events Involving ~100 Women in Mathematics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3-7743-4050-8225-614068A5350B}"/>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2-7743-4050-8225-614068A5350B}"/>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1-7743-4050-8225-614068A5350B}"/>
              </c:ext>
            </c:extLst>
          </c:dPt>
          <c:dLbls>
            <c:dLbl>
              <c:idx val="0"/>
              <c:layout>
                <c:manualLayout>
                  <c:x val="-5.5357335190258532E-2"/>
                  <c:y val="0.1273323278832612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43-4050-8225-614068A5350B}"/>
                </c:ext>
              </c:extLst>
            </c:dLbl>
            <c:dLbl>
              <c:idx val="1"/>
              <c:layout>
                <c:manualLayout>
                  <c:x val="-0.12085589913073994"/>
                  <c:y val="-5.69916401154602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43-4050-8225-614068A5350B}"/>
                </c:ext>
              </c:extLst>
            </c:dLbl>
            <c:dLbl>
              <c:idx val="2"/>
              <c:layout>
                <c:manualLayout>
                  <c:x val="0.13347670900072131"/>
                  <c:y val="4.1709531466925021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43-4050-8225-614068A5350B}"/>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Workshops at JMM and SIAM</c:v>
                </c:pt>
                <c:pt idx="1">
                  <c:v>Research Collaboration Conferences for Women (RCCW)</c:v>
                </c:pt>
                <c:pt idx="2">
                  <c:v>Special Session at AWM Research Symposion</c:v>
                </c:pt>
              </c:strCache>
            </c:strRef>
          </c:cat>
          <c:val>
            <c:numRef>
              <c:f>Sheet1!$B$2:$B$4</c:f>
              <c:numCache>
                <c:formatCode>General</c:formatCode>
                <c:ptCount val="3"/>
                <c:pt idx="0">
                  <c:v>2</c:v>
                </c:pt>
                <c:pt idx="1">
                  <c:v>6</c:v>
                </c:pt>
                <c:pt idx="2">
                  <c:v>8</c:v>
                </c:pt>
              </c:numCache>
            </c:numRef>
          </c:val>
          <c:extLst>
            <c:ext xmlns:c16="http://schemas.microsoft.com/office/drawing/2014/chart" uri="{C3380CC4-5D6E-409C-BE32-E72D297353CC}">
              <c16:uniqueId val="{00000000-7743-4050-8225-614068A5350B}"/>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2.733515529968639E-2"/>
          <c:y val="0.74053295512429962"/>
          <c:w val="0.93898698914927314"/>
          <c:h val="0.20619150827498728"/>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03FEBC-A146-4B7F-B73A-45C85D06E057}"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92F75305-65D9-48E1-9BD9-F7C57374E54D}">
      <dgm:prSet phldrT="[Text]" custT="1"/>
      <dgm:spPr/>
      <dgm:t>
        <a:bodyPr/>
        <a:lstStyle/>
        <a:p>
          <a:r>
            <a:rPr lang="en-US" sz="2800" b="1" i="1" dirty="0"/>
            <a:t>Institutional Transformation (IT)</a:t>
          </a:r>
          <a:r>
            <a:rPr lang="en-US" sz="2800" dirty="0"/>
            <a:t> </a:t>
          </a:r>
        </a:p>
      </dgm:t>
    </dgm:pt>
    <dgm:pt modelId="{C963B3B5-52BC-4B06-886B-8B25C5DA930F}" type="parTrans" cxnId="{D7C3B197-0A94-459E-B6E0-7175EE0222AF}">
      <dgm:prSet/>
      <dgm:spPr/>
      <dgm:t>
        <a:bodyPr/>
        <a:lstStyle/>
        <a:p>
          <a:endParaRPr lang="en-US"/>
        </a:p>
      </dgm:t>
    </dgm:pt>
    <dgm:pt modelId="{EEF404DB-DBE3-4E79-B80B-E9210560CDE5}" type="sibTrans" cxnId="{D7C3B197-0A94-459E-B6E0-7175EE0222AF}">
      <dgm:prSet/>
      <dgm:spPr/>
      <dgm:t>
        <a:bodyPr/>
        <a:lstStyle/>
        <a:p>
          <a:endParaRPr lang="en-US"/>
        </a:p>
      </dgm:t>
    </dgm:pt>
    <dgm:pt modelId="{943F2482-78AA-434C-856F-AC02EBC675AF}">
      <dgm:prSet phldrT="[Text]"/>
      <dgm:spPr/>
      <dgm:t>
        <a:bodyPr/>
        <a:lstStyle/>
        <a:p>
          <a:r>
            <a:rPr lang="en-US" dirty="0"/>
            <a:t>Develop, implement, and study innovative organizational change strategies to foster gender equity</a:t>
          </a:r>
        </a:p>
      </dgm:t>
    </dgm:pt>
    <dgm:pt modelId="{855AC3F2-620A-4660-B29E-76702C5C264D}" type="parTrans" cxnId="{81DFCAD9-A19B-482C-8361-27906BF22C03}">
      <dgm:prSet/>
      <dgm:spPr/>
      <dgm:t>
        <a:bodyPr/>
        <a:lstStyle/>
        <a:p>
          <a:endParaRPr lang="en-US"/>
        </a:p>
      </dgm:t>
    </dgm:pt>
    <dgm:pt modelId="{F59B5032-5A00-4BA1-8EA2-2928CEA3DDB4}" type="sibTrans" cxnId="{81DFCAD9-A19B-482C-8361-27906BF22C03}">
      <dgm:prSet/>
      <dgm:spPr/>
      <dgm:t>
        <a:bodyPr/>
        <a:lstStyle/>
        <a:p>
          <a:endParaRPr lang="en-US"/>
        </a:p>
      </dgm:t>
    </dgm:pt>
    <dgm:pt modelId="{71DCB6A9-0E8C-4932-AC72-07C47198E106}">
      <dgm:prSet phldrT="[Text]" custT="1"/>
      <dgm:spPr/>
      <dgm:t>
        <a:bodyPr/>
        <a:lstStyle/>
        <a:p>
          <a:r>
            <a:rPr lang="en-US" sz="2800" b="1" i="1" dirty="0"/>
            <a:t>Adaptation</a:t>
          </a:r>
          <a:r>
            <a:rPr lang="en-US" sz="2800" dirty="0"/>
            <a:t> </a:t>
          </a:r>
          <a:endParaRPr lang="en-US" sz="2300" dirty="0"/>
        </a:p>
      </dgm:t>
    </dgm:pt>
    <dgm:pt modelId="{3E90C287-D758-45A1-9F60-7675C95A7E5F}" type="parTrans" cxnId="{D67B2CA8-CD24-41FE-B605-34FFB8A9BD58}">
      <dgm:prSet/>
      <dgm:spPr/>
      <dgm:t>
        <a:bodyPr/>
        <a:lstStyle/>
        <a:p>
          <a:endParaRPr lang="en-US"/>
        </a:p>
      </dgm:t>
    </dgm:pt>
    <dgm:pt modelId="{E07717AD-DDFE-4637-8929-552CD578D10D}" type="sibTrans" cxnId="{D67B2CA8-CD24-41FE-B605-34FFB8A9BD58}">
      <dgm:prSet/>
      <dgm:spPr/>
      <dgm:t>
        <a:bodyPr/>
        <a:lstStyle/>
        <a:p>
          <a:endParaRPr lang="en-US"/>
        </a:p>
      </dgm:t>
    </dgm:pt>
    <dgm:pt modelId="{814779F2-7CBE-4D66-B750-D46895DC0A19}">
      <dgm:prSet phldrT="[Text]"/>
      <dgm:spPr/>
      <dgm:t>
        <a:bodyPr/>
        <a:lstStyle/>
        <a:p>
          <a:r>
            <a:rPr lang="en-US" dirty="0"/>
            <a:t>Adapt proven organizational gender equity strategies</a:t>
          </a:r>
        </a:p>
      </dgm:t>
    </dgm:pt>
    <dgm:pt modelId="{24C7AE19-C7F0-4417-A3D9-1FAC19F0E268}" type="parTrans" cxnId="{FC21B64B-08F7-4114-84E7-FD65FD327C59}">
      <dgm:prSet/>
      <dgm:spPr/>
      <dgm:t>
        <a:bodyPr/>
        <a:lstStyle/>
        <a:p>
          <a:endParaRPr lang="en-US"/>
        </a:p>
      </dgm:t>
    </dgm:pt>
    <dgm:pt modelId="{9445638B-EE74-40CC-ACC9-FA8B9F1BFBCB}" type="sibTrans" cxnId="{FC21B64B-08F7-4114-84E7-FD65FD327C59}">
      <dgm:prSet/>
      <dgm:spPr/>
      <dgm:t>
        <a:bodyPr/>
        <a:lstStyle/>
        <a:p>
          <a:endParaRPr lang="en-US"/>
        </a:p>
      </dgm:t>
    </dgm:pt>
    <dgm:pt modelId="{3F56BF92-56AC-4FBA-AF7C-3E1B1A5E1D98}">
      <dgm:prSet phldrT="[Text]" custT="1"/>
      <dgm:spPr/>
      <dgm:t>
        <a:bodyPr/>
        <a:lstStyle/>
        <a:p>
          <a:r>
            <a:rPr lang="en-US" sz="2800" b="1" i="1" dirty="0"/>
            <a:t>Partnership</a:t>
          </a:r>
          <a:r>
            <a:rPr lang="en-US" sz="2800" dirty="0"/>
            <a:t> </a:t>
          </a:r>
          <a:endParaRPr lang="en-US" sz="2300" dirty="0"/>
        </a:p>
      </dgm:t>
    </dgm:pt>
    <dgm:pt modelId="{BF65946A-9312-4635-8A44-E67BF8A9EFA9}" type="parTrans" cxnId="{07ACAE67-4151-49C3-B482-7958C6716B2A}">
      <dgm:prSet/>
      <dgm:spPr/>
      <dgm:t>
        <a:bodyPr/>
        <a:lstStyle/>
        <a:p>
          <a:endParaRPr lang="en-US"/>
        </a:p>
      </dgm:t>
    </dgm:pt>
    <dgm:pt modelId="{FA0A317A-96BB-46DF-A271-5FCFD8D7EDB0}" type="sibTrans" cxnId="{07ACAE67-4151-49C3-B482-7958C6716B2A}">
      <dgm:prSet/>
      <dgm:spPr/>
      <dgm:t>
        <a:bodyPr/>
        <a:lstStyle/>
        <a:p>
          <a:endParaRPr lang="en-US"/>
        </a:p>
      </dgm:t>
    </dgm:pt>
    <dgm:pt modelId="{FD7B1BBB-5B27-43E9-805D-6038EC81AFF6}">
      <dgm:prSet phldrT="[Text]"/>
      <dgm:spPr/>
      <dgm:t>
        <a:bodyPr/>
        <a:lstStyle/>
        <a:p>
          <a:r>
            <a:rPr lang="en-US" dirty="0"/>
            <a:t>Scale-up proven systemic gender equity strategies for national or regional impact</a:t>
          </a:r>
        </a:p>
      </dgm:t>
    </dgm:pt>
    <dgm:pt modelId="{96DDAE6C-0642-4BE8-A389-A548EBF03050}" type="parTrans" cxnId="{FA03D52C-D290-4791-A6FD-9F7121B37497}">
      <dgm:prSet/>
      <dgm:spPr/>
      <dgm:t>
        <a:bodyPr/>
        <a:lstStyle/>
        <a:p>
          <a:endParaRPr lang="en-US"/>
        </a:p>
      </dgm:t>
    </dgm:pt>
    <dgm:pt modelId="{339A4563-17A5-4B98-A499-22F3AF9827A8}" type="sibTrans" cxnId="{FA03D52C-D290-4791-A6FD-9F7121B37497}">
      <dgm:prSet/>
      <dgm:spPr/>
      <dgm:t>
        <a:bodyPr/>
        <a:lstStyle/>
        <a:p>
          <a:endParaRPr lang="en-US"/>
        </a:p>
      </dgm:t>
    </dgm:pt>
    <dgm:pt modelId="{5C543DF8-3F7E-43A1-BEDB-D0C356D12BF0}">
      <dgm:prSet phldrT="[Text]"/>
      <dgm:spPr/>
      <dgm:t>
        <a:bodyPr/>
        <a:lstStyle/>
        <a:p>
          <a:r>
            <a:rPr lang="en-US" dirty="0"/>
            <a:t>Single IHE that has not had IT before (all STEM)</a:t>
          </a:r>
        </a:p>
      </dgm:t>
    </dgm:pt>
    <dgm:pt modelId="{7A0358D6-1D2E-496E-A816-3D5EE222835F}" type="parTrans" cxnId="{D6FFE161-A48E-45EA-ADC8-71D50CDCA418}">
      <dgm:prSet/>
      <dgm:spPr/>
      <dgm:t>
        <a:bodyPr/>
        <a:lstStyle/>
        <a:p>
          <a:endParaRPr lang="en-US"/>
        </a:p>
      </dgm:t>
    </dgm:pt>
    <dgm:pt modelId="{ACAC3DFF-A1F3-4787-AE37-713DAEB5CA0A}" type="sibTrans" cxnId="{D6FFE161-A48E-45EA-ADC8-71D50CDCA418}">
      <dgm:prSet/>
      <dgm:spPr/>
      <dgm:t>
        <a:bodyPr/>
        <a:lstStyle/>
        <a:p>
          <a:endParaRPr lang="en-US"/>
        </a:p>
      </dgm:t>
    </dgm:pt>
    <dgm:pt modelId="{4489D04C-2E82-4623-8E50-CD703B93FC19}">
      <dgm:prSet phldrT="[Text]"/>
      <dgm:spPr/>
      <dgm:t>
        <a:bodyPr/>
        <a:lstStyle/>
        <a:p>
          <a:r>
            <a:rPr lang="en-US" dirty="0"/>
            <a:t>Up to $3M over five years</a:t>
          </a:r>
        </a:p>
      </dgm:t>
    </dgm:pt>
    <dgm:pt modelId="{3F29D5E5-ADC1-44B9-B018-1B96615B5C6E}" type="parTrans" cxnId="{3A552584-46B6-4E28-B2C0-BCC5384363FB}">
      <dgm:prSet/>
      <dgm:spPr/>
      <dgm:t>
        <a:bodyPr/>
        <a:lstStyle/>
        <a:p>
          <a:endParaRPr lang="en-US"/>
        </a:p>
      </dgm:t>
    </dgm:pt>
    <dgm:pt modelId="{9530F8C8-930E-4873-8872-91B9AEF60E70}" type="sibTrans" cxnId="{3A552584-46B6-4E28-B2C0-BCC5384363FB}">
      <dgm:prSet/>
      <dgm:spPr/>
      <dgm:t>
        <a:bodyPr/>
        <a:lstStyle/>
        <a:p>
          <a:endParaRPr lang="en-US"/>
        </a:p>
      </dgm:t>
    </dgm:pt>
    <dgm:pt modelId="{7B4DA906-6309-4937-B10D-A2D2C6835496}">
      <dgm:prSet phldrT="[Text]"/>
      <dgm:spPr/>
      <dgm:t>
        <a:bodyPr/>
        <a:lstStyle/>
        <a:p>
          <a:r>
            <a:rPr lang="en-US" dirty="0"/>
            <a:t>Single IHE that has not had IT before (all STEM) 		or</a:t>
          </a:r>
        </a:p>
      </dgm:t>
    </dgm:pt>
    <dgm:pt modelId="{AAFE0FCD-7D95-4E9F-AE58-A6D4096A980D}" type="parTrans" cxnId="{454D5B87-6709-4A5A-B8F8-4BE6418B7E0D}">
      <dgm:prSet/>
      <dgm:spPr/>
      <dgm:t>
        <a:bodyPr/>
        <a:lstStyle/>
        <a:p>
          <a:endParaRPr lang="en-US"/>
        </a:p>
      </dgm:t>
    </dgm:pt>
    <dgm:pt modelId="{B561AA90-415F-4931-8D63-6F641B03E2B8}" type="sibTrans" cxnId="{454D5B87-6709-4A5A-B8F8-4BE6418B7E0D}">
      <dgm:prSet/>
      <dgm:spPr/>
      <dgm:t>
        <a:bodyPr/>
        <a:lstStyle/>
        <a:p>
          <a:endParaRPr lang="en-US"/>
        </a:p>
      </dgm:t>
    </dgm:pt>
    <dgm:pt modelId="{DED4BFFC-0FE6-4DEB-A483-2478CF3B4505}">
      <dgm:prSet phldrT="[Text]"/>
      <dgm:spPr/>
      <dgm:t>
        <a:bodyPr/>
        <a:lstStyle/>
        <a:p>
          <a:r>
            <a:rPr lang="en-US" dirty="0"/>
            <a:t>Two or more partner orgs.</a:t>
          </a:r>
        </a:p>
      </dgm:t>
    </dgm:pt>
    <dgm:pt modelId="{B9E3340E-D038-43E5-844E-4D19005A9227}" type="parTrans" cxnId="{C724D5B1-60FB-4642-AD8F-F601DBEF5972}">
      <dgm:prSet/>
      <dgm:spPr/>
      <dgm:t>
        <a:bodyPr/>
        <a:lstStyle/>
        <a:p>
          <a:endParaRPr lang="en-US"/>
        </a:p>
      </dgm:t>
    </dgm:pt>
    <dgm:pt modelId="{7B77B549-72E5-4948-8F03-3780B19DAFE6}" type="sibTrans" cxnId="{C724D5B1-60FB-4642-AD8F-F601DBEF5972}">
      <dgm:prSet/>
      <dgm:spPr/>
      <dgm:t>
        <a:bodyPr/>
        <a:lstStyle/>
        <a:p>
          <a:endParaRPr lang="en-US"/>
        </a:p>
      </dgm:t>
    </dgm:pt>
    <dgm:pt modelId="{98744FE5-5717-467B-A3FA-B3F3B4EFE31A}">
      <dgm:prSet phldrT="[Text]"/>
      <dgm:spPr/>
      <dgm:t>
        <a:bodyPr/>
        <a:lstStyle/>
        <a:p>
          <a:r>
            <a:rPr lang="en-US" dirty="0"/>
            <a:t>Up to $1M over 3-5 years</a:t>
          </a:r>
        </a:p>
      </dgm:t>
    </dgm:pt>
    <dgm:pt modelId="{C1E48B63-E70E-464C-89E9-75DB16878A09}" type="parTrans" cxnId="{55F1EB3F-DA27-4B5A-AA99-77EC938B53D8}">
      <dgm:prSet/>
      <dgm:spPr/>
      <dgm:t>
        <a:bodyPr/>
        <a:lstStyle/>
        <a:p>
          <a:endParaRPr lang="en-US"/>
        </a:p>
      </dgm:t>
    </dgm:pt>
    <dgm:pt modelId="{061A86A7-328F-4F5A-9A8A-186A908812BA}" type="sibTrans" cxnId="{55F1EB3F-DA27-4B5A-AA99-77EC938B53D8}">
      <dgm:prSet/>
      <dgm:spPr/>
      <dgm:t>
        <a:bodyPr/>
        <a:lstStyle/>
        <a:p>
          <a:endParaRPr lang="en-US"/>
        </a:p>
      </dgm:t>
    </dgm:pt>
    <dgm:pt modelId="{36270BB6-E70F-4DF2-952A-35D212B25F64}">
      <dgm:prSet phldrT="[Text]"/>
      <dgm:spPr/>
      <dgm:t>
        <a:bodyPr/>
        <a:lstStyle/>
        <a:p>
          <a:r>
            <a:rPr lang="en-US" dirty="0"/>
            <a:t>One or more disciplines</a:t>
          </a:r>
        </a:p>
      </dgm:t>
    </dgm:pt>
    <dgm:pt modelId="{B7BDEAB7-2AB9-45C3-AFA7-253FBB1B6B4E}" type="parTrans" cxnId="{7F9A263B-4798-4782-A385-5653867C1D61}">
      <dgm:prSet/>
      <dgm:spPr/>
      <dgm:t>
        <a:bodyPr/>
        <a:lstStyle/>
        <a:p>
          <a:endParaRPr lang="en-US"/>
        </a:p>
      </dgm:t>
    </dgm:pt>
    <dgm:pt modelId="{295A7140-29DB-4CC9-8469-DDF436424E52}" type="sibTrans" cxnId="{7F9A263B-4798-4782-A385-5653867C1D61}">
      <dgm:prSet/>
      <dgm:spPr/>
      <dgm:t>
        <a:bodyPr/>
        <a:lstStyle/>
        <a:p>
          <a:endParaRPr lang="en-US"/>
        </a:p>
      </dgm:t>
    </dgm:pt>
    <dgm:pt modelId="{1A3A3FFC-CB2F-442C-88C7-0F5248DD0296}">
      <dgm:prSet phldrT="[Text]"/>
      <dgm:spPr/>
      <dgm:t>
        <a:bodyPr/>
        <a:lstStyle/>
        <a:p>
          <a:r>
            <a:rPr lang="en-US" dirty="0"/>
            <a:t>Up to $1M over three years</a:t>
          </a:r>
        </a:p>
      </dgm:t>
    </dgm:pt>
    <dgm:pt modelId="{855D6064-BD90-4F1C-9AAA-711D64D98AEC}" type="parTrans" cxnId="{EB6CE007-90A2-4DCE-A8E9-BBEA9762DF75}">
      <dgm:prSet/>
      <dgm:spPr/>
      <dgm:t>
        <a:bodyPr/>
        <a:lstStyle/>
        <a:p>
          <a:endParaRPr lang="en-US"/>
        </a:p>
      </dgm:t>
    </dgm:pt>
    <dgm:pt modelId="{F89DF264-A0AD-4788-AA5C-6C74BF481CB8}" type="sibTrans" cxnId="{EB6CE007-90A2-4DCE-A8E9-BBEA9762DF75}">
      <dgm:prSet/>
      <dgm:spPr/>
      <dgm:t>
        <a:bodyPr/>
        <a:lstStyle/>
        <a:p>
          <a:endParaRPr lang="en-US"/>
        </a:p>
      </dgm:t>
    </dgm:pt>
    <dgm:pt modelId="{178EA3D7-701F-4DA7-A31C-5F732432C9A7}">
      <dgm:prSet phldrT="[Text]"/>
      <dgm:spPr/>
      <dgm:t>
        <a:bodyPr/>
        <a:lstStyle/>
        <a:p>
          <a:r>
            <a:rPr lang="en-US" dirty="0"/>
            <a:t>Single non-profit org. (one or more disciplines)</a:t>
          </a:r>
        </a:p>
      </dgm:t>
    </dgm:pt>
    <dgm:pt modelId="{582A9671-807E-4402-A78C-3841CBCDDA60}" type="parTrans" cxnId="{F194441B-D758-44CD-9FA4-B57574D7B9D7}">
      <dgm:prSet/>
      <dgm:spPr/>
      <dgm:t>
        <a:bodyPr/>
        <a:lstStyle/>
        <a:p>
          <a:endParaRPr lang="en-US"/>
        </a:p>
      </dgm:t>
    </dgm:pt>
    <dgm:pt modelId="{CFA4BE7B-6D6E-4E15-B0C2-8045FD52F741}" type="sibTrans" cxnId="{F194441B-D758-44CD-9FA4-B57574D7B9D7}">
      <dgm:prSet/>
      <dgm:spPr/>
      <dgm:t>
        <a:bodyPr/>
        <a:lstStyle/>
        <a:p>
          <a:endParaRPr lang="en-US"/>
        </a:p>
      </dgm:t>
    </dgm:pt>
    <dgm:pt modelId="{BA5D35BB-91DC-44B2-91F8-367E8EFED1A3}">
      <dgm:prSet phldrT="[Text]"/>
      <dgm:spPr/>
      <dgm:t>
        <a:bodyPr/>
        <a:lstStyle/>
        <a:p>
          <a:r>
            <a:rPr lang="en-US" dirty="0"/>
            <a:t>Preliminary proposal April 12, 2017* (required) </a:t>
          </a:r>
        </a:p>
      </dgm:t>
    </dgm:pt>
    <dgm:pt modelId="{A252BEB1-A67A-418D-B8F3-58FFEE7F0DAF}" type="parTrans" cxnId="{B533C81C-699B-4EA5-8579-A9598083EBBD}">
      <dgm:prSet/>
      <dgm:spPr/>
      <dgm:t>
        <a:bodyPr/>
        <a:lstStyle/>
        <a:p>
          <a:endParaRPr lang="en-US"/>
        </a:p>
      </dgm:t>
    </dgm:pt>
    <dgm:pt modelId="{38A6014F-217F-408A-93C1-4A287BB9637D}" type="sibTrans" cxnId="{B533C81C-699B-4EA5-8579-A9598083EBBD}">
      <dgm:prSet/>
      <dgm:spPr/>
      <dgm:t>
        <a:bodyPr/>
        <a:lstStyle/>
        <a:p>
          <a:endParaRPr lang="en-US"/>
        </a:p>
      </dgm:t>
    </dgm:pt>
    <dgm:pt modelId="{1FB9A4BC-DC5E-46F0-BE12-BBD388ACC197}">
      <dgm:prSet phldrT="[Text]"/>
      <dgm:spPr/>
      <dgm:t>
        <a:bodyPr/>
        <a:lstStyle/>
        <a:p>
          <a:r>
            <a:rPr lang="en-US" dirty="0"/>
            <a:t>LOI Aug. 9, 2017* (required) </a:t>
          </a:r>
        </a:p>
      </dgm:t>
    </dgm:pt>
    <dgm:pt modelId="{D7EDF07D-DD9D-4E52-B4B9-47FDA2731268}" type="parTrans" cxnId="{66DCC892-F8B7-41D9-8EE8-63188149521F}">
      <dgm:prSet/>
      <dgm:spPr/>
      <dgm:t>
        <a:bodyPr/>
        <a:lstStyle/>
        <a:p>
          <a:endParaRPr lang="en-US"/>
        </a:p>
      </dgm:t>
    </dgm:pt>
    <dgm:pt modelId="{05908E1E-BA80-43FA-A34C-452C0D6FD3CE}" type="sibTrans" cxnId="{66DCC892-F8B7-41D9-8EE8-63188149521F}">
      <dgm:prSet/>
      <dgm:spPr/>
      <dgm:t>
        <a:bodyPr/>
        <a:lstStyle/>
        <a:p>
          <a:endParaRPr lang="en-US"/>
        </a:p>
      </dgm:t>
    </dgm:pt>
    <dgm:pt modelId="{A1F5F2F1-AF4F-44EA-8604-94547A77D912}">
      <dgm:prSet phldrT="[Text]"/>
      <dgm:spPr/>
      <dgm:t>
        <a:bodyPr/>
        <a:lstStyle/>
        <a:p>
          <a:r>
            <a:rPr lang="en-US" dirty="0"/>
            <a:t>LOI Dec. 14, 2016* (required)</a:t>
          </a:r>
        </a:p>
      </dgm:t>
    </dgm:pt>
    <dgm:pt modelId="{F2B87F42-F852-4481-BAC2-5DA24FA910DB}" type="parTrans" cxnId="{8BD15177-F7C0-4B76-BF09-8FDCA17A401C}">
      <dgm:prSet/>
      <dgm:spPr/>
      <dgm:t>
        <a:bodyPr/>
        <a:lstStyle/>
        <a:p>
          <a:endParaRPr lang="en-US"/>
        </a:p>
      </dgm:t>
    </dgm:pt>
    <dgm:pt modelId="{94BE372B-99DF-4F4F-A0B9-8924AC7C048B}" type="sibTrans" cxnId="{8BD15177-F7C0-4B76-BF09-8FDCA17A401C}">
      <dgm:prSet/>
      <dgm:spPr/>
      <dgm:t>
        <a:bodyPr/>
        <a:lstStyle/>
        <a:p>
          <a:endParaRPr lang="en-US"/>
        </a:p>
      </dgm:t>
    </dgm:pt>
    <dgm:pt modelId="{4D631C5C-C233-417F-89DD-BCC02F2A243B}">
      <dgm:prSet/>
      <dgm:spPr/>
      <dgm:t>
        <a:bodyPr/>
        <a:lstStyle/>
        <a:p>
          <a:r>
            <a:rPr lang="en-US" dirty="0"/>
            <a:t>Proposal Jan. 11, 2017* </a:t>
          </a:r>
        </a:p>
      </dgm:t>
    </dgm:pt>
    <dgm:pt modelId="{A7EA7F53-A8F9-48D4-8FA4-5094A0A9A41D}" type="parTrans" cxnId="{248A2A19-4FA5-4E08-8B0B-08B803EA9DCD}">
      <dgm:prSet/>
      <dgm:spPr/>
      <dgm:t>
        <a:bodyPr/>
        <a:lstStyle/>
        <a:p>
          <a:endParaRPr lang="en-US"/>
        </a:p>
      </dgm:t>
    </dgm:pt>
    <dgm:pt modelId="{B0F52A79-37A8-46ED-A25D-6E1FC34632E9}" type="sibTrans" cxnId="{248A2A19-4FA5-4E08-8B0B-08B803EA9DCD}">
      <dgm:prSet/>
      <dgm:spPr/>
      <dgm:t>
        <a:bodyPr/>
        <a:lstStyle/>
        <a:p>
          <a:endParaRPr lang="en-US"/>
        </a:p>
      </dgm:t>
    </dgm:pt>
    <dgm:pt modelId="{18BDB4F5-2DF8-4B0D-9142-60B6A5B62647}">
      <dgm:prSet/>
      <dgm:spPr/>
      <dgm:t>
        <a:bodyPr/>
        <a:lstStyle/>
        <a:p>
          <a:r>
            <a:rPr lang="en-US" dirty="0"/>
            <a:t>Proposal Sept. 13, 2017*</a:t>
          </a:r>
        </a:p>
      </dgm:t>
    </dgm:pt>
    <dgm:pt modelId="{74A5AFC7-885F-440F-90DD-BAC4D93EB682}" type="parTrans" cxnId="{2D8940C1-FE7D-4C3D-87AD-2C6ED35C76BC}">
      <dgm:prSet/>
      <dgm:spPr/>
      <dgm:t>
        <a:bodyPr/>
        <a:lstStyle/>
        <a:p>
          <a:endParaRPr lang="en-US"/>
        </a:p>
      </dgm:t>
    </dgm:pt>
    <dgm:pt modelId="{54BF593F-86C6-4870-B34F-8CA656413936}" type="sibTrans" cxnId="{2D8940C1-FE7D-4C3D-87AD-2C6ED35C76BC}">
      <dgm:prSet/>
      <dgm:spPr/>
      <dgm:t>
        <a:bodyPr/>
        <a:lstStyle/>
        <a:p>
          <a:endParaRPr lang="en-US"/>
        </a:p>
      </dgm:t>
    </dgm:pt>
    <dgm:pt modelId="{DDC2903E-BCCA-475B-AF0C-9BE4A4E336F3}">
      <dgm:prSet/>
      <dgm:spPr/>
      <dgm:t>
        <a:bodyPr/>
        <a:lstStyle/>
        <a:p>
          <a:r>
            <a:rPr lang="en-US" dirty="0"/>
            <a:t>Proposal (if invited after preliminary) Jan. 17, 2018*</a:t>
          </a:r>
        </a:p>
      </dgm:t>
    </dgm:pt>
    <dgm:pt modelId="{0E38325D-DAE2-4A7A-BF34-3613764E4E5C}" type="parTrans" cxnId="{6AFC778D-38F3-4CC9-85C0-0F55E88CAB64}">
      <dgm:prSet/>
      <dgm:spPr/>
      <dgm:t>
        <a:bodyPr/>
        <a:lstStyle/>
        <a:p>
          <a:endParaRPr lang="en-US"/>
        </a:p>
      </dgm:t>
    </dgm:pt>
    <dgm:pt modelId="{4A35FBE9-5B79-48E7-9E73-E7C9807F72FE}" type="sibTrans" cxnId="{6AFC778D-38F3-4CC9-85C0-0F55E88CAB64}">
      <dgm:prSet/>
      <dgm:spPr/>
      <dgm:t>
        <a:bodyPr/>
        <a:lstStyle/>
        <a:p>
          <a:endParaRPr lang="en-US"/>
        </a:p>
      </dgm:t>
    </dgm:pt>
    <dgm:pt modelId="{2322434D-4F29-4A01-9375-30C2CA8C151F}">
      <dgm:prSet phldrT="[Text]"/>
      <dgm:spPr/>
      <dgm:t>
        <a:bodyPr/>
        <a:lstStyle/>
        <a:p>
          <a:endParaRPr lang="en-US" dirty="0"/>
        </a:p>
      </dgm:t>
    </dgm:pt>
    <dgm:pt modelId="{6257299E-45DD-4AAE-AAB9-A75B9FC55230}" type="parTrans" cxnId="{8F33B7D5-0EC9-40D9-ABBA-6249D53EC2C9}">
      <dgm:prSet/>
      <dgm:spPr/>
      <dgm:t>
        <a:bodyPr/>
        <a:lstStyle/>
        <a:p>
          <a:endParaRPr lang="en-US"/>
        </a:p>
      </dgm:t>
    </dgm:pt>
    <dgm:pt modelId="{F58EBD55-29C3-4B88-8DD5-FB2D2AED7E4B}" type="sibTrans" cxnId="{8F33B7D5-0EC9-40D9-ABBA-6249D53EC2C9}">
      <dgm:prSet/>
      <dgm:spPr/>
      <dgm:t>
        <a:bodyPr/>
        <a:lstStyle/>
        <a:p>
          <a:endParaRPr lang="en-US"/>
        </a:p>
      </dgm:t>
    </dgm:pt>
    <dgm:pt modelId="{BF5F675C-B085-49A2-B869-3F5F50A2E9C1}">
      <dgm:prSet phldrT="[Text]"/>
      <dgm:spPr/>
      <dgm:t>
        <a:bodyPr/>
        <a:lstStyle/>
        <a:p>
          <a:endParaRPr lang="en-US" dirty="0"/>
        </a:p>
      </dgm:t>
    </dgm:pt>
    <dgm:pt modelId="{36A2CF66-F601-4F0D-B8E4-F84A0354D523}" type="parTrans" cxnId="{1E8B00AD-475E-4076-8CA7-7C5FF19188C9}">
      <dgm:prSet/>
      <dgm:spPr/>
      <dgm:t>
        <a:bodyPr/>
        <a:lstStyle/>
        <a:p>
          <a:endParaRPr lang="en-US"/>
        </a:p>
      </dgm:t>
    </dgm:pt>
    <dgm:pt modelId="{562DB442-138E-440B-A076-B79C69DF4A17}" type="sibTrans" cxnId="{1E8B00AD-475E-4076-8CA7-7C5FF19188C9}">
      <dgm:prSet/>
      <dgm:spPr/>
      <dgm:t>
        <a:bodyPr/>
        <a:lstStyle/>
        <a:p>
          <a:endParaRPr lang="en-US"/>
        </a:p>
      </dgm:t>
    </dgm:pt>
    <dgm:pt modelId="{0F42A276-A0EA-43C0-BBB3-DE45D6A759CF}">
      <dgm:prSet phldrT="[Text]"/>
      <dgm:spPr/>
      <dgm:t>
        <a:bodyPr/>
        <a:lstStyle/>
        <a:p>
          <a:endParaRPr lang="en-US" dirty="0"/>
        </a:p>
      </dgm:t>
    </dgm:pt>
    <dgm:pt modelId="{A6E97CD3-BBCF-4E7B-AA36-9369AD5C726D}" type="parTrans" cxnId="{9E8E9E00-4182-4C17-A19C-7ADDA083B828}">
      <dgm:prSet/>
      <dgm:spPr/>
      <dgm:t>
        <a:bodyPr/>
        <a:lstStyle/>
        <a:p>
          <a:endParaRPr lang="en-US"/>
        </a:p>
      </dgm:t>
    </dgm:pt>
    <dgm:pt modelId="{74225303-834B-4628-AB1F-3E6B7FEE833E}" type="sibTrans" cxnId="{9E8E9E00-4182-4C17-A19C-7ADDA083B828}">
      <dgm:prSet/>
      <dgm:spPr/>
      <dgm:t>
        <a:bodyPr/>
        <a:lstStyle/>
        <a:p>
          <a:endParaRPr lang="en-US"/>
        </a:p>
      </dgm:t>
    </dgm:pt>
    <dgm:pt modelId="{4FA7BAA0-D01C-4CB6-B28E-A39245F9BDB8}">
      <dgm:prSet phldrT="[Text]"/>
      <dgm:spPr/>
      <dgm:t>
        <a:bodyPr/>
        <a:lstStyle/>
        <a:p>
          <a:endParaRPr lang="en-US" dirty="0"/>
        </a:p>
      </dgm:t>
    </dgm:pt>
    <dgm:pt modelId="{EBFFF0D8-81BB-452E-82A5-FE667B1CED0A}" type="parTrans" cxnId="{79BF9BCB-5DC4-48A6-A11D-F47D3BCC5815}">
      <dgm:prSet/>
      <dgm:spPr/>
      <dgm:t>
        <a:bodyPr/>
        <a:lstStyle/>
        <a:p>
          <a:endParaRPr lang="en-US"/>
        </a:p>
      </dgm:t>
    </dgm:pt>
    <dgm:pt modelId="{C6858AB6-ADEA-4759-A20A-4E9112F3B014}" type="sibTrans" cxnId="{79BF9BCB-5DC4-48A6-A11D-F47D3BCC5815}">
      <dgm:prSet/>
      <dgm:spPr/>
      <dgm:t>
        <a:bodyPr/>
        <a:lstStyle/>
        <a:p>
          <a:endParaRPr lang="en-US"/>
        </a:p>
      </dgm:t>
    </dgm:pt>
    <dgm:pt modelId="{7144B333-721D-4E46-BA81-A39154056CE4}">
      <dgm:prSet phldrT="[Text]"/>
      <dgm:spPr/>
      <dgm:t>
        <a:bodyPr/>
        <a:lstStyle/>
        <a:p>
          <a:endParaRPr lang="en-US" dirty="0"/>
        </a:p>
      </dgm:t>
    </dgm:pt>
    <dgm:pt modelId="{07923D40-2E87-4987-B784-F2A44B10B098}" type="parTrans" cxnId="{9AC2599C-4D66-4D12-8AF4-9A836BBEED9C}">
      <dgm:prSet/>
      <dgm:spPr/>
      <dgm:t>
        <a:bodyPr/>
        <a:lstStyle/>
        <a:p>
          <a:endParaRPr lang="en-US"/>
        </a:p>
      </dgm:t>
    </dgm:pt>
    <dgm:pt modelId="{65967453-5D68-4096-9C3F-8517AA3F87D7}" type="sibTrans" cxnId="{9AC2599C-4D66-4D12-8AF4-9A836BBEED9C}">
      <dgm:prSet/>
      <dgm:spPr/>
      <dgm:t>
        <a:bodyPr/>
        <a:lstStyle/>
        <a:p>
          <a:endParaRPr lang="en-US"/>
        </a:p>
      </dgm:t>
    </dgm:pt>
    <dgm:pt modelId="{423C7F09-026B-40E1-9DAA-6FB924A43B8C}">
      <dgm:prSet phldrT="[Text]"/>
      <dgm:spPr/>
      <dgm:t>
        <a:bodyPr/>
        <a:lstStyle/>
        <a:p>
          <a:endParaRPr lang="en-US" dirty="0"/>
        </a:p>
      </dgm:t>
    </dgm:pt>
    <dgm:pt modelId="{9B20909E-18FF-432C-BD93-803CA561D578}" type="parTrans" cxnId="{5AC9F827-AC1F-4685-82AB-C279DE7E1EEA}">
      <dgm:prSet/>
      <dgm:spPr/>
      <dgm:t>
        <a:bodyPr/>
        <a:lstStyle/>
        <a:p>
          <a:endParaRPr lang="en-US"/>
        </a:p>
      </dgm:t>
    </dgm:pt>
    <dgm:pt modelId="{1C6ABC70-468D-4543-B7DE-1954AAD647AE}" type="sibTrans" cxnId="{5AC9F827-AC1F-4685-82AB-C279DE7E1EEA}">
      <dgm:prSet/>
      <dgm:spPr/>
      <dgm:t>
        <a:bodyPr/>
        <a:lstStyle/>
        <a:p>
          <a:endParaRPr lang="en-US"/>
        </a:p>
      </dgm:t>
    </dgm:pt>
    <dgm:pt modelId="{36833A65-27F0-4EE0-8072-75248518BF30}">
      <dgm:prSet phldrT="[Text]"/>
      <dgm:spPr/>
      <dgm:t>
        <a:bodyPr/>
        <a:lstStyle/>
        <a:p>
          <a:endParaRPr lang="en-US" dirty="0"/>
        </a:p>
      </dgm:t>
    </dgm:pt>
    <dgm:pt modelId="{3E306501-6D44-4A72-A55A-E71F87FBFD3E}" type="parTrans" cxnId="{D1CE907D-FAC3-49E5-BCCC-982D1241A24E}">
      <dgm:prSet/>
      <dgm:spPr/>
      <dgm:t>
        <a:bodyPr/>
        <a:lstStyle/>
        <a:p>
          <a:endParaRPr lang="en-US"/>
        </a:p>
      </dgm:t>
    </dgm:pt>
    <dgm:pt modelId="{AF44EAB6-C81A-4A74-ABFC-8CD20D9F4ED1}" type="sibTrans" cxnId="{D1CE907D-FAC3-49E5-BCCC-982D1241A24E}">
      <dgm:prSet/>
      <dgm:spPr/>
      <dgm:t>
        <a:bodyPr/>
        <a:lstStyle/>
        <a:p>
          <a:endParaRPr lang="en-US"/>
        </a:p>
      </dgm:t>
    </dgm:pt>
    <dgm:pt modelId="{467439E2-3038-4298-8135-C5924B382CAF}">
      <dgm:prSet phldrT="[Text]"/>
      <dgm:spPr/>
      <dgm:t>
        <a:bodyPr/>
        <a:lstStyle/>
        <a:p>
          <a:endParaRPr lang="en-US" dirty="0"/>
        </a:p>
      </dgm:t>
    </dgm:pt>
    <dgm:pt modelId="{647C0886-35AD-433E-B84D-76353DC652D8}" type="parTrans" cxnId="{BFF30E93-EF4E-4142-A94D-3C73B562E5AB}">
      <dgm:prSet/>
      <dgm:spPr/>
      <dgm:t>
        <a:bodyPr/>
        <a:lstStyle/>
        <a:p>
          <a:endParaRPr lang="en-US"/>
        </a:p>
      </dgm:t>
    </dgm:pt>
    <dgm:pt modelId="{D945CE92-CF38-45B4-B979-8191216DC54A}" type="sibTrans" cxnId="{BFF30E93-EF4E-4142-A94D-3C73B562E5AB}">
      <dgm:prSet/>
      <dgm:spPr/>
      <dgm:t>
        <a:bodyPr/>
        <a:lstStyle/>
        <a:p>
          <a:endParaRPr lang="en-US"/>
        </a:p>
      </dgm:t>
    </dgm:pt>
    <dgm:pt modelId="{21A3A15B-D34A-4D47-8F08-07FF5F719A8C}">
      <dgm:prSet phldrT="[Text]"/>
      <dgm:spPr/>
      <dgm:t>
        <a:bodyPr/>
        <a:lstStyle/>
        <a:p>
          <a:endParaRPr lang="en-US" dirty="0"/>
        </a:p>
      </dgm:t>
    </dgm:pt>
    <dgm:pt modelId="{4A28F951-2C19-40F9-A2F7-3BC0A056BD19}" type="parTrans" cxnId="{F13D280B-3FB8-4E25-AFE2-3DC3D5CA4434}">
      <dgm:prSet/>
      <dgm:spPr/>
      <dgm:t>
        <a:bodyPr/>
        <a:lstStyle/>
        <a:p>
          <a:endParaRPr lang="en-US"/>
        </a:p>
      </dgm:t>
    </dgm:pt>
    <dgm:pt modelId="{F8EE6F5F-6110-41B4-80A2-4449B8116432}" type="sibTrans" cxnId="{F13D280B-3FB8-4E25-AFE2-3DC3D5CA4434}">
      <dgm:prSet/>
      <dgm:spPr/>
      <dgm:t>
        <a:bodyPr/>
        <a:lstStyle/>
        <a:p>
          <a:endParaRPr lang="en-US"/>
        </a:p>
      </dgm:t>
    </dgm:pt>
    <dgm:pt modelId="{25025F6D-1AB1-4AD3-B18F-B05184C829A8}" type="pres">
      <dgm:prSet presAssocID="{6903FEBC-A146-4B7F-B73A-45C85D06E057}" presName="Name0" presStyleCnt="0">
        <dgm:presLayoutVars>
          <dgm:dir/>
          <dgm:animLvl val="lvl"/>
          <dgm:resizeHandles val="exact"/>
        </dgm:presLayoutVars>
      </dgm:prSet>
      <dgm:spPr/>
    </dgm:pt>
    <dgm:pt modelId="{A95453BE-4606-4489-9B32-A3A2A9489C15}" type="pres">
      <dgm:prSet presAssocID="{92F75305-65D9-48E1-9BD9-F7C57374E54D}" presName="composite" presStyleCnt="0"/>
      <dgm:spPr/>
    </dgm:pt>
    <dgm:pt modelId="{70DEEBCB-A4F1-47A2-85EF-0AC3628AAD0F}" type="pres">
      <dgm:prSet presAssocID="{92F75305-65D9-48E1-9BD9-F7C57374E54D}" presName="parTx" presStyleLbl="alignNode1" presStyleIdx="0" presStyleCnt="3">
        <dgm:presLayoutVars>
          <dgm:chMax val="0"/>
          <dgm:chPref val="0"/>
          <dgm:bulletEnabled val="1"/>
        </dgm:presLayoutVars>
      </dgm:prSet>
      <dgm:spPr/>
    </dgm:pt>
    <dgm:pt modelId="{9B518448-BDBC-443E-9E75-FDE028651893}" type="pres">
      <dgm:prSet presAssocID="{92F75305-65D9-48E1-9BD9-F7C57374E54D}" presName="desTx" presStyleLbl="alignAccFollowNode1" presStyleIdx="0" presStyleCnt="3">
        <dgm:presLayoutVars>
          <dgm:bulletEnabled val="1"/>
        </dgm:presLayoutVars>
      </dgm:prSet>
      <dgm:spPr/>
    </dgm:pt>
    <dgm:pt modelId="{98D86BCB-93CA-4350-8075-5E1552C49538}" type="pres">
      <dgm:prSet presAssocID="{EEF404DB-DBE3-4E79-B80B-E9210560CDE5}" presName="space" presStyleCnt="0"/>
      <dgm:spPr/>
    </dgm:pt>
    <dgm:pt modelId="{56364F52-14C8-4180-A6EC-7971099701CD}" type="pres">
      <dgm:prSet presAssocID="{71DCB6A9-0E8C-4932-AC72-07C47198E106}" presName="composite" presStyleCnt="0"/>
      <dgm:spPr/>
    </dgm:pt>
    <dgm:pt modelId="{89E85204-E542-4AF4-A984-230551553E16}" type="pres">
      <dgm:prSet presAssocID="{71DCB6A9-0E8C-4932-AC72-07C47198E106}" presName="parTx" presStyleLbl="alignNode1" presStyleIdx="1" presStyleCnt="3">
        <dgm:presLayoutVars>
          <dgm:chMax val="0"/>
          <dgm:chPref val="0"/>
          <dgm:bulletEnabled val="1"/>
        </dgm:presLayoutVars>
      </dgm:prSet>
      <dgm:spPr/>
    </dgm:pt>
    <dgm:pt modelId="{085197D6-765E-4672-9A7D-4C4E25F20680}" type="pres">
      <dgm:prSet presAssocID="{71DCB6A9-0E8C-4932-AC72-07C47198E106}" presName="desTx" presStyleLbl="alignAccFollowNode1" presStyleIdx="1" presStyleCnt="3">
        <dgm:presLayoutVars>
          <dgm:bulletEnabled val="1"/>
        </dgm:presLayoutVars>
      </dgm:prSet>
      <dgm:spPr/>
    </dgm:pt>
    <dgm:pt modelId="{6B88C067-B0D6-48EF-BE71-34C26A7812D6}" type="pres">
      <dgm:prSet presAssocID="{E07717AD-DDFE-4637-8929-552CD578D10D}" presName="space" presStyleCnt="0"/>
      <dgm:spPr/>
    </dgm:pt>
    <dgm:pt modelId="{B5548632-1C1E-4E14-AA65-1B73C197EB49}" type="pres">
      <dgm:prSet presAssocID="{3F56BF92-56AC-4FBA-AF7C-3E1B1A5E1D98}" presName="composite" presStyleCnt="0"/>
      <dgm:spPr/>
    </dgm:pt>
    <dgm:pt modelId="{43D9629A-5CCA-46FE-84FF-049663E14216}" type="pres">
      <dgm:prSet presAssocID="{3F56BF92-56AC-4FBA-AF7C-3E1B1A5E1D98}" presName="parTx" presStyleLbl="alignNode1" presStyleIdx="2" presStyleCnt="3">
        <dgm:presLayoutVars>
          <dgm:chMax val="0"/>
          <dgm:chPref val="0"/>
          <dgm:bulletEnabled val="1"/>
        </dgm:presLayoutVars>
      </dgm:prSet>
      <dgm:spPr/>
    </dgm:pt>
    <dgm:pt modelId="{51E4B007-9660-4456-8D21-E1876C239572}" type="pres">
      <dgm:prSet presAssocID="{3F56BF92-56AC-4FBA-AF7C-3E1B1A5E1D98}" presName="desTx" presStyleLbl="alignAccFollowNode1" presStyleIdx="2" presStyleCnt="3">
        <dgm:presLayoutVars>
          <dgm:bulletEnabled val="1"/>
        </dgm:presLayoutVars>
      </dgm:prSet>
      <dgm:spPr/>
    </dgm:pt>
  </dgm:ptLst>
  <dgm:cxnLst>
    <dgm:cxn modelId="{9E8E9E00-4182-4C17-A19C-7ADDA083B828}" srcId="{92F75305-65D9-48E1-9BD9-F7C57374E54D}" destId="{0F42A276-A0EA-43C0-BBB3-DE45D6A759CF}" srcOrd="5" destOrd="0" parTransId="{A6E97CD3-BBCF-4E7B-AA36-9369AD5C726D}" sibTransId="{74225303-834B-4628-AB1F-3E6B7FEE833E}"/>
    <dgm:cxn modelId="{B12EE503-A43A-4238-91D7-AEE2249F3128}" type="presOf" srcId="{6903FEBC-A146-4B7F-B73A-45C85D06E057}" destId="{25025F6D-1AB1-4AD3-B18F-B05184C829A8}" srcOrd="0" destOrd="0" presId="urn:microsoft.com/office/officeart/2005/8/layout/hList1"/>
    <dgm:cxn modelId="{EB6CE007-90A2-4DCE-A8E9-BBEA9762DF75}" srcId="{71DCB6A9-0E8C-4932-AC72-07C47198E106}" destId="{1A3A3FFC-CB2F-442C-88C7-0F5248DD0296}" srcOrd="2" destOrd="0" parTransId="{855D6064-BD90-4F1C-9AAA-711D64D98AEC}" sibTransId="{F89DF264-A0AD-4788-AA5C-6C74BF481CB8}"/>
    <dgm:cxn modelId="{F13D280B-3FB8-4E25-AFE2-3DC3D5CA4434}" srcId="{92F75305-65D9-48E1-9BD9-F7C57374E54D}" destId="{21A3A15B-D34A-4D47-8F08-07FF5F719A8C}" srcOrd="3" destOrd="0" parTransId="{4A28F951-2C19-40F9-A2F7-3BC0A056BD19}" sibTransId="{F8EE6F5F-6110-41B4-80A2-4449B8116432}"/>
    <dgm:cxn modelId="{3D7C820D-E65B-4405-90CD-494AC0873B7A}" type="presOf" srcId="{3F56BF92-56AC-4FBA-AF7C-3E1B1A5E1D98}" destId="{43D9629A-5CCA-46FE-84FF-049663E14216}" srcOrd="0" destOrd="0" presId="urn:microsoft.com/office/officeart/2005/8/layout/hList1"/>
    <dgm:cxn modelId="{248A2A19-4FA5-4E08-8B0B-08B803EA9DCD}" srcId="{3F56BF92-56AC-4FBA-AF7C-3E1B1A5E1D98}" destId="{4D631C5C-C233-417F-89DD-BCC02F2A243B}" srcOrd="8" destOrd="0" parTransId="{A7EA7F53-A8F9-48D4-8FA4-5094A0A9A41D}" sibTransId="{B0F52A79-37A8-46ED-A25D-6E1FC34632E9}"/>
    <dgm:cxn modelId="{F194441B-D758-44CD-9FA4-B57574D7B9D7}" srcId="{71DCB6A9-0E8C-4932-AC72-07C47198E106}" destId="{178EA3D7-701F-4DA7-A31C-5F732432C9A7}" srcOrd="5" destOrd="0" parTransId="{582A9671-807E-4402-A78C-3841CBCDDA60}" sibTransId="{CFA4BE7B-6D6E-4E15-B0C2-8045FD52F741}"/>
    <dgm:cxn modelId="{B533C81C-699B-4EA5-8579-A9598083EBBD}" srcId="{92F75305-65D9-48E1-9BD9-F7C57374E54D}" destId="{BA5D35BB-91DC-44B2-91F8-367E8EFED1A3}" srcOrd="6" destOrd="0" parTransId="{A252BEB1-A67A-418D-B8F3-58FFEE7F0DAF}" sibTransId="{38A6014F-217F-408A-93C1-4A287BB9637D}"/>
    <dgm:cxn modelId="{F0E81021-26D2-4000-BEDB-04026998F09B}" type="presOf" srcId="{4D631C5C-C233-417F-89DD-BCC02F2A243B}" destId="{51E4B007-9660-4456-8D21-E1876C239572}" srcOrd="0" destOrd="8" presId="urn:microsoft.com/office/officeart/2005/8/layout/hList1"/>
    <dgm:cxn modelId="{5AC9F827-AC1F-4685-82AB-C279DE7E1EEA}" srcId="{3F56BF92-56AC-4FBA-AF7C-3E1B1A5E1D98}" destId="{423C7F09-026B-40E1-9DAA-6FB924A43B8C}" srcOrd="1" destOrd="0" parTransId="{9B20909E-18FF-432C-BD93-803CA561D578}" sibTransId="{1C6ABC70-468D-4543-B7DE-1954AAD647AE}"/>
    <dgm:cxn modelId="{FA03D52C-D290-4791-A6FD-9F7121B37497}" srcId="{3F56BF92-56AC-4FBA-AF7C-3E1B1A5E1D98}" destId="{FD7B1BBB-5B27-43E9-805D-6038EC81AFF6}" srcOrd="0" destOrd="0" parTransId="{96DDAE6C-0642-4BE8-A389-A548EBF03050}" sibTransId="{339A4563-17A5-4B98-A499-22F3AF9827A8}"/>
    <dgm:cxn modelId="{27532738-875C-408D-968A-2A868D0462CA}" type="presOf" srcId="{71DCB6A9-0E8C-4932-AC72-07C47198E106}" destId="{89E85204-E542-4AF4-A984-230551553E16}" srcOrd="0" destOrd="0" presId="urn:microsoft.com/office/officeart/2005/8/layout/hList1"/>
    <dgm:cxn modelId="{7F9A263B-4798-4782-A385-5653867C1D61}" srcId="{3F56BF92-56AC-4FBA-AF7C-3E1B1A5E1D98}" destId="{36270BB6-E70F-4DF2-952A-35D212B25F64}" srcOrd="5" destOrd="0" parTransId="{B7BDEAB7-2AB9-45C3-AFA7-253FBB1B6B4E}" sibTransId="{295A7140-29DB-4CC9-8469-DDF436424E52}"/>
    <dgm:cxn modelId="{B0ABD13B-E151-4612-949F-AA3D794BA8E2}" type="presOf" srcId="{4FA7BAA0-D01C-4CB6-B28E-A39245F9BDB8}" destId="{085197D6-765E-4672-9A7D-4C4E25F20680}" srcOrd="0" destOrd="1" presId="urn:microsoft.com/office/officeart/2005/8/layout/hList1"/>
    <dgm:cxn modelId="{CE04A43C-1D8A-49ED-A05C-74BE07256D46}" type="presOf" srcId="{4489D04C-2E82-4623-8E50-CD703B93FC19}" destId="{9B518448-BDBC-443E-9E75-FDE028651893}" srcOrd="0" destOrd="2" presId="urn:microsoft.com/office/officeart/2005/8/layout/hList1"/>
    <dgm:cxn modelId="{55F1EB3F-DA27-4B5A-AA99-77EC938B53D8}" srcId="{3F56BF92-56AC-4FBA-AF7C-3E1B1A5E1D98}" destId="{98744FE5-5717-467B-A3FA-B3F3B4EFE31A}" srcOrd="2" destOrd="0" parTransId="{C1E48B63-E70E-464C-89E9-75DB16878A09}" sibTransId="{061A86A7-328F-4F5A-9A8A-186A908812BA}"/>
    <dgm:cxn modelId="{D6FFE161-A48E-45EA-ADC8-71D50CDCA418}" srcId="{92F75305-65D9-48E1-9BD9-F7C57374E54D}" destId="{5C543DF8-3F7E-43A1-BEDB-D0C356D12BF0}" srcOrd="4" destOrd="0" parTransId="{7A0358D6-1D2E-496E-A816-3D5EE222835F}" sibTransId="{ACAC3DFF-A1F3-4787-AE37-713DAEB5CA0A}"/>
    <dgm:cxn modelId="{CFAD9343-BE01-4292-A7F1-688D907D0DF0}" type="presOf" srcId="{DED4BFFC-0FE6-4DEB-A483-2478CF3B4505}" destId="{51E4B007-9660-4456-8D21-E1876C239572}" srcOrd="0" destOrd="4" presId="urn:microsoft.com/office/officeart/2005/8/layout/hList1"/>
    <dgm:cxn modelId="{F8A11644-2330-4C41-B9BC-BB75C8EF8633}" type="presOf" srcId="{BF5F675C-B085-49A2-B869-3F5F50A2E9C1}" destId="{085197D6-765E-4672-9A7D-4C4E25F20680}" srcOrd="0" destOrd="6" presId="urn:microsoft.com/office/officeart/2005/8/layout/hList1"/>
    <dgm:cxn modelId="{07ACAE67-4151-49C3-B482-7958C6716B2A}" srcId="{6903FEBC-A146-4B7F-B73A-45C85D06E057}" destId="{3F56BF92-56AC-4FBA-AF7C-3E1B1A5E1D98}" srcOrd="2" destOrd="0" parTransId="{BF65946A-9312-4635-8A44-E67BF8A9EFA9}" sibTransId="{FA0A317A-96BB-46DF-A271-5FCFD8D7EDB0}"/>
    <dgm:cxn modelId="{FC21B64B-08F7-4114-84E7-FD65FD327C59}" srcId="{71DCB6A9-0E8C-4932-AC72-07C47198E106}" destId="{814779F2-7CBE-4D66-B750-D46895DC0A19}" srcOrd="0" destOrd="0" parTransId="{24C7AE19-C7F0-4417-A3D9-1FAC19F0E268}" sibTransId="{9445638B-EE74-40CC-ACC9-FA8B9F1BFBCB}"/>
    <dgm:cxn modelId="{5AC92172-B24C-4203-A50D-D6446466AEB4}" type="presOf" srcId="{98744FE5-5717-467B-A3FA-B3F3B4EFE31A}" destId="{51E4B007-9660-4456-8D21-E1876C239572}" srcOrd="0" destOrd="2" presId="urn:microsoft.com/office/officeart/2005/8/layout/hList1"/>
    <dgm:cxn modelId="{37607C72-1EBE-454A-AFE3-9B45400104A4}" type="presOf" srcId="{A1F5F2F1-AF4F-44EA-8604-94547A77D912}" destId="{51E4B007-9660-4456-8D21-E1876C239572}" srcOrd="0" destOrd="7" presId="urn:microsoft.com/office/officeart/2005/8/layout/hList1"/>
    <dgm:cxn modelId="{8BD15177-F7C0-4B76-BF09-8FDCA17A401C}" srcId="{3F56BF92-56AC-4FBA-AF7C-3E1B1A5E1D98}" destId="{A1F5F2F1-AF4F-44EA-8604-94547A77D912}" srcOrd="7" destOrd="0" parTransId="{F2B87F42-F852-4481-BAC2-5DA24FA910DB}" sibTransId="{94BE372B-99DF-4F4F-A0B9-8924AC7C048B}"/>
    <dgm:cxn modelId="{D8C18879-9AD7-44AF-95B5-A56461CE42E1}" type="presOf" srcId="{423C7F09-026B-40E1-9DAA-6FB924A43B8C}" destId="{51E4B007-9660-4456-8D21-E1876C239572}" srcOrd="0" destOrd="1" presId="urn:microsoft.com/office/officeart/2005/8/layout/hList1"/>
    <dgm:cxn modelId="{1EEFA279-46FC-4B86-899B-C4C8E2ED49FB}" type="presOf" srcId="{18BDB4F5-2DF8-4B0D-9142-60B6A5B62647}" destId="{085197D6-765E-4672-9A7D-4C4E25F20680}" srcOrd="0" destOrd="8" presId="urn:microsoft.com/office/officeart/2005/8/layout/hList1"/>
    <dgm:cxn modelId="{D1CE907D-FAC3-49E5-BCCC-982D1241A24E}" srcId="{3F56BF92-56AC-4FBA-AF7C-3E1B1A5E1D98}" destId="{36833A65-27F0-4EE0-8072-75248518BF30}" srcOrd="3" destOrd="0" parTransId="{3E306501-6D44-4A72-A55A-E71F87FBFD3E}" sibTransId="{AF44EAB6-C81A-4A74-ABFC-8CD20D9F4ED1}"/>
    <dgm:cxn modelId="{150A2B82-A689-4D81-BA5A-D9AE512675E8}" type="presOf" srcId="{5C543DF8-3F7E-43A1-BEDB-D0C356D12BF0}" destId="{9B518448-BDBC-443E-9E75-FDE028651893}" srcOrd="0" destOrd="4" presId="urn:microsoft.com/office/officeart/2005/8/layout/hList1"/>
    <dgm:cxn modelId="{3A552584-46B6-4E28-B2C0-BCC5384363FB}" srcId="{92F75305-65D9-48E1-9BD9-F7C57374E54D}" destId="{4489D04C-2E82-4623-8E50-CD703B93FC19}" srcOrd="2" destOrd="0" parTransId="{3F29D5E5-ADC1-44B9-B018-1B96615B5C6E}" sibTransId="{9530F8C8-930E-4873-8872-91B9AEF60E70}"/>
    <dgm:cxn modelId="{454D5B87-6709-4A5A-B8F8-4BE6418B7E0D}" srcId="{71DCB6A9-0E8C-4932-AC72-07C47198E106}" destId="{7B4DA906-6309-4937-B10D-A2D2C6835496}" srcOrd="4" destOrd="0" parTransId="{AAFE0FCD-7D95-4E9F-AE58-A6D4096A980D}" sibTransId="{B561AA90-415F-4931-8D63-6F641B03E2B8}"/>
    <dgm:cxn modelId="{6F7F7787-2413-4F54-910D-0C4263AA89B6}" type="presOf" srcId="{943F2482-78AA-434C-856F-AC02EBC675AF}" destId="{9B518448-BDBC-443E-9E75-FDE028651893}" srcOrd="0" destOrd="0" presId="urn:microsoft.com/office/officeart/2005/8/layout/hList1"/>
    <dgm:cxn modelId="{740EDD88-AE3F-4494-8B08-574B58DE3991}" type="presOf" srcId="{2322434D-4F29-4A01-9375-30C2CA8C151F}" destId="{51E4B007-9660-4456-8D21-E1876C239572}" srcOrd="0" destOrd="6" presId="urn:microsoft.com/office/officeart/2005/8/layout/hList1"/>
    <dgm:cxn modelId="{49B36689-6594-49DA-B739-8929AE66EBF0}" type="presOf" srcId="{467439E2-3038-4298-8135-C5924B382CAF}" destId="{9B518448-BDBC-443E-9E75-FDE028651893}" srcOrd="0" destOrd="1" presId="urn:microsoft.com/office/officeart/2005/8/layout/hList1"/>
    <dgm:cxn modelId="{C2D3748B-90D6-449A-9112-227A2E010F0E}" type="presOf" srcId="{814779F2-7CBE-4D66-B750-D46895DC0A19}" destId="{085197D6-765E-4672-9A7D-4C4E25F20680}" srcOrd="0" destOrd="0" presId="urn:microsoft.com/office/officeart/2005/8/layout/hList1"/>
    <dgm:cxn modelId="{6AFC778D-38F3-4CC9-85C0-0F55E88CAB64}" srcId="{92F75305-65D9-48E1-9BD9-F7C57374E54D}" destId="{DDC2903E-BCCA-475B-AF0C-9BE4A4E336F3}" srcOrd="7" destOrd="0" parTransId="{0E38325D-DAE2-4A7A-BF34-3613764E4E5C}" sibTransId="{4A35FBE9-5B79-48E7-9E73-E7C9807F72FE}"/>
    <dgm:cxn modelId="{66DCC892-F8B7-41D9-8EE8-63188149521F}" srcId="{71DCB6A9-0E8C-4932-AC72-07C47198E106}" destId="{1FB9A4BC-DC5E-46F0-BE12-BBD388ACC197}" srcOrd="7" destOrd="0" parTransId="{D7EDF07D-DD9D-4E52-B4B9-47FDA2731268}" sibTransId="{05908E1E-BA80-43FA-A34C-452C0D6FD3CE}"/>
    <dgm:cxn modelId="{BFF30E93-EF4E-4142-A94D-3C73B562E5AB}" srcId="{92F75305-65D9-48E1-9BD9-F7C57374E54D}" destId="{467439E2-3038-4298-8135-C5924B382CAF}" srcOrd="1" destOrd="0" parTransId="{647C0886-35AD-433E-B84D-76353DC652D8}" sibTransId="{D945CE92-CF38-45B4-B979-8191216DC54A}"/>
    <dgm:cxn modelId="{D7C3B197-0A94-459E-B6E0-7175EE0222AF}" srcId="{6903FEBC-A146-4B7F-B73A-45C85D06E057}" destId="{92F75305-65D9-48E1-9BD9-F7C57374E54D}" srcOrd="0" destOrd="0" parTransId="{C963B3B5-52BC-4B06-886B-8B25C5DA930F}" sibTransId="{EEF404DB-DBE3-4E79-B80B-E9210560CDE5}"/>
    <dgm:cxn modelId="{CA9D4A9C-6684-4423-A522-BA0D66CC7AAB}" type="presOf" srcId="{36833A65-27F0-4EE0-8072-75248518BF30}" destId="{51E4B007-9660-4456-8D21-E1876C239572}" srcOrd="0" destOrd="3" presId="urn:microsoft.com/office/officeart/2005/8/layout/hList1"/>
    <dgm:cxn modelId="{80D4529C-145F-49D9-AEEF-1B3DC75E4A27}" type="presOf" srcId="{1A3A3FFC-CB2F-442C-88C7-0F5248DD0296}" destId="{085197D6-765E-4672-9A7D-4C4E25F20680}" srcOrd="0" destOrd="2" presId="urn:microsoft.com/office/officeart/2005/8/layout/hList1"/>
    <dgm:cxn modelId="{9AC2599C-4D66-4D12-8AF4-9A836BBEED9C}" srcId="{71DCB6A9-0E8C-4932-AC72-07C47198E106}" destId="{7144B333-721D-4E46-BA81-A39154056CE4}" srcOrd="3" destOrd="0" parTransId="{07923D40-2E87-4987-B784-F2A44B10B098}" sibTransId="{65967453-5D68-4096-9C3F-8517AA3F87D7}"/>
    <dgm:cxn modelId="{2B1BF5A5-4C4A-4818-A5E5-A12B8BABB0B2}" type="presOf" srcId="{1FB9A4BC-DC5E-46F0-BE12-BBD388ACC197}" destId="{085197D6-765E-4672-9A7D-4C4E25F20680}" srcOrd="0" destOrd="7" presId="urn:microsoft.com/office/officeart/2005/8/layout/hList1"/>
    <dgm:cxn modelId="{D67B2CA8-CD24-41FE-B605-34FFB8A9BD58}" srcId="{6903FEBC-A146-4B7F-B73A-45C85D06E057}" destId="{71DCB6A9-0E8C-4932-AC72-07C47198E106}" srcOrd="1" destOrd="0" parTransId="{3E90C287-D758-45A1-9F60-7675C95A7E5F}" sibTransId="{E07717AD-DDFE-4637-8929-552CD578D10D}"/>
    <dgm:cxn modelId="{1E8B00AD-475E-4076-8CA7-7C5FF19188C9}" srcId="{71DCB6A9-0E8C-4932-AC72-07C47198E106}" destId="{BF5F675C-B085-49A2-B869-3F5F50A2E9C1}" srcOrd="6" destOrd="0" parTransId="{36A2CF66-F601-4F0D-B8E4-F84A0354D523}" sibTransId="{562DB442-138E-440B-A076-B79C69DF4A17}"/>
    <dgm:cxn modelId="{B9F7D4AF-EC45-416E-A170-B160ADBCAE97}" type="presOf" srcId="{DDC2903E-BCCA-475B-AF0C-9BE4A4E336F3}" destId="{9B518448-BDBC-443E-9E75-FDE028651893}" srcOrd="0" destOrd="7" presId="urn:microsoft.com/office/officeart/2005/8/layout/hList1"/>
    <dgm:cxn modelId="{C724D5B1-60FB-4642-AD8F-F601DBEF5972}" srcId="{3F56BF92-56AC-4FBA-AF7C-3E1B1A5E1D98}" destId="{DED4BFFC-0FE6-4DEB-A483-2478CF3B4505}" srcOrd="4" destOrd="0" parTransId="{B9E3340E-D038-43E5-844E-4D19005A9227}" sibTransId="{7B77B549-72E5-4948-8F03-3780B19DAFE6}"/>
    <dgm:cxn modelId="{623A1BB4-1B80-4C56-A863-E9133EF73CAB}" type="presOf" srcId="{7B4DA906-6309-4937-B10D-A2D2C6835496}" destId="{085197D6-765E-4672-9A7D-4C4E25F20680}" srcOrd="0" destOrd="4" presId="urn:microsoft.com/office/officeart/2005/8/layout/hList1"/>
    <dgm:cxn modelId="{BD6398B8-A889-4F4C-8746-DEE3F7ACC628}" type="presOf" srcId="{7144B333-721D-4E46-BA81-A39154056CE4}" destId="{085197D6-765E-4672-9A7D-4C4E25F20680}" srcOrd="0" destOrd="3" presId="urn:microsoft.com/office/officeart/2005/8/layout/hList1"/>
    <dgm:cxn modelId="{46E5F4BD-E661-4A85-A070-B9794707D608}" type="presOf" srcId="{BA5D35BB-91DC-44B2-91F8-367E8EFED1A3}" destId="{9B518448-BDBC-443E-9E75-FDE028651893}" srcOrd="0" destOrd="6" presId="urn:microsoft.com/office/officeart/2005/8/layout/hList1"/>
    <dgm:cxn modelId="{2D8940C1-FE7D-4C3D-87AD-2C6ED35C76BC}" srcId="{71DCB6A9-0E8C-4932-AC72-07C47198E106}" destId="{18BDB4F5-2DF8-4B0D-9142-60B6A5B62647}" srcOrd="8" destOrd="0" parTransId="{74A5AFC7-885F-440F-90DD-BAC4D93EB682}" sibTransId="{54BF593F-86C6-4870-B34F-8CA656413936}"/>
    <dgm:cxn modelId="{BB2A89C1-5650-4AE1-8636-183C0D914ECB}" type="presOf" srcId="{92F75305-65D9-48E1-9BD9-F7C57374E54D}" destId="{70DEEBCB-A4F1-47A2-85EF-0AC3628AAD0F}" srcOrd="0" destOrd="0" presId="urn:microsoft.com/office/officeart/2005/8/layout/hList1"/>
    <dgm:cxn modelId="{230A98C7-A1D2-4C59-9C16-6BC177DDDE73}" type="presOf" srcId="{21A3A15B-D34A-4D47-8F08-07FF5F719A8C}" destId="{9B518448-BDBC-443E-9E75-FDE028651893}" srcOrd="0" destOrd="3" presId="urn:microsoft.com/office/officeart/2005/8/layout/hList1"/>
    <dgm:cxn modelId="{79BF9BCB-5DC4-48A6-A11D-F47D3BCC5815}" srcId="{71DCB6A9-0E8C-4932-AC72-07C47198E106}" destId="{4FA7BAA0-D01C-4CB6-B28E-A39245F9BDB8}" srcOrd="1" destOrd="0" parTransId="{EBFFF0D8-81BB-452E-82A5-FE667B1CED0A}" sibTransId="{C6858AB6-ADEA-4759-A20A-4E9112F3B014}"/>
    <dgm:cxn modelId="{A41876D5-1946-4F9D-BEE7-B8B181B9D4B4}" type="presOf" srcId="{36270BB6-E70F-4DF2-952A-35D212B25F64}" destId="{51E4B007-9660-4456-8D21-E1876C239572}" srcOrd="0" destOrd="5" presId="urn:microsoft.com/office/officeart/2005/8/layout/hList1"/>
    <dgm:cxn modelId="{8F33B7D5-0EC9-40D9-ABBA-6249D53EC2C9}" srcId="{3F56BF92-56AC-4FBA-AF7C-3E1B1A5E1D98}" destId="{2322434D-4F29-4A01-9375-30C2CA8C151F}" srcOrd="6" destOrd="0" parTransId="{6257299E-45DD-4AAE-AAB9-A75B9FC55230}" sibTransId="{F58EBD55-29C3-4B88-8DD5-FB2D2AED7E4B}"/>
    <dgm:cxn modelId="{81DFCAD9-A19B-482C-8361-27906BF22C03}" srcId="{92F75305-65D9-48E1-9BD9-F7C57374E54D}" destId="{943F2482-78AA-434C-856F-AC02EBC675AF}" srcOrd="0" destOrd="0" parTransId="{855AC3F2-620A-4660-B29E-76702C5C264D}" sibTransId="{F59B5032-5A00-4BA1-8EA2-2928CEA3DDB4}"/>
    <dgm:cxn modelId="{FE0335E7-0893-4168-8E3B-124D3AEC8BE1}" type="presOf" srcId="{FD7B1BBB-5B27-43E9-805D-6038EC81AFF6}" destId="{51E4B007-9660-4456-8D21-E1876C239572}" srcOrd="0" destOrd="0" presId="urn:microsoft.com/office/officeart/2005/8/layout/hList1"/>
    <dgm:cxn modelId="{8E0EB7EC-0CE5-449D-906F-E28A16635C15}" type="presOf" srcId="{178EA3D7-701F-4DA7-A31C-5F732432C9A7}" destId="{085197D6-765E-4672-9A7D-4C4E25F20680}" srcOrd="0" destOrd="5" presId="urn:microsoft.com/office/officeart/2005/8/layout/hList1"/>
    <dgm:cxn modelId="{063F8BFB-917D-4B5D-89C4-73A9F249D987}" type="presOf" srcId="{0F42A276-A0EA-43C0-BBB3-DE45D6A759CF}" destId="{9B518448-BDBC-443E-9E75-FDE028651893}" srcOrd="0" destOrd="5" presId="urn:microsoft.com/office/officeart/2005/8/layout/hList1"/>
    <dgm:cxn modelId="{276D6A37-8124-47F6-9D3C-2ADE8E075487}" type="presParOf" srcId="{25025F6D-1AB1-4AD3-B18F-B05184C829A8}" destId="{A95453BE-4606-4489-9B32-A3A2A9489C15}" srcOrd="0" destOrd="0" presId="urn:microsoft.com/office/officeart/2005/8/layout/hList1"/>
    <dgm:cxn modelId="{F7FB0E28-88E9-4409-BB92-811492132715}" type="presParOf" srcId="{A95453BE-4606-4489-9B32-A3A2A9489C15}" destId="{70DEEBCB-A4F1-47A2-85EF-0AC3628AAD0F}" srcOrd="0" destOrd="0" presId="urn:microsoft.com/office/officeart/2005/8/layout/hList1"/>
    <dgm:cxn modelId="{8EA0E41C-3DE5-46B4-A6BE-2B9DBD1D99D3}" type="presParOf" srcId="{A95453BE-4606-4489-9B32-A3A2A9489C15}" destId="{9B518448-BDBC-443E-9E75-FDE028651893}" srcOrd="1" destOrd="0" presId="urn:microsoft.com/office/officeart/2005/8/layout/hList1"/>
    <dgm:cxn modelId="{4C5ACA55-4266-4D6C-9499-D288444E0C6F}" type="presParOf" srcId="{25025F6D-1AB1-4AD3-B18F-B05184C829A8}" destId="{98D86BCB-93CA-4350-8075-5E1552C49538}" srcOrd="1" destOrd="0" presId="urn:microsoft.com/office/officeart/2005/8/layout/hList1"/>
    <dgm:cxn modelId="{8CB6E9BF-DEC1-4B89-94FE-F38744D3A441}" type="presParOf" srcId="{25025F6D-1AB1-4AD3-B18F-B05184C829A8}" destId="{56364F52-14C8-4180-A6EC-7971099701CD}" srcOrd="2" destOrd="0" presId="urn:microsoft.com/office/officeart/2005/8/layout/hList1"/>
    <dgm:cxn modelId="{1BABD8A5-A82A-4B46-AD5D-90FBC101BD09}" type="presParOf" srcId="{56364F52-14C8-4180-A6EC-7971099701CD}" destId="{89E85204-E542-4AF4-A984-230551553E16}" srcOrd="0" destOrd="0" presId="urn:microsoft.com/office/officeart/2005/8/layout/hList1"/>
    <dgm:cxn modelId="{F492F77A-894E-48CB-BDE7-DCE2E54537B9}" type="presParOf" srcId="{56364F52-14C8-4180-A6EC-7971099701CD}" destId="{085197D6-765E-4672-9A7D-4C4E25F20680}" srcOrd="1" destOrd="0" presId="urn:microsoft.com/office/officeart/2005/8/layout/hList1"/>
    <dgm:cxn modelId="{5DC2DF1B-2440-4935-9536-9767918049B5}" type="presParOf" srcId="{25025F6D-1AB1-4AD3-B18F-B05184C829A8}" destId="{6B88C067-B0D6-48EF-BE71-34C26A7812D6}" srcOrd="3" destOrd="0" presId="urn:microsoft.com/office/officeart/2005/8/layout/hList1"/>
    <dgm:cxn modelId="{8D219282-CDB6-45F0-B1ED-902A2B7AE49F}" type="presParOf" srcId="{25025F6D-1AB1-4AD3-B18F-B05184C829A8}" destId="{B5548632-1C1E-4E14-AA65-1B73C197EB49}" srcOrd="4" destOrd="0" presId="urn:microsoft.com/office/officeart/2005/8/layout/hList1"/>
    <dgm:cxn modelId="{8C58E2E7-3A28-4B6B-995D-4E839C801966}" type="presParOf" srcId="{B5548632-1C1E-4E14-AA65-1B73C197EB49}" destId="{43D9629A-5CCA-46FE-84FF-049663E14216}" srcOrd="0" destOrd="0" presId="urn:microsoft.com/office/officeart/2005/8/layout/hList1"/>
    <dgm:cxn modelId="{DBA1C753-A2B7-48CD-867C-64689264EFE8}" type="presParOf" srcId="{B5548632-1C1E-4E14-AA65-1B73C197EB49}" destId="{51E4B007-9660-4456-8D21-E1876C23957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EEBCB-A4F1-47A2-85EF-0AC3628AAD0F}">
      <dsp:nvSpPr>
        <dsp:cNvPr id="0" name=""/>
        <dsp:cNvSpPr/>
      </dsp:nvSpPr>
      <dsp:spPr>
        <a:xfrm>
          <a:off x="3354" y="124744"/>
          <a:ext cx="3271043" cy="101704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i="1" kern="1200" dirty="0"/>
            <a:t>Institutional Transformation (IT)</a:t>
          </a:r>
          <a:r>
            <a:rPr lang="en-US" sz="2800" kern="1200" dirty="0"/>
            <a:t> </a:t>
          </a:r>
        </a:p>
      </dsp:txBody>
      <dsp:txXfrm>
        <a:off x="3354" y="124744"/>
        <a:ext cx="3271043" cy="1017048"/>
      </dsp:txXfrm>
    </dsp:sp>
    <dsp:sp modelId="{9B518448-BDBC-443E-9E75-FDE028651893}">
      <dsp:nvSpPr>
        <dsp:cNvPr id="0" name=""/>
        <dsp:cNvSpPr/>
      </dsp:nvSpPr>
      <dsp:spPr>
        <a:xfrm>
          <a:off x="3354" y="1141792"/>
          <a:ext cx="3271043" cy="342576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Develop, implement, and study innovative organizational change strategies to foster gender equity</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Up to $3M over five years</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Single IHE that has not had IT before (all STEM)</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Preliminary proposal April 12, 2017* (required) </a:t>
          </a:r>
        </a:p>
        <a:p>
          <a:pPr marL="171450" lvl="1" indent="-171450" algn="l" defTabSz="711200">
            <a:lnSpc>
              <a:spcPct val="90000"/>
            </a:lnSpc>
            <a:spcBef>
              <a:spcPct val="0"/>
            </a:spcBef>
            <a:spcAft>
              <a:spcPct val="15000"/>
            </a:spcAft>
            <a:buChar char="•"/>
          </a:pPr>
          <a:r>
            <a:rPr lang="en-US" sz="1600" kern="1200" dirty="0"/>
            <a:t>Proposal (if invited after preliminary) Jan. 17, 2018*</a:t>
          </a:r>
        </a:p>
      </dsp:txBody>
      <dsp:txXfrm>
        <a:off x="3354" y="1141792"/>
        <a:ext cx="3271043" cy="3425760"/>
      </dsp:txXfrm>
    </dsp:sp>
    <dsp:sp modelId="{89E85204-E542-4AF4-A984-230551553E16}">
      <dsp:nvSpPr>
        <dsp:cNvPr id="0" name=""/>
        <dsp:cNvSpPr/>
      </dsp:nvSpPr>
      <dsp:spPr>
        <a:xfrm>
          <a:off x="3732344" y="124744"/>
          <a:ext cx="3271043" cy="1017048"/>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i="1" kern="1200" dirty="0"/>
            <a:t>Adaptation</a:t>
          </a:r>
          <a:r>
            <a:rPr lang="en-US" sz="2800" kern="1200" dirty="0"/>
            <a:t> </a:t>
          </a:r>
          <a:endParaRPr lang="en-US" sz="2300" kern="1200" dirty="0"/>
        </a:p>
      </dsp:txBody>
      <dsp:txXfrm>
        <a:off x="3732344" y="124744"/>
        <a:ext cx="3271043" cy="1017048"/>
      </dsp:txXfrm>
    </dsp:sp>
    <dsp:sp modelId="{085197D6-765E-4672-9A7D-4C4E25F20680}">
      <dsp:nvSpPr>
        <dsp:cNvPr id="0" name=""/>
        <dsp:cNvSpPr/>
      </dsp:nvSpPr>
      <dsp:spPr>
        <a:xfrm>
          <a:off x="3732344" y="1141792"/>
          <a:ext cx="3271043" cy="3425760"/>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Adapt proven organizational gender equity strategies</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Up to $1M over three years</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Single IHE that has not had IT before (all STEM) 		or</a:t>
          </a:r>
        </a:p>
        <a:p>
          <a:pPr marL="171450" lvl="1" indent="-171450" algn="l" defTabSz="711200">
            <a:lnSpc>
              <a:spcPct val="90000"/>
            </a:lnSpc>
            <a:spcBef>
              <a:spcPct val="0"/>
            </a:spcBef>
            <a:spcAft>
              <a:spcPct val="15000"/>
            </a:spcAft>
            <a:buChar char="•"/>
          </a:pPr>
          <a:r>
            <a:rPr lang="en-US" sz="1600" kern="1200" dirty="0"/>
            <a:t>Single non-profit org. (one or more disciplines)</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LOI Aug. 9, 2017* (required) </a:t>
          </a:r>
        </a:p>
        <a:p>
          <a:pPr marL="171450" lvl="1" indent="-171450" algn="l" defTabSz="711200">
            <a:lnSpc>
              <a:spcPct val="90000"/>
            </a:lnSpc>
            <a:spcBef>
              <a:spcPct val="0"/>
            </a:spcBef>
            <a:spcAft>
              <a:spcPct val="15000"/>
            </a:spcAft>
            <a:buChar char="•"/>
          </a:pPr>
          <a:r>
            <a:rPr lang="en-US" sz="1600" kern="1200" dirty="0"/>
            <a:t>Proposal Sept. 13, 2017*</a:t>
          </a:r>
        </a:p>
      </dsp:txBody>
      <dsp:txXfrm>
        <a:off x="3732344" y="1141792"/>
        <a:ext cx="3271043" cy="3425760"/>
      </dsp:txXfrm>
    </dsp:sp>
    <dsp:sp modelId="{43D9629A-5CCA-46FE-84FF-049663E14216}">
      <dsp:nvSpPr>
        <dsp:cNvPr id="0" name=""/>
        <dsp:cNvSpPr/>
      </dsp:nvSpPr>
      <dsp:spPr>
        <a:xfrm>
          <a:off x="7461334" y="124744"/>
          <a:ext cx="3271043" cy="1017048"/>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i="1" kern="1200" dirty="0"/>
            <a:t>Partnership</a:t>
          </a:r>
          <a:r>
            <a:rPr lang="en-US" sz="2800" kern="1200" dirty="0"/>
            <a:t> </a:t>
          </a:r>
          <a:endParaRPr lang="en-US" sz="2300" kern="1200" dirty="0"/>
        </a:p>
      </dsp:txBody>
      <dsp:txXfrm>
        <a:off x="7461334" y="124744"/>
        <a:ext cx="3271043" cy="1017048"/>
      </dsp:txXfrm>
    </dsp:sp>
    <dsp:sp modelId="{51E4B007-9660-4456-8D21-E1876C239572}">
      <dsp:nvSpPr>
        <dsp:cNvPr id="0" name=""/>
        <dsp:cNvSpPr/>
      </dsp:nvSpPr>
      <dsp:spPr>
        <a:xfrm>
          <a:off x="7461334" y="1141792"/>
          <a:ext cx="3271043" cy="3425760"/>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Scale-up proven systemic gender equity strategies for national or regional impact</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Up to $1M over 3-5 years</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Two or more partner orgs.</a:t>
          </a:r>
        </a:p>
        <a:p>
          <a:pPr marL="171450" lvl="1" indent="-171450" algn="l" defTabSz="711200">
            <a:lnSpc>
              <a:spcPct val="90000"/>
            </a:lnSpc>
            <a:spcBef>
              <a:spcPct val="0"/>
            </a:spcBef>
            <a:spcAft>
              <a:spcPct val="15000"/>
            </a:spcAft>
            <a:buChar char="•"/>
          </a:pPr>
          <a:r>
            <a:rPr lang="en-US" sz="1600" kern="1200" dirty="0"/>
            <a:t>One or more disciplines</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LOI Dec. 14, 2016* (required)</a:t>
          </a:r>
        </a:p>
        <a:p>
          <a:pPr marL="171450" lvl="1" indent="-171450" algn="l" defTabSz="711200">
            <a:lnSpc>
              <a:spcPct val="90000"/>
            </a:lnSpc>
            <a:spcBef>
              <a:spcPct val="0"/>
            </a:spcBef>
            <a:spcAft>
              <a:spcPct val="15000"/>
            </a:spcAft>
            <a:buChar char="•"/>
          </a:pPr>
          <a:r>
            <a:rPr lang="en-US" sz="1600" kern="1200" dirty="0"/>
            <a:t>Proposal Jan. 11, 2017* </a:t>
          </a:r>
        </a:p>
      </dsp:txBody>
      <dsp:txXfrm>
        <a:off x="7461334" y="1141792"/>
        <a:ext cx="3271043" cy="342576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0.71644</cdr:x>
      <cdr:y>0.65775</cdr:y>
    </cdr:from>
    <cdr:to>
      <cdr:x>0.9219</cdr:x>
      <cdr:y>0.88592</cdr:y>
    </cdr:to>
    <cdr:sp macro="" textlink="">
      <cdr:nvSpPr>
        <cdr:cNvPr id="2" name="TextBox 1">
          <a:extLst xmlns:a="http://schemas.openxmlformats.org/drawingml/2006/main">
            <a:ext uri="{FF2B5EF4-FFF2-40B4-BE49-F238E27FC236}">
              <a16:creationId xmlns:a16="http://schemas.microsoft.com/office/drawing/2014/main" id="{02F62A00-E529-4B07-A349-761107A6F0F1}"/>
            </a:ext>
          </a:extLst>
        </cdr:cNvPr>
        <cdr:cNvSpPr txBox="1"/>
      </cdr:nvSpPr>
      <cdr:spPr>
        <a:xfrm xmlns:a="http://schemas.openxmlformats.org/drawingml/2006/main">
          <a:off x="5341968" y="3296596"/>
          <a:ext cx="1531961" cy="114358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b="1" dirty="0"/>
            <a:t>NSF </a:t>
          </a:r>
        </a:p>
        <a:p xmlns:a="http://schemas.openxmlformats.org/drawingml/2006/main">
          <a:pPr algn="ctr"/>
          <a:r>
            <a:rPr lang="en-US" sz="1800" b="1" dirty="0"/>
            <a:t>Request</a:t>
          </a:r>
        </a:p>
        <a:p xmlns:a="http://schemas.openxmlformats.org/drawingml/2006/main">
          <a:pPr algn="ctr"/>
          <a:r>
            <a:rPr lang="en-US" sz="1800" b="1" dirty="0"/>
            <a:t>FY18 &amp; FY19</a:t>
          </a:r>
        </a:p>
      </cdr:txBody>
    </cdr:sp>
  </cdr:relSizeAnchor>
  <cdr:relSizeAnchor xmlns:cdr="http://schemas.openxmlformats.org/drawingml/2006/chartDrawing">
    <cdr:from>
      <cdr:x>0.09059</cdr:x>
      <cdr:y>0.17845</cdr:y>
    </cdr:from>
    <cdr:to>
      <cdr:x>0.25397</cdr:x>
      <cdr:y>0.23694</cdr:y>
    </cdr:to>
    <cdr:sp macro="" textlink="">
      <cdr:nvSpPr>
        <cdr:cNvPr id="3" name="TextBox 1">
          <a:extLst xmlns:a="http://schemas.openxmlformats.org/drawingml/2006/main">
            <a:ext uri="{FF2B5EF4-FFF2-40B4-BE49-F238E27FC236}">
              <a16:creationId xmlns:a16="http://schemas.microsoft.com/office/drawing/2014/main" id="{A4373A0D-B53B-4D4B-8E3D-D108305DCF08}"/>
            </a:ext>
          </a:extLst>
        </cdr:cNvPr>
        <cdr:cNvSpPr txBox="1"/>
      </cdr:nvSpPr>
      <cdr:spPr>
        <a:xfrm xmlns:a="http://schemas.openxmlformats.org/drawingml/2006/main">
          <a:off x="544445" y="763941"/>
          <a:ext cx="981958" cy="25039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t>Appropriation</a:t>
          </a:r>
        </a:p>
      </cdr:txBody>
    </cdr:sp>
  </cdr:relSizeAnchor>
  <cdr:relSizeAnchor xmlns:cdr="http://schemas.openxmlformats.org/drawingml/2006/chartDrawing">
    <cdr:from>
      <cdr:x>0.87281</cdr:x>
      <cdr:y>0.31157</cdr:y>
    </cdr:from>
    <cdr:to>
      <cdr:x>0.88882</cdr:x>
      <cdr:y>0.33441</cdr:y>
    </cdr:to>
    <cdr:sp macro="" textlink="">
      <cdr:nvSpPr>
        <cdr:cNvPr id="4" name="Oval 3">
          <a:extLst xmlns:a="http://schemas.openxmlformats.org/drawingml/2006/main">
            <a:ext uri="{FF2B5EF4-FFF2-40B4-BE49-F238E27FC236}">
              <a16:creationId xmlns:a16="http://schemas.microsoft.com/office/drawing/2014/main" id="{9258469F-B586-423B-8360-12DA8967643B}"/>
            </a:ext>
          </a:extLst>
        </cdr:cNvPr>
        <cdr:cNvSpPr/>
      </cdr:nvSpPr>
      <cdr:spPr>
        <a:xfrm xmlns:a="http://schemas.openxmlformats.org/drawingml/2006/main">
          <a:off x="5245830" y="1448945"/>
          <a:ext cx="96248" cy="106238"/>
        </a:xfrm>
        <a:prstGeom xmlns:a="http://schemas.openxmlformats.org/drawingml/2006/main" prst="ellipse">
          <a:avLst/>
        </a:prstGeom>
        <a:solidFill xmlns:a="http://schemas.openxmlformats.org/drawingml/2006/main">
          <a:schemeClr val="accent2">
            <a:alpha val="99000"/>
          </a:schemeClr>
        </a:solidFill>
        <a:ln xmlns:a="http://schemas.openxmlformats.org/drawingml/2006/main">
          <a:solidFill>
            <a:schemeClr val="tx1"/>
          </a:solidFill>
        </a:ln>
      </cdr:spPr>
      <cdr:style>
        <a:lnRef xmlns:a="http://schemas.openxmlformats.org/drawingml/2006/main" idx="2">
          <a:schemeClr val="accent2">
            <a:shade val="50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0.76965</cdr:x>
      <cdr:y>0.1117</cdr:y>
    </cdr:from>
    <cdr:to>
      <cdr:x>0.91499</cdr:x>
      <cdr:y>0.21935</cdr:y>
    </cdr:to>
    <cdr:sp macro="" textlink="">
      <cdr:nvSpPr>
        <cdr:cNvPr id="5" name="TextBox 1">
          <a:extLst xmlns:a="http://schemas.openxmlformats.org/drawingml/2006/main">
            <a:ext uri="{FF2B5EF4-FFF2-40B4-BE49-F238E27FC236}">
              <a16:creationId xmlns:a16="http://schemas.microsoft.com/office/drawing/2014/main" id="{422AFABA-48BD-4247-833C-7B0ACA032FD2}"/>
            </a:ext>
          </a:extLst>
        </cdr:cNvPr>
        <cdr:cNvSpPr txBox="1"/>
      </cdr:nvSpPr>
      <cdr:spPr>
        <a:xfrm xmlns:a="http://schemas.openxmlformats.org/drawingml/2006/main">
          <a:off x="4625802" y="478183"/>
          <a:ext cx="873533" cy="46084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0" dirty="0"/>
            <a:t>Senate</a:t>
          </a:r>
          <a:r>
            <a:rPr lang="en-US" sz="1800" b="0" baseline="0" dirty="0"/>
            <a:t> budget </a:t>
          </a:r>
        </a:p>
        <a:p xmlns:a="http://schemas.openxmlformats.org/drawingml/2006/main">
          <a:pPr algn="ctr"/>
          <a:r>
            <a:rPr lang="en-US" sz="1800" b="0" baseline="0" dirty="0"/>
            <a:t>language FY18</a:t>
          </a:r>
          <a:endParaRPr lang="en-US" sz="1800" b="0" dirty="0"/>
        </a:p>
      </cdr:txBody>
    </cdr:sp>
  </cdr:relSizeAnchor>
  <cdr:relSizeAnchor xmlns:cdr="http://schemas.openxmlformats.org/drawingml/2006/chartDrawing">
    <cdr:from>
      <cdr:x>0.88045</cdr:x>
      <cdr:y>0.2384</cdr:y>
    </cdr:from>
    <cdr:to>
      <cdr:x>0.88147</cdr:x>
      <cdr:y>0.29931</cdr:y>
    </cdr:to>
    <cdr:cxnSp macro="">
      <cdr:nvCxnSpPr>
        <cdr:cNvPr id="7" name="Straight Arrow Connector 6">
          <a:extLst xmlns:a="http://schemas.openxmlformats.org/drawingml/2006/main">
            <a:ext uri="{FF2B5EF4-FFF2-40B4-BE49-F238E27FC236}">
              <a16:creationId xmlns:a16="http://schemas.microsoft.com/office/drawing/2014/main" id="{C214EA73-FAE5-401C-A82B-725DAE40F5A4}"/>
            </a:ext>
          </a:extLst>
        </cdr:cNvPr>
        <cdr:cNvCxnSpPr/>
      </cdr:nvCxnSpPr>
      <cdr:spPr>
        <a:xfrm xmlns:a="http://schemas.openxmlformats.org/drawingml/2006/main" flipH="1">
          <a:off x="5291767" y="1108690"/>
          <a:ext cx="6131" cy="283263"/>
        </a:xfrm>
        <a:prstGeom xmlns:a="http://schemas.openxmlformats.org/drawingml/2006/main" prst="straightConnector1">
          <a:avLst/>
        </a:prstGeom>
        <a:ln xmlns:a="http://schemas.openxmlformats.org/drawingml/2006/main" w="4445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690F03-96F2-4689-8AF3-5049F49222B3}"/>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r>
              <a:rPr lang="en-US"/>
              <a:t>"Bookshelf" of ADVANCE Developed and Tested Systemic Strategies</a:t>
            </a:r>
          </a:p>
        </p:txBody>
      </p:sp>
      <p:sp>
        <p:nvSpPr>
          <p:cNvPr id="3" name="Date Placeholder 2">
            <a:extLst>
              <a:ext uri="{FF2B5EF4-FFF2-40B4-BE49-F238E27FC236}">
                <a16:creationId xmlns:a16="http://schemas.microsoft.com/office/drawing/2014/main" id="{0EECAA9F-CF2E-4CCA-9B58-4851B85E7C79}"/>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D933966-9FBB-4FC8-9869-CE0EDB2D6E29}" type="datetimeFigureOut">
              <a:rPr lang="en-US" smtClean="0"/>
              <a:t>04/05/2018</a:t>
            </a:fld>
            <a:endParaRPr lang="en-US"/>
          </a:p>
        </p:txBody>
      </p:sp>
      <p:sp>
        <p:nvSpPr>
          <p:cNvPr id="4" name="Footer Placeholder 3">
            <a:extLst>
              <a:ext uri="{FF2B5EF4-FFF2-40B4-BE49-F238E27FC236}">
                <a16:creationId xmlns:a16="http://schemas.microsoft.com/office/drawing/2014/main" id="{2A26D326-7FF5-4269-B386-015C1410DF1A}"/>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815BF5-543E-42E5-BF58-1B59121959F8}"/>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D21F77A-392C-4139-A480-332EE58855C1}" type="slidenum">
              <a:rPr lang="en-US" smtClean="0"/>
              <a:t>‹#›</a:t>
            </a:fld>
            <a:endParaRPr lang="en-US"/>
          </a:p>
        </p:txBody>
      </p:sp>
    </p:spTree>
    <p:extLst>
      <p:ext uri="{BB962C8B-B14F-4D97-AF65-F5344CB8AC3E}">
        <p14:creationId xmlns:p14="http://schemas.microsoft.com/office/powerpoint/2010/main" val="301111066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"Bookshelf" of ADVANCE Developed and Tested Systemic Strategies</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47045B1-B989-4B96-8827-820B30ACB082}" type="datetimeFigureOut">
              <a:rPr lang="en-US" smtClean="0"/>
              <a:t>04/05/2018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697ED1A-F792-4172-84B1-FA3AEDA5170B}" type="slidenum">
              <a:rPr lang="en-US" smtClean="0"/>
              <a:t>‹#›</a:t>
            </a:fld>
            <a:endParaRPr lang="en-US"/>
          </a:p>
        </p:txBody>
      </p:sp>
    </p:spTree>
    <p:extLst>
      <p:ext uri="{BB962C8B-B14F-4D97-AF65-F5344CB8AC3E}">
        <p14:creationId xmlns:p14="http://schemas.microsoft.com/office/powerpoint/2010/main" val="29584268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ature.com/news/uk-gender-equality-scheme-spreads-across-the-world-1.22599"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aaas.org/news/sea-change-program-aims-transform-diversity-efforts-stem"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uml.edu/Research/ADVANC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ncbi.nlm.nih.gov/pmc/articles/PMC2938757/"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w.montana.edu/opa/facultystaffindex/diversity/index.html"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nsf.gov/news/special_reports/big_ideas/human_tech.jsp" TargetMode="External"/><Relationship Id="rId3" Type="http://schemas.openxmlformats.org/officeDocument/2006/relationships/hyperlink" Target="https://www.nsf.gov/news/special_reports/big_ideas/includes.jsp" TargetMode="External"/><Relationship Id="rId7" Type="http://schemas.openxmlformats.org/officeDocument/2006/relationships/hyperlink" Target="https://www.nsf.gov/news/special_reports/big_ideas/harnessing.jsp" TargetMode="External"/><Relationship Id="rId12" Type="http://schemas.openxmlformats.org/officeDocument/2006/relationships/hyperlink" Target="https://www.nsf.gov/news/special_reports/big_ideas/life.jsp"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nsf.gov/news/special_reports/big_ideas/infrastructure.jsp" TargetMode="External"/><Relationship Id="rId11" Type="http://schemas.openxmlformats.org/officeDocument/2006/relationships/hyperlink" Target="https://www.nsf.gov/news/special_reports/big_ideas/quantum.jsp" TargetMode="External"/><Relationship Id="rId5" Type="http://schemas.openxmlformats.org/officeDocument/2006/relationships/hyperlink" Target="https://www.nsf.gov/news/special_reports/big_ideas/convergent.jsp" TargetMode="External"/><Relationship Id="rId10" Type="http://schemas.openxmlformats.org/officeDocument/2006/relationships/hyperlink" Target="https://www.nsf.gov/news/special_reports/big_ideas/universe.jsp" TargetMode="External"/><Relationship Id="rId4" Type="http://schemas.openxmlformats.org/officeDocument/2006/relationships/hyperlink" Target="https://www.nsf.gov/news/special_reports/big_ideas/nsf2026.jsp" TargetMode="External"/><Relationship Id="rId9" Type="http://schemas.openxmlformats.org/officeDocument/2006/relationships/hyperlink" Target="https://www.nsf.gov/news/special_reports/big_ideas/arctic.jsp"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Underrepresentation - Diversity – Inclusion – Broadening Participation - Equity</a:t>
            </a:r>
          </a:p>
        </p:txBody>
      </p:sp>
    </p:spTree>
    <p:extLst>
      <p:ext uri="{BB962C8B-B14F-4D97-AF65-F5344CB8AC3E}">
        <p14:creationId xmlns:p14="http://schemas.microsoft.com/office/powerpoint/2010/main" val="792081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Lead PI Erika Marin-</a:t>
            </a:r>
            <a:r>
              <a:rPr lang="en-US" sz="1200" dirty="0" err="1">
                <a:latin typeface="+mn-lt"/>
              </a:rPr>
              <a:t>Spiotta</a:t>
            </a:r>
            <a:r>
              <a:rPr lang="en-US" sz="1200" dirty="0">
                <a:latin typeface="+mn-lt"/>
              </a:rPr>
              <a:t> at Wisconsin (1725879)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Billy M Williams AGU executive director co-PI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Meredith Hastings at Brown University cofounder of the Earth Science Women’s Network (ESWN) PI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mn-lt"/>
              </a:rPr>
              <a:t>Asmeret</a:t>
            </a:r>
            <a:r>
              <a:rPr lang="en-US" sz="1200" dirty="0">
                <a:latin typeface="+mn-lt"/>
              </a:rPr>
              <a:t> </a:t>
            </a:r>
            <a:r>
              <a:rPr lang="en-US" sz="1200" dirty="0" err="1">
                <a:latin typeface="+mn-lt"/>
              </a:rPr>
              <a:t>Asefaw</a:t>
            </a:r>
            <a:r>
              <a:rPr lang="en-US" sz="1200" dirty="0">
                <a:latin typeface="+mn-lt"/>
              </a:rPr>
              <a:t> </a:t>
            </a:r>
            <a:r>
              <a:rPr lang="en-US" sz="1200" dirty="0" err="1">
                <a:latin typeface="+mn-lt"/>
              </a:rPr>
              <a:t>Berhe</a:t>
            </a:r>
            <a:r>
              <a:rPr lang="en-US" sz="1200" dirty="0">
                <a:latin typeface="+mn-lt"/>
              </a:rPr>
              <a:t> at UC Merced PI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Rebecca Barnes at Colorado College PI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Allison </a:t>
            </a:r>
            <a:r>
              <a:rPr lang="en-US" sz="1200" dirty="0" err="1">
                <a:latin typeface="+mn-lt"/>
              </a:rPr>
              <a:t>Mattheis</a:t>
            </a:r>
            <a:r>
              <a:rPr lang="en-US" sz="1200" dirty="0">
                <a:latin typeface="+mn-lt"/>
              </a:rPr>
              <a:t> at Cal State LA</a:t>
            </a:r>
            <a:br>
              <a:rPr lang="en-US" sz="1200" dirty="0">
                <a:latin typeface="+mn-lt"/>
              </a:rPr>
            </a:br>
            <a:r>
              <a:rPr lang="en-US" sz="1200" dirty="0">
                <a:latin typeface="+mn-lt"/>
              </a:rPr>
              <a:t>Blair Schneider at Association for Women Geoscientists (not-co-PI)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r>
              <a:rPr lang="en-US" sz="1200" dirty="0">
                <a:latin typeface="+mn-lt"/>
              </a:rPr>
              <a:t>Proposed activities are the: </a:t>
            </a:r>
          </a:p>
          <a:p>
            <a:pPr marL="228600" indent="-228600">
              <a:buAutoNum type="arabicParenR"/>
            </a:pPr>
            <a:r>
              <a:rPr lang="en-US" sz="1200" dirty="0">
                <a:latin typeface="+mn-lt"/>
              </a:rPr>
              <a:t>Design of a community-based approach to SH bystander intervention training for women and men academic leaders; </a:t>
            </a:r>
          </a:p>
          <a:p>
            <a:pPr marL="228600" indent="-228600">
              <a:buAutoNum type="arabicParenR"/>
            </a:pPr>
            <a:r>
              <a:rPr lang="en-US" sz="1200" dirty="0">
                <a:latin typeface="+mn-lt"/>
              </a:rPr>
              <a:t>Inclusion of SH into teaching of ethical conduct of research; </a:t>
            </a:r>
          </a:p>
          <a:p>
            <a:pPr marL="228600" indent="-228600">
              <a:buAutoNum type="arabicParenR"/>
            </a:pPr>
            <a:r>
              <a:rPr lang="en-US" sz="1200" dirty="0">
                <a:latin typeface="+mn-lt"/>
              </a:rPr>
              <a:t>Incorporation of geoscience-relevant scenarios into training and teaching materials, including field research and educational settings; </a:t>
            </a:r>
          </a:p>
          <a:p>
            <a:pPr marL="228600" indent="-228600">
              <a:buAutoNum type="arabicParenR"/>
            </a:pPr>
            <a:r>
              <a:rPr lang="en-US" sz="1200" dirty="0">
                <a:latin typeface="+mn-lt"/>
              </a:rPr>
              <a:t>Participation of most vulnerable populations in the development and implementation of training material to identify unique challenges faced by women with intersectional identities; and </a:t>
            </a:r>
          </a:p>
          <a:p>
            <a:pPr marL="228600" indent="-228600">
              <a:buAutoNum type="arabicParenR"/>
            </a:pPr>
            <a:r>
              <a:rPr lang="en-US" sz="1200" dirty="0">
                <a:latin typeface="+mn-lt"/>
              </a:rPr>
              <a:t>Collaboration with society partners for national dissemination, implementation, and sustainability</a:t>
            </a:r>
          </a:p>
          <a:p>
            <a:pPr marL="0" indent="0">
              <a:buFont typeface="Arial" panose="020B0604020202020204" pitchFamily="34" charset="0"/>
              <a:buNone/>
            </a:pPr>
            <a:endParaRPr lang="en-US" sz="1200" dirty="0">
              <a:latin typeface="+mn-lt"/>
            </a:endParaRPr>
          </a:p>
          <a:p>
            <a:pPr marL="0" indent="0">
              <a:buFont typeface="Arial" panose="020B0604020202020204" pitchFamily="34" charset="0"/>
              <a:buNone/>
            </a:pPr>
            <a:r>
              <a:rPr lang="en-US" sz="1200" dirty="0">
                <a:latin typeface="+mn-lt"/>
              </a:rPr>
              <a:t>IHE Partners: </a:t>
            </a:r>
          </a:p>
          <a:p>
            <a:pPr marL="742950" lvl="1" indent="-285750">
              <a:buFont typeface="Arial" panose="020B0604020202020204" pitchFamily="34" charset="0"/>
              <a:buChar char="•"/>
            </a:pPr>
            <a:r>
              <a:rPr lang="en-US" sz="1200" dirty="0">
                <a:latin typeface="+mn-lt"/>
              </a:rPr>
              <a:t>University of Wisconsin-Madison </a:t>
            </a:r>
          </a:p>
          <a:p>
            <a:pPr marL="742950" lvl="1" indent="-285750">
              <a:buFont typeface="Arial" panose="020B0604020202020204" pitchFamily="34" charset="0"/>
              <a:buChar char="•"/>
            </a:pPr>
            <a:r>
              <a:rPr lang="en-US" sz="1200" dirty="0">
                <a:latin typeface="+mn-lt"/>
              </a:rPr>
              <a:t>Brown University</a:t>
            </a:r>
          </a:p>
          <a:p>
            <a:pPr marL="742950" lvl="1" indent="-285750">
              <a:buFont typeface="Arial" panose="020B0604020202020204" pitchFamily="34" charset="0"/>
              <a:buChar char="•"/>
            </a:pPr>
            <a:r>
              <a:rPr lang="it-IT" sz="1200" dirty="0">
                <a:latin typeface="+mn-lt"/>
              </a:rPr>
              <a:t>California State University Los Angeles </a:t>
            </a:r>
          </a:p>
          <a:p>
            <a:pPr marL="742950" lvl="1" indent="-285750">
              <a:buFont typeface="Arial" panose="020B0604020202020204" pitchFamily="34" charset="0"/>
              <a:buChar char="•"/>
            </a:pPr>
            <a:r>
              <a:rPr lang="en-US" sz="1200" dirty="0">
                <a:latin typeface="+mn-lt"/>
              </a:rPr>
              <a:t>Colorado College </a:t>
            </a:r>
          </a:p>
          <a:p>
            <a:pPr marL="742950" lvl="1" indent="-285750">
              <a:buFont typeface="Arial" panose="020B0604020202020204" pitchFamily="34" charset="0"/>
              <a:buChar char="•"/>
            </a:pPr>
            <a:r>
              <a:rPr lang="en-US" sz="1200" dirty="0">
                <a:latin typeface="+mn-lt"/>
              </a:rPr>
              <a:t>University of California – Merced</a:t>
            </a:r>
          </a:p>
          <a:p>
            <a:pPr marL="228600" indent="-228600">
              <a:buAutoNum type="arabicParenR"/>
            </a:pPr>
            <a:endParaRPr lang="en-US" dirty="0"/>
          </a:p>
        </p:txBody>
      </p:sp>
    </p:spTree>
    <p:extLst>
      <p:ext uri="{BB962C8B-B14F-4D97-AF65-F5344CB8AC3E}">
        <p14:creationId xmlns:p14="http://schemas.microsoft.com/office/powerpoint/2010/main" val="3242186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7578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Adapted a hiring checklist</a:t>
            </a:r>
          </a:p>
          <a:p>
            <a:pPr lvl="0"/>
            <a:r>
              <a:rPr lang="en-US" sz="1200" kern="1200" dirty="0">
                <a:solidFill>
                  <a:schemeClr val="tx1"/>
                </a:solidFill>
                <a:effectLst/>
                <a:latin typeface="+mn-lt"/>
                <a:ea typeface="+mn-ea"/>
                <a:cs typeface="+mn-cs"/>
              </a:rPr>
              <a:t>Adapted a hiring checklist POLICY &amp; ACCOUNTABILITY</a:t>
            </a:r>
          </a:p>
          <a:p>
            <a:pPr lvl="0"/>
            <a:r>
              <a:rPr lang="en-US" sz="1200" kern="1200" dirty="0">
                <a:solidFill>
                  <a:schemeClr val="tx1"/>
                </a:solidFill>
                <a:effectLst/>
                <a:latin typeface="+mn-lt"/>
                <a:ea typeface="+mn-ea"/>
                <a:cs typeface="+mn-cs"/>
              </a:rPr>
              <a:t>chair interviews</a:t>
            </a:r>
          </a:p>
          <a:p>
            <a:pPr lvl="0"/>
            <a:r>
              <a:rPr lang="en-US" sz="1200" kern="1200" dirty="0">
                <a:solidFill>
                  <a:schemeClr val="tx1"/>
                </a:solidFill>
                <a:effectLst/>
                <a:latin typeface="+mn-lt"/>
                <a:ea typeface="+mn-ea"/>
                <a:cs typeface="+mn-cs"/>
              </a:rPr>
              <a:t>chairs training</a:t>
            </a:r>
          </a:p>
          <a:p>
            <a:pPr lvl="0"/>
            <a:r>
              <a:rPr lang="en-US" sz="1200" kern="1200" dirty="0">
                <a:solidFill>
                  <a:schemeClr val="tx1"/>
                </a:solidFill>
                <a:effectLst/>
                <a:latin typeface="+mn-lt"/>
                <a:ea typeface="+mn-ea"/>
                <a:cs typeface="+mn-cs"/>
              </a:rPr>
              <a:t>climate survey developed</a:t>
            </a:r>
          </a:p>
          <a:p>
            <a:pPr lvl="0"/>
            <a:r>
              <a:rPr lang="en-US" sz="1200" kern="1200" dirty="0">
                <a:solidFill>
                  <a:schemeClr val="tx1"/>
                </a:solidFill>
                <a:effectLst/>
                <a:latin typeface="+mn-lt"/>
                <a:ea typeface="+mn-ea"/>
                <a:cs typeface="+mn-cs"/>
              </a:rPr>
              <a:t>climate survey implemented</a:t>
            </a:r>
          </a:p>
          <a:p>
            <a:pPr lvl="0"/>
            <a:r>
              <a:rPr lang="en-US" sz="1200" kern="1200" dirty="0">
                <a:solidFill>
                  <a:schemeClr val="tx1"/>
                </a:solidFill>
                <a:effectLst/>
                <a:latin typeface="+mn-lt"/>
                <a:ea typeface="+mn-ea"/>
                <a:cs typeface="+mn-cs"/>
              </a:rPr>
              <a:t>collected institutional data</a:t>
            </a:r>
          </a:p>
          <a:p>
            <a:pPr lvl="0"/>
            <a:r>
              <a:rPr lang="en-US" sz="1200" kern="1200" dirty="0">
                <a:solidFill>
                  <a:schemeClr val="tx1"/>
                </a:solidFill>
                <a:effectLst/>
                <a:latin typeface="+mn-lt"/>
                <a:ea typeface="+mn-ea"/>
                <a:cs typeface="+mn-cs"/>
              </a:rPr>
              <a:t>Coordinated with CDO &amp; EEO to incorporate IDEAL-N</a:t>
            </a:r>
          </a:p>
          <a:p>
            <a:pPr lvl="0"/>
            <a:r>
              <a:rPr lang="en-US" sz="1200" kern="1200" dirty="0">
                <a:solidFill>
                  <a:schemeClr val="tx1"/>
                </a:solidFill>
                <a:effectLst/>
                <a:latin typeface="+mn-lt"/>
                <a:ea typeface="+mn-ea"/>
                <a:cs typeface="+mn-cs"/>
              </a:rPr>
              <a:t>Created video on value of diversity</a:t>
            </a:r>
          </a:p>
          <a:p>
            <a:pPr lvl="0"/>
            <a:r>
              <a:rPr lang="en-US" sz="1200" kern="1200" dirty="0">
                <a:solidFill>
                  <a:schemeClr val="tx1"/>
                </a:solidFill>
                <a:effectLst/>
                <a:latin typeface="+mn-lt"/>
                <a:ea typeface="+mn-ea"/>
                <a:cs typeface="+mn-cs"/>
              </a:rPr>
              <a:t>deans training</a:t>
            </a:r>
          </a:p>
          <a:p>
            <a:pPr lvl="0"/>
            <a:r>
              <a:rPr lang="en-US" sz="1200" kern="1200" dirty="0">
                <a:solidFill>
                  <a:schemeClr val="tx1"/>
                </a:solidFill>
                <a:effectLst/>
                <a:latin typeface="+mn-lt"/>
                <a:ea typeface="+mn-ea"/>
                <a:cs typeface="+mn-cs"/>
              </a:rPr>
              <a:t>Developed strategic hiring </a:t>
            </a:r>
            <a:r>
              <a:rPr lang="en-US" sz="1200" kern="1200" dirty="0" err="1">
                <a:solidFill>
                  <a:schemeClr val="tx1"/>
                </a:solidFill>
                <a:effectLst/>
                <a:latin typeface="+mn-lt"/>
                <a:ea typeface="+mn-ea"/>
                <a:cs typeface="+mn-cs"/>
              </a:rPr>
              <a:t>inititiative</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distinguished speakers</a:t>
            </a:r>
          </a:p>
          <a:p>
            <a:pPr lvl="0"/>
            <a:r>
              <a:rPr lang="en-US" sz="1200" kern="1200" dirty="0">
                <a:solidFill>
                  <a:schemeClr val="tx1"/>
                </a:solidFill>
                <a:effectLst/>
                <a:latin typeface="+mn-lt"/>
                <a:ea typeface="+mn-ea"/>
                <a:cs typeface="+mn-cs"/>
              </a:rPr>
              <a:t>evaluating mentoring</a:t>
            </a:r>
          </a:p>
          <a:p>
            <a:pPr lvl="0"/>
            <a:r>
              <a:rPr lang="en-US" sz="1200" kern="1200" dirty="0">
                <a:solidFill>
                  <a:schemeClr val="tx1"/>
                </a:solidFill>
                <a:effectLst/>
                <a:latin typeface="+mn-lt"/>
                <a:ea typeface="+mn-ea"/>
                <a:cs typeface="+mn-cs"/>
              </a:rPr>
              <a:t>Examine HR synergies with IDEAL-N</a:t>
            </a:r>
          </a:p>
          <a:p>
            <a:pPr lvl="0"/>
            <a:r>
              <a:rPr lang="en-US" sz="1200" kern="1200" dirty="0">
                <a:solidFill>
                  <a:schemeClr val="tx1"/>
                </a:solidFill>
                <a:effectLst/>
                <a:latin typeface="+mn-lt"/>
                <a:ea typeface="+mn-ea"/>
                <a:cs typeface="+mn-cs"/>
              </a:rPr>
              <a:t>Faculty Development Center established</a:t>
            </a:r>
          </a:p>
          <a:p>
            <a:pPr lvl="0"/>
            <a:r>
              <a:rPr lang="en-US" sz="1200" kern="1200" dirty="0">
                <a:solidFill>
                  <a:schemeClr val="tx1"/>
                </a:solidFill>
                <a:effectLst/>
                <a:latin typeface="+mn-lt"/>
                <a:ea typeface="+mn-ea"/>
                <a:cs typeface="+mn-cs"/>
              </a:rPr>
              <a:t>faculty focus groups</a:t>
            </a:r>
          </a:p>
          <a:p>
            <a:pPr lvl="0"/>
            <a:r>
              <a:rPr lang="en-US" sz="1200" kern="1200" dirty="0">
                <a:solidFill>
                  <a:schemeClr val="tx1"/>
                </a:solidFill>
                <a:effectLst/>
                <a:latin typeface="+mn-lt"/>
                <a:ea typeface="+mn-ea"/>
                <a:cs typeface="+mn-cs"/>
              </a:rPr>
              <a:t>Faculty search handbook</a:t>
            </a:r>
          </a:p>
          <a:p>
            <a:pPr lvl="0"/>
            <a:r>
              <a:rPr lang="en-US" sz="1200" kern="1200" dirty="0">
                <a:solidFill>
                  <a:schemeClr val="tx1"/>
                </a:solidFill>
                <a:effectLst/>
                <a:latin typeface="+mn-lt"/>
                <a:ea typeface="+mn-ea"/>
                <a:cs typeface="+mn-cs"/>
              </a:rPr>
              <a:t>Faculty search handbook POLICY &amp; ACCOUNTABILITY</a:t>
            </a:r>
          </a:p>
          <a:p>
            <a:pPr lvl="0"/>
            <a:r>
              <a:rPr lang="en-US" sz="1200" kern="1200" dirty="0">
                <a:solidFill>
                  <a:schemeClr val="tx1"/>
                </a:solidFill>
                <a:effectLst/>
                <a:latin typeface="+mn-lt"/>
                <a:ea typeface="+mn-ea"/>
                <a:cs typeface="+mn-cs"/>
              </a:rPr>
              <a:t>Faculty writing groups</a:t>
            </a:r>
          </a:p>
          <a:p>
            <a:pPr lvl="0"/>
            <a:r>
              <a:rPr lang="en-US" sz="1200" kern="1200" dirty="0">
                <a:solidFill>
                  <a:schemeClr val="tx1"/>
                </a:solidFill>
                <a:effectLst/>
                <a:latin typeface="+mn-lt"/>
                <a:ea typeface="+mn-ea"/>
                <a:cs typeface="+mn-cs"/>
              </a:rPr>
              <a:t>highlight women in STEM</a:t>
            </a:r>
          </a:p>
          <a:p>
            <a:pPr lvl="0"/>
            <a:r>
              <a:rPr lang="en-US" sz="1200" kern="1200" dirty="0">
                <a:solidFill>
                  <a:schemeClr val="tx1"/>
                </a:solidFill>
                <a:effectLst/>
                <a:latin typeface="+mn-lt"/>
                <a:ea typeface="+mn-ea"/>
                <a:cs typeface="+mn-cs"/>
              </a:rPr>
              <a:t>implicit bias training search committee</a:t>
            </a:r>
          </a:p>
          <a:p>
            <a:pPr lvl="0"/>
            <a:r>
              <a:rPr lang="en-US" sz="1200" kern="1200" dirty="0">
                <a:solidFill>
                  <a:schemeClr val="tx1"/>
                </a:solidFill>
                <a:effectLst/>
                <a:latin typeface="+mn-lt"/>
                <a:ea typeface="+mn-ea"/>
                <a:cs typeface="+mn-cs"/>
              </a:rPr>
              <a:t>Incorporated diversity into </a:t>
            </a:r>
            <a:r>
              <a:rPr lang="en-US" sz="1200" kern="1200" dirty="0" err="1">
                <a:solidFill>
                  <a:schemeClr val="tx1"/>
                </a:solidFill>
                <a:effectLst/>
                <a:latin typeface="+mn-lt"/>
                <a:ea typeface="+mn-ea"/>
                <a:cs typeface="+mn-cs"/>
              </a:rPr>
              <a:t>startegic</a:t>
            </a:r>
            <a:r>
              <a:rPr lang="en-US" sz="1200" kern="1200" dirty="0">
                <a:solidFill>
                  <a:schemeClr val="tx1"/>
                </a:solidFill>
                <a:effectLst/>
                <a:latin typeface="+mn-lt"/>
                <a:ea typeface="+mn-ea"/>
                <a:cs typeface="+mn-cs"/>
              </a:rPr>
              <a:t> plan</a:t>
            </a:r>
          </a:p>
          <a:p>
            <a:pPr lvl="0"/>
            <a:r>
              <a:rPr lang="en-US" sz="1200" kern="1200" dirty="0">
                <a:solidFill>
                  <a:schemeClr val="tx1"/>
                </a:solidFill>
                <a:effectLst/>
                <a:latin typeface="+mn-lt"/>
                <a:ea typeface="+mn-ea"/>
                <a:cs typeface="+mn-cs"/>
              </a:rPr>
              <a:t>Launch committees for new hires</a:t>
            </a:r>
          </a:p>
          <a:p>
            <a:pPr lvl="0"/>
            <a:r>
              <a:rPr lang="en-US" sz="1200" kern="1200" dirty="0">
                <a:solidFill>
                  <a:schemeClr val="tx1"/>
                </a:solidFill>
                <a:effectLst/>
                <a:latin typeface="+mn-lt"/>
                <a:ea typeface="+mn-ea"/>
                <a:cs typeface="+mn-cs"/>
              </a:rPr>
              <a:t>Mentoring programs</a:t>
            </a:r>
          </a:p>
          <a:p>
            <a:pPr lvl="0"/>
            <a:r>
              <a:rPr lang="en-US" sz="1200" kern="1200" dirty="0">
                <a:solidFill>
                  <a:schemeClr val="tx1"/>
                </a:solidFill>
                <a:effectLst/>
                <a:latin typeface="+mn-lt"/>
                <a:ea typeface="+mn-ea"/>
                <a:cs typeface="+mn-cs"/>
              </a:rPr>
              <a:t>mid-career faculty success coach</a:t>
            </a:r>
          </a:p>
          <a:p>
            <a:pPr lvl="0"/>
            <a:r>
              <a:rPr lang="en-US" sz="1200" kern="1200" dirty="0">
                <a:solidFill>
                  <a:schemeClr val="tx1"/>
                </a:solidFill>
                <a:effectLst/>
                <a:latin typeface="+mn-lt"/>
                <a:ea typeface="+mn-ea"/>
                <a:cs typeface="+mn-cs"/>
              </a:rPr>
              <a:t>mid-career professional development</a:t>
            </a:r>
          </a:p>
          <a:p>
            <a:pPr lvl="0"/>
            <a:r>
              <a:rPr lang="en-US" sz="1200" kern="1200" dirty="0">
                <a:solidFill>
                  <a:schemeClr val="tx1"/>
                </a:solidFill>
                <a:effectLst/>
                <a:latin typeface="+mn-lt"/>
                <a:ea typeface="+mn-ea"/>
                <a:cs typeface="+mn-cs"/>
              </a:rPr>
              <a:t>NCFDD membership</a:t>
            </a:r>
          </a:p>
          <a:p>
            <a:pPr lvl="0"/>
            <a:r>
              <a:rPr lang="en-US" sz="1200" kern="1200" dirty="0">
                <a:solidFill>
                  <a:schemeClr val="tx1"/>
                </a:solidFill>
                <a:effectLst/>
                <a:latin typeface="+mn-lt"/>
                <a:ea typeface="+mn-ea"/>
                <a:cs typeface="+mn-cs"/>
              </a:rPr>
              <a:t>New faculty programming</a:t>
            </a:r>
          </a:p>
          <a:p>
            <a:pPr lvl="0"/>
            <a:r>
              <a:rPr lang="en-US" sz="1200" kern="1200" dirty="0">
                <a:solidFill>
                  <a:schemeClr val="tx1"/>
                </a:solidFill>
                <a:effectLst/>
                <a:latin typeface="+mn-lt"/>
                <a:ea typeface="+mn-ea"/>
                <a:cs typeface="+mn-cs"/>
              </a:rPr>
              <a:t>New partner hiring policies</a:t>
            </a:r>
          </a:p>
          <a:p>
            <a:pPr lvl="0"/>
            <a:r>
              <a:rPr lang="en-US" sz="1200" kern="1200" dirty="0">
                <a:solidFill>
                  <a:schemeClr val="tx1"/>
                </a:solidFill>
                <a:effectLst/>
                <a:latin typeface="+mn-lt"/>
                <a:ea typeface="+mn-ea"/>
                <a:cs typeface="+mn-cs"/>
              </a:rPr>
              <a:t>professional development</a:t>
            </a:r>
          </a:p>
          <a:p>
            <a:pPr lvl="0"/>
            <a:r>
              <a:rPr lang="en-US" sz="1200" kern="1200" dirty="0">
                <a:solidFill>
                  <a:schemeClr val="tx1"/>
                </a:solidFill>
                <a:effectLst/>
                <a:latin typeface="+mn-lt"/>
                <a:ea typeface="+mn-ea"/>
                <a:cs typeface="+mn-cs"/>
              </a:rPr>
              <a:t>Reviewed self study and climate survey data</a:t>
            </a:r>
          </a:p>
          <a:p>
            <a:pPr lvl="0"/>
            <a:r>
              <a:rPr lang="en-US" sz="1200" kern="1200" dirty="0">
                <a:solidFill>
                  <a:schemeClr val="tx1"/>
                </a:solidFill>
                <a:effectLst/>
                <a:latin typeface="+mn-lt"/>
                <a:ea typeface="+mn-ea"/>
                <a:cs typeface="+mn-cs"/>
              </a:rPr>
              <a:t>salary study</a:t>
            </a:r>
          </a:p>
          <a:p>
            <a:pPr lvl="0"/>
            <a:r>
              <a:rPr lang="en-US" sz="1200" kern="1200" dirty="0">
                <a:solidFill>
                  <a:schemeClr val="tx1"/>
                </a:solidFill>
                <a:effectLst/>
                <a:latin typeface="+mn-lt"/>
                <a:ea typeface="+mn-ea"/>
                <a:cs typeface="+mn-cs"/>
              </a:rPr>
              <a:t>White Men as full Diversity Partners training</a:t>
            </a:r>
          </a:p>
          <a:p>
            <a:pPr lvl="0"/>
            <a:r>
              <a:rPr lang="en-US" sz="1200" kern="1200" dirty="0" err="1">
                <a:solidFill>
                  <a:schemeClr val="tx1"/>
                </a:solidFill>
                <a:effectLst/>
                <a:latin typeface="+mn-lt"/>
                <a:ea typeface="+mn-ea"/>
                <a:cs typeface="+mn-cs"/>
              </a:rPr>
              <a:t>Womens</a:t>
            </a:r>
            <a:r>
              <a:rPr lang="en-US" sz="1200" kern="1200" dirty="0">
                <a:solidFill>
                  <a:schemeClr val="tx1"/>
                </a:solidFill>
                <a:effectLst/>
                <a:latin typeface="+mn-lt"/>
                <a:ea typeface="+mn-ea"/>
                <a:cs typeface="+mn-cs"/>
              </a:rPr>
              <a:t> forums/events</a:t>
            </a:r>
          </a:p>
          <a:p>
            <a:pPr lvl="0"/>
            <a:r>
              <a:rPr lang="en-US" sz="1200" kern="1200" dirty="0">
                <a:solidFill>
                  <a:schemeClr val="tx1"/>
                </a:solidFill>
                <a:effectLst/>
                <a:latin typeface="+mn-lt"/>
                <a:ea typeface="+mn-ea"/>
                <a:cs typeface="+mn-cs"/>
              </a:rPr>
              <a:t>Work-life balance negotiated agreement</a:t>
            </a:r>
          </a:p>
          <a:p>
            <a:pPr lvl="0"/>
            <a:r>
              <a:rPr lang="en-US" sz="1200" kern="1200" dirty="0">
                <a:solidFill>
                  <a:schemeClr val="tx1"/>
                </a:solidFill>
                <a:effectLst/>
                <a:latin typeface="+mn-lt"/>
                <a:ea typeface="+mn-ea"/>
                <a:cs typeface="+mn-cs"/>
              </a:rPr>
              <a:t>workshops based on survey</a:t>
            </a:r>
          </a:p>
          <a:p>
            <a:endParaRPr lang="en-US" dirty="0"/>
          </a:p>
        </p:txBody>
      </p:sp>
    </p:spTree>
    <p:extLst>
      <p:ext uri="{BB962C8B-B14F-4D97-AF65-F5344CB8AC3E}">
        <p14:creationId xmlns:p14="http://schemas.microsoft.com/office/powerpoint/2010/main" val="2042346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Tree>
    <p:extLst>
      <p:ext uri="{BB962C8B-B14F-4D97-AF65-F5344CB8AC3E}">
        <p14:creationId xmlns:p14="http://schemas.microsoft.com/office/powerpoint/2010/main" val="1290235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Funding also from the </a:t>
            </a:r>
            <a:r>
              <a:rPr lang="en-US" sz="1200" b="0" i="0" kern="1200" dirty="0" err="1">
                <a:solidFill>
                  <a:schemeClr val="tx1"/>
                </a:solidFill>
                <a:effectLst/>
                <a:latin typeface="+mn-lt"/>
                <a:ea typeface="+mn-ea"/>
                <a:cs typeface="+mn-cs"/>
              </a:rPr>
              <a:t>Heising</a:t>
            </a:r>
            <a:r>
              <a:rPr lang="en-US" sz="1200" b="0" i="0" kern="1200" dirty="0">
                <a:solidFill>
                  <a:schemeClr val="tx1"/>
                </a:solidFill>
                <a:effectLst/>
                <a:latin typeface="+mn-lt"/>
                <a:ea typeface="+mn-ea"/>
                <a:cs typeface="+mn-cs"/>
              </a:rPr>
              <a:t>-Simons Foundation, The </a:t>
            </a:r>
            <a:r>
              <a:rPr lang="en-US" sz="1200" b="0" i="0" kern="1200" dirty="0" err="1">
                <a:solidFill>
                  <a:schemeClr val="tx1"/>
                </a:solidFill>
                <a:effectLst/>
                <a:latin typeface="+mn-lt"/>
                <a:ea typeface="+mn-ea"/>
                <a:cs typeface="+mn-cs"/>
              </a:rPr>
              <a:t>Kavli</a:t>
            </a:r>
            <a:r>
              <a:rPr lang="en-US" sz="1200" b="0" i="0" kern="1200" dirty="0">
                <a:solidFill>
                  <a:schemeClr val="tx1"/>
                </a:solidFill>
                <a:effectLst/>
                <a:latin typeface="+mn-lt"/>
                <a:ea typeface="+mn-ea"/>
                <a:cs typeface="+mn-cs"/>
              </a:rPr>
              <a:t> Foundation, and The Alfred P. Sloan Foundation</a:t>
            </a:r>
          </a:p>
          <a:p>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Shirley Malcom, AAAS, is leading the efforts to fund infrastructure support for SEA Change  </a:t>
            </a:r>
          </a:p>
          <a:p>
            <a:pPr fontAlgn="base"/>
            <a:r>
              <a:rPr lang="en-US" sz="1200" b="0" i="0" kern="1200" dirty="0">
                <a:solidFill>
                  <a:schemeClr val="tx1"/>
                </a:solidFill>
                <a:effectLst/>
                <a:latin typeface="+mn-lt"/>
                <a:ea typeface="+mn-ea"/>
                <a:cs typeface="+mn-cs"/>
              </a:rPr>
              <a:t>Paula Rayman, Principal Investigator</a:t>
            </a:r>
          </a:p>
          <a:p>
            <a:pPr fontAlgn="base"/>
            <a:r>
              <a:rPr lang="en-US" sz="1200" b="0" i="0" kern="1200" dirty="0">
                <a:solidFill>
                  <a:schemeClr val="tx1"/>
                </a:solidFill>
                <a:effectLst/>
                <a:latin typeface="+mn-lt"/>
                <a:ea typeface="+mn-ea"/>
                <a:cs typeface="+mn-cs"/>
              </a:rPr>
              <a:t>Julie Chen, Co-Principal Investigator</a:t>
            </a:r>
          </a:p>
          <a:p>
            <a:pPr fontAlgn="base"/>
            <a:r>
              <a:rPr lang="en-US" sz="1200" b="0" i="0" kern="1200" dirty="0">
                <a:solidFill>
                  <a:schemeClr val="tx1"/>
                </a:solidFill>
                <a:effectLst/>
                <a:latin typeface="+mn-lt"/>
                <a:ea typeface="+mn-ea"/>
                <a:cs typeface="+mn-cs"/>
              </a:rPr>
              <a:t>Shirley M Malcom, Co-Principal Investigator</a:t>
            </a:r>
          </a:p>
          <a:p>
            <a:pPr fontAlgn="base"/>
            <a:r>
              <a:rPr lang="en-US" sz="1200" b="0" i="0" kern="1200" dirty="0">
                <a:solidFill>
                  <a:schemeClr val="tx1"/>
                </a:solidFill>
                <a:effectLst/>
                <a:latin typeface="+mn-lt"/>
                <a:ea typeface="+mn-ea"/>
                <a:cs typeface="+mn-cs"/>
              </a:rPr>
              <a:t>Joyce Y Wong, Co-Principal Investigator</a:t>
            </a:r>
          </a:p>
          <a:p>
            <a:pPr fontAlgn="base"/>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April 6-7, 2016, AAAS hosted the NSF workshop on </a:t>
            </a:r>
            <a:r>
              <a:rPr lang="en-US" sz="1200" b="0" i="1" kern="1200" dirty="0">
                <a:solidFill>
                  <a:schemeClr val="tx1"/>
                </a:solidFill>
                <a:effectLst/>
                <a:latin typeface="+mn-lt"/>
                <a:ea typeface="+mn-ea"/>
                <a:cs typeface="+mn-cs"/>
              </a:rPr>
              <a:t>“SEA Change Awards -- expanding Diverse Talent in STEM to Strengthen the Nation”</a:t>
            </a:r>
            <a:r>
              <a:rPr lang="en-US" sz="1200" b="0" i="0" kern="1200" dirty="0">
                <a:solidFill>
                  <a:schemeClr val="tx1"/>
                </a:solidFill>
                <a:effectLst/>
                <a:latin typeface="+mn-lt"/>
                <a:ea typeface="+mn-ea"/>
                <a:cs typeface="+mn-cs"/>
              </a:rPr>
              <a:t>.  40+ invitees attended, representing both public and private higher education institutions, geographically distributed, and from 4-yr colleges, HBCUs, MSIs, and doctoral research universities.  OSTP and NSF also invited (ADVANCE funded workshop)</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March 3, 2017, a Northeast regional meeting was held at Boston University 75+ participants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October 19-20, 2017, AAAS hosted a pilot launch workshop for SEA Change.</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March 23, 2018 at UMass Lowell (with the AAAS guidelines as a focus).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Boston University, UMass Lowell, Northeastern, UMass Amherst, MIT, UNH, and Brown University</a:t>
            </a:r>
          </a:p>
          <a:p>
            <a:r>
              <a:rPr lang="en-US" sz="1200" b="0" i="0" kern="1200" dirty="0">
                <a:solidFill>
                  <a:schemeClr val="tx1"/>
                </a:solidFill>
                <a:effectLst/>
                <a:latin typeface="+mn-lt"/>
                <a:ea typeface="+mn-ea"/>
                <a:cs typeface="+mn-cs"/>
              </a:rPr>
              <a:t>NSERC in Canada also interested in piloting</a:t>
            </a:r>
          </a:p>
          <a:p>
            <a:endParaRPr lang="en-US" dirty="0"/>
          </a:p>
          <a:p>
            <a:pPr fontAlgn="base"/>
            <a:r>
              <a:rPr lang="en-US" sz="1200" b="0" i="0" kern="1200" dirty="0">
                <a:solidFill>
                  <a:schemeClr val="tx1"/>
                </a:solidFill>
                <a:effectLst/>
                <a:latin typeface="+mn-lt"/>
                <a:ea typeface="+mn-ea"/>
                <a:cs typeface="+mn-cs"/>
              </a:rPr>
              <a:t>Establishing an online collaboration and communication group through their Trellis platform;</a:t>
            </a:r>
          </a:p>
          <a:p>
            <a:pPr fontAlgn="base"/>
            <a:r>
              <a:rPr lang="en-US" sz="1200" b="0" i="0" kern="1200" dirty="0">
                <a:solidFill>
                  <a:schemeClr val="tx1"/>
                </a:solidFill>
                <a:effectLst/>
                <a:latin typeface="+mn-lt"/>
                <a:ea typeface="+mn-ea"/>
                <a:cs typeface="+mn-cs"/>
              </a:rPr>
              <a:t>Establishing an Advisory board and Analytics subcommittee;</a:t>
            </a:r>
          </a:p>
          <a:p>
            <a:pPr fontAlgn="base"/>
            <a:r>
              <a:rPr lang="en-US" sz="1200" b="0" i="0" kern="1200" dirty="0">
                <a:solidFill>
                  <a:schemeClr val="tx1"/>
                </a:solidFill>
                <a:effectLst/>
                <a:latin typeface="+mn-lt"/>
                <a:ea typeface="+mn-ea"/>
                <a:cs typeface="+mn-cs"/>
              </a:rPr>
              <a:t>Putting forward draft guidelines for the pilot institution bronze award (submissions in Fall 2018);</a:t>
            </a:r>
          </a:p>
          <a:p>
            <a:pPr fontAlgn="base"/>
            <a:r>
              <a:rPr lang="en-US" sz="1200" b="0" i="0" kern="1200" dirty="0">
                <a:solidFill>
                  <a:schemeClr val="tx1"/>
                </a:solidFill>
                <a:effectLst/>
                <a:latin typeface="+mn-lt"/>
                <a:ea typeface="+mn-ea"/>
                <a:cs typeface="+mn-cs"/>
              </a:rPr>
              <a:t>Developing multiple funding sources for the pilot program and sustainability plans.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Press on SEA Change.</a:t>
            </a:r>
          </a:p>
          <a:p>
            <a:pPr fontAlgn="base"/>
            <a:r>
              <a:rPr lang="en-US" sz="1200" b="0" i="0" kern="1200" dirty="0">
                <a:solidFill>
                  <a:schemeClr val="tx1"/>
                </a:solidFill>
                <a:effectLst/>
                <a:latin typeface="+mn-lt"/>
                <a:ea typeface="+mn-ea"/>
                <a:cs typeface="+mn-cs"/>
              </a:rPr>
              <a:t>“UK gender-equality scheme spreads across the world.”</a:t>
            </a:r>
            <a:r>
              <a:rPr lang="en-US" sz="1200" b="1" i="0"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Nature</a:t>
            </a:r>
            <a:r>
              <a:rPr lang="en-US" sz="1200" b="1" i="0" kern="1200" dirty="0">
                <a:solidFill>
                  <a:schemeClr val="tx1"/>
                </a:solidFill>
                <a:effectLst/>
                <a:latin typeface="+mn-lt"/>
                <a:ea typeface="+mn-ea"/>
                <a:cs typeface="+mn-cs"/>
              </a:rPr>
              <a:t> | News.</a:t>
            </a:r>
            <a:r>
              <a:rPr lang="en-US" sz="1200" b="0" i="0" kern="1200" dirty="0">
                <a:solidFill>
                  <a:schemeClr val="tx1"/>
                </a:solidFill>
                <a:effectLst/>
                <a:latin typeface="+mn-lt"/>
                <a:ea typeface="+mn-ea"/>
                <a:cs typeface="+mn-cs"/>
              </a:rPr>
              <a:t> Elizabeth Gibney, September 13, 2017. </a:t>
            </a:r>
            <a:r>
              <a:rPr lang="en-US" sz="1200" b="0" i="0" kern="1200" dirty="0">
                <a:solidFill>
                  <a:schemeClr val="tx1"/>
                </a:solidFill>
                <a:effectLst/>
                <a:latin typeface="+mn-lt"/>
                <a:ea typeface="+mn-ea"/>
                <a:cs typeface="+mn-cs"/>
                <a:hlinkClick r:id="rId3"/>
              </a:rPr>
              <a:t>https://www.nature.com/news/uk-gender-equality-scheme-spreads-across-the-world-1.22599</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“SEA Change Program Aims to Transform Diversity Efforts in STEM.” </a:t>
            </a:r>
            <a:r>
              <a:rPr lang="en-US" sz="1200" b="1" i="0" kern="1200" dirty="0">
                <a:solidFill>
                  <a:schemeClr val="tx1"/>
                </a:solidFill>
                <a:effectLst/>
                <a:latin typeface="+mn-lt"/>
                <a:ea typeface="+mn-ea"/>
                <a:cs typeface="+mn-cs"/>
              </a:rPr>
              <a:t>AAAS News</a:t>
            </a:r>
            <a:r>
              <a:rPr lang="en-US" sz="1200" b="0" i="0" kern="1200" dirty="0">
                <a:solidFill>
                  <a:schemeClr val="tx1"/>
                </a:solidFill>
                <a:effectLst/>
                <a:latin typeface="+mn-lt"/>
                <a:ea typeface="+mn-ea"/>
                <a:cs typeface="+mn-cs"/>
              </a:rPr>
              <a:t>. Andrea Korte, January 24, 2018. </a:t>
            </a:r>
            <a:r>
              <a:rPr lang="en-US" sz="1200" b="0" i="0" kern="1200" dirty="0">
                <a:solidFill>
                  <a:schemeClr val="tx1"/>
                </a:solidFill>
                <a:effectLst/>
                <a:latin typeface="+mn-lt"/>
                <a:ea typeface="+mn-ea"/>
                <a:cs typeface="+mn-cs"/>
                <a:hlinkClick r:id="rId4"/>
              </a:rPr>
              <a:t>https://www.aaas.org/news/sea-change-program-aims-transform-diversity-efforts-stem</a:t>
            </a:r>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103125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Tree>
    <p:extLst>
      <p:ext uri="{BB962C8B-B14F-4D97-AF65-F5344CB8AC3E}">
        <p14:creationId xmlns:p14="http://schemas.microsoft.com/office/powerpoint/2010/main" val="3633843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90000"/>
              </a:lnSpc>
              <a:buClr>
                <a:schemeClr val="accent2"/>
              </a:buClr>
              <a:buFont typeface="Wingdings" panose="05000000000000000000" pitchFamily="2" charset="2"/>
              <a:buNone/>
            </a:pPr>
            <a:r>
              <a:rPr lang="en-US" sz="1200" dirty="0">
                <a:latin typeface="Times New Roman" panose="02020603050405020304" pitchFamily="18" charset="0"/>
                <a:cs typeface="Times New Roman" panose="02020603050405020304" pitchFamily="18" charset="0"/>
              </a:rPr>
              <a:t>The University of Michigan STRIDE (Strategies and Tactics for Recruiting to Improve Diversity and Excellence) Committee</a:t>
            </a:r>
          </a:p>
          <a:p>
            <a:pPr lvl="0" algn="just">
              <a:lnSpc>
                <a:spcPct val="90000"/>
              </a:lnSpc>
              <a:buFont typeface="Wingdings" pitchFamily="2" charset="2"/>
              <a:buChar char="§"/>
            </a:pPr>
            <a:r>
              <a:rPr lang="en-US" sz="1200" dirty="0">
                <a:latin typeface="Times New Roman" panose="02020603050405020304" pitchFamily="18" charset="0"/>
                <a:cs typeface="Times New Roman" panose="02020603050405020304" pitchFamily="18" charset="0"/>
              </a:rPr>
              <a:t>Provides training on the unconscious bias literature for senior STEM faculty who work with recruitment committees is very effective</a:t>
            </a:r>
          </a:p>
          <a:p>
            <a:pPr lvl="0" algn="just">
              <a:lnSpc>
                <a:spcPct val="90000"/>
              </a:lnSpc>
              <a:buFont typeface="Wingdings" pitchFamily="2" charset="2"/>
              <a:buChar char="§"/>
            </a:pPr>
            <a:r>
              <a:rPr lang="en-US" sz="1200" dirty="0">
                <a:latin typeface="Times New Roman" panose="02020603050405020304" pitchFamily="18" charset="0"/>
                <a:cs typeface="Times New Roman" panose="02020603050405020304" pitchFamily="18" charset="0"/>
              </a:rPr>
              <a:t>Reduces influences of implicit bias on search committees and strategies for the committees to use to have successful searches</a:t>
            </a:r>
          </a:p>
          <a:p>
            <a:pPr algn="just">
              <a:lnSpc>
                <a:spcPct val="90000"/>
              </a:lnSpc>
              <a:buClr>
                <a:schemeClr val="accent2"/>
              </a:buClr>
              <a:buFont typeface="Wingdings" panose="05000000000000000000" pitchFamily="2" charset="2"/>
              <a:buNone/>
            </a:pPr>
            <a:r>
              <a:rPr lang="en-US" sz="1200" dirty="0">
                <a:latin typeface="Times New Roman" panose="02020603050405020304" pitchFamily="18" charset="0"/>
                <a:cs typeface="Times New Roman" panose="02020603050405020304" pitchFamily="18" charset="0"/>
              </a:rPr>
              <a:t>Outcomes</a:t>
            </a:r>
          </a:p>
          <a:p>
            <a:pPr lvl="0" algn="just">
              <a:lnSpc>
                <a:spcPct val="90000"/>
              </a:lnSpc>
              <a:buFont typeface="Wingdings" pitchFamily="2" charset="2"/>
              <a:buChar char="§"/>
            </a:pPr>
            <a:r>
              <a:rPr lang="en-US" sz="1200" dirty="0">
                <a:latin typeface="Times New Roman" panose="02020603050405020304" pitchFamily="18" charset="0"/>
                <a:cs typeface="Times New Roman" panose="02020603050405020304" pitchFamily="18" charset="0"/>
              </a:rPr>
              <a:t>A significant increase in the number of women hired in science and engineering tenure track positions (14% in 2001 – 34% in 2006)</a:t>
            </a:r>
          </a:p>
          <a:p>
            <a:pPr lvl="0" algn="just">
              <a:lnSpc>
                <a:spcPct val="90000"/>
              </a:lnSpc>
              <a:buFont typeface="Wingdings" pitchFamily="2" charset="2"/>
              <a:buChar char="§"/>
            </a:pPr>
            <a:r>
              <a:rPr lang="en-US" sz="1200" dirty="0">
                <a:latin typeface="Times New Roman" panose="02020603050405020304" pitchFamily="18" charset="0"/>
                <a:cs typeface="Times New Roman" panose="02020603050405020304" pitchFamily="18" charset="0"/>
              </a:rPr>
              <a:t>The committee continues to be used at Michigan 10 years after funding.</a:t>
            </a:r>
          </a:p>
          <a:p>
            <a:pPr lvl="0" algn="just">
              <a:lnSpc>
                <a:spcPct val="90000"/>
              </a:lnSpc>
              <a:buFont typeface="Wingdings" pitchFamily="2" charset="2"/>
              <a:buChar char="§"/>
            </a:pPr>
            <a:r>
              <a:rPr lang="en-US" sz="1200" dirty="0">
                <a:latin typeface="Times New Roman" panose="02020603050405020304" pitchFamily="18" charset="0"/>
                <a:cs typeface="Times New Roman" panose="02020603050405020304" pitchFamily="18" charset="0"/>
              </a:rPr>
              <a:t>This model has been adapted by many other institutions in the U.S. and internationally</a:t>
            </a:r>
          </a:p>
          <a:p>
            <a:pPr lvl="0">
              <a:lnSpc>
                <a:spcPct val="90000"/>
              </a:lnSpc>
              <a:buFont typeface="Wingdings" pitchFamily="2" charset="2"/>
              <a:buChar char="§"/>
            </a:pPr>
            <a:r>
              <a:rPr lang="en-US" sz="1200" dirty="0">
                <a:latin typeface="Times New Roman" panose="02020603050405020304" pitchFamily="18" charset="0"/>
                <a:cs typeface="Times New Roman" panose="02020603050405020304" pitchFamily="18" charset="0"/>
              </a:rPr>
              <a:t>Training and toolkits for others to use available at http://advance.umich.edu/stride.php</a:t>
            </a:r>
          </a:p>
          <a:p>
            <a:pPr lvl="0"/>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University of Michigan - 2001 to now $3.7M and $1.2M = another $28 M of ADVANCE dollars for new IT awards and $1.5 M for PAID awards at 2 institutions and one prof. society</a:t>
            </a:r>
          </a:p>
          <a:p>
            <a:pPr marL="815302" lvl="1" indent="-349415">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Grand Valley SU – PAID grant 2006 to 2009 [0620057] $499,922</a:t>
            </a:r>
          </a:p>
          <a:p>
            <a:pPr marL="815302" lvl="1" indent="-349415">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University of Missouri PAID grant 2007 to 2010 [0618977] $499,993</a:t>
            </a:r>
          </a:p>
          <a:p>
            <a:pPr marL="815302" lvl="1" indent="-349415">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Society for Neurosciences – PAID 2009 to 2013 [0930184]  $589,371</a:t>
            </a:r>
          </a:p>
          <a:p>
            <a:pPr defTabSz="931774">
              <a:defRPr/>
            </a:pP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Yellow No NSF funding but MI knows– part of dissemination efforts by U MI and part others seeking solutions  - No way to know how much $ has been invested at these organizations</a:t>
            </a:r>
          </a:p>
          <a:p>
            <a:r>
              <a:rPr lang="en-US" sz="1200" dirty="0">
                <a:latin typeface="Times New Roman" panose="02020603050405020304" pitchFamily="18" charset="0"/>
                <a:cs typeface="Times New Roman" panose="02020603050405020304" pitchFamily="18" charset="0"/>
              </a:rPr>
              <a:t>CNRS - The INTEGER Project : Driving Equality and Excellence 2011-2015 CNRS Committee for Gender Equality and Research Excellence Inspired by the STRIDE: Review procedures and practices for the evaluation, recruitment and promotion of researchers at CNRS Membership: Chairs of all CNRS standing peer-review evaluation panels, deputy scientific directors, HR senior officers, senior women researchers &amp; gender experts http://www.integer-tools-for-action.eu/en/institutional-page/about-the-integer-project https://gender-summit.com/images/GS5_Slides/GS5Africa_Pepin.pdf</a:t>
            </a:r>
          </a:p>
        </p:txBody>
      </p:sp>
    </p:spTree>
    <p:extLst>
      <p:ext uri="{BB962C8B-B14F-4D97-AF65-F5344CB8AC3E}">
        <p14:creationId xmlns:p14="http://schemas.microsoft.com/office/powerpoint/2010/main" val="2644710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STRIDE Still being implemented at Northeastern University  http://www.northeastern.edu/advance/</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example of the movement of ADVANCE strategies is the story of Dr. Luis Falcón.  As vice-provost for graduate education, Dr. Falcón was a co-principle investigator on the Northeastern University 2008 ADVANCE </a:t>
            </a:r>
            <a:r>
              <a:rPr lang="en-US" sz="1200" i="1" kern="1200" dirty="0">
                <a:solidFill>
                  <a:schemeClr val="tx1"/>
                </a:solidFill>
                <a:effectLst/>
                <a:latin typeface="+mn-lt"/>
                <a:ea typeface="+mn-ea"/>
                <a:cs typeface="+mn-cs"/>
              </a:rPr>
              <a:t>IT</a:t>
            </a:r>
            <a:r>
              <a:rPr lang="en-US" sz="1200" kern="1200" dirty="0">
                <a:solidFill>
                  <a:schemeClr val="tx1"/>
                </a:solidFill>
                <a:effectLst/>
                <a:latin typeface="+mn-lt"/>
                <a:ea typeface="+mn-ea"/>
                <a:cs typeface="+mn-cs"/>
              </a:rPr>
              <a:t> project (NSF award #0811170) which, among other things, adapted the University of Michigan STRIDE committee model.  At Northeastern, he was trained as a STRIDE facilitator and participated in the committee until he moved to the University of Massachusetts-Lowell to serve as Dean of Fine Arts, Humanities &amp; Social Sciences in 2012.  Once at Lowell, he enhanced the role of the Dean in the hiring and recruitment process to improve applicant, interviewee, and candidate diversity using strategies developed within several ADVANCE institutions, including Northeastern University.  He shared these strategies with the new Dean of Engineering at Lowell, Dr. Joseph Hartman, who adapted several of those changes in 2013/14.  Dr. Falcón also asked the Lowell Human Resources Office to incorporate some of the Northeastern STRIDE training materials into the Lowell search committee training which started a process of moving toward a STRIDE-like committee at Lowell.  These activities were implemented and expanded to non-STEM colleges without NSF funds.  This work is credited with situating the University of Massachusetts-Lowell to be more competitive for an ADVANCE </a:t>
            </a:r>
            <a:r>
              <a:rPr lang="en-US" sz="1200" i="1" kern="1200" dirty="0">
                <a:solidFill>
                  <a:schemeClr val="tx1"/>
                </a:solidFill>
                <a:effectLst/>
                <a:latin typeface="+mn-lt"/>
                <a:ea typeface="+mn-ea"/>
                <a:cs typeface="+mn-cs"/>
              </a:rPr>
              <a:t>IT</a:t>
            </a:r>
            <a:r>
              <a:rPr lang="en-US" sz="1200" kern="1200" dirty="0">
                <a:solidFill>
                  <a:schemeClr val="tx1"/>
                </a:solidFill>
                <a:effectLst/>
                <a:latin typeface="+mn-lt"/>
                <a:ea typeface="+mn-ea"/>
                <a:cs typeface="+mn-cs"/>
              </a:rPr>
              <a:t> grant which was awarded in 2016 (NSF award #1629761).  Because these baseline activities were in place, the proposers were positioned to focus on innovating strategies to disrupt subtle biases and microagressions and other activities (</a:t>
            </a:r>
            <a:r>
              <a:rPr lang="en-US" sz="1200" u="sng" kern="1200" dirty="0">
                <a:solidFill>
                  <a:schemeClr val="tx1"/>
                </a:solidFill>
                <a:effectLst/>
                <a:latin typeface="+mn-lt"/>
                <a:ea typeface="+mn-ea"/>
                <a:cs typeface="+mn-cs"/>
                <a:hlinkClick r:id="rId3"/>
              </a:rPr>
              <a:t>https://www.uml.edu/Research/ADVANCE</a:t>
            </a:r>
            <a:r>
              <a:rPr lang="en-US" sz="1200" kern="1200" dirty="0">
                <a:solidFill>
                  <a:schemeClr val="tx1"/>
                </a:solidFill>
                <a:effectLst/>
                <a:latin typeface="+mn-lt"/>
                <a:ea typeface="+mn-ea"/>
                <a:cs typeface="+mn-cs"/>
              </a:rPr>
              <a:t>, personal communication with Dr. Luis Falcón, January 2018).  </a:t>
            </a:r>
          </a:p>
          <a:p>
            <a:endParaRPr lang="en-US" dirty="0"/>
          </a:p>
        </p:txBody>
      </p:sp>
    </p:spTree>
    <p:extLst>
      <p:ext uri="{BB962C8B-B14F-4D97-AF65-F5344CB8AC3E}">
        <p14:creationId xmlns:p14="http://schemas.microsoft.com/office/powerpoint/2010/main" val="4023274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Montana State University ADVANCE IT award 1208831, PI Jessi Smith http://m.bioscience.oxfordjournals.org/content/early/2015/10/09/biosci.biv138.abstract</a:t>
            </a:r>
          </a:p>
          <a:p>
            <a:endParaRPr lang="en-US"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a:t>
            </a:r>
            <a:r>
              <a:rPr lang="en-US" baseline="0" dirty="0"/>
              <a:t> s</a:t>
            </a:r>
            <a:r>
              <a:rPr lang="en-US" dirty="0"/>
              <a:t>tudy compared</a:t>
            </a:r>
            <a:r>
              <a:rPr lang="en-US" baseline="0" dirty="0"/>
              <a:t> intervention departments to</a:t>
            </a:r>
            <a:r>
              <a:rPr lang="en-US" dirty="0"/>
              <a:t> a control group</a:t>
            </a:r>
            <a:r>
              <a:rPr lang="en-US" baseline="0" dirty="0"/>
              <a:t> </a:t>
            </a:r>
            <a:r>
              <a:rPr lang="en-US" dirty="0"/>
              <a:t>of departments (total number of searches in</a:t>
            </a:r>
            <a:r>
              <a:rPr lang="en-US" baseline="0" dirty="0"/>
              <a:t> the study</a:t>
            </a:r>
            <a:r>
              <a:rPr lang="en-US" dirty="0"/>
              <a:t> 23)</a:t>
            </a:r>
            <a:r>
              <a:rPr lang="en-US" baseline="0" dirty="0"/>
              <a:t> - </a:t>
            </a:r>
            <a:r>
              <a:rPr lang="en-US" dirty="0"/>
              <a:t>concludes that the intervention that included training on implicit bias resulted in Searches in the intervention were 6.3 times more likely to make an offer to a woman candidate, and women who were made an offer were 5.8 times more likely to accept the offer from an intervention search.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r>
              <a:rPr lang="en-US" sz="1200" kern="1200" dirty="0">
                <a:solidFill>
                  <a:schemeClr val="tx1"/>
                </a:solidFill>
                <a:effectLst/>
                <a:latin typeface="+mn-lt"/>
                <a:ea typeface="+mn-ea"/>
                <a:cs typeface="+mn-cs"/>
              </a:rPr>
              <a:t>The intervention</a:t>
            </a:r>
            <a:r>
              <a:rPr lang="en-US" sz="1200" kern="1200" baseline="0" dirty="0">
                <a:solidFill>
                  <a:schemeClr val="tx1"/>
                </a:solidFill>
                <a:effectLst/>
                <a:latin typeface="+mn-lt"/>
                <a:ea typeface="+mn-ea"/>
                <a:cs typeface="+mn-cs"/>
              </a:rPr>
              <a:t> was with small groups (3-6) of search committee chairs with </a:t>
            </a:r>
            <a:r>
              <a:rPr lang="en-US" sz="1200" kern="1200" dirty="0">
                <a:solidFill>
                  <a:schemeClr val="tx1"/>
                </a:solidFill>
                <a:effectLst/>
                <a:latin typeface="+mn-lt"/>
                <a:ea typeface="+mn-ea"/>
                <a:cs typeface="+mn-cs"/>
              </a:rPr>
              <a:t>a faculty peer providing the following: 1) an explanation of the printed search toolkit and a summary two-page “tip sheet” 2) a 20-30 minute overview of “unintentional” (i.e., implicit) gender-bias research, including a copy of a scientific article on the topic, and 3) an introduction to the importance of work-life integration (e.g., partner, family, and recreational support) when recruiting candidates and a recommendation to the search chair that all on-campus interview candidates connect with a faculty Family Advocate for a brief 15-minute confidential meeting to answer questions and discuss work-life integration practices at the university.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the randomized control trial was over, the intervention was, and continues to be, offered to all STEM searches on campus (and any other interested search committees). </a:t>
            </a:r>
            <a:r>
              <a:rPr lang="en-US" b="1" dirty="0"/>
              <a:t>NOTE that this</a:t>
            </a:r>
            <a:r>
              <a:rPr lang="en-US" b="1" baseline="0" dirty="0"/>
              <a:t> research led to another unexpected study being published: </a:t>
            </a:r>
            <a:r>
              <a:rPr lang="en-US" dirty="0"/>
              <a:t>Other research from MT State U:  Handley, I. M., Brown, E. R., Moss-</a:t>
            </a:r>
            <a:r>
              <a:rPr lang="en-US" dirty="0" err="1"/>
              <a:t>Racusin</a:t>
            </a:r>
            <a:r>
              <a:rPr lang="en-US" dirty="0"/>
              <a:t>, C. A., &amp; Smith, J. L. (2015). Quality of evidence revealing subtle gender biases in science is in the eye of the beholder. </a:t>
            </a:r>
            <a:r>
              <a:rPr lang="en-US" i="1" dirty="0"/>
              <a:t>Proceedings of the National Academy of Sciences</a:t>
            </a:r>
            <a:r>
              <a:rPr lang="en-US" dirty="0"/>
              <a:t>, </a:t>
            </a:r>
            <a:r>
              <a:rPr lang="en-US" i="1" dirty="0"/>
              <a:t>112</a:t>
            </a:r>
            <a:r>
              <a:rPr lang="en-US" dirty="0"/>
              <a:t>(43), 13201–13206. http://doi.org/10.1073/pnas.1510649112 http://www.pnas.org/content/112/43/13201.full.pdf</a:t>
            </a:r>
            <a:r>
              <a:rPr lang="en-US" baseline="0" dirty="0"/>
              <a:t>.  </a:t>
            </a:r>
            <a:r>
              <a:rPr lang="en-US" dirty="0"/>
              <a:t>The acceptance of implicit bias research by men and women differs - men, especially male STEM faculty men, evaluate the quality of the research less favorably than women when the research findings show gender bias.</a:t>
            </a:r>
          </a:p>
          <a:p>
            <a:endParaRPr lang="en-US" dirty="0"/>
          </a:p>
          <a:p>
            <a:r>
              <a:rPr lang="en-US" sz="1200" b="1" kern="1200" dirty="0">
                <a:solidFill>
                  <a:schemeClr val="tx1"/>
                </a:solidFill>
                <a:effectLst/>
                <a:latin typeface="+mn-lt"/>
                <a:ea typeface="+mn-ea"/>
                <a:cs typeface="+mn-cs"/>
              </a:rPr>
              <a:t>What else could be causing the effect?</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Because we randomly assigned search committees to the intervention, we can assume that the group of searches in the intervention vs treatment as usual were “equal” in terms of past successes, challenges,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along a normal distribution of preexisting differences. We also know that groups in the intervention and groups in the treatment as usual condition will differ in a number of ways, but that the only </a:t>
            </a:r>
            <a:r>
              <a:rPr lang="en-US" sz="1200" b="0" kern="1200" dirty="0">
                <a:solidFill>
                  <a:schemeClr val="tx1"/>
                </a:solidFill>
                <a:effectLst/>
                <a:latin typeface="+mn-lt"/>
                <a:ea typeface="+mn-ea"/>
                <a:cs typeface="+mn-cs"/>
              </a:rPr>
              <a:t>common variable between them is intervention vs non-intervention</a:t>
            </a:r>
            <a:r>
              <a:rPr lang="en-US" sz="1200" kern="1200" dirty="0">
                <a:solidFill>
                  <a:schemeClr val="tx1"/>
                </a:solidFill>
                <a:effectLst/>
                <a:latin typeface="+mn-lt"/>
                <a:ea typeface="+mn-ea"/>
                <a:cs typeface="+mn-cs"/>
              </a:rPr>
              <a:t>. As we carefully manipulated the intervention and all else was free to vary we can be confident and draw causal inferences. Indeed, the fact that the groups each differ so much from each other would make it difficult to find statistically meaningful results because of all the error and noise in the data – thus or ability to detect meaningful difference is all the more important.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know that our intervention was due to the training intervention because we had just received our funding in Sept of 2012 and this was the first thing we did - no other aspects of ADVANCE were in place at the time of the intervention. But the intervention of course is three parts, very complicated, and based in self determination theory. We cannot know which of the three aspects are MOST important as the intervention demands they be considered as a whole. Certainly future research would do well to untangle which part might be most important, but we have theoretical reasons to believe that all are necessary.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Training by HR was also</a:t>
            </a:r>
            <a:r>
              <a:rPr lang="en-US" sz="1200" kern="1200" baseline="0" dirty="0">
                <a:solidFill>
                  <a:schemeClr val="tx1"/>
                </a:solidFill>
                <a:effectLst/>
                <a:latin typeface="+mn-lt"/>
                <a:ea typeface="+mn-ea"/>
                <a:cs typeface="+mn-cs"/>
              </a:rPr>
              <a:t> provided but had a </a:t>
            </a:r>
            <a:r>
              <a:rPr lang="en-US" sz="1200" kern="1200" dirty="0">
                <a:solidFill>
                  <a:schemeClr val="tx1"/>
                </a:solidFill>
                <a:effectLst/>
                <a:latin typeface="+mn-lt"/>
                <a:ea typeface="+mn-ea"/>
                <a:cs typeface="+mn-cs"/>
              </a:rPr>
              <a:t>primary emphasis on antidiscrimination, equal opportunity, and avoiding lawsuits. In contrast, our intervention offered an inclusive, multicultural, broadening-participation approach (</a:t>
            </a:r>
            <a:r>
              <a:rPr lang="en-US" sz="1200" kern="1200" dirty="0" err="1">
                <a:solidFill>
                  <a:schemeClr val="tx1"/>
                </a:solidFill>
                <a:effectLst/>
                <a:latin typeface="+mn-lt"/>
                <a:ea typeface="+mn-ea"/>
                <a:cs typeface="+mn-cs"/>
              </a:rPr>
              <a:t>Richeson</a:t>
            </a:r>
            <a:r>
              <a:rPr lang="en-US" sz="1200" kern="1200" dirty="0">
                <a:solidFill>
                  <a:schemeClr val="tx1"/>
                </a:solidFill>
                <a:effectLst/>
                <a:latin typeface="+mn-lt"/>
                <a:ea typeface="+mn-ea"/>
                <a:cs typeface="+mn-cs"/>
              </a:rPr>
              <a:t> and Nussbaum 2004) based in Self-Determination Theory (Deci and Ryan 2000).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What STEM Departments</a:t>
            </a:r>
            <a:r>
              <a:rPr lang="en-US" sz="1200" b="1" kern="1200" baseline="0" dirty="0">
                <a:solidFill>
                  <a:schemeClr val="tx1"/>
                </a:solidFill>
                <a:effectLst/>
                <a:latin typeface="+mn-lt"/>
                <a:ea typeface="+mn-ea"/>
                <a:cs typeface="+mn-cs"/>
              </a:rPr>
              <a:t> involved?  </a:t>
            </a:r>
            <a:r>
              <a:rPr lang="en-US" sz="1200" kern="1200" baseline="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ll searches in the study were STEM (SBS was not included in the study). We do not reveal the names of those STEM departments for confidentiality/IRB ethical reasons.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What was outcomes from past searches?  </a:t>
            </a:r>
            <a:r>
              <a:rPr lang="en-US" sz="1200" kern="1200" dirty="0">
                <a:solidFill>
                  <a:schemeClr val="tx1"/>
                </a:solidFill>
                <a:effectLst/>
                <a:latin typeface="+mn-lt"/>
                <a:ea typeface="+mn-ea"/>
                <a:cs typeface="+mn-cs"/>
              </a:rPr>
              <a:t>It is not necessary to compare to past searches as what is important is at that point in time, in the same year, what happens when a new training is introduced? Yes,  we  ruled out a number of alternative explanations including how many PhDs in that area were awarded to women that year (no-intervention</a:t>
            </a:r>
            <a:r>
              <a:rPr lang="en-US" sz="1200" kern="1200" baseline="0" dirty="0">
                <a:solidFill>
                  <a:schemeClr val="tx1"/>
                </a:solidFill>
                <a:effectLst/>
                <a:latin typeface="+mn-lt"/>
                <a:ea typeface="+mn-ea"/>
                <a:cs typeface="+mn-cs"/>
              </a:rPr>
              <a:t> searches 42.1% women in pool, intervention searches 35.2%</a:t>
            </a:r>
            <a:r>
              <a:rPr lang="en-US" sz="1200" kern="1200" dirty="0">
                <a:solidFill>
                  <a:schemeClr val="tx1"/>
                </a:solidFill>
                <a:effectLst/>
                <a:latin typeface="+mn-lt"/>
                <a:ea typeface="+mn-ea"/>
                <a:cs typeface="+mn-cs"/>
              </a:rPr>
              <a:t>), how many women were on the search committee (no-intervention</a:t>
            </a:r>
            <a:r>
              <a:rPr lang="en-US" sz="1200" kern="1200" baseline="0" dirty="0">
                <a:solidFill>
                  <a:schemeClr val="tx1"/>
                </a:solidFill>
                <a:effectLst/>
                <a:latin typeface="+mn-lt"/>
                <a:ea typeface="+mn-ea"/>
                <a:cs typeface="+mn-cs"/>
              </a:rPr>
              <a:t> searches 1.7 women, intervention searches 1.5)</a:t>
            </a:r>
            <a:r>
              <a:rPr lang="en-US" sz="1200" kern="1200" dirty="0">
                <a:solidFill>
                  <a:schemeClr val="tx1"/>
                </a:solidFill>
                <a:effectLst/>
                <a:latin typeface="+mn-lt"/>
                <a:ea typeface="+mn-ea"/>
                <a:cs typeface="+mn-cs"/>
              </a:rPr>
              <a:t>, average % of women in both intervention and non-intervention</a:t>
            </a:r>
            <a:r>
              <a:rPr lang="en-US" sz="1200" kern="1200" baseline="0" dirty="0">
                <a:solidFill>
                  <a:schemeClr val="tx1"/>
                </a:solidFill>
                <a:effectLst/>
                <a:latin typeface="+mn-lt"/>
                <a:ea typeface="+mn-ea"/>
                <a:cs typeface="+mn-cs"/>
              </a:rPr>
              <a:t> departments was 20%.  In supplemental info http://bioscience.oxfordjournals.org/content/suppl/2015/10/09/biv138.DC1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Percent STEM women</a:t>
            </a:r>
            <a:r>
              <a:rPr lang="en-US" sz="1200" kern="1200" baseline="0" dirty="0">
                <a:solidFill>
                  <a:schemeClr val="tx1"/>
                </a:solidFill>
                <a:effectLst/>
                <a:latin typeface="+mn-lt"/>
                <a:ea typeface="+mn-ea"/>
                <a:cs typeface="+mn-cs"/>
              </a:rPr>
              <a:t> hired 2009-10 25% (2 of 6)</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Percent STEM women</a:t>
            </a:r>
            <a:r>
              <a:rPr lang="en-US" sz="1200" kern="1200" baseline="0" dirty="0">
                <a:solidFill>
                  <a:schemeClr val="tx1"/>
                </a:solidFill>
                <a:effectLst/>
                <a:latin typeface="+mn-lt"/>
                <a:ea typeface="+mn-ea"/>
                <a:cs typeface="+mn-cs"/>
              </a:rPr>
              <a:t> hired 2010-11 44% (4 of 5)</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Percent STEM women</a:t>
            </a:r>
            <a:r>
              <a:rPr lang="en-US" sz="1200" kern="1200" baseline="0" dirty="0">
                <a:solidFill>
                  <a:schemeClr val="tx1"/>
                </a:solidFill>
                <a:effectLst/>
                <a:latin typeface="+mn-lt"/>
                <a:ea typeface="+mn-ea"/>
                <a:cs typeface="+mn-cs"/>
              </a:rPr>
              <a:t> hired 2011-12 0% (0 of 8)</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Testing random assignment assumption:  </a:t>
            </a:r>
            <a:r>
              <a:rPr lang="en-US" sz="1200" kern="1200" dirty="0">
                <a:solidFill>
                  <a:schemeClr val="tx1"/>
                </a:solidFill>
                <a:effectLst/>
                <a:latin typeface="+mn-lt"/>
                <a:ea typeface="+mn-ea"/>
                <a:cs typeface="+mn-cs"/>
              </a:rPr>
              <a:t>First, we ruled out alternative explanations and assessed the effectiveness of our random assignment. Results showed no differences between intervention and no-intervention searches in mean numbers of women on the search committees, mean numbers of women in the departments, or in mean percentages of PhDs awarded nationally to women in the search fields (see Table S1). Random assignment was effective.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Preliminary Analyses - Applicant pool data: </a:t>
            </a:r>
            <a:r>
              <a:rPr lang="en-US" sz="1200" kern="1200" dirty="0">
                <a:solidFill>
                  <a:schemeClr val="tx1"/>
                </a:solidFill>
                <a:effectLst/>
                <a:latin typeface="+mn-lt"/>
                <a:ea typeface="+mn-ea"/>
                <a:cs typeface="+mn-cs"/>
              </a:rPr>
              <a:t>Applicant pool sizes were highly variable and ranged from 5 to 511 with a median of 48. Pool sizes in the intervention condition were somewhat larger (</a:t>
            </a:r>
            <a:r>
              <a:rPr lang="en-US" sz="1200" i="1" kern="1200" dirty="0">
                <a:solidFill>
                  <a:schemeClr val="tx1"/>
                </a:solidFill>
                <a:effectLst/>
                <a:latin typeface="+mn-lt"/>
                <a:ea typeface="+mn-ea"/>
                <a:cs typeface="+mn-cs"/>
              </a:rPr>
              <a:t>M </a:t>
            </a:r>
            <a:r>
              <a:rPr lang="en-US" sz="1200" kern="1200" dirty="0">
                <a:solidFill>
                  <a:schemeClr val="tx1"/>
                </a:solidFill>
                <a:effectLst/>
                <a:latin typeface="+mn-lt"/>
                <a:ea typeface="+mn-ea"/>
                <a:cs typeface="+mn-cs"/>
              </a:rPr>
              <a:t>= 117.8, </a:t>
            </a:r>
            <a:r>
              <a:rPr lang="en-US" sz="1200" i="1" kern="1200" dirty="0">
                <a:solidFill>
                  <a:schemeClr val="tx1"/>
                </a:solidFill>
                <a:effectLst/>
                <a:latin typeface="+mn-lt"/>
                <a:ea typeface="+mn-ea"/>
                <a:cs typeface="+mn-cs"/>
              </a:rPr>
              <a:t>SE</a:t>
            </a:r>
            <a:r>
              <a:rPr lang="en-US" sz="1200" kern="1200" dirty="0">
                <a:solidFill>
                  <a:schemeClr val="tx1"/>
                </a:solidFill>
                <a:effectLst/>
                <a:latin typeface="+mn-lt"/>
                <a:ea typeface="+mn-ea"/>
                <a:cs typeface="+mn-cs"/>
              </a:rPr>
              <a:t> = 37.8) than in the no-intervention condition (</a:t>
            </a:r>
            <a:r>
              <a:rPr lang="en-US" sz="1200" i="1" kern="1200" dirty="0">
                <a:solidFill>
                  <a:schemeClr val="tx1"/>
                </a:solidFill>
                <a:effectLst/>
                <a:latin typeface="+mn-lt"/>
                <a:ea typeface="+mn-ea"/>
                <a:cs typeface="+mn-cs"/>
              </a:rPr>
              <a:t>M </a:t>
            </a:r>
            <a:r>
              <a:rPr lang="en-US" sz="1200" kern="1200" dirty="0">
                <a:solidFill>
                  <a:schemeClr val="tx1"/>
                </a:solidFill>
                <a:effectLst/>
                <a:latin typeface="+mn-lt"/>
                <a:ea typeface="+mn-ea"/>
                <a:cs typeface="+mn-cs"/>
              </a:rPr>
              <a:t>= 36.7, </a:t>
            </a:r>
            <a:r>
              <a:rPr lang="en-US" sz="1200" i="1" kern="1200" dirty="0">
                <a:solidFill>
                  <a:schemeClr val="tx1"/>
                </a:solidFill>
                <a:effectLst/>
                <a:latin typeface="+mn-lt"/>
                <a:ea typeface="+mn-ea"/>
                <a:cs typeface="+mn-cs"/>
              </a:rPr>
              <a:t>SE</a:t>
            </a:r>
            <a:r>
              <a:rPr lang="en-US" sz="1200" kern="1200" dirty="0">
                <a:solidFill>
                  <a:schemeClr val="tx1"/>
                </a:solidFill>
                <a:effectLst/>
                <a:latin typeface="+mn-lt"/>
                <a:ea typeface="+mn-ea"/>
                <a:cs typeface="+mn-cs"/>
              </a:rPr>
              <a:t> = 15.4) (</a:t>
            </a:r>
            <a:r>
              <a:rPr lang="en-US" sz="1200" i="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[21] = 1.76,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0.09). As discussed above, gender composition of overall applicant pools could not be reliably assessed.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does 6.3 times</a:t>
            </a:r>
            <a:r>
              <a:rPr lang="en-US" sz="1200" b="1" kern="1200" baseline="0" dirty="0">
                <a:solidFill>
                  <a:schemeClr val="tx1"/>
                </a:solidFill>
                <a:effectLst/>
                <a:latin typeface="+mn-lt"/>
                <a:ea typeface="+mn-ea"/>
                <a:cs typeface="+mn-cs"/>
              </a:rPr>
              <a:t> more likely mean?  </a:t>
            </a:r>
            <a:r>
              <a:rPr lang="en-US" sz="1200" kern="1200" dirty="0">
                <a:solidFill>
                  <a:schemeClr val="tx1"/>
                </a:solidFill>
                <a:effectLst/>
                <a:latin typeface="+mn-lt"/>
                <a:ea typeface="+mn-ea"/>
                <a:cs typeface="+mn-cs"/>
              </a:rPr>
              <a:t>To interpret the data, odds ratios means that for searches who got our training, the odds of that search hiring a woman are 6.8 times larger than the odds for a woman being hired in the non-intervention searches.  Here is a great summary of how to understand odds ratios: </a:t>
            </a:r>
            <a:r>
              <a:rPr lang="en-US" sz="1200" u="sng" kern="1200" dirty="0">
                <a:solidFill>
                  <a:schemeClr val="tx1"/>
                </a:solidFill>
                <a:effectLst/>
                <a:latin typeface="+mn-lt"/>
                <a:ea typeface="+mn-ea"/>
                <a:cs typeface="+mn-cs"/>
                <a:hlinkClick r:id="rId3"/>
              </a:rPr>
              <a:t>http://www.ncbi.nlm.nih.gov/pmc/articles/PMC2938757/</a:t>
            </a:r>
            <a:r>
              <a:rPr lang="en-US" sz="1200" kern="1200" dirty="0">
                <a:solidFill>
                  <a:schemeClr val="tx1"/>
                </a:solidFill>
                <a:effectLst/>
                <a:latin typeface="+mn-lt"/>
                <a:ea typeface="+mn-ea"/>
                <a:cs typeface="+mn-cs"/>
              </a:rPr>
              <a:t>  We also use general linear modeling for our analyses, which shows that there is less than a 5% chance (5 out of 100) that our results are due to random error. We can be more than 95% confident in the results.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numbers: 11 women were extended offers for tenure-track faculty positions—9 in the intervention condition and 2 in the no-intervention condition. Odds ratio statistics showed that a search in the intervention condition was 6.3 times more likely to make an offer to a woman candidate than a search in the no-intervention condition (</a:t>
            </a:r>
            <a:r>
              <a:rPr lang="en-US" sz="1200" i="1" kern="12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 0.93; see Figure).  Moreover, women offered jobs were 5.8 times more likely to accept the offer from an intervention search (</a:t>
            </a:r>
            <a:r>
              <a:rPr lang="en-US" sz="1200" i="1" kern="1200" dirty="0">
                <a:solidFill>
                  <a:schemeClr val="tx1"/>
                </a:solidFill>
                <a:effectLst/>
                <a:latin typeface="+mn-lt"/>
                <a:ea typeface="+mn-ea"/>
                <a:cs typeface="+mn-cs"/>
              </a:rPr>
              <a:t>n </a:t>
            </a:r>
            <a:r>
              <a:rPr lang="en-US" sz="1200" kern="1200" dirty="0">
                <a:solidFill>
                  <a:schemeClr val="tx1"/>
                </a:solidFill>
                <a:effectLst/>
                <a:latin typeface="+mn-lt"/>
                <a:ea typeface="+mn-ea"/>
                <a:cs typeface="+mn-cs"/>
              </a:rPr>
              <a:t>= 7 accepted) than from a no-intervention search (</a:t>
            </a:r>
            <a:r>
              <a:rPr lang="en-US" sz="1200" i="1" kern="1200" dirty="0">
                <a:solidFill>
                  <a:schemeClr val="tx1"/>
                </a:solidFill>
                <a:effectLst/>
                <a:latin typeface="+mn-lt"/>
                <a:ea typeface="+mn-ea"/>
                <a:cs typeface="+mn-cs"/>
              </a:rPr>
              <a:t>n </a:t>
            </a:r>
            <a:r>
              <a:rPr lang="en-US" sz="1200" kern="1200" dirty="0">
                <a:solidFill>
                  <a:schemeClr val="tx1"/>
                </a:solidFill>
                <a:effectLst/>
                <a:latin typeface="+mn-lt"/>
                <a:ea typeface="+mn-ea"/>
                <a:cs typeface="+mn-cs"/>
              </a:rPr>
              <a:t>= 1 accepted) (</a:t>
            </a:r>
            <a:r>
              <a:rPr lang="en-US" sz="1200" i="1" kern="12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 0.80). The 3-step intervention effectively increased the number of women hired as incoming STEM faculty at MSU. Subsequent application of our intervention to </a:t>
            </a:r>
            <a:r>
              <a:rPr lang="en-US" sz="1200" i="1" kern="1200" dirty="0">
                <a:solidFill>
                  <a:schemeClr val="tx1"/>
                </a:solidFill>
                <a:effectLst/>
                <a:latin typeface="+mn-lt"/>
                <a:ea typeface="+mn-ea"/>
                <a:cs typeface="+mn-cs"/>
              </a:rPr>
              <a:t>all</a:t>
            </a:r>
            <a:r>
              <a:rPr lang="en-US" sz="1200" kern="1200" dirty="0">
                <a:solidFill>
                  <a:schemeClr val="tx1"/>
                </a:solidFill>
                <a:effectLst/>
                <a:latin typeface="+mn-lt"/>
                <a:ea typeface="+mn-ea"/>
                <a:cs typeface="+mn-cs"/>
              </a:rPr>
              <a:t> STEM searches has continued this trend with women representing precisely 50% of all STEM faculty hires with start dates in 2013-14 academic year (n=10 men and 10 women) and start dates in 2014-15 academic year (n=9 men and 9 women hired).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 sometimes years and years - even decades - between searches within academia. So it is impossible to say “the last time biology did a hire, this is what happened” and compare results. The last time biology did a hire was likely 5-10 years ago, depending on retirements and other vacancies. We do list all the data starting from before ADVANCE to today on our website – broken down by college, by department, and overall here </a:t>
            </a:r>
            <a:r>
              <a:rPr lang="en-US" sz="1200" u="sng" kern="1200" dirty="0">
                <a:solidFill>
                  <a:schemeClr val="tx1"/>
                </a:solidFill>
                <a:effectLst/>
                <a:latin typeface="+mn-lt"/>
                <a:ea typeface="+mn-ea"/>
                <a:cs typeface="+mn-cs"/>
                <a:hlinkClick r:id="rId4"/>
              </a:rPr>
              <a:t>http://www.montana.edu/opa/facultystaffindex/diversity/index.html</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71C733B-045A-4212-A405-CACC622959D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622912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 of Michigan IT award</a:t>
            </a:r>
            <a:r>
              <a:rPr lang="en-US" baseline="0" dirty="0"/>
              <a:t> 0123571</a:t>
            </a:r>
            <a:endParaRPr lang="en-US" dirty="0"/>
          </a:p>
        </p:txBody>
      </p:sp>
      <p:sp>
        <p:nvSpPr>
          <p:cNvPr id="4" name="Slide Number Placeholder 3"/>
          <p:cNvSpPr>
            <a:spLocks noGrp="1"/>
          </p:cNvSpPr>
          <p:nvPr>
            <p:ph type="sldNum" sz="quarter" idx="10"/>
          </p:nvPr>
        </p:nvSpPr>
        <p:spPr/>
        <p:txBody>
          <a:bodyPr/>
          <a:lstStyle/>
          <a:p>
            <a:fld id="{C71C733B-045A-4212-A405-CACC622959D2}"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099108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hlinkClick r:id="rId3"/>
              </a:rPr>
              <a:t>NSF INCLUDES (Inclusion across the Nation of Communities of Learners of Underrepresented Discoverers in Engineering and Science): Enhancing STEM through Diversity and Inclusion</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Transforming education and career pathways to help broaden participation in science and engineering.</a:t>
            </a:r>
          </a:p>
          <a:p>
            <a:endParaRPr lang="en-US" sz="1200" b="1" i="0" u="none" strike="noStrike" kern="1200" dirty="0">
              <a:solidFill>
                <a:schemeClr val="tx1"/>
              </a:solidFill>
              <a:effectLst/>
              <a:latin typeface="+mn-lt"/>
              <a:ea typeface="+mn-ea"/>
              <a:cs typeface="+mn-cs"/>
              <a:hlinkClick r:id="rId4"/>
            </a:endParaRPr>
          </a:p>
          <a:p>
            <a:r>
              <a:rPr lang="en-US" sz="1200" b="1" i="0" u="none" strike="noStrike" kern="1200" dirty="0">
                <a:solidFill>
                  <a:schemeClr val="tx1"/>
                </a:solidFill>
                <a:effectLst/>
                <a:latin typeface="+mn-lt"/>
                <a:ea typeface="+mn-ea"/>
                <a:cs typeface="+mn-cs"/>
                <a:hlinkClick r:id="rId4"/>
              </a:rPr>
              <a:t>NSF 2026: Seeding Innovation</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Investing in bold foundational research questions that are large in scope, innovative in character, originate outside of any particular directorate, and require a long-term commitment. This Big Idea is framed around the year 2026 in order to tie into the Nation's 250th anniversary ("</a:t>
            </a:r>
            <a:r>
              <a:rPr lang="en-US" sz="1200" b="0" i="0" kern="1200" dirty="0" err="1">
                <a:solidFill>
                  <a:schemeClr val="tx1"/>
                </a:solidFill>
                <a:effectLst/>
                <a:latin typeface="+mn-lt"/>
                <a:ea typeface="+mn-ea"/>
                <a:cs typeface="+mn-cs"/>
              </a:rPr>
              <a:t>sestercentennial</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hlinkClick r:id="rId5"/>
              </a:rPr>
              <a:t>Growing Convergence Research at NSF</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Framing challenging research questions at inception, and fostering the collaborations needed for successful inquiry</a:t>
            </a:r>
          </a:p>
          <a:p>
            <a:endParaRPr lang="en-US" sz="1200" b="1" i="0" u="none" strike="noStrike" kern="1200" dirty="0">
              <a:solidFill>
                <a:schemeClr val="tx1"/>
              </a:solidFill>
              <a:effectLst/>
              <a:latin typeface="+mn-lt"/>
              <a:ea typeface="+mn-ea"/>
              <a:cs typeface="+mn-cs"/>
              <a:hlinkClick r:id="rId6"/>
            </a:endParaRPr>
          </a:p>
          <a:p>
            <a:r>
              <a:rPr lang="en-US" sz="1200" b="1" i="0" u="none" strike="noStrike" kern="1200" dirty="0">
                <a:solidFill>
                  <a:schemeClr val="tx1"/>
                </a:solidFill>
                <a:effectLst/>
                <a:latin typeface="+mn-lt"/>
                <a:ea typeface="+mn-ea"/>
                <a:cs typeface="+mn-cs"/>
                <a:hlinkClick r:id="rId6"/>
              </a:rPr>
              <a:t>Mid-scale Research Infrastructure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Developing an agile process for funding experimental research capabilities in the mid-scale range. The National Science Foundation's science and engineering activities rely increasingly on infrastructure that is diverse in space, cost and implementation time -- everything from major observatories to nationwide sensor networks to smaller experiments. There are many important potential experiments and facilities that fall between these; this gap results in missed opportunities that leave essential science undone.</a:t>
            </a:r>
          </a:p>
          <a:p>
            <a:endParaRPr lang="en-US" sz="1200" b="0" i="0"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hlinkClick r:id="rId7"/>
              </a:rPr>
              <a:t>Harnessing the Data Revolution</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Engaging NSF's research community in the pursuit of fundamental research in data science and engineering, the development of a cohesive, federated, national-scale approach to research data infrastructure, and the development of a 21st-century data-capable workforce.</a:t>
            </a:r>
          </a:p>
          <a:p>
            <a:r>
              <a:rPr lang="en-US" sz="1200" b="1" i="0" u="none" strike="noStrike" kern="1200" dirty="0">
                <a:solidFill>
                  <a:schemeClr val="tx1"/>
                </a:solidFill>
                <a:effectLst/>
                <a:latin typeface="+mn-lt"/>
                <a:ea typeface="+mn-ea"/>
                <a:cs typeface="+mn-cs"/>
                <a:hlinkClick r:id="rId8"/>
              </a:rPr>
              <a:t>The Future of Work at the Human-Technology Frontier</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Understanding how constantly evolving technologies are actively shaping the lives of workers and how people in turn can shape those technologies, especially in the world of work.</a:t>
            </a:r>
          </a:p>
          <a:p>
            <a:endParaRPr lang="en-US" sz="1200" b="0" i="0"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hlinkClick r:id="rId9"/>
              </a:rPr>
              <a:t>Navigating the New Arctic</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Establishing an observing network of mobile and fixed platforms and tools across the Arctic to document and understand the Arctic's rapid biological, physical, chemical, and social changes. Current Arctic observations are sparse and inadequate for enabling discovery or simulation of the processes underlying Arctic system change or to assess their environmental and economic impacts on the broader Earth system.</a:t>
            </a:r>
          </a:p>
          <a:p>
            <a:endParaRPr lang="en-US" sz="1200" b="0" i="0"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hlinkClick r:id="rId10"/>
              </a:rPr>
              <a:t>Windows on the Universe: The Era of Multi-Messenger Astrophysics</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Using powerful new syntheses of observational approaches to provide unique insights into the nature and behavior of matter and energy and help to answer some of the most profound questions before humankind</a:t>
            </a:r>
          </a:p>
          <a:p>
            <a:endParaRPr lang="en-US" sz="1200" b="0" i="0"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hlinkClick r:id="rId11"/>
              </a:rPr>
              <a:t>The Quantum Leap: Leading the Next Quantum Revolution</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Exploiting quantum mechanics to observe, manipulate, and control the behavior of particles and energy at atomic and subatomic scales, resulting in next-generation technologies for sensing, computing, modeling, and communicating.</a:t>
            </a:r>
          </a:p>
          <a:p>
            <a:endParaRPr lang="en-US" sz="1200" b="0" i="0"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hlinkClick r:id="rId12"/>
              </a:rPr>
              <a:t>Understanding the Rules of Life: Predicting Phenotype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Elucidating the sets of rules that predict an organism's observable characteristics, its phenotype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2016, NSF unveiled a set of "Big Ideas" -- 10 bold, long-term research and process ideas that identify areas for future investment at the frontiers of science and engineering. With its broad portfolio of investments, NSF is uniquely suited to advance this set of cutting-edge research agendas and processes that will require collaborations with industry, private foundations, other agencies, science academies and societies, and universities and the education sector. The Big Ideas represent unique opportunities to position our Nation at the cutting edge -- indeed to define that cutting edge -- of global science and engineering leadership and to invest in basic research and processes that advance the United States' prosperity, security, health and well-being.</a:t>
            </a:r>
            <a:endParaRPr lang="en-US" dirty="0"/>
          </a:p>
        </p:txBody>
      </p:sp>
    </p:spTree>
    <p:extLst>
      <p:ext uri="{BB962C8B-B14F-4D97-AF65-F5344CB8AC3E}">
        <p14:creationId xmlns:p14="http://schemas.microsoft.com/office/powerpoint/2010/main" val="2702650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aseline="0" dirty="0"/>
          </a:p>
          <a:p>
            <a:r>
              <a:rPr lang="en-US" dirty="0"/>
              <a:t>Assessing &amp; Enhancing Department Climate:</a:t>
            </a:r>
            <a:r>
              <a:rPr lang="en-US" baseline="0" dirty="0"/>
              <a:t> </a:t>
            </a:r>
            <a:r>
              <a:rPr lang="en-US" dirty="0"/>
              <a:t>A Workshop Series for Department Chairs http://wiseli.engr.wisc.edu/climate.php</a:t>
            </a:r>
          </a:p>
          <a:p>
            <a:endParaRPr lang="en-US" dirty="0"/>
          </a:p>
        </p:txBody>
      </p:sp>
      <p:sp>
        <p:nvSpPr>
          <p:cNvPr id="4" name="Slide Number Placeholder 3"/>
          <p:cNvSpPr>
            <a:spLocks noGrp="1"/>
          </p:cNvSpPr>
          <p:nvPr>
            <p:ph type="sldNum" sz="quarter" idx="10"/>
          </p:nvPr>
        </p:nvSpPr>
        <p:spPr/>
        <p:txBody>
          <a:bodyPr/>
          <a:lstStyle/>
          <a:p>
            <a:fld id="{C71C733B-045A-4212-A405-CACC622959D2}" type="slidenum">
              <a:rPr lang="en-US" smtClean="0"/>
              <a:pPr/>
              <a:t>25</a:t>
            </a:fld>
            <a:endParaRPr lang="en-US"/>
          </a:p>
        </p:txBody>
      </p:sp>
    </p:spTree>
    <p:extLst>
      <p:ext uri="{BB962C8B-B14F-4D97-AF65-F5344CB8AC3E}">
        <p14:creationId xmlns:p14="http://schemas.microsoft.com/office/powerpoint/2010/main" val="2873219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Times New Roman" panose="02020603050405020304" pitchFamily="18" charset="0"/>
                <a:ea typeface="+mn-ea"/>
                <a:cs typeface="Times New Roman" panose="02020603050405020304" pitchFamily="18" charset="0"/>
              </a:rPr>
              <a:t>Plans for the</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 $4.9M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FY 2018 Budget scenario:</a:t>
            </a:r>
          </a:p>
          <a:p>
            <a:pPr marL="171450" lvl="0" indent="-171450">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Fund a program evaluation on sustainability and the reach of the NSF ADVANCE brand.</a:t>
            </a:r>
          </a:p>
          <a:p>
            <a:pPr marL="171450" lvl="0" indent="-171450">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If NSF’s budget is finalized at this level, the program will release a DCL to inform proposers as to how the number of awards will be reduced</a:t>
            </a:r>
          </a:p>
          <a:p>
            <a:pPr marL="171450" lvl="0" indent="-171450">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Make a limited number of </a:t>
            </a:r>
            <a:r>
              <a:rPr lang="en-US" sz="1200" i="1" kern="1200" dirty="0">
                <a:solidFill>
                  <a:schemeClr val="tx1"/>
                </a:solidFill>
                <a:effectLst/>
                <a:latin typeface="Times New Roman" panose="02020603050405020304" pitchFamily="18" charset="0"/>
                <a:ea typeface="+mn-ea"/>
                <a:cs typeface="Times New Roman" panose="02020603050405020304" pitchFamily="18" charset="0"/>
              </a:rPr>
              <a:t>IT</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and </a:t>
            </a:r>
            <a:r>
              <a:rPr lang="en-US" sz="1200" i="1" kern="1200" dirty="0">
                <a:solidFill>
                  <a:schemeClr val="tx1"/>
                </a:solidFill>
                <a:effectLst/>
                <a:latin typeface="Times New Roman" panose="02020603050405020304" pitchFamily="18" charset="0"/>
                <a:ea typeface="+mn-ea"/>
                <a:cs typeface="Times New Roman" panose="02020603050405020304" pitchFamily="18" charset="0"/>
              </a:rPr>
              <a:t>Adaptation</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awards (one to two each) from those submitted under the current solicitation.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Archive the ADVANCE solicitation. Total program mortgage is $2.3M. </a:t>
            </a:r>
          </a:p>
          <a:p>
            <a:pPr lvl="0"/>
            <a:r>
              <a:rPr lang="en-US" sz="1200" kern="1200" dirty="0">
                <a:solidFill>
                  <a:schemeClr val="tx1"/>
                </a:solidFill>
                <a:effectLst/>
                <a:latin typeface="Times New Roman" panose="02020603050405020304" pitchFamily="18" charset="0"/>
                <a:ea typeface="+mn-ea"/>
                <a:cs typeface="Times New Roman" panose="02020603050405020304" pitchFamily="18" charset="0"/>
              </a:rPr>
              <a:t>Plans for the</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 $18M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FY18 Budget scenario (or any budget greater than $4.9M):</a:t>
            </a:r>
          </a:p>
          <a:p>
            <a:pPr marL="171450" lvl="0" indent="-171450">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Fund a program evaluation on sustainability and the reach of the NSF ADVANCE brand.</a:t>
            </a:r>
          </a:p>
          <a:p>
            <a:pPr marL="171450" lvl="0" indent="-171450">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Fund additional </a:t>
            </a:r>
            <a:r>
              <a:rPr lang="en-US" sz="1200" i="1" kern="1200" dirty="0">
                <a:solidFill>
                  <a:schemeClr val="tx1"/>
                </a:solidFill>
                <a:effectLst/>
                <a:latin typeface="Times New Roman" panose="02020603050405020304" pitchFamily="18" charset="0"/>
                <a:ea typeface="+mn-ea"/>
                <a:cs typeface="Times New Roman" panose="02020603050405020304" pitchFamily="18" charset="0"/>
              </a:rPr>
              <a:t>IT</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and </a:t>
            </a:r>
            <a:r>
              <a:rPr lang="en-US" sz="1200" i="1" kern="1200" dirty="0">
                <a:solidFill>
                  <a:schemeClr val="tx1"/>
                </a:solidFill>
                <a:effectLst/>
                <a:latin typeface="Times New Roman" panose="02020603050405020304" pitchFamily="18" charset="0"/>
                <a:ea typeface="+mn-ea"/>
                <a:cs typeface="Times New Roman" panose="02020603050405020304" pitchFamily="18" charset="0"/>
              </a:rPr>
              <a:t>Adaptation</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awards consistent with available funding.</a:t>
            </a:r>
          </a:p>
          <a:p>
            <a:pPr marL="171450" lvl="0" indent="-171450">
              <a:buFont typeface="Arial" panose="020B0604020202020204" pitchFamily="34" charset="0"/>
              <a:buChar cha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Develop an updated ADVANCE solicitation in consultation with the AIC and Directorates.  Program recommendations supported by the AIC include: </a:t>
            </a:r>
          </a:p>
          <a:p>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r>
              <a:rPr lang="en-US" sz="1200" kern="1200" dirty="0">
                <a:solidFill>
                  <a:schemeClr val="tx1"/>
                </a:solidFill>
                <a:effectLst/>
                <a:latin typeface="Times New Roman" panose="02020603050405020304" pitchFamily="18" charset="0"/>
                <a:ea typeface="+mn-ea"/>
                <a:cs typeface="Times New Roman" panose="02020603050405020304" pitchFamily="18" charset="0"/>
              </a:rPr>
              <a:t>Five </a:t>
            </a:r>
            <a:r>
              <a:rPr lang="en-US" sz="1200" i="1" kern="1200" dirty="0">
                <a:solidFill>
                  <a:schemeClr val="tx1"/>
                </a:solidFill>
                <a:effectLst/>
                <a:latin typeface="Times New Roman" panose="02020603050405020304" pitchFamily="18" charset="0"/>
                <a:ea typeface="+mn-ea"/>
                <a:cs typeface="Times New Roman" panose="02020603050405020304" pitchFamily="18" charset="0"/>
              </a:rPr>
              <a:t>IT</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and six Adaptation awards were estimated in the two year solicitation approved by ADs in 2016 (16-594) that expected level funding of $15M each year </a:t>
            </a:r>
          </a:p>
        </p:txBody>
      </p:sp>
    </p:spTree>
    <p:extLst>
      <p:ext uri="{BB962C8B-B14F-4D97-AF65-F5344CB8AC3E}">
        <p14:creationId xmlns:p14="http://schemas.microsoft.com/office/powerpoint/2010/main" val="1637332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endParaRPr lang="en-US" altLang="en-US" dirty="0"/>
          </a:p>
        </p:txBody>
      </p:sp>
    </p:spTree>
    <p:extLst>
      <p:ext uri="{BB962C8B-B14F-4D97-AF65-F5344CB8AC3E}">
        <p14:creationId xmlns:p14="http://schemas.microsoft.com/office/powerpoint/2010/main" val="3383435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Times New Roman" panose="02020603050405020304" pitchFamily="18" charset="0"/>
                <a:ea typeface="Calibri" panose="020F0502020204030204" pitchFamily="34" charset="0"/>
              </a:rPr>
              <a:t>European Commission report by the Expert Group on Structural Change notes, for example, that “the U.S. has led the way with the ADVANCE </a:t>
            </a:r>
            <a:r>
              <a:rPr lang="en-US" dirty="0" err="1">
                <a:latin typeface="Times New Roman" panose="02020603050405020304" pitchFamily="18" charset="0"/>
                <a:ea typeface="Calibri" panose="020F0502020204030204" pitchFamily="34" charset="0"/>
              </a:rPr>
              <a:t>programme</a:t>
            </a:r>
            <a:r>
              <a:rPr lang="en-US" dirty="0">
                <a:latin typeface="Times New Roman" panose="02020603050405020304" pitchFamily="18" charset="0"/>
                <a:ea typeface="Calibri" panose="020F0502020204030204" pitchFamily="34" charset="0"/>
              </a:rPr>
              <a:t> [sic]” in funding initiatives designed to address “the structural barriers contributing to the well-known leaky pipeline phenomenon,” and that these efforts have “led to a shift in focus towards addressing the structural transformation of institutions, using a systemic, comprehensive and sustainable approach” (, p.6). </a:t>
            </a:r>
            <a:endParaRPr lang="en-US" dirty="0"/>
          </a:p>
          <a:p>
            <a:endParaRPr lang="en-US" dirty="0"/>
          </a:p>
          <a:p>
            <a:r>
              <a:rPr lang="en-US" dirty="0"/>
              <a:t>http://www.gender-net.eu/spip.php?article70</a:t>
            </a:r>
          </a:p>
          <a:p>
            <a:endParaRPr lang="en-US" dirty="0"/>
          </a:p>
          <a:p>
            <a:r>
              <a:rPr lang="en-US" dirty="0"/>
              <a:t>Examples of being policies that the US does not have in place that impact our ability to address gender inequities in the workplace:</a:t>
            </a:r>
          </a:p>
          <a:p>
            <a:endParaRPr lang="en-US" dirty="0"/>
          </a:p>
          <a:p>
            <a:r>
              <a:rPr lang="en-US" dirty="0"/>
              <a:t>Sweden – source Jessica Hedin Swedish Embassy in Canada (at Universities Canada meeting in Quebec City March 2018 with Jessie Dearo ADVANCE PO)</a:t>
            </a:r>
          </a:p>
          <a:p>
            <a:pPr marL="171450" indent="-171450">
              <a:buFontTx/>
              <a:buChar char="-"/>
            </a:pPr>
            <a:r>
              <a:rPr lang="en-US" dirty="0"/>
              <a:t>Right to day care at age 1 – cost to parents capped at 1st child $150/month, 2</a:t>
            </a:r>
            <a:r>
              <a:rPr lang="en-US" baseline="30000" dirty="0"/>
              <a:t>nd</a:t>
            </a:r>
            <a:r>
              <a:rPr lang="en-US" dirty="0"/>
              <a:t> child $100/month, 3</a:t>
            </a:r>
            <a:r>
              <a:rPr lang="en-US" baseline="30000" dirty="0"/>
              <a:t>rd</a:t>
            </a:r>
            <a:r>
              <a:rPr lang="en-US" dirty="0"/>
              <a:t> $80/month </a:t>
            </a:r>
          </a:p>
          <a:p>
            <a:pPr marL="171450" indent="-171450">
              <a:buFontTx/>
              <a:buChar char="-"/>
            </a:pPr>
            <a:r>
              <a:rPr lang="en-US" dirty="0"/>
              <a:t>2014 The prime minister proclaimed that the government was a Feminist Government – with expectation that all government decisions have a gender lens</a:t>
            </a:r>
          </a:p>
          <a:p>
            <a:pPr marL="171450" indent="-171450">
              <a:buFontTx/>
              <a:buChar char="-"/>
            </a:pPr>
            <a:endParaRPr lang="en-US" dirty="0"/>
          </a:p>
          <a:p>
            <a:r>
              <a:rPr lang="en-US" dirty="0"/>
              <a:t>Quebec has day care available at $7/day</a:t>
            </a:r>
          </a:p>
        </p:txBody>
      </p:sp>
    </p:spTree>
    <p:extLst>
      <p:ext uri="{BB962C8B-B14F-4D97-AF65-F5344CB8AC3E}">
        <p14:creationId xmlns:p14="http://schemas.microsoft.com/office/powerpoint/2010/main" val="3412978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Association for Women in Mathematics (AWM) received a five-year ADVANCE grant from the National Science Foundation, Grant #1500481, to foster research collaborations and establishing research networks for women mathematicians in the early to mid-stages of their careers.   https://awmadvance.org/awm-advances/</a:t>
            </a:r>
          </a:p>
          <a:p>
            <a:endParaRPr lang="en-US" altLang="en-US" dirty="0"/>
          </a:p>
          <a:p>
            <a:r>
              <a:rPr lang="en-US" altLang="en-US" dirty="0"/>
              <a:t>Two successful workshops were held as follow-ups to previous Research Collaboration Conferences for Women (RCCW): (1) AWM ADVANCE workshop at the Joint Mathematics Meetings (JMM) 2017 on Number Theory (follow-up to Women in Numbers’ RCCWs WIN3 and WIN Europe) and (2) AWM ADVANCE workshop at the 2017 SIAM Annual Meeting on Recent Advances in Numerical Analysis and Scientific Computing (follow-up to Workshop for Women in Applied Mathematics: Numerical Partial Differential Equations and Scientific Computing).</a:t>
            </a:r>
          </a:p>
          <a:p>
            <a:endParaRPr lang="en-US" altLang="en-US" dirty="0"/>
          </a:p>
          <a:p>
            <a:r>
              <a:rPr lang="en-US" altLang="en-US" dirty="0"/>
              <a:t>Six new week-long RCCWs were supported by the grant: (1) Women in Numbers Europe 2 (WIN) at the Lorentz Centre, Leiden, Netherlands; (2) Women Advancing Mathematical Biology (WAMB) Emphasis Workshop: Understanding Complex Biological Systems with Mathematics at the Math Biosciences Institute (MBI); (3) Algebraic </a:t>
            </a:r>
            <a:r>
              <a:rPr lang="en-US" altLang="en-US" dirty="0" err="1"/>
              <a:t>Combinatorixx</a:t>
            </a:r>
            <a:r>
              <a:rPr lang="en-US" altLang="en-US" dirty="0"/>
              <a:t> 2 (</a:t>
            </a:r>
            <a:r>
              <a:rPr lang="en-US" altLang="en-US" dirty="0" err="1"/>
              <a:t>ACxx</a:t>
            </a:r>
            <a:r>
              <a:rPr lang="en-US" altLang="en-US" dirty="0"/>
              <a:t>) at Banff International Research Station (BIRS); (4) Women in Control: New Trends in Infinite Dimensions at Banff International Research Station (BIRS); (5) Women in the Science of Data and Mathematics (</a:t>
            </a:r>
            <a:r>
              <a:rPr lang="en-US" altLang="en-US" dirty="0" err="1"/>
              <a:t>WiSDM</a:t>
            </a:r>
            <a:r>
              <a:rPr lang="en-US" altLang="en-US" dirty="0"/>
              <a:t>) at the Institute for Computational And Experimental Research in Mathematics (ICERM) and (6) Women in Numbers 4 (WIN4) at Banff International Research Station (BIRS).  Four of the RCCWs were organized by already established research networks, WIN, WIMB, and WIN (held two separate RCCWs).    </a:t>
            </a:r>
            <a:r>
              <a:rPr lang="en-US" altLang="en-US" dirty="0" err="1"/>
              <a:t>WiSDM</a:t>
            </a:r>
            <a:r>
              <a:rPr lang="en-US" altLang="en-US" dirty="0"/>
              <a:t> and Women in Control are in the process of establishing steering committees for their research networks.   </a:t>
            </a:r>
            <a:r>
              <a:rPr lang="en-US" altLang="en-US" dirty="0" err="1"/>
              <a:t>WiSDM</a:t>
            </a:r>
            <a:r>
              <a:rPr lang="en-US" altLang="en-US" dirty="0"/>
              <a:t> has been scheduled to have a follow-up activity at an AWM workshop at SIAM. </a:t>
            </a:r>
          </a:p>
          <a:p>
            <a:endParaRPr lang="en-US" altLang="en-US" dirty="0"/>
          </a:p>
          <a:p>
            <a:r>
              <a:rPr lang="en-US" altLang="en-US" dirty="0"/>
              <a:t>Eight of the nineteen special sessions at the 2017 AWM Research Symposium held at the University of California Los Angles (UCLA), April 8-9, 2017 were organized by research networks supported by the AWM ADVANCE grant.  All eight special sessions were held as follow-ups to RCCWs or in some cases RCCW like workshops held prior to the ADVANCE grant.   The eight research networks at the Symposium were: WIN: Women In Numbers; Algebraic </a:t>
            </a:r>
            <a:r>
              <a:rPr lang="en-US" altLang="en-US" dirty="0" err="1"/>
              <a:t>Combinatorixx</a:t>
            </a:r>
            <a:r>
              <a:rPr lang="en-US" altLang="en-US" dirty="0"/>
              <a:t> (</a:t>
            </a:r>
            <a:r>
              <a:rPr lang="en-US" altLang="en-US" dirty="0" err="1"/>
              <a:t>ACxx</a:t>
            </a:r>
            <a:r>
              <a:rPr lang="en-US" altLang="en-US" dirty="0"/>
              <a:t>); </a:t>
            </a:r>
            <a:r>
              <a:rPr lang="en-US" altLang="en-US" dirty="0" err="1"/>
              <a:t>WiSh</a:t>
            </a:r>
            <a:r>
              <a:rPr lang="en-US" altLang="en-US" dirty="0"/>
              <a:t>: Women in Shape; WIT: Women In Topology; WIMB: Women in Math Biology; WINASC: Women in Numerical Analysis and Scientific Computing; WINART: Women in Noncommutative Algebra and Representation Theory and </a:t>
            </a:r>
            <a:r>
              <a:rPr lang="en-US" altLang="en-US" dirty="0" err="1"/>
              <a:t>WinCompTop</a:t>
            </a:r>
            <a:r>
              <a:rPr lang="en-US" altLang="en-US" dirty="0"/>
              <a:t>: Women in Computational Topology. </a:t>
            </a:r>
          </a:p>
        </p:txBody>
      </p:sp>
      <p:sp>
        <p:nvSpPr>
          <p:cNvPr id="5" name="Header Placeholder 4">
            <a:extLst>
              <a:ext uri="{FF2B5EF4-FFF2-40B4-BE49-F238E27FC236}">
                <a16:creationId xmlns:a16="http://schemas.microsoft.com/office/drawing/2014/main" id="{947710F7-1466-45AA-A383-970D9510CE55}"/>
              </a:ext>
            </a:extLst>
          </p:cNvPr>
          <p:cNvSpPr>
            <a:spLocks noGrp="1"/>
          </p:cNvSpPr>
          <p:nvPr>
            <p:ph type="hdr" sz="quarter" idx="10"/>
          </p:nvPr>
        </p:nvSpPr>
        <p:spPr/>
        <p:txBody>
          <a:bodyPr/>
          <a:lstStyle/>
          <a:p>
            <a:r>
              <a:rPr lang="en-US"/>
              <a:t>"Bookshelf" of ADVANCE Developed and Tested Systemic Strategies</a:t>
            </a:r>
          </a:p>
        </p:txBody>
      </p:sp>
    </p:spTree>
    <p:extLst>
      <p:ext uri="{BB962C8B-B14F-4D97-AF65-F5344CB8AC3E}">
        <p14:creationId xmlns:p14="http://schemas.microsoft.com/office/powerpoint/2010/main" val="2078431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 AAUP faculty salary survey: http://www.aaup.org/reports-publications/2014-15salarysurvey</a:t>
            </a:r>
          </a:p>
          <a:p>
            <a:pPr marL="171450" indent="-171450">
              <a:buFont typeface="Arial" panose="020B0604020202020204" pitchFamily="34" charset="0"/>
              <a:buChar char="•"/>
            </a:pPr>
            <a:r>
              <a:rPr lang="en-US" dirty="0"/>
              <a:t>There</a:t>
            </a:r>
            <a:r>
              <a:rPr lang="en-US" baseline="0" dirty="0"/>
              <a:t> are more women faculty than ever before, they are still underrepresented at the highest ranks but representation is on an upward trend.  However, gender inequities may still persist in STEM academia as they do not depend on representation.   One example of an inequity is pay gaps by gender within rank – it is not the only example and may or may not be an issue at your campus – I am just using it as an example of an inequity that are likely the result of policies, procedures and practices within institutions of higher education that allow pay gaps by gender in academia.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 Title IX review may identify these in their data collection but – would not necessarily identify the reasons for the inequity which could be wide ranging and many could be structural such as disproportionate teaching and service for women, inflexible work/family policies, difficult department or classroom climates, lack of transparency in tenure and promotion policies, and differences in starting compensation and start up practices.  </a:t>
            </a:r>
          </a:p>
          <a:p>
            <a:pPr marL="171450" indent="-171450">
              <a:buFont typeface="Arial" panose="020B0604020202020204" pitchFamily="34" charset="0"/>
              <a:buChar char="•"/>
            </a:pPr>
            <a:r>
              <a:rPr lang="en-US" baseline="0" dirty="0"/>
              <a:t>So while adding individuals from diverse groups is helpful, it’s not the same as equity as this inequity may exist even where you have 50% representation of women in STEM academia.   </a:t>
            </a:r>
          </a:p>
          <a:p>
            <a:endParaRPr lang="en-US" baseline="0" dirty="0"/>
          </a:p>
        </p:txBody>
      </p:sp>
      <p:sp>
        <p:nvSpPr>
          <p:cNvPr id="4" name="Slide Number Placeholder 3"/>
          <p:cNvSpPr>
            <a:spLocks noGrp="1"/>
          </p:cNvSpPr>
          <p:nvPr>
            <p:ph type="sldNum" sz="quarter" idx="10"/>
          </p:nvPr>
        </p:nvSpPr>
        <p:spPr/>
        <p:txBody>
          <a:bodyPr/>
          <a:lstStyle/>
          <a:p>
            <a:fld id="{C71C733B-045A-4212-A405-CACC622959D2}" type="slidenum">
              <a:rPr lang="en-US" smtClean="0"/>
              <a:pPr/>
              <a:t>33</a:t>
            </a:fld>
            <a:endParaRPr lang="en-US" dirty="0"/>
          </a:p>
        </p:txBody>
      </p:sp>
    </p:spTree>
    <p:extLst>
      <p:ext uri="{BB962C8B-B14F-4D97-AF65-F5344CB8AC3E}">
        <p14:creationId xmlns:p14="http://schemas.microsoft.com/office/powerpoint/2010/main" val="3787725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77500" lnSpcReduction="20000"/>
          </a:bodyPr>
          <a:lstStyle/>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All projects are expected to build on prior ADVANCE work and gender equity</a:t>
            </a: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research and literature to broaden the implementation of organizational and systemic strategies to foster gender</a:t>
            </a: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equity in STEM academic careers. </a:t>
            </a: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All ADVANCE proposals are expected to recognize that gender does not exist</a:t>
            </a: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in isolation from other characteristics, such as race/ethnicity, disability status, sexual orientation, foreign-born and</a:t>
            </a: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foreign-trained status, faculty appointment type, etc., and should offer strategies to promote gender equity for all</a:t>
            </a: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faculty</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Institutional Transformation (IT)</a:t>
            </a:r>
            <a:r>
              <a:rPr lang="en-US" sz="1200" kern="1200" dirty="0">
                <a:solidFill>
                  <a:schemeClr val="tx1"/>
                </a:solidFill>
                <a:effectLst/>
                <a:latin typeface="+mn-lt"/>
                <a:ea typeface="+mn-ea"/>
                <a:cs typeface="+mn-cs"/>
              </a:rPr>
              <a:t> track supports the development of </a:t>
            </a:r>
            <a:r>
              <a:rPr lang="en-US" sz="1200" i="1" kern="1200" dirty="0">
                <a:solidFill>
                  <a:schemeClr val="tx1"/>
                </a:solidFill>
                <a:effectLst/>
                <a:latin typeface="+mn-lt"/>
                <a:ea typeface="+mn-ea"/>
                <a:cs typeface="+mn-cs"/>
              </a:rPr>
              <a:t>innovative </a:t>
            </a:r>
            <a:r>
              <a:rPr lang="en-US" sz="1200" kern="1200" dirty="0">
                <a:solidFill>
                  <a:schemeClr val="tx1"/>
                </a:solidFill>
                <a:effectLst/>
                <a:latin typeface="+mn-lt"/>
                <a:ea typeface="+mn-ea"/>
                <a:cs typeface="+mn-cs"/>
              </a:rPr>
              <a:t>organizational change strategies to produce comprehensive change within one institution of higher education across all STEM disciplines.  </a:t>
            </a:r>
            <a:r>
              <a:rPr lang="en-US" sz="1200" b="1" i="1" kern="1200" dirty="0">
                <a:solidFill>
                  <a:schemeClr val="tx1"/>
                </a:solidFill>
                <a:effectLst/>
                <a:latin typeface="+mn-lt"/>
                <a:ea typeface="+mn-ea"/>
                <a:cs typeface="+mn-cs"/>
              </a:rPr>
              <a:t>IT</a:t>
            </a:r>
            <a:r>
              <a:rPr lang="en-US" sz="1200" kern="1200" dirty="0">
                <a:solidFill>
                  <a:schemeClr val="tx1"/>
                </a:solidFill>
                <a:effectLst/>
                <a:latin typeface="+mn-lt"/>
                <a:ea typeface="+mn-ea"/>
                <a:cs typeface="+mn-cs"/>
              </a:rPr>
              <a:t> projects are also expected to contribute new research on gender equity in STEM academics.  Projects that do not propose innovative strategies may be more appropriate for the </a:t>
            </a:r>
            <a:r>
              <a:rPr lang="en-US" sz="1200" b="1" i="1" kern="1200" dirty="0">
                <a:solidFill>
                  <a:schemeClr val="tx1"/>
                </a:solidFill>
                <a:effectLst/>
                <a:latin typeface="+mn-lt"/>
                <a:ea typeface="+mn-ea"/>
                <a:cs typeface="+mn-cs"/>
              </a:rPr>
              <a:t>Adaptation </a:t>
            </a:r>
            <a:r>
              <a:rPr lang="en-US" sz="1200" kern="1200" dirty="0">
                <a:solidFill>
                  <a:schemeClr val="tx1"/>
                </a:solidFill>
                <a:effectLst/>
                <a:latin typeface="+mn-lt"/>
                <a:ea typeface="+mn-ea"/>
                <a:cs typeface="+mn-cs"/>
              </a:rPr>
              <a:t>track.</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Adaptation</a:t>
            </a:r>
            <a:r>
              <a:rPr lang="en-US" sz="1200" kern="1200" dirty="0">
                <a:solidFill>
                  <a:schemeClr val="tx1"/>
                </a:solidFill>
                <a:effectLst/>
                <a:latin typeface="+mn-lt"/>
                <a:ea typeface="+mn-ea"/>
                <a:cs typeface="+mn-cs"/>
              </a:rPr>
              <a:t> track supports the adaptation and implementation of evidence-based organizational change strategies, ideally from among those developed and implemented by ADVANCE projects.  </a:t>
            </a:r>
            <a:r>
              <a:rPr lang="en-US" sz="1200" b="1" i="1" kern="1200" dirty="0">
                <a:solidFill>
                  <a:schemeClr val="tx1"/>
                </a:solidFill>
                <a:effectLst/>
                <a:latin typeface="+mn-lt"/>
                <a:ea typeface="+mn-ea"/>
                <a:cs typeface="+mn-cs"/>
              </a:rPr>
              <a:t>Adaptation</a:t>
            </a:r>
            <a:r>
              <a:rPr lang="en-US" sz="1200" kern="1200" dirty="0">
                <a:solidFill>
                  <a:schemeClr val="tx1"/>
                </a:solidFill>
                <a:effectLst/>
                <a:latin typeface="+mn-lt"/>
                <a:ea typeface="+mn-ea"/>
                <a:cs typeface="+mn-cs"/>
              </a:rPr>
              <a:t> awards may support the adaptation and implementation of proven organizational change strategies within an IHE that has not had an ADVANCE IT award, including two-year institutions, predominantly undergraduate institutions, master’s level institutions, and Minority-Serving Institutions.  </a:t>
            </a:r>
            <a:r>
              <a:rPr lang="en-US" sz="1200" b="1" i="1" kern="1200" dirty="0">
                <a:solidFill>
                  <a:schemeClr val="tx1"/>
                </a:solidFill>
                <a:effectLst/>
                <a:latin typeface="+mn-lt"/>
                <a:ea typeface="+mn-ea"/>
                <a:cs typeface="+mn-cs"/>
              </a:rPr>
              <a:t>Adaptation </a:t>
            </a:r>
            <a:r>
              <a:rPr lang="en-US" sz="1200" kern="1200" dirty="0">
                <a:solidFill>
                  <a:schemeClr val="tx1"/>
                </a:solidFill>
                <a:effectLst/>
                <a:latin typeface="+mn-lt"/>
                <a:ea typeface="+mn-ea"/>
                <a:cs typeface="+mn-cs"/>
              </a:rPr>
              <a:t>awards may also be made to a STEM organization to implement systemic change strategies focused across all STEM disciplines, several STEM disciplines, or within one STEM discipline.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For all proposals, ADVANCE is interested in supporting a range of institution types including:</a:t>
            </a:r>
            <a:r>
              <a:rPr lang="en-US" sz="1200" kern="1200" dirty="0">
                <a:solidFill>
                  <a:schemeClr val="tx1"/>
                </a:solidFill>
                <a:effectLst/>
                <a:latin typeface="+mn-lt"/>
                <a:ea typeface="+mn-ea"/>
                <a:cs typeface="+mn-cs"/>
              </a:rPr>
              <a:t> community colleges, primarily undergraduate institutions, minority-serving institutions (e.g. Tribal Colleges and Universities, Historically Black Colleges and Universities, Hispanic-Serving Institutions, Native Hawaiian Serving Institutions, Alaska Native Institutions, Predominantly Black Institutions and Non-tribal, Native American Serving Institutions), women's colleges, institutions primarily serving persons with disabilities, and master’s level institutions. </a:t>
            </a:r>
          </a:p>
          <a:p>
            <a:endParaRPr lang="en-US" baseline="0" dirty="0"/>
          </a:p>
        </p:txBody>
      </p:sp>
      <p:sp>
        <p:nvSpPr>
          <p:cNvPr id="4" name="Slide Number Placeholder 3"/>
          <p:cNvSpPr>
            <a:spLocks noGrp="1"/>
          </p:cNvSpPr>
          <p:nvPr>
            <p:ph type="sldNum" sz="quarter" idx="10"/>
          </p:nvPr>
        </p:nvSpPr>
        <p:spPr/>
        <p:txBody>
          <a:bodyPr/>
          <a:lstStyle/>
          <a:p>
            <a:pPr>
              <a:defRPr/>
            </a:pPr>
            <a:fld id="{6D63E71D-B52C-49F5-B391-2A1D39DC0AFB}" type="slidenum">
              <a:rPr lang="en-US" smtClean="0">
                <a:solidFill>
                  <a:prstClr val="black"/>
                </a:solidFill>
              </a:rPr>
              <a:pPr>
                <a:defRPr/>
              </a:pPr>
              <a:t>34</a:t>
            </a:fld>
            <a:endParaRPr lang="en-US" dirty="0">
              <a:solidFill>
                <a:prstClr val="black"/>
              </a:solidFill>
            </a:endParaRPr>
          </a:p>
        </p:txBody>
      </p:sp>
    </p:spTree>
    <p:extLst>
      <p:ext uri="{BB962C8B-B14F-4D97-AF65-F5344CB8AC3E}">
        <p14:creationId xmlns:p14="http://schemas.microsoft.com/office/powerpoint/2010/main" val="1886941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a:p>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755668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endParaRPr lang="en-US" altLang="en-US" sz="1200" kern="1200" dirty="0">
              <a:solidFill>
                <a:schemeClr val="tx1"/>
              </a:solidFill>
              <a:effectLst/>
              <a:latin typeface="+mn-lt"/>
              <a:ea typeface="+mn-ea"/>
              <a:cs typeface="+mn-cs"/>
            </a:endParaRPr>
          </a:p>
          <a:p>
            <a:endParaRPr lang="en-US" altLang="en-US" dirty="0"/>
          </a:p>
        </p:txBody>
      </p:sp>
    </p:spTree>
    <p:extLst>
      <p:ext uri="{BB962C8B-B14F-4D97-AF65-F5344CB8AC3E}">
        <p14:creationId xmlns:p14="http://schemas.microsoft.com/office/powerpoint/2010/main" val="1994052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investment has directly reached 177 different IHEs with an NSF ADVANCE grant of some type (which is about 5.3% of all non-profit IHEs in the U.S.). Only 3 states have not yet had an ADVANCE grant Wyoming, Vermont and Arkansas.  (2 states have IT proposals in now)</a:t>
            </a:r>
          </a:p>
          <a:p>
            <a:endParaRPr lang="en-US" b="1" baseline="0" dirty="0"/>
          </a:p>
          <a:p>
            <a:r>
              <a:rPr lang="en-US" b="1" baseline="0" dirty="0"/>
              <a:t>Portfolio </a:t>
            </a:r>
            <a:r>
              <a:rPr lang="en-US" dirty="0"/>
              <a:t>Update: 11-30-2017:  </a:t>
            </a:r>
          </a:p>
          <a:p>
            <a:pPr marL="171450" indent="-171450">
              <a:buFont typeface="Arial" panose="020B0604020202020204" pitchFamily="34" charset="0"/>
              <a:buChar char="•"/>
            </a:pPr>
            <a:r>
              <a:rPr lang="en-US" dirty="0"/>
              <a:t>ADVANCE IHEs</a:t>
            </a:r>
            <a:r>
              <a:rPr lang="en-US" baseline="0" dirty="0"/>
              <a:t> total 177 different IHEs have had ADVANCE funding (all types of awards) [191 total IHEs and organizations]</a:t>
            </a:r>
          </a:p>
          <a:p>
            <a:pPr marL="171450" indent="-171450">
              <a:buFont typeface="Arial" panose="020B0604020202020204" pitchFamily="34" charset="0"/>
              <a:buChar char="•"/>
            </a:pPr>
            <a:r>
              <a:rPr lang="en-US" baseline="0" dirty="0"/>
              <a:t>IT = 65 (includes 61 full IT awards and 4 “mini-IT” awards made early in the program, 4 HBCUs, 9 HSIs (20% MSIs total), 21 are Very High Research IHEs (or 28.7% of all VHR IHEs) </a:t>
            </a:r>
          </a:p>
          <a:p>
            <a:pPr marL="171450" indent="-171450">
              <a:buFont typeface="Arial" panose="020B0604020202020204" pitchFamily="34" charset="0"/>
              <a:buChar char="•"/>
            </a:pPr>
            <a:r>
              <a:rPr lang="en-US" baseline="0" dirty="0"/>
              <a:t>ITC = 37 (two community colleges (first in ADVANCE portfolio), 10 HSIs, 3 HBCUs, 2 ANIPISI, (40% MSIs total) 1 Title </a:t>
            </a:r>
            <a:r>
              <a:rPr lang="en-US" baseline="0" dirty="0" err="1"/>
              <a:t>IIIa</a:t>
            </a:r>
            <a:r>
              <a:rPr lang="en-US" baseline="0" dirty="0"/>
              <a:t>, and 21 non MSI)</a:t>
            </a:r>
          </a:p>
          <a:p>
            <a:pPr marL="171450" indent="-171450">
              <a:buFont typeface="Arial" panose="020B0604020202020204" pitchFamily="34" charset="0"/>
              <a:buChar char="•"/>
            </a:pPr>
            <a:r>
              <a:rPr lang="en-US" baseline="0" dirty="0"/>
              <a:t>Leadership, PAID, PLAN = 103 IHEs (7 HSIs, 5 HBCUs, 1 ANIPISI, 1 IPWD (14% MSIs total) plus 14 non-profit organizations including (11 Professional societies, 2 FFRDCs, and 1 National Academies).</a:t>
            </a:r>
          </a:p>
          <a:p>
            <a:endParaRPr lang="en-US" dirty="0"/>
          </a:p>
          <a:p>
            <a:r>
              <a:rPr lang="en-US" dirty="0"/>
              <a:t>Over 15 years the ADVANCE Institutional Transformation track (just one of three program tracks) has reached 2% of the IHEs in the U.S.  and through  the other program tracks the program has reached another 3.1% (total 5.1% of the IHEs).  (Based on ~3,321 non-profit IHEs in the U.S. in 2015-2016 NCES Education Digest Table 317.10)</a:t>
            </a:r>
          </a:p>
          <a:p>
            <a:endParaRPr lang="en-US" dirty="0"/>
          </a:p>
          <a:p>
            <a:r>
              <a:rPr lang="en-US" baseline="0" dirty="0"/>
              <a:t>Research Us in US = 108 VH  and ADVANCE has funded:</a:t>
            </a:r>
          </a:p>
          <a:p>
            <a:pPr marL="174679" indent="-174679">
              <a:buFont typeface="Arial" panose="020B0604020202020204" pitchFamily="34" charset="0"/>
              <a:buChar char="•"/>
            </a:pPr>
            <a:r>
              <a:rPr lang="en-US" baseline="0" dirty="0"/>
              <a:t>31 of the very high research institutions or 28.7% </a:t>
            </a:r>
          </a:p>
          <a:p>
            <a:pPr marL="174679" indent="-174679">
              <a:buFont typeface="Arial" panose="020B0604020202020204" pitchFamily="34" charset="0"/>
              <a:buChar char="•"/>
            </a:pPr>
            <a:r>
              <a:rPr lang="en-US" baseline="0" dirty="0"/>
              <a:t>This is where we see peer institutional pressure effects where institutions take steps on their own to keep up with peer and aspirational institutions on diversity areas</a:t>
            </a:r>
          </a:p>
          <a:p>
            <a:pPr marL="174679" indent="-174679">
              <a:buFont typeface="Arial" panose="020B0604020202020204" pitchFamily="34" charset="0"/>
              <a:buChar char="•"/>
            </a:pPr>
            <a:r>
              <a:rPr lang="en-US" baseline="0" dirty="0"/>
              <a:t>In addition, the movement of leadership between these institutions and high research institutions – brings ADVANCE to new locations for example the former President James Clement of West Virginia University (an ADVANCE IT awardee in 2010) moved to Clemson University in 2013 and has asked his faculty to develop an ADVANCE proposal and has articulated commitments and taken steps to enhance diversity within Clemson.</a:t>
            </a:r>
          </a:p>
          <a:p>
            <a:pPr marL="640487" lvl="1" indent="-174679" defTabSz="931619">
              <a:buFont typeface="Arial" panose="020B0604020202020204" pitchFamily="34" charset="0"/>
              <a:buChar char="•"/>
              <a:defRPr/>
            </a:pPr>
            <a:r>
              <a:rPr lang="en-US" dirty="0"/>
              <a:t>95% of IT projects experience PI turnover during the project - these PIs take ADVANCE with them to new institutions</a:t>
            </a:r>
          </a:p>
          <a:p>
            <a:pPr marL="640487" lvl="1" indent="-174679" defTabSz="931619">
              <a:buFont typeface="Arial" panose="020B0604020202020204" pitchFamily="34" charset="0"/>
              <a:buChar char="•"/>
              <a:defRPr/>
            </a:pPr>
            <a:endParaRPr lang="en-US" altLang="en-US" dirty="0"/>
          </a:p>
          <a:p>
            <a:r>
              <a:rPr lang="en-US" sz="1200" i="1" dirty="0">
                <a:latin typeface="+mn-lt"/>
                <a:cs typeface="Arial" pitchFamily="34" charset="0"/>
              </a:rPr>
              <a:t>*Other outcomes  provided by the WESTAT program evaluation of ADVANCE-measured in the first 19 ADVANCE IT awardee institutions</a:t>
            </a:r>
          </a:p>
          <a:p>
            <a:pPr rtl="0" eaLnBrk="1" fontAlgn="t" latinLnBrk="0" hangingPunct="1"/>
            <a:r>
              <a:rPr lang="en-US" sz="1200" dirty="0">
                <a:latin typeface="+mn-lt"/>
              </a:rPr>
              <a:t>Research Support </a:t>
            </a:r>
            <a:r>
              <a:rPr lang="en-US" sz="1200" b="1" u="sng" dirty="0">
                <a:latin typeface="+mn-lt"/>
              </a:rPr>
              <a:t>90%</a:t>
            </a:r>
            <a:r>
              <a:rPr lang="en-US" sz="1200" dirty="0">
                <a:latin typeface="+mn-lt"/>
              </a:rPr>
              <a:t> allocated research facilities and resources</a:t>
            </a:r>
            <a:r>
              <a:rPr lang="en-US" sz="1200" baseline="0" dirty="0">
                <a:latin typeface="+mn-lt"/>
              </a:rPr>
              <a:t> - </a:t>
            </a:r>
            <a:r>
              <a:rPr lang="en-US" sz="1200" dirty="0">
                <a:latin typeface="+mn-lt"/>
              </a:rPr>
              <a:t>90%  of the first cohort of ADVANCE institutions (up from 26%), allocated facilities and resources to equity/diversity related functions after the life of the grant.</a:t>
            </a:r>
          </a:p>
          <a:p>
            <a:pPr rtl="0" eaLnBrk="1" fontAlgn="t" latinLnBrk="0" hangingPunct="1"/>
            <a:r>
              <a:rPr lang="en-US" sz="1200" dirty="0">
                <a:latin typeface="+mn-lt"/>
              </a:rPr>
              <a:t>Strategic Planning </a:t>
            </a:r>
            <a:r>
              <a:rPr lang="en-US" sz="1200" b="1" u="sng" dirty="0">
                <a:latin typeface="+mn-lt"/>
              </a:rPr>
              <a:t>79%</a:t>
            </a:r>
            <a:r>
              <a:rPr lang="en-US" sz="1200" b="1" dirty="0">
                <a:latin typeface="+mn-lt"/>
              </a:rPr>
              <a:t> </a:t>
            </a:r>
            <a:r>
              <a:rPr lang="en-US" sz="1200" dirty="0">
                <a:latin typeface="+mn-lt"/>
              </a:rPr>
              <a:t>inclusion of gender in strategic plans</a:t>
            </a:r>
            <a:r>
              <a:rPr lang="en-US" sz="1200" baseline="0" dirty="0">
                <a:latin typeface="+mn-lt"/>
              </a:rPr>
              <a:t> - </a:t>
            </a:r>
            <a:r>
              <a:rPr lang="en-US" sz="1200" dirty="0">
                <a:latin typeface="+mn-lt"/>
              </a:rPr>
              <a:t>79% of the first ADVANCE cohorts (up from 22%), incorporated equity/diversity objectives into their strategic plans</a:t>
            </a:r>
          </a:p>
          <a:p>
            <a:pPr rtl="0" eaLnBrk="1" fontAlgn="t" latinLnBrk="0" hangingPunct="1"/>
            <a:endParaRPr lang="en-US" altLang="en-US" sz="1200" dirty="0">
              <a:latin typeface="+mn-lt"/>
            </a:endParaRPr>
          </a:p>
          <a:p>
            <a:r>
              <a:rPr lang="en-US" sz="1200" b="0" i="0" kern="1200" dirty="0">
                <a:solidFill>
                  <a:schemeClr val="tx1"/>
                </a:solidFill>
                <a:effectLst/>
                <a:latin typeface="+mn-lt"/>
                <a:ea typeface="+mn-ea"/>
                <a:cs typeface="+mn-cs"/>
              </a:rPr>
              <a:t>The </a:t>
            </a:r>
            <a:r>
              <a:rPr lang="en-US" sz="1200" b="0" i="1" kern="1200" dirty="0">
                <a:solidFill>
                  <a:schemeClr val="tx1"/>
                </a:solidFill>
                <a:effectLst/>
                <a:latin typeface="+mn-lt"/>
                <a:ea typeface="+mn-ea"/>
                <a:cs typeface="+mn-cs"/>
              </a:rPr>
              <a:t>ADVANCE Journal</a:t>
            </a:r>
            <a:r>
              <a:rPr lang="en-US" sz="1200" b="0" i="0" kern="1200" dirty="0">
                <a:solidFill>
                  <a:schemeClr val="tx1"/>
                </a:solidFill>
                <a:effectLst/>
                <a:latin typeface="+mn-lt"/>
                <a:ea typeface="+mn-ea"/>
                <a:cs typeface="+mn-cs"/>
              </a:rPr>
              <a:t> invites manuscripts from a variety of qualitative, quantitative and mixed research methodologies that reflect the journal’s mission to create a forum for conversation about institutional transformations.  All manuscripts should speak to structural and institutional transformation, specifically addressing the intersections of gender and STEM fields with other forms of social difference. Manuscripts may or may not be the product of ADVANCE projects, but they must address the outcomes of ADVANCE (institutional transformation towards the representation and advancement of women in academic STEM careers; the development of innovative and sustainable ways to promote gender equity in the STEM academic workforce; and contribute to the research knowledge base about the intersections of gender and other social identities within STEM academic careers).  Manuscripts types can include the following: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Scholarly Research Articles (Empirical, Theoretical, and/or Conceptual)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Program Evaluation and/or Assessment Reports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Critical Review of Literature and Resources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Letters to the Editor/Article Responses from Readers</a:t>
            </a:r>
          </a:p>
          <a:p>
            <a:pPr marL="0" indent="0">
              <a:buFont typeface="Arial" panose="020B0604020202020204" pitchFamily="34" charset="0"/>
              <a:buNone/>
            </a:pPr>
            <a:r>
              <a:rPr lang="en-US" altLang="en-US" dirty="0"/>
              <a:t>http://advance.oregonstate.edu/advance-journal – uses </a:t>
            </a:r>
            <a:r>
              <a:rPr lang="en-US" altLang="en-US" dirty="0" err="1"/>
              <a:t>scholastica</a:t>
            </a:r>
            <a:endParaRPr lang="en-US" altLang="en-US" dirty="0"/>
          </a:p>
        </p:txBody>
      </p:sp>
    </p:spTree>
    <p:extLst>
      <p:ext uri="{BB962C8B-B14F-4D97-AF65-F5344CB8AC3E}">
        <p14:creationId xmlns:p14="http://schemas.microsoft.com/office/powerpoint/2010/main" val="2120005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1645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a:t>
            </a:r>
          </a:p>
          <a:p>
            <a:r>
              <a:rPr lang="en-US" dirty="0"/>
              <a:t>- UCI has expanded to include race, ethnicity, disability, in addition to gender - http://inclusion.uci.edu/advance/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ADVANCE-Purdue Center for Faculty Success within the Division of Diversity and Inclusion http://www.purdue.edu/advance-purdue/center-for-faculty-success/index.html </a:t>
            </a:r>
          </a:p>
          <a:p>
            <a:pPr marL="174708" indent="-174708">
              <a:buFont typeface="Arial" panose="020B0604020202020204" pitchFamily="34" charset="0"/>
              <a:buChar char="•"/>
            </a:pPr>
            <a:r>
              <a:rPr lang="en-US" dirty="0"/>
              <a:t>8 out of 9 IT awards in cohort 1 made in 2001 have been sustained to some degree (3 still use ADVANCE label)</a:t>
            </a:r>
          </a:p>
          <a:p>
            <a:pPr marL="174708" indent="-174708" defTabSz="931774">
              <a:buFont typeface="Arial" panose="020B0604020202020204" pitchFamily="34" charset="0"/>
              <a:buChar char="•"/>
              <a:defRPr/>
            </a:pPr>
            <a:r>
              <a:rPr lang="en-US" dirty="0"/>
              <a:t>4 out of 10 IT awards in cohort 2 made in 2003 have been sustained to some degree (3 still use ADVANCE label)</a:t>
            </a:r>
          </a:p>
          <a:p>
            <a:pPr defTabSz="931774">
              <a:defRPr/>
            </a:pPr>
            <a:r>
              <a:rPr lang="en-US" b="1" dirty="0"/>
              <a:t>=  Cohort 1 and 2 together 68% sustained rate (had 20% cost share requirement)</a:t>
            </a:r>
          </a:p>
          <a:p>
            <a:pPr marL="174708" marR="0" lvl="0"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5 out of 9 IT awards in cohort 3 made in 2006 have been sustained to some degree (2 still use ADVANCE label)</a:t>
            </a:r>
          </a:p>
          <a:p>
            <a:pPr marL="174708" marR="0" lvl="0"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7 out of 9 IT awards in cohort 4 made in 2008 have been sustained to some degree (4 still use ADVANCE label)</a:t>
            </a:r>
          </a:p>
          <a:p>
            <a:pPr marL="0" indent="0" defTabSz="931774">
              <a:buFont typeface="Arial" panose="020B0604020202020204" pitchFamily="34" charset="0"/>
              <a:buNone/>
              <a:defRPr/>
            </a:pPr>
            <a:r>
              <a:rPr lang="en-US" b="1" dirty="0"/>
              <a:t>= cohorts 1-4 together 24/37 = 65% sustained </a:t>
            </a:r>
          </a:p>
          <a:p>
            <a:pPr marL="0" indent="0" defTabSz="931774">
              <a:buFont typeface="Arial" panose="020B0604020202020204" pitchFamily="34" charset="0"/>
              <a:buNone/>
              <a:defRPr/>
            </a:pPr>
            <a:r>
              <a:rPr lang="en-US" b="1" dirty="0"/>
              <a:t>= cohorts 1-4 using ADVANCE label still 12/37 = 32% sustained </a:t>
            </a:r>
          </a:p>
        </p:txBody>
      </p:sp>
    </p:spTree>
    <p:extLst>
      <p:ext uri="{BB962C8B-B14F-4D97-AF65-F5344CB8AC3E}">
        <p14:creationId xmlns:p14="http://schemas.microsoft.com/office/powerpoint/2010/main" val="2785893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sz="1200" dirty="0">
                <a:latin typeface="+mn-lt"/>
              </a:rPr>
              <a:t>Updated 3-2018</a:t>
            </a:r>
          </a:p>
          <a:p>
            <a:endParaRPr lang="en-US" sz="1200" baseline="0" dirty="0">
              <a:latin typeface="+mn-lt"/>
            </a:endParaRPr>
          </a:p>
          <a:p>
            <a:r>
              <a:rPr lang="en-US" sz="1200" baseline="0" dirty="0">
                <a:latin typeface="+mn-lt"/>
              </a:rPr>
              <a:t>Second graph: Represents data on the culture and climate at IT institutions as reported by faculty on surveys.  The data shows dramatic change in overall collegiality reported by women and men.  </a:t>
            </a:r>
          </a:p>
          <a:p>
            <a:endParaRPr lang="en-US" sz="1200" baseline="0" dirty="0">
              <a:latin typeface="+mn-lt"/>
            </a:endParaRPr>
          </a:p>
          <a:p>
            <a:pPr eaLnBrk="1" hangingPunct="1">
              <a:lnSpc>
                <a:spcPct val="90000"/>
              </a:lnSpc>
              <a:buFont typeface="Symbol" pitchFamily="18" charset="2"/>
              <a:buChar char=""/>
            </a:pPr>
            <a:r>
              <a:rPr lang="en-US" altLang="en-US" sz="1200" dirty="0">
                <a:latin typeface="+mn-lt"/>
              </a:rPr>
              <a:t>What works to recruit, retain, and promote women in STEM academics improves the institution for all:</a:t>
            </a:r>
          </a:p>
          <a:p>
            <a:pPr lvl="1" eaLnBrk="1" hangingPunct="1">
              <a:lnSpc>
                <a:spcPct val="90000"/>
              </a:lnSpc>
              <a:buFont typeface="Symbol" pitchFamily="18" charset="2"/>
              <a:buChar char=""/>
            </a:pPr>
            <a:r>
              <a:rPr lang="en-US" altLang="en-US" sz="1200" dirty="0">
                <a:latin typeface="+mn-lt"/>
              </a:rPr>
              <a:t>Issues for other underrepresented groups can also be addressed</a:t>
            </a:r>
          </a:p>
          <a:p>
            <a:pPr lvl="1" eaLnBrk="1" hangingPunct="1">
              <a:lnSpc>
                <a:spcPct val="90000"/>
              </a:lnSpc>
              <a:buFont typeface="Symbol" pitchFamily="18" charset="2"/>
              <a:buChar char=""/>
            </a:pPr>
            <a:r>
              <a:rPr lang="en-US" altLang="en-US" sz="1200" dirty="0">
                <a:latin typeface="+mn-lt"/>
              </a:rPr>
              <a:t>Men now enter the work force with a greater interest and expectation for work-life balance</a:t>
            </a:r>
          </a:p>
          <a:p>
            <a:pPr lvl="1" eaLnBrk="1" hangingPunct="1">
              <a:lnSpc>
                <a:spcPct val="90000"/>
              </a:lnSpc>
              <a:buFont typeface="Symbol" pitchFamily="18" charset="2"/>
              <a:buChar char=""/>
            </a:pPr>
            <a:r>
              <a:rPr lang="en-US" altLang="en-US" sz="1200" dirty="0">
                <a:latin typeface="+mn-lt"/>
              </a:rPr>
              <a:t>Non-STEM disciplines benefit from institution-wide changes</a:t>
            </a:r>
          </a:p>
          <a:p>
            <a:pPr>
              <a:buFont typeface="Symbol" pitchFamily="18" charset="2"/>
              <a:buChar char=""/>
            </a:pPr>
            <a:r>
              <a:rPr lang="en-US" altLang="en-US" sz="1200" dirty="0">
                <a:latin typeface="+mn-lt"/>
              </a:rPr>
              <a:t>Cost/benefits:  The cost of implementing these programs can be offset by  productivity and retention of faculty</a:t>
            </a:r>
          </a:p>
          <a:p>
            <a:pPr>
              <a:buFont typeface="Symbol" pitchFamily="18" charset="2"/>
              <a:buChar char=""/>
            </a:pPr>
            <a:r>
              <a:rPr lang="en-US" altLang="en-US" sz="1200" dirty="0">
                <a:latin typeface="+mn-lt"/>
              </a:rPr>
              <a:t>Institutional peer pressure to remain competitive with peer institutions to recruit and retain faculty and students</a:t>
            </a:r>
          </a:p>
          <a:p>
            <a:pPr>
              <a:buFont typeface="Symbol" pitchFamily="18" charset="2"/>
              <a:buChar char=""/>
            </a:pPr>
            <a:r>
              <a:rPr lang="en-US" altLang="en-US" sz="1200" dirty="0">
                <a:latin typeface="+mn-lt"/>
              </a:rPr>
              <a:t>Institutional expectations that detailed faculty data will be collected, reported, and used in decision making</a:t>
            </a:r>
          </a:p>
          <a:p>
            <a:endParaRPr lang="en-US" dirty="0"/>
          </a:p>
        </p:txBody>
      </p:sp>
      <p:sp>
        <p:nvSpPr>
          <p:cNvPr id="4" name="Slide Number Placeholder 3"/>
          <p:cNvSpPr>
            <a:spLocks noGrp="1"/>
          </p:cNvSpPr>
          <p:nvPr>
            <p:ph type="sldNum" sz="quarter" idx="10"/>
          </p:nvPr>
        </p:nvSpPr>
        <p:spPr/>
        <p:txBody>
          <a:bodyPr/>
          <a:lstStyle/>
          <a:p>
            <a:fld id="{49857AB8-DB17-42DC-8EB1-84132C110B6C}"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60641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dirty="0">
                <a:latin typeface="+mn-lt"/>
              </a:rPr>
              <a:t>First graph (</a:t>
            </a:r>
            <a:r>
              <a:rPr lang="en-US" dirty="0"/>
              <a:t>Source – reported</a:t>
            </a:r>
            <a:r>
              <a:rPr lang="en-US" baseline="0" dirty="0"/>
              <a:t> data to NSF</a:t>
            </a:r>
            <a:r>
              <a:rPr lang="en-US" sz="1200" dirty="0">
                <a:latin typeface="+mn-lt"/>
              </a:rPr>
              <a:t>): Being above the</a:t>
            </a:r>
            <a:r>
              <a:rPr lang="en-US" sz="1200" baseline="0" dirty="0">
                <a:latin typeface="+mn-lt"/>
              </a:rPr>
              <a:t> line means that the percent women in STEM academics at the end of the project was higher than when the project started being on the line means there was no change – noting of course that IT was never about numbers it was about INSTITUTIONAL CHANGE but everyone asks about numbers – the problem is that we do not know if this is representative of trends for other institutions without ADVANCE IT projects plus there appears to be variation in the change by tenure rank.</a:t>
            </a:r>
          </a:p>
          <a:p>
            <a:pPr rtl="0" eaLnBrk="1" fontAlgn="b" latinLnBrk="0" hangingPunct="1"/>
            <a:endParaRPr lang="en-US" sz="1200" b="1" i="0" u="none" strike="noStrike" kern="1200" dirty="0">
              <a:solidFill>
                <a:schemeClr val="tx1"/>
              </a:solidFill>
              <a:effectLst/>
              <a:latin typeface="+mn-lt"/>
              <a:ea typeface="+mn-ea"/>
              <a:cs typeface="+mn-cs"/>
            </a:endParaRPr>
          </a:p>
          <a:p>
            <a:pPr rtl="0" eaLnBrk="1" fontAlgn="b" latinLnBrk="0" hangingPunct="1"/>
            <a:r>
              <a:rPr lang="en-US" sz="1200" b="1" i="0" u="none" strike="noStrike" kern="1200" dirty="0">
                <a:solidFill>
                  <a:schemeClr val="tx1"/>
                </a:solidFill>
                <a:effectLst/>
                <a:latin typeface="+mn-lt"/>
                <a:ea typeface="+mn-ea"/>
                <a:cs typeface="+mn-cs"/>
              </a:rPr>
              <a:t>Description</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0" i="0" u="none" strike="noStrike" kern="1200" dirty="0">
                <a:solidFill>
                  <a:schemeClr val="tx1"/>
                </a:solidFill>
                <a:effectLst/>
                <a:latin typeface="+mn-lt"/>
                <a:ea typeface="+mn-ea"/>
                <a:cs typeface="+mn-cs"/>
              </a:rPr>
              <a:t>The percentage of women among STEM faculty increased by 49% between 2001 and 2008 (from 16% to 24% of faculty). Compared to 24% increase over same time period in SDR comparison group (from 22% to 27% of faculty).</a:t>
            </a:r>
          </a:p>
          <a:p>
            <a:pPr rtl="0" eaLnBrk="1" fontAlgn="auto" latinLnBrk="0" hangingPunct="1"/>
            <a:r>
              <a:rPr lang="en-US" sz="1200" b="0" i="0" u="none" strike="noStrike" kern="1200" dirty="0">
                <a:solidFill>
                  <a:schemeClr val="tx1"/>
                </a:solidFill>
                <a:effectLst/>
                <a:latin typeface="+mn-lt"/>
                <a:ea typeface="+mn-ea"/>
                <a:cs typeface="+mn-cs"/>
              </a:rPr>
              <a:t>The percentage of women among new STEM hires increased by 40% in the first six years of the grant (from 25% to 35% of new hires).</a:t>
            </a:r>
          </a:p>
          <a:p>
            <a:pPr rtl="0" eaLnBrk="1" fontAlgn="auto" latinLnBrk="0" hangingPunct="1"/>
            <a:r>
              <a:rPr lang="en-US" sz="1200" b="0" i="0" u="none" strike="noStrike" kern="1200" dirty="0">
                <a:solidFill>
                  <a:schemeClr val="tx1"/>
                </a:solidFill>
                <a:effectLst/>
                <a:latin typeface="+mn-lt"/>
                <a:ea typeface="+mn-ea"/>
                <a:cs typeface="+mn-cs"/>
              </a:rPr>
              <a:t>The percentage of STEM women serving in leadership positions increased by 64% between 2001 and 2008 (from 10% to 16% of leadership).</a:t>
            </a:r>
          </a:p>
          <a:p>
            <a:endParaRPr lang="en-US" dirty="0"/>
          </a:p>
          <a:p>
            <a:r>
              <a:rPr lang="en-US" dirty="0"/>
              <a:t>Women of color page 4-53 in </a:t>
            </a:r>
            <a:r>
              <a:rPr lang="en-US" dirty="0" err="1"/>
              <a:t>Westat</a:t>
            </a:r>
            <a:r>
              <a:rPr lang="en-US" dirty="0"/>
              <a:t> 2012 publication – 2012 NCSES data indicate 2.3% of tenured track faculty are WOC - Rest from WESTAT presentation slides</a:t>
            </a:r>
          </a:p>
        </p:txBody>
      </p:sp>
    </p:spTree>
    <p:extLst>
      <p:ext uri="{BB962C8B-B14F-4D97-AF65-F5344CB8AC3E}">
        <p14:creationId xmlns:p14="http://schemas.microsoft.com/office/powerpoint/2010/main" val="1278417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77867-23FC-40A0-9525-A0B6B5C545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81F97B-A8FF-405E-86EA-A934AED62F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D5363B-129B-4F5F-A68C-B1404A4B6494}"/>
              </a:ext>
            </a:extLst>
          </p:cNvPr>
          <p:cNvSpPr>
            <a:spLocks noGrp="1"/>
          </p:cNvSpPr>
          <p:nvPr>
            <p:ph type="dt" sz="half" idx="10"/>
          </p:nvPr>
        </p:nvSpPr>
        <p:spPr/>
        <p:txBody>
          <a:bodyPr/>
          <a:lstStyle/>
          <a:p>
            <a:fld id="{7E4A71BF-D199-4387-A2FF-45A6D86254F6}" type="datetimeFigureOut">
              <a:rPr lang="en-US" smtClean="0"/>
              <a:t>04/05/2018</a:t>
            </a:fld>
            <a:endParaRPr lang="en-US"/>
          </a:p>
        </p:txBody>
      </p:sp>
      <p:sp>
        <p:nvSpPr>
          <p:cNvPr id="5" name="Footer Placeholder 4">
            <a:extLst>
              <a:ext uri="{FF2B5EF4-FFF2-40B4-BE49-F238E27FC236}">
                <a16:creationId xmlns:a16="http://schemas.microsoft.com/office/drawing/2014/main" id="{9E386859-C27E-4A45-A013-5B7166091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DAE4E-1854-4188-805B-DA58D296215B}"/>
              </a:ext>
            </a:extLst>
          </p:cNvPr>
          <p:cNvSpPr>
            <a:spLocks noGrp="1"/>
          </p:cNvSpPr>
          <p:nvPr>
            <p:ph type="sldNum" sz="quarter" idx="12"/>
          </p:nvPr>
        </p:nvSpPr>
        <p:spPr/>
        <p:txBody>
          <a:bodyPr/>
          <a:lstStyle/>
          <a:p>
            <a:fld id="{44494041-7574-4E9F-9D81-3635AC3E1292}" type="slidenum">
              <a:rPr lang="en-US" smtClean="0"/>
              <a:t>‹#›</a:t>
            </a:fld>
            <a:endParaRPr lang="en-US"/>
          </a:p>
        </p:txBody>
      </p:sp>
    </p:spTree>
    <p:extLst>
      <p:ext uri="{BB962C8B-B14F-4D97-AF65-F5344CB8AC3E}">
        <p14:creationId xmlns:p14="http://schemas.microsoft.com/office/powerpoint/2010/main" val="3660627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C43EE-E3E0-490F-8DFC-68A12CEB9A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24F300-7F76-4989-9243-9A2B72F264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D59C4-F94D-49B1-AEED-6AD47A5A7A8D}"/>
              </a:ext>
            </a:extLst>
          </p:cNvPr>
          <p:cNvSpPr>
            <a:spLocks noGrp="1"/>
          </p:cNvSpPr>
          <p:nvPr>
            <p:ph type="dt" sz="half" idx="10"/>
          </p:nvPr>
        </p:nvSpPr>
        <p:spPr/>
        <p:txBody>
          <a:bodyPr/>
          <a:lstStyle/>
          <a:p>
            <a:fld id="{7E4A71BF-D199-4387-A2FF-45A6D86254F6}" type="datetimeFigureOut">
              <a:rPr lang="en-US" smtClean="0"/>
              <a:t>04/05/2018</a:t>
            </a:fld>
            <a:endParaRPr lang="en-US"/>
          </a:p>
        </p:txBody>
      </p:sp>
      <p:sp>
        <p:nvSpPr>
          <p:cNvPr id="5" name="Footer Placeholder 4">
            <a:extLst>
              <a:ext uri="{FF2B5EF4-FFF2-40B4-BE49-F238E27FC236}">
                <a16:creationId xmlns:a16="http://schemas.microsoft.com/office/drawing/2014/main" id="{A5508ABF-0579-49C9-8FD7-C69632B623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92569-8C10-4345-9AA1-B61DBFE18C05}"/>
              </a:ext>
            </a:extLst>
          </p:cNvPr>
          <p:cNvSpPr>
            <a:spLocks noGrp="1"/>
          </p:cNvSpPr>
          <p:nvPr>
            <p:ph type="sldNum" sz="quarter" idx="12"/>
          </p:nvPr>
        </p:nvSpPr>
        <p:spPr/>
        <p:txBody>
          <a:bodyPr/>
          <a:lstStyle/>
          <a:p>
            <a:fld id="{44494041-7574-4E9F-9D81-3635AC3E1292}" type="slidenum">
              <a:rPr lang="en-US" smtClean="0"/>
              <a:t>‹#›</a:t>
            </a:fld>
            <a:endParaRPr lang="en-US"/>
          </a:p>
        </p:txBody>
      </p:sp>
    </p:spTree>
    <p:extLst>
      <p:ext uri="{BB962C8B-B14F-4D97-AF65-F5344CB8AC3E}">
        <p14:creationId xmlns:p14="http://schemas.microsoft.com/office/powerpoint/2010/main" val="1333861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2F692-D88E-4EF5-A53D-F8F0001F66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1E37DF-0FDE-49B9-A0C7-A1F79D53DA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6D8BF2-44EB-4BE9-826B-A5496E4DD2DA}"/>
              </a:ext>
            </a:extLst>
          </p:cNvPr>
          <p:cNvSpPr>
            <a:spLocks noGrp="1"/>
          </p:cNvSpPr>
          <p:nvPr>
            <p:ph type="dt" sz="half" idx="10"/>
          </p:nvPr>
        </p:nvSpPr>
        <p:spPr/>
        <p:txBody>
          <a:bodyPr/>
          <a:lstStyle/>
          <a:p>
            <a:fld id="{7E4A71BF-D199-4387-A2FF-45A6D86254F6}" type="datetimeFigureOut">
              <a:rPr lang="en-US" smtClean="0"/>
              <a:t>04/05/2018</a:t>
            </a:fld>
            <a:endParaRPr lang="en-US"/>
          </a:p>
        </p:txBody>
      </p:sp>
      <p:sp>
        <p:nvSpPr>
          <p:cNvPr id="5" name="Footer Placeholder 4">
            <a:extLst>
              <a:ext uri="{FF2B5EF4-FFF2-40B4-BE49-F238E27FC236}">
                <a16:creationId xmlns:a16="http://schemas.microsoft.com/office/drawing/2014/main" id="{EDD95930-1EF5-4AF5-8692-661C02CA84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B77785-366E-4230-921D-32A44880A8C4}"/>
              </a:ext>
            </a:extLst>
          </p:cNvPr>
          <p:cNvSpPr>
            <a:spLocks noGrp="1"/>
          </p:cNvSpPr>
          <p:nvPr>
            <p:ph type="sldNum" sz="quarter" idx="12"/>
          </p:nvPr>
        </p:nvSpPr>
        <p:spPr/>
        <p:txBody>
          <a:bodyPr/>
          <a:lstStyle/>
          <a:p>
            <a:fld id="{44494041-7574-4E9F-9D81-3635AC3E1292}" type="slidenum">
              <a:rPr lang="en-US" smtClean="0"/>
              <a:t>‹#›</a:t>
            </a:fld>
            <a:endParaRPr lang="en-US"/>
          </a:p>
        </p:txBody>
      </p:sp>
    </p:spTree>
    <p:extLst>
      <p:ext uri="{BB962C8B-B14F-4D97-AF65-F5344CB8AC3E}">
        <p14:creationId xmlns:p14="http://schemas.microsoft.com/office/powerpoint/2010/main" val="2618880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E0D51-3245-43E6-80AD-1F3198D29A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592AA7-62E4-49CA-9BF8-900D4041A6D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41055-D363-4C9F-B7DA-437DBD0855A2}"/>
              </a:ext>
            </a:extLst>
          </p:cNvPr>
          <p:cNvSpPr>
            <a:spLocks noGrp="1"/>
          </p:cNvSpPr>
          <p:nvPr>
            <p:ph type="dt" sz="half" idx="10"/>
          </p:nvPr>
        </p:nvSpPr>
        <p:spPr/>
        <p:txBody>
          <a:bodyPr/>
          <a:lstStyle/>
          <a:p>
            <a:fld id="{7E4A71BF-D199-4387-A2FF-45A6D86254F6}" type="datetimeFigureOut">
              <a:rPr lang="en-US" smtClean="0"/>
              <a:t>04/05/2018</a:t>
            </a:fld>
            <a:endParaRPr lang="en-US"/>
          </a:p>
        </p:txBody>
      </p:sp>
      <p:sp>
        <p:nvSpPr>
          <p:cNvPr id="5" name="Footer Placeholder 4">
            <a:extLst>
              <a:ext uri="{FF2B5EF4-FFF2-40B4-BE49-F238E27FC236}">
                <a16:creationId xmlns:a16="http://schemas.microsoft.com/office/drawing/2014/main" id="{30C22E6D-FF6C-4960-8F33-F7D39D87E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5BC63-7866-4158-B755-648EF3CD5EA6}"/>
              </a:ext>
            </a:extLst>
          </p:cNvPr>
          <p:cNvSpPr>
            <a:spLocks noGrp="1"/>
          </p:cNvSpPr>
          <p:nvPr>
            <p:ph type="sldNum" sz="quarter" idx="12"/>
          </p:nvPr>
        </p:nvSpPr>
        <p:spPr/>
        <p:txBody>
          <a:bodyPr/>
          <a:lstStyle/>
          <a:p>
            <a:fld id="{44494041-7574-4E9F-9D81-3635AC3E1292}" type="slidenum">
              <a:rPr lang="en-US" smtClean="0"/>
              <a:t>‹#›</a:t>
            </a:fld>
            <a:endParaRPr lang="en-US"/>
          </a:p>
        </p:txBody>
      </p:sp>
    </p:spTree>
    <p:extLst>
      <p:ext uri="{BB962C8B-B14F-4D97-AF65-F5344CB8AC3E}">
        <p14:creationId xmlns:p14="http://schemas.microsoft.com/office/powerpoint/2010/main" val="563938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C7BDD-9CED-443E-883C-74D201C745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534561-FAE2-4565-B3C1-D273CDF11C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2B586B-D3C1-4F48-95CE-2D46502CE4C9}"/>
              </a:ext>
            </a:extLst>
          </p:cNvPr>
          <p:cNvSpPr>
            <a:spLocks noGrp="1"/>
          </p:cNvSpPr>
          <p:nvPr>
            <p:ph type="dt" sz="half" idx="10"/>
          </p:nvPr>
        </p:nvSpPr>
        <p:spPr/>
        <p:txBody>
          <a:bodyPr/>
          <a:lstStyle/>
          <a:p>
            <a:fld id="{7E4A71BF-D199-4387-A2FF-45A6D86254F6}" type="datetimeFigureOut">
              <a:rPr lang="en-US" smtClean="0"/>
              <a:t>04/05/2018</a:t>
            </a:fld>
            <a:endParaRPr lang="en-US"/>
          </a:p>
        </p:txBody>
      </p:sp>
      <p:sp>
        <p:nvSpPr>
          <p:cNvPr id="5" name="Footer Placeholder 4">
            <a:extLst>
              <a:ext uri="{FF2B5EF4-FFF2-40B4-BE49-F238E27FC236}">
                <a16:creationId xmlns:a16="http://schemas.microsoft.com/office/drawing/2014/main" id="{567828BE-626B-4D0B-93CB-F9DEB289FE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CBEC9C-E739-4AC6-8636-D13FB46FB27B}"/>
              </a:ext>
            </a:extLst>
          </p:cNvPr>
          <p:cNvSpPr>
            <a:spLocks noGrp="1"/>
          </p:cNvSpPr>
          <p:nvPr>
            <p:ph type="sldNum" sz="quarter" idx="12"/>
          </p:nvPr>
        </p:nvSpPr>
        <p:spPr/>
        <p:txBody>
          <a:bodyPr/>
          <a:lstStyle/>
          <a:p>
            <a:fld id="{44494041-7574-4E9F-9D81-3635AC3E1292}" type="slidenum">
              <a:rPr lang="en-US" smtClean="0"/>
              <a:t>‹#›</a:t>
            </a:fld>
            <a:endParaRPr lang="en-US"/>
          </a:p>
        </p:txBody>
      </p:sp>
    </p:spTree>
    <p:extLst>
      <p:ext uri="{BB962C8B-B14F-4D97-AF65-F5344CB8AC3E}">
        <p14:creationId xmlns:p14="http://schemas.microsoft.com/office/powerpoint/2010/main" val="1408520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61159-7E7E-47CF-B6E0-6519E5628D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256D72-0438-455D-9B1D-41FC07FBECB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ED7298-C610-4BC8-9002-2C33B90DEF3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2BE165-D5C0-4FC2-BE71-5AF4F392135F}"/>
              </a:ext>
            </a:extLst>
          </p:cNvPr>
          <p:cNvSpPr>
            <a:spLocks noGrp="1"/>
          </p:cNvSpPr>
          <p:nvPr>
            <p:ph type="dt" sz="half" idx="10"/>
          </p:nvPr>
        </p:nvSpPr>
        <p:spPr/>
        <p:txBody>
          <a:bodyPr/>
          <a:lstStyle/>
          <a:p>
            <a:fld id="{7E4A71BF-D199-4387-A2FF-45A6D86254F6}" type="datetimeFigureOut">
              <a:rPr lang="en-US" smtClean="0"/>
              <a:t>04/05/2018</a:t>
            </a:fld>
            <a:endParaRPr lang="en-US"/>
          </a:p>
        </p:txBody>
      </p:sp>
      <p:sp>
        <p:nvSpPr>
          <p:cNvPr id="6" name="Footer Placeholder 5">
            <a:extLst>
              <a:ext uri="{FF2B5EF4-FFF2-40B4-BE49-F238E27FC236}">
                <a16:creationId xmlns:a16="http://schemas.microsoft.com/office/drawing/2014/main" id="{84A48896-63A5-4AFD-B677-34A3B13356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DF0E73-CDFA-45A3-93D3-21673DF35C19}"/>
              </a:ext>
            </a:extLst>
          </p:cNvPr>
          <p:cNvSpPr>
            <a:spLocks noGrp="1"/>
          </p:cNvSpPr>
          <p:nvPr>
            <p:ph type="sldNum" sz="quarter" idx="12"/>
          </p:nvPr>
        </p:nvSpPr>
        <p:spPr/>
        <p:txBody>
          <a:bodyPr/>
          <a:lstStyle/>
          <a:p>
            <a:fld id="{44494041-7574-4E9F-9D81-3635AC3E1292}" type="slidenum">
              <a:rPr lang="en-US" smtClean="0"/>
              <a:t>‹#›</a:t>
            </a:fld>
            <a:endParaRPr lang="en-US"/>
          </a:p>
        </p:txBody>
      </p:sp>
    </p:spTree>
    <p:extLst>
      <p:ext uri="{BB962C8B-B14F-4D97-AF65-F5344CB8AC3E}">
        <p14:creationId xmlns:p14="http://schemas.microsoft.com/office/powerpoint/2010/main" val="2275826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6BBD-705F-4FC7-A210-5BB31656AE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C5295A-CAC4-48C9-9C7A-1DA678A0D8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D858749-6CDC-4A37-972F-01EFCA57D6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E871EA-4DE2-4E1C-90C5-FC327129EA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5F401F0-E754-4507-A138-6119E5BC107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BBF95E-1FA6-493D-A86F-A9D4ADD840E4}"/>
              </a:ext>
            </a:extLst>
          </p:cNvPr>
          <p:cNvSpPr>
            <a:spLocks noGrp="1"/>
          </p:cNvSpPr>
          <p:nvPr>
            <p:ph type="dt" sz="half" idx="10"/>
          </p:nvPr>
        </p:nvSpPr>
        <p:spPr/>
        <p:txBody>
          <a:bodyPr/>
          <a:lstStyle/>
          <a:p>
            <a:fld id="{7E4A71BF-D199-4387-A2FF-45A6D86254F6}" type="datetimeFigureOut">
              <a:rPr lang="en-US" smtClean="0"/>
              <a:t>04/05/2018</a:t>
            </a:fld>
            <a:endParaRPr lang="en-US"/>
          </a:p>
        </p:txBody>
      </p:sp>
      <p:sp>
        <p:nvSpPr>
          <p:cNvPr id="8" name="Footer Placeholder 7">
            <a:extLst>
              <a:ext uri="{FF2B5EF4-FFF2-40B4-BE49-F238E27FC236}">
                <a16:creationId xmlns:a16="http://schemas.microsoft.com/office/drawing/2014/main" id="{60745479-D1D1-4B87-94A4-EA991793DA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0F32B1-0287-4222-B156-8C789A92692E}"/>
              </a:ext>
            </a:extLst>
          </p:cNvPr>
          <p:cNvSpPr>
            <a:spLocks noGrp="1"/>
          </p:cNvSpPr>
          <p:nvPr>
            <p:ph type="sldNum" sz="quarter" idx="12"/>
          </p:nvPr>
        </p:nvSpPr>
        <p:spPr/>
        <p:txBody>
          <a:bodyPr/>
          <a:lstStyle/>
          <a:p>
            <a:fld id="{44494041-7574-4E9F-9D81-3635AC3E1292}" type="slidenum">
              <a:rPr lang="en-US" smtClean="0"/>
              <a:t>‹#›</a:t>
            </a:fld>
            <a:endParaRPr lang="en-US"/>
          </a:p>
        </p:txBody>
      </p:sp>
    </p:spTree>
    <p:extLst>
      <p:ext uri="{BB962C8B-B14F-4D97-AF65-F5344CB8AC3E}">
        <p14:creationId xmlns:p14="http://schemas.microsoft.com/office/powerpoint/2010/main" val="486817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C703B-B610-4B38-9962-3794D0C113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B616E8-5F57-4C05-894C-EC2D4CD6671A}"/>
              </a:ext>
            </a:extLst>
          </p:cNvPr>
          <p:cNvSpPr>
            <a:spLocks noGrp="1"/>
          </p:cNvSpPr>
          <p:nvPr>
            <p:ph type="dt" sz="half" idx="10"/>
          </p:nvPr>
        </p:nvSpPr>
        <p:spPr/>
        <p:txBody>
          <a:bodyPr/>
          <a:lstStyle/>
          <a:p>
            <a:fld id="{7E4A71BF-D199-4387-A2FF-45A6D86254F6}" type="datetimeFigureOut">
              <a:rPr lang="en-US" smtClean="0"/>
              <a:t>04/05/2018</a:t>
            </a:fld>
            <a:endParaRPr lang="en-US"/>
          </a:p>
        </p:txBody>
      </p:sp>
      <p:sp>
        <p:nvSpPr>
          <p:cNvPr id="4" name="Footer Placeholder 3">
            <a:extLst>
              <a:ext uri="{FF2B5EF4-FFF2-40B4-BE49-F238E27FC236}">
                <a16:creationId xmlns:a16="http://schemas.microsoft.com/office/drawing/2014/main" id="{3B8C2F28-6B96-436E-86BB-809550E6CD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B66BBC-6E6F-43F5-A377-759F4C5BED48}"/>
              </a:ext>
            </a:extLst>
          </p:cNvPr>
          <p:cNvSpPr>
            <a:spLocks noGrp="1"/>
          </p:cNvSpPr>
          <p:nvPr>
            <p:ph type="sldNum" sz="quarter" idx="12"/>
          </p:nvPr>
        </p:nvSpPr>
        <p:spPr/>
        <p:txBody>
          <a:bodyPr/>
          <a:lstStyle/>
          <a:p>
            <a:fld id="{44494041-7574-4E9F-9D81-3635AC3E1292}" type="slidenum">
              <a:rPr lang="en-US" smtClean="0"/>
              <a:t>‹#›</a:t>
            </a:fld>
            <a:endParaRPr lang="en-US"/>
          </a:p>
        </p:txBody>
      </p:sp>
    </p:spTree>
    <p:extLst>
      <p:ext uri="{BB962C8B-B14F-4D97-AF65-F5344CB8AC3E}">
        <p14:creationId xmlns:p14="http://schemas.microsoft.com/office/powerpoint/2010/main" val="3421616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29E496-119E-4FF3-A19F-CCD9DBDB8488}"/>
              </a:ext>
            </a:extLst>
          </p:cNvPr>
          <p:cNvSpPr>
            <a:spLocks noGrp="1"/>
          </p:cNvSpPr>
          <p:nvPr>
            <p:ph type="dt" sz="half" idx="10"/>
          </p:nvPr>
        </p:nvSpPr>
        <p:spPr/>
        <p:txBody>
          <a:bodyPr/>
          <a:lstStyle/>
          <a:p>
            <a:fld id="{7E4A71BF-D199-4387-A2FF-45A6D86254F6}" type="datetimeFigureOut">
              <a:rPr lang="en-US" smtClean="0"/>
              <a:t>04/05/2018</a:t>
            </a:fld>
            <a:endParaRPr lang="en-US"/>
          </a:p>
        </p:txBody>
      </p:sp>
      <p:sp>
        <p:nvSpPr>
          <p:cNvPr id="3" name="Footer Placeholder 2">
            <a:extLst>
              <a:ext uri="{FF2B5EF4-FFF2-40B4-BE49-F238E27FC236}">
                <a16:creationId xmlns:a16="http://schemas.microsoft.com/office/drawing/2014/main" id="{3ABDA270-9826-44B1-BE13-566AF7E6DF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43A3BD-F0E6-4C44-857F-D81BA6921298}"/>
              </a:ext>
            </a:extLst>
          </p:cNvPr>
          <p:cNvSpPr>
            <a:spLocks noGrp="1"/>
          </p:cNvSpPr>
          <p:nvPr>
            <p:ph type="sldNum" sz="quarter" idx="12"/>
          </p:nvPr>
        </p:nvSpPr>
        <p:spPr/>
        <p:txBody>
          <a:bodyPr/>
          <a:lstStyle/>
          <a:p>
            <a:fld id="{44494041-7574-4E9F-9D81-3635AC3E1292}" type="slidenum">
              <a:rPr lang="en-US" smtClean="0"/>
              <a:t>‹#›</a:t>
            </a:fld>
            <a:endParaRPr lang="en-US"/>
          </a:p>
        </p:txBody>
      </p:sp>
    </p:spTree>
    <p:extLst>
      <p:ext uri="{BB962C8B-B14F-4D97-AF65-F5344CB8AC3E}">
        <p14:creationId xmlns:p14="http://schemas.microsoft.com/office/powerpoint/2010/main" val="3482406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EA70-7576-4AE3-BF13-E275B57EC4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711D65-1D02-4B24-9796-276D92C18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F99E0D-1275-49A0-A4EB-4FDE79A850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942FDB-B38E-4CD5-A2D6-1A6592A077AF}"/>
              </a:ext>
            </a:extLst>
          </p:cNvPr>
          <p:cNvSpPr>
            <a:spLocks noGrp="1"/>
          </p:cNvSpPr>
          <p:nvPr>
            <p:ph type="dt" sz="half" idx="10"/>
          </p:nvPr>
        </p:nvSpPr>
        <p:spPr/>
        <p:txBody>
          <a:bodyPr/>
          <a:lstStyle/>
          <a:p>
            <a:fld id="{7E4A71BF-D199-4387-A2FF-45A6D86254F6}" type="datetimeFigureOut">
              <a:rPr lang="en-US" smtClean="0"/>
              <a:t>04/05/2018</a:t>
            </a:fld>
            <a:endParaRPr lang="en-US"/>
          </a:p>
        </p:txBody>
      </p:sp>
      <p:sp>
        <p:nvSpPr>
          <p:cNvPr id="6" name="Footer Placeholder 5">
            <a:extLst>
              <a:ext uri="{FF2B5EF4-FFF2-40B4-BE49-F238E27FC236}">
                <a16:creationId xmlns:a16="http://schemas.microsoft.com/office/drawing/2014/main" id="{23612BD5-9BBF-45C9-8FB6-37B677C774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BFB79-6881-492C-B1EC-020029E1B167}"/>
              </a:ext>
            </a:extLst>
          </p:cNvPr>
          <p:cNvSpPr>
            <a:spLocks noGrp="1"/>
          </p:cNvSpPr>
          <p:nvPr>
            <p:ph type="sldNum" sz="quarter" idx="12"/>
          </p:nvPr>
        </p:nvSpPr>
        <p:spPr/>
        <p:txBody>
          <a:bodyPr/>
          <a:lstStyle/>
          <a:p>
            <a:fld id="{44494041-7574-4E9F-9D81-3635AC3E1292}" type="slidenum">
              <a:rPr lang="en-US" smtClean="0"/>
              <a:t>‹#›</a:t>
            </a:fld>
            <a:endParaRPr lang="en-US"/>
          </a:p>
        </p:txBody>
      </p:sp>
    </p:spTree>
    <p:extLst>
      <p:ext uri="{BB962C8B-B14F-4D97-AF65-F5344CB8AC3E}">
        <p14:creationId xmlns:p14="http://schemas.microsoft.com/office/powerpoint/2010/main" val="257352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E85F7-A7D8-419C-85DE-5FA20BBDBE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3CCC48-CF87-4D7A-BC59-50BCB3D8F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A448AE-E35C-47AA-91F6-49EDE5A45C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572319-070A-4977-AE52-5D9D4C112DC2}"/>
              </a:ext>
            </a:extLst>
          </p:cNvPr>
          <p:cNvSpPr>
            <a:spLocks noGrp="1"/>
          </p:cNvSpPr>
          <p:nvPr>
            <p:ph type="dt" sz="half" idx="10"/>
          </p:nvPr>
        </p:nvSpPr>
        <p:spPr/>
        <p:txBody>
          <a:bodyPr/>
          <a:lstStyle/>
          <a:p>
            <a:fld id="{7E4A71BF-D199-4387-A2FF-45A6D86254F6}" type="datetimeFigureOut">
              <a:rPr lang="en-US" smtClean="0"/>
              <a:t>04/05/2018</a:t>
            </a:fld>
            <a:endParaRPr lang="en-US"/>
          </a:p>
        </p:txBody>
      </p:sp>
      <p:sp>
        <p:nvSpPr>
          <p:cNvPr id="6" name="Footer Placeholder 5">
            <a:extLst>
              <a:ext uri="{FF2B5EF4-FFF2-40B4-BE49-F238E27FC236}">
                <a16:creationId xmlns:a16="http://schemas.microsoft.com/office/drawing/2014/main" id="{D26D311A-526E-4CA9-BE40-7FB584C223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06B803-5704-416D-962D-E0601987115E}"/>
              </a:ext>
            </a:extLst>
          </p:cNvPr>
          <p:cNvSpPr>
            <a:spLocks noGrp="1"/>
          </p:cNvSpPr>
          <p:nvPr>
            <p:ph type="sldNum" sz="quarter" idx="12"/>
          </p:nvPr>
        </p:nvSpPr>
        <p:spPr/>
        <p:txBody>
          <a:bodyPr/>
          <a:lstStyle/>
          <a:p>
            <a:fld id="{44494041-7574-4E9F-9D81-3635AC3E1292}" type="slidenum">
              <a:rPr lang="en-US" smtClean="0"/>
              <a:t>‹#›</a:t>
            </a:fld>
            <a:endParaRPr lang="en-US"/>
          </a:p>
        </p:txBody>
      </p:sp>
    </p:spTree>
    <p:extLst>
      <p:ext uri="{BB962C8B-B14F-4D97-AF65-F5344CB8AC3E}">
        <p14:creationId xmlns:p14="http://schemas.microsoft.com/office/powerpoint/2010/main" val="76761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7FC67F-3CA0-4AF1-9AAA-5BAE41E8A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B8E654-945E-48A0-8BA2-547C6AE9B7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DE5078-4C9A-4688-86AD-3EF816F16F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A71BF-D199-4387-A2FF-45A6D86254F6}" type="datetimeFigureOut">
              <a:rPr lang="en-US" smtClean="0"/>
              <a:t>04/05/2018</a:t>
            </a:fld>
            <a:endParaRPr lang="en-US"/>
          </a:p>
        </p:txBody>
      </p:sp>
      <p:sp>
        <p:nvSpPr>
          <p:cNvPr id="5" name="Footer Placeholder 4">
            <a:extLst>
              <a:ext uri="{FF2B5EF4-FFF2-40B4-BE49-F238E27FC236}">
                <a16:creationId xmlns:a16="http://schemas.microsoft.com/office/drawing/2014/main" id="{313277A2-1623-4FA6-8DF3-78F2E0ADEB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553A8F-F9EA-40C2-A9F1-EB711690D4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494041-7574-4E9F-9D81-3635AC3E1292}" type="slidenum">
              <a:rPr lang="en-US" smtClean="0"/>
              <a:t>‹#›</a:t>
            </a:fld>
            <a:endParaRPr lang="en-US"/>
          </a:p>
        </p:txBody>
      </p:sp>
    </p:spTree>
    <p:extLst>
      <p:ext uri="{BB962C8B-B14F-4D97-AF65-F5344CB8AC3E}">
        <p14:creationId xmlns:p14="http://schemas.microsoft.com/office/powerpoint/2010/main" val="3008462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s://ethics.agu.org/files/2013/03/Scientific-Integrity-and-Professional-Ethics.pdf" TargetMode="External"/><Relationship Id="rId7"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62.jpeg"/></Relationships>
</file>

<file path=ppt/slides/_rels/slide1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hyperlink" Target="http://advance.umich.edu/stride-bios.php#Bergin" TargetMode="External"/><Relationship Id="rId39" Type="http://schemas.openxmlformats.org/officeDocument/2006/relationships/image" Target="../media/image44.jpeg"/><Relationship Id="rId3" Type="http://schemas.openxmlformats.org/officeDocument/2006/relationships/image" Target="../media/image4.tif"/><Relationship Id="rId21" Type="http://schemas.openxmlformats.org/officeDocument/2006/relationships/image" Target="../media/image34.png"/><Relationship Id="rId34" Type="http://schemas.openxmlformats.org/officeDocument/2006/relationships/hyperlink" Target="http://advance.umich.edu/stride-bios.php#Peters" TargetMode="External"/><Relationship Id="rId42" Type="http://schemas.openxmlformats.org/officeDocument/2006/relationships/hyperlink" Target="http://advance.umich.edu/stride-bios.php#Ruetsche" TargetMode="External"/><Relationship Id="rId47" Type="http://schemas.openxmlformats.org/officeDocument/2006/relationships/image" Target="../media/image48.jpeg"/><Relationship Id="rId7" Type="http://schemas.openxmlformats.org/officeDocument/2006/relationships/image" Target="../media/image20.png"/><Relationship Id="rId12" Type="http://schemas.openxmlformats.org/officeDocument/2006/relationships/image" Target="../media/image25.jpeg"/><Relationship Id="rId17" Type="http://schemas.openxmlformats.org/officeDocument/2006/relationships/image" Target="../media/image30.emf"/><Relationship Id="rId25" Type="http://schemas.openxmlformats.org/officeDocument/2006/relationships/image" Target="../media/image37.png"/><Relationship Id="rId33" Type="http://schemas.openxmlformats.org/officeDocument/2006/relationships/image" Target="../media/image41.jpeg"/><Relationship Id="rId38" Type="http://schemas.openxmlformats.org/officeDocument/2006/relationships/hyperlink" Target="http://advance.umich.edu/stride-bios.php#Pozzi" TargetMode="External"/><Relationship Id="rId46" Type="http://schemas.openxmlformats.org/officeDocument/2006/relationships/hyperlink" Target="http://advance.umich.edu/stride-bios.php#Vandermeer" TargetMode="External"/><Relationship Id="rId2" Type="http://schemas.openxmlformats.org/officeDocument/2006/relationships/notesSlide" Target="../notesSlides/notesSlide15.xml"/><Relationship Id="rId16" Type="http://schemas.openxmlformats.org/officeDocument/2006/relationships/image" Target="../media/image29.jpeg"/><Relationship Id="rId20" Type="http://schemas.openxmlformats.org/officeDocument/2006/relationships/image" Target="../media/image33.jpeg"/><Relationship Id="rId29" Type="http://schemas.openxmlformats.org/officeDocument/2006/relationships/image" Target="../media/image39.jpeg"/><Relationship Id="rId41"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jpeg"/><Relationship Id="rId24" Type="http://schemas.openxmlformats.org/officeDocument/2006/relationships/image" Target="../media/image36.png"/><Relationship Id="rId32" Type="http://schemas.openxmlformats.org/officeDocument/2006/relationships/hyperlink" Target="http://advance.umich.edu/stride-bios.php#Moore" TargetMode="External"/><Relationship Id="rId37" Type="http://schemas.openxmlformats.org/officeDocument/2006/relationships/image" Target="../media/image43.jpeg"/><Relationship Id="rId40" Type="http://schemas.openxmlformats.org/officeDocument/2006/relationships/hyperlink" Target="http://advance.umich.edu/stride-bios.php#Seka" TargetMode="External"/><Relationship Id="rId45" Type="http://schemas.openxmlformats.org/officeDocument/2006/relationships/image" Target="../media/image47.jpeg"/><Relationship Id="rId5" Type="http://schemas.openxmlformats.org/officeDocument/2006/relationships/image" Target="../media/image53.emf"/><Relationship Id="rId15" Type="http://schemas.openxmlformats.org/officeDocument/2006/relationships/image" Target="../media/image28.jpeg"/><Relationship Id="rId23" Type="http://schemas.openxmlformats.org/officeDocument/2006/relationships/image" Target="../media/image55.jpeg"/><Relationship Id="rId28" Type="http://schemas.openxmlformats.org/officeDocument/2006/relationships/hyperlink" Target="http://advance.umich.edu/stride-bios.php#Cortina" TargetMode="External"/><Relationship Id="rId36" Type="http://schemas.openxmlformats.org/officeDocument/2006/relationships/hyperlink" Target="http://advance.umich.edu/stride-bios.php#Powell" TargetMode="External"/><Relationship Id="rId49" Type="http://schemas.openxmlformats.org/officeDocument/2006/relationships/image" Target="../media/image49.jpeg"/><Relationship Id="rId10" Type="http://schemas.openxmlformats.org/officeDocument/2006/relationships/image" Target="../media/image23.jpeg"/><Relationship Id="rId19" Type="http://schemas.openxmlformats.org/officeDocument/2006/relationships/image" Target="../media/image32.jpeg"/><Relationship Id="rId31" Type="http://schemas.openxmlformats.org/officeDocument/2006/relationships/image" Target="../media/image40.jpeg"/><Relationship Id="rId44" Type="http://schemas.openxmlformats.org/officeDocument/2006/relationships/hyperlink" Target="http://advance.umich.edu/stride-bios.php#Skerlos" TargetMode="External"/><Relationship Id="rId4" Type="http://schemas.openxmlformats.org/officeDocument/2006/relationships/image" Target="../media/image73.png"/><Relationship Id="rId9" Type="http://schemas.openxmlformats.org/officeDocument/2006/relationships/image" Target="../media/image22.jpeg"/><Relationship Id="rId14" Type="http://schemas.openxmlformats.org/officeDocument/2006/relationships/image" Target="../media/image27.jpeg"/><Relationship Id="rId22" Type="http://schemas.openxmlformats.org/officeDocument/2006/relationships/image" Target="../media/image35.jpeg"/><Relationship Id="rId27" Type="http://schemas.openxmlformats.org/officeDocument/2006/relationships/image" Target="../media/image38.jpeg"/><Relationship Id="rId30" Type="http://schemas.openxmlformats.org/officeDocument/2006/relationships/hyperlink" Target="http://advance.umich.edu/stride-bios.php#Linderman" TargetMode="External"/><Relationship Id="rId35" Type="http://schemas.openxmlformats.org/officeDocument/2006/relationships/image" Target="../media/image42.jpeg"/><Relationship Id="rId43" Type="http://schemas.openxmlformats.org/officeDocument/2006/relationships/image" Target="../media/image46.jpeg"/><Relationship Id="rId48" Type="http://schemas.openxmlformats.org/officeDocument/2006/relationships/hyperlink" Target="http://advance.umich.edu/stride-bios.php#Viswanath" TargetMode="External"/><Relationship Id="rId8" Type="http://schemas.openxmlformats.org/officeDocument/2006/relationships/image" Target="../media/image21.png"/></Relationships>
</file>

<file path=ppt/slides/_rels/slide21.xml.rels><?xml version="1.0" encoding="UTF-8" standalone="yes"?>
<Relationships xmlns="http://schemas.openxmlformats.org/package/2006/relationships"><Relationship Id="rId13" Type="http://schemas.openxmlformats.org/officeDocument/2006/relationships/image" Target="../media/image38.jpeg"/><Relationship Id="rId18" Type="http://schemas.openxmlformats.org/officeDocument/2006/relationships/hyperlink" Target="http://advance.umich.edu/stride-bios.php#Martin" TargetMode="External"/><Relationship Id="rId26" Type="http://schemas.openxmlformats.org/officeDocument/2006/relationships/hyperlink" Target="http://advance.umich.edu/stride-bios.php#Pozzi" TargetMode="External"/><Relationship Id="rId39" Type="http://schemas.openxmlformats.org/officeDocument/2006/relationships/image" Target="../media/image49.jpeg"/><Relationship Id="rId3" Type="http://schemas.openxmlformats.org/officeDocument/2006/relationships/image" Target="../media/image74.gif"/><Relationship Id="rId21" Type="http://schemas.openxmlformats.org/officeDocument/2006/relationships/image" Target="../media/image41.jpeg"/><Relationship Id="rId34" Type="http://schemas.openxmlformats.org/officeDocument/2006/relationships/hyperlink" Target="http://advance.umich.edu/stride-bios.php#Stern" TargetMode="External"/><Relationship Id="rId42" Type="http://schemas.openxmlformats.org/officeDocument/2006/relationships/image" Target="../media/image86.jpeg"/><Relationship Id="rId47" Type="http://schemas.openxmlformats.org/officeDocument/2006/relationships/image" Target="../media/image91.gif"/><Relationship Id="rId50" Type="http://schemas.openxmlformats.org/officeDocument/2006/relationships/image" Target="../media/image94.png"/><Relationship Id="rId7" Type="http://schemas.openxmlformats.org/officeDocument/2006/relationships/image" Target="../media/image78.jpeg"/><Relationship Id="rId12" Type="http://schemas.openxmlformats.org/officeDocument/2006/relationships/hyperlink" Target="http://advance.umich.edu/stride-bios.php#Bergin" TargetMode="External"/><Relationship Id="rId17" Type="http://schemas.openxmlformats.org/officeDocument/2006/relationships/image" Target="../media/image40.jpeg"/><Relationship Id="rId25" Type="http://schemas.openxmlformats.org/officeDocument/2006/relationships/image" Target="../media/image43.jpeg"/><Relationship Id="rId33" Type="http://schemas.openxmlformats.org/officeDocument/2006/relationships/image" Target="../media/image47.jpeg"/><Relationship Id="rId38" Type="http://schemas.openxmlformats.org/officeDocument/2006/relationships/hyperlink" Target="http://advance.umich.edu/stride-bios.php#Viswanath" TargetMode="External"/><Relationship Id="rId46" Type="http://schemas.openxmlformats.org/officeDocument/2006/relationships/image" Target="../media/image90.jpeg"/><Relationship Id="rId2" Type="http://schemas.openxmlformats.org/officeDocument/2006/relationships/notesSlide" Target="../notesSlides/notesSlide16.xml"/><Relationship Id="rId16" Type="http://schemas.openxmlformats.org/officeDocument/2006/relationships/hyperlink" Target="http://advance.umich.edu/stride-bios.php#Linderman" TargetMode="External"/><Relationship Id="rId20" Type="http://schemas.openxmlformats.org/officeDocument/2006/relationships/hyperlink" Target="http://advance.umich.edu/stride-bios.php#Moore" TargetMode="External"/><Relationship Id="rId29" Type="http://schemas.openxmlformats.org/officeDocument/2006/relationships/image" Target="../media/image45.jpeg"/><Relationship Id="rId41" Type="http://schemas.openxmlformats.org/officeDocument/2006/relationships/image" Target="../media/image85.gif"/><Relationship Id="rId1" Type="http://schemas.openxmlformats.org/officeDocument/2006/relationships/slideLayout" Target="../slideLayouts/slideLayout6.xml"/><Relationship Id="rId6" Type="http://schemas.openxmlformats.org/officeDocument/2006/relationships/image" Target="../media/image77.png"/><Relationship Id="rId11" Type="http://schemas.openxmlformats.org/officeDocument/2006/relationships/image" Target="../media/image4.tif"/><Relationship Id="rId24" Type="http://schemas.openxmlformats.org/officeDocument/2006/relationships/hyperlink" Target="http://advance.umich.edu/stride-bios.php#Powell" TargetMode="External"/><Relationship Id="rId32" Type="http://schemas.openxmlformats.org/officeDocument/2006/relationships/hyperlink" Target="http://advance.umich.edu/stride-bios.php#Skerlos" TargetMode="External"/><Relationship Id="rId37" Type="http://schemas.openxmlformats.org/officeDocument/2006/relationships/image" Target="../media/image48.jpeg"/><Relationship Id="rId40" Type="http://schemas.openxmlformats.org/officeDocument/2006/relationships/image" Target="../media/image84.png"/><Relationship Id="rId45" Type="http://schemas.openxmlformats.org/officeDocument/2006/relationships/image" Target="../media/image89.jpeg"/><Relationship Id="rId5" Type="http://schemas.openxmlformats.org/officeDocument/2006/relationships/image" Target="../media/image76.png"/><Relationship Id="rId15" Type="http://schemas.openxmlformats.org/officeDocument/2006/relationships/image" Target="../media/image39.jpeg"/><Relationship Id="rId23" Type="http://schemas.openxmlformats.org/officeDocument/2006/relationships/image" Target="../media/image42.jpeg"/><Relationship Id="rId28" Type="http://schemas.openxmlformats.org/officeDocument/2006/relationships/hyperlink" Target="http://advance.umich.edu/stride-bios.php#Seka" TargetMode="External"/><Relationship Id="rId36" Type="http://schemas.openxmlformats.org/officeDocument/2006/relationships/hyperlink" Target="http://advance.umich.edu/stride-bios.php#Vandermeer" TargetMode="External"/><Relationship Id="rId49" Type="http://schemas.openxmlformats.org/officeDocument/2006/relationships/image" Target="../media/image93.png"/><Relationship Id="rId10" Type="http://schemas.openxmlformats.org/officeDocument/2006/relationships/image" Target="../media/image81.jpeg"/><Relationship Id="rId19" Type="http://schemas.openxmlformats.org/officeDocument/2006/relationships/image" Target="../media/image82.jpeg"/><Relationship Id="rId31" Type="http://schemas.openxmlformats.org/officeDocument/2006/relationships/image" Target="../media/image46.jpeg"/><Relationship Id="rId44" Type="http://schemas.openxmlformats.org/officeDocument/2006/relationships/image" Target="../media/image88.png"/><Relationship Id="rId4" Type="http://schemas.openxmlformats.org/officeDocument/2006/relationships/image" Target="../media/image75.png"/><Relationship Id="rId9" Type="http://schemas.openxmlformats.org/officeDocument/2006/relationships/image" Target="../media/image80.jpeg"/><Relationship Id="rId14" Type="http://schemas.openxmlformats.org/officeDocument/2006/relationships/hyperlink" Target="http://advance.umich.edu/stride-bios.php#Cortina" TargetMode="External"/><Relationship Id="rId22" Type="http://schemas.openxmlformats.org/officeDocument/2006/relationships/hyperlink" Target="http://advance.umich.edu/stride-bios.php#Peters" TargetMode="External"/><Relationship Id="rId27" Type="http://schemas.openxmlformats.org/officeDocument/2006/relationships/image" Target="../media/image44.jpeg"/><Relationship Id="rId30" Type="http://schemas.openxmlformats.org/officeDocument/2006/relationships/hyperlink" Target="http://advance.umich.edu/stride-bios.php#Ruetsche" TargetMode="External"/><Relationship Id="rId35" Type="http://schemas.openxmlformats.org/officeDocument/2006/relationships/image" Target="../media/image83.jpeg"/><Relationship Id="rId43" Type="http://schemas.openxmlformats.org/officeDocument/2006/relationships/image" Target="../media/image87.jpeg"/><Relationship Id="rId48" Type="http://schemas.openxmlformats.org/officeDocument/2006/relationships/image" Target="../media/image92.png"/><Relationship Id="rId8" Type="http://schemas.openxmlformats.org/officeDocument/2006/relationships/image" Target="../media/image79.jpeg"/></Relationships>
</file>

<file path=ppt/slides/_rels/slide2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notesSlide" Target="../notesSlides/notesSlide17.xml"/><Relationship Id="rId7" Type="http://schemas.openxmlformats.org/officeDocument/2006/relationships/image" Target="../media/image97.jp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0.jpeg"/><Relationship Id="rId9" Type="http://schemas.openxmlformats.org/officeDocument/2006/relationships/image" Target="../media/image99.jpeg"/></Relationships>
</file>

<file path=ppt/slides/_rels/slide2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101.jpeg"/></Relationships>
</file>

<file path=ppt/slides/_rels/slide24.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29.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3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14.svg"/><Relationship Id="rId5" Type="http://schemas.openxmlformats.org/officeDocument/2006/relationships/image" Target="../media/image113.png"/><Relationship Id="rId10" Type="http://schemas.openxmlformats.org/officeDocument/2006/relationships/image" Target="../media/image73.png"/><Relationship Id="rId4" Type="http://schemas.openxmlformats.org/officeDocument/2006/relationships/image" Target="../media/image112.svg"/><Relationship Id="rId9" Type="http://schemas.openxmlformats.org/officeDocument/2006/relationships/image" Target="../media/image4.tif"/></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hyperlink" Target="https://awmadvance.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openxmlformats.org/officeDocument/2006/relationships/image" Target="../media/image34.png"/><Relationship Id="rId26" Type="http://schemas.openxmlformats.org/officeDocument/2006/relationships/hyperlink" Target="http://advance.umich.edu/stride-bios.php#Linderman" TargetMode="External"/><Relationship Id="rId39" Type="http://schemas.openxmlformats.org/officeDocument/2006/relationships/image" Target="../media/image46.jpeg"/><Relationship Id="rId3" Type="http://schemas.openxmlformats.org/officeDocument/2006/relationships/image" Target="../media/image19.png"/><Relationship Id="rId21" Type="http://schemas.openxmlformats.org/officeDocument/2006/relationships/image" Target="../media/image37.png"/><Relationship Id="rId34" Type="http://schemas.openxmlformats.org/officeDocument/2006/relationships/hyperlink" Target="http://advance.umich.edu/stride-bios.php#Pozzi" TargetMode="External"/><Relationship Id="rId42" Type="http://schemas.openxmlformats.org/officeDocument/2006/relationships/hyperlink" Target="http://advance.umich.edu/stride-bios.php#Vandermeer" TargetMode="External"/><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jpeg"/><Relationship Id="rId25" Type="http://schemas.openxmlformats.org/officeDocument/2006/relationships/image" Target="../media/image39.jpeg"/><Relationship Id="rId33" Type="http://schemas.openxmlformats.org/officeDocument/2006/relationships/image" Target="../media/image43.jpeg"/><Relationship Id="rId38" Type="http://schemas.openxmlformats.org/officeDocument/2006/relationships/hyperlink" Target="http://advance.umich.edu/stride-bios.php#Ruetsche" TargetMode="External"/><Relationship Id="rId2" Type="http://schemas.openxmlformats.org/officeDocument/2006/relationships/notesSlide" Target="../notesSlides/notesSlide3.xml"/><Relationship Id="rId16" Type="http://schemas.openxmlformats.org/officeDocument/2006/relationships/image" Target="../media/image32.jpeg"/><Relationship Id="rId20" Type="http://schemas.openxmlformats.org/officeDocument/2006/relationships/image" Target="../media/image36.png"/><Relationship Id="rId29" Type="http://schemas.openxmlformats.org/officeDocument/2006/relationships/image" Target="../media/image41.jpeg"/><Relationship Id="rId41"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jpeg"/><Relationship Id="rId24" Type="http://schemas.openxmlformats.org/officeDocument/2006/relationships/hyperlink" Target="http://advance.umich.edu/stride-bios.php#Cortina" TargetMode="External"/><Relationship Id="rId32" Type="http://schemas.openxmlformats.org/officeDocument/2006/relationships/hyperlink" Target="http://advance.umich.edu/stride-bios.php#Powell" TargetMode="External"/><Relationship Id="rId37" Type="http://schemas.openxmlformats.org/officeDocument/2006/relationships/image" Target="../media/image45.jpeg"/><Relationship Id="rId40" Type="http://schemas.openxmlformats.org/officeDocument/2006/relationships/hyperlink" Target="http://advance.umich.edu/stride-bios.php#Skerlos" TargetMode="External"/><Relationship Id="rId45" Type="http://schemas.openxmlformats.org/officeDocument/2006/relationships/image" Target="../media/image49.jpe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8.jpeg"/><Relationship Id="rId28" Type="http://schemas.openxmlformats.org/officeDocument/2006/relationships/hyperlink" Target="http://advance.umich.edu/stride-bios.php#Moore" TargetMode="External"/><Relationship Id="rId36" Type="http://schemas.openxmlformats.org/officeDocument/2006/relationships/hyperlink" Target="http://advance.umich.edu/stride-bios.php#Seka" TargetMode="External"/><Relationship Id="rId10" Type="http://schemas.openxmlformats.org/officeDocument/2006/relationships/image" Target="../media/image26.png"/><Relationship Id="rId19" Type="http://schemas.openxmlformats.org/officeDocument/2006/relationships/image" Target="../media/image35.jpeg"/><Relationship Id="rId31" Type="http://schemas.openxmlformats.org/officeDocument/2006/relationships/image" Target="../media/image42.jpeg"/><Relationship Id="rId44" Type="http://schemas.openxmlformats.org/officeDocument/2006/relationships/hyperlink" Target="http://advance.umich.edu/stride-bios.php#Viswanath" TargetMode="External"/><Relationship Id="rId4" Type="http://schemas.openxmlformats.org/officeDocument/2006/relationships/image" Target="../media/image20.png"/><Relationship Id="rId9" Type="http://schemas.openxmlformats.org/officeDocument/2006/relationships/image" Target="../media/image25.jpeg"/><Relationship Id="rId14" Type="http://schemas.openxmlformats.org/officeDocument/2006/relationships/image" Target="../media/image30.emf"/><Relationship Id="rId22" Type="http://schemas.openxmlformats.org/officeDocument/2006/relationships/hyperlink" Target="http://advance.umich.edu/stride-bios.php#Bergin" TargetMode="External"/><Relationship Id="rId27" Type="http://schemas.openxmlformats.org/officeDocument/2006/relationships/image" Target="../media/image40.jpeg"/><Relationship Id="rId30" Type="http://schemas.openxmlformats.org/officeDocument/2006/relationships/hyperlink" Target="http://advance.umich.edu/stride-bios.php#Peters" TargetMode="External"/><Relationship Id="rId35" Type="http://schemas.openxmlformats.org/officeDocument/2006/relationships/image" Target="../media/image44.jpeg"/><Relationship Id="rId43" Type="http://schemas.openxmlformats.org/officeDocument/2006/relationships/image" Target="../media/image48.jpeg"/></Relationships>
</file>

<file path=ppt/slides/_rels/slide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tif"/><Relationship Id="rId5" Type="http://schemas.openxmlformats.org/officeDocument/2006/relationships/image" Target="../media/image52.jpeg"/><Relationship Id="rId4" Type="http://schemas.openxmlformats.org/officeDocument/2006/relationships/image" Target="../media/image51.jpe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3.emf"/><Relationship Id="rId7"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jpeg"/><Relationship Id="rId5" Type="http://schemas.microsoft.com/office/2007/relationships/hdphoto" Target="../media/hdphoto1.wdp"/><Relationship Id="rId10" Type="http://schemas.openxmlformats.org/officeDocument/2006/relationships/image" Target="../media/image4.tif"/><Relationship Id="rId4" Type="http://schemas.openxmlformats.org/officeDocument/2006/relationships/image" Target="../media/image54.png"/><Relationship Id="rId9" Type="http://schemas.openxmlformats.org/officeDocument/2006/relationships/image" Target="../media/image55.jpeg"/></Relationships>
</file>

<file path=ppt/slides/_rels/slide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636375F-FC1C-4748-9E49-1D476DB8D94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3153"/>
          <a:stretch/>
        </p:blipFill>
        <p:spPr>
          <a:xfrm>
            <a:off x="211874" y="223018"/>
            <a:ext cx="12192000" cy="6855958"/>
          </a:xfrm>
          <a:prstGeom prst="rect">
            <a:avLst/>
          </a:prstGeom>
        </p:spPr>
      </p:pic>
      <p:sp>
        <p:nvSpPr>
          <p:cNvPr id="28" name="Freeform: Shape 15">
            <a:extLst>
              <a:ext uri="{FF2B5EF4-FFF2-40B4-BE49-F238E27FC236}">
                <a16:creationId xmlns:a16="http://schemas.microsoft.com/office/drawing/2014/main" id="{E26B9EF5-5D92-4AC7-BC55-FC5C4C98ED4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351BCCD2-2CD7-492A-99C4-F7B5238D5DFB}"/>
              </a:ext>
            </a:extLst>
          </p:cNvPr>
          <p:cNvSpPr txBox="1">
            <a:spLocks/>
          </p:cNvSpPr>
          <p:nvPr/>
        </p:nvSpPr>
        <p:spPr>
          <a:xfrm>
            <a:off x="0" y="5946709"/>
            <a:ext cx="9000565" cy="1138518"/>
          </a:xfrm>
          <a:prstGeom prst="rect">
            <a:avLst/>
          </a:prstGeom>
          <a:solidFill>
            <a:schemeClr val="accent3">
              <a:lumMod val="50000"/>
            </a:schemeClr>
          </a:solidFill>
        </p:spPr>
        <p:txBody>
          <a:bodyPr vert="horz" lIns="91440" tIns="45720" rIns="91440" bIns="45720" rtlCol="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1800" b="1" dirty="0">
                <a:solidFill>
                  <a:schemeClr val="tx2"/>
                </a:solidFill>
                <a:latin typeface="Arial Black" panose="020B0A04020102020204" pitchFamily="34" charset="0"/>
                <a:ea typeface="+mn-ea"/>
                <a:cs typeface="+mn-cs"/>
              </a:rPr>
              <a:t>	</a:t>
            </a:r>
          </a:p>
          <a:p>
            <a:pPr algn="l">
              <a:spcAft>
                <a:spcPts val="600"/>
              </a:spcAft>
            </a:pPr>
            <a:r>
              <a:rPr lang="en-US" sz="1800" b="1" dirty="0">
                <a:solidFill>
                  <a:schemeClr val="tx2"/>
                </a:solidFill>
                <a:latin typeface="Arial Black" panose="020B0A04020102020204" pitchFamily="34" charset="0"/>
                <a:ea typeface="+mn-ea"/>
                <a:cs typeface="+mn-cs"/>
              </a:rPr>
              <a:t>	Jessie </a:t>
            </a:r>
            <a:r>
              <a:rPr lang="en-US" sz="1800" b="1" dirty="0" err="1">
                <a:solidFill>
                  <a:schemeClr val="tx2"/>
                </a:solidFill>
                <a:latin typeface="Arial Black" panose="020B0A04020102020204" pitchFamily="34" charset="0"/>
                <a:ea typeface="+mn-ea"/>
                <a:cs typeface="+mn-cs"/>
              </a:rPr>
              <a:t>DeAro</a:t>
            </a:r>
            <a:r>
              <a:rPr lang="en-US" sz="1800" b="1" dirty="0">
                <a:solidFill>
                  <a:schemeClr val="tx2"/>
                </a:solidFill>
                <a:latin typeface="Arial Black" panose="020B0A04020102020204" pitchFamily="34" charset="0"/>
                <a:ea typeface="+mn-ea"/>
                <a:cs typeface="+mn-cs"/>
              </a:rPr>
              <a:t>, Ph.D. Program Director ADVANCE</a:t>
            </a:r>
            <a:br>
              <a:rPr lang="en-US" sz="1800" b="1" dirty="0">
                <a:solidFill>
                  <a:schemeClr val="tx2"/>
                </a:solidFill>
                <a:latin typeface="Arial Black" panose="020B0A04020102020204" pitchFamily="34" charset="0"/>
                <a:ea typeface="+mn-ea"/>
                <a:cs typeface="+mn-cs"/>
              </a:rPr>
            </a:br>
            <a:r>
              <a:rPr lang="en-US" sz="1800" b="1" dirty="0">
                <a:solidFill>
                  <a:schemeClr val="tx2"/>
                </a:solidFill>
                <a:latin typeface="Arial Black" panose="020B0A04020102020204" pitchFamily="34" charset="0"/>
                <a:ea typeface="+mn-ea"/>
                <a:cs typeface="+mn-cs"/>
              </a:rPr>
              <a:t>	National Science Foundation</a:t>
            </a:r>
          </a:p>
        </p:txBody>
      </p:sp>
      <p:sp>
        <p:nvSpPr>
          <p:cNvPr id="29" name="Freeform: Shape 17">
            <a:extLst>
              <a:ext uri="{FF2B5EF4-FFF2-40B4-BE49-F238E27FC236}">
                <a16:creationId xmlns:a16="http://schemas.microsoft.com/office/drawing/2014/main" id="{F05C5575-0F07-43D0-AE78-81EAA8E6715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D285882-03EE-4C68-980B-5F430AF0D60C}"/>
              </a:ext>
            </a:extLst>
          </p:cNvPr>
          <p:cNvPicPr>
            <a:picLocks noChangeAspect="1"/>
          </p:cNvPicPr>
          <p:nvPr/>
        </p:nvPicPr>
        <p:blipFill rotWithShape="1">
          <a:blip r:embed="rId4">
            <a:extLst>
              <a:ext uri="{28A0092B-C50C-407E-A947-70E740481C1C}">
                <a14:useLocalDpi xmlns:a14="http://schemas.microsoft.com/office/drawing/2010/main" val="0"/>
              </a:ext>
            </a:extLst>
          </a:blip>
          <a:srcRect l="12586" r="3" b="3"/>
          <a:stretch/>
        </p:blipFill>
        <p:spPr>
          <a:xfrm>
            <a:off x="3639395" y="10"/>
            <a:ext cx="4023360" cy="298023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pic>
      <p:pic>
        <p:nvPicPr>
          <p:cNvPr id="9" name="Picture 8">
            <a:extLst>
              <a:ext uri="{FF2B5EF4-FFF2-40B4-BE49-F238E27FC236}">
                <a16:creationId xmlns:a16="http://schemas.microsoft.com/office/drawing/2014/main" id="{68773406-91A2-4F16-8ED9-027FE13C2935}"/>
              </a:ext>
            </a:extLst>
          </p:cNvPr>
          <p:cNvPicPr>
            <a:picLocks noChangeAspect="1"/>
          </p:cNvPicPr>
          <p:nvPr/>
        </p:nvPicPr>
        <p:blipFill rotWithShape="1">
          <a:blip r:embed="rId5">
            <a:extLst>
              <a:ext uri="{28A0092B-C50C-407E-A947-70E740481C1C}">
                <a14:useLocalDpi xmlns:a14="http://schemas.microsoft.com/office/drawing/2010/main" val="0"/>
              </a:ext>
            </a:extLst>
          </a:blip>
          <a:srcRect l="16505" r="29776"/>
          <a:stretch/>
        </p:blipFill>
        <p:spPr>
          <a:xfrm>
            <a:off x="7889785" y="1571992"/>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pic>
    </p:spTree>
    <p:extLst>
      <p:ext uri="{BB962C8B-B14F-4D97-AF65-F5344CB8AC3E}">
        <p14:creationId xmlns:p14="http://schemas.microsoft.com/office/powerpoint/2010/main" val="330201880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607" y="348002"/>
            <a:ext cx="10058709" cy="990600"/>
          </a:xfrm>
        </p:spPr>
        <p:txBody>
          <a:bodyPr>
            <a:noAutofit/>
          </a:bodyPr>
          <a:lstStyle/>
          <a:p>
            <a:pPr algn="ctr"/>
            <a:r>
              <a:rPr lang="en-US" sz="4000" b="1" dirty="0">
                <a:solidFill>
                  <a:srgbClr val="775F55">
                    <a:lumMod val="75000"/>
                  </a:srgbClr>
                </a:solidFill>
                <a:latin typeface="Times New Roman" panose="02020603050405020304" pitchFamily="18" charset="0"/>
                <a:cs typeface="Times New Roman" panose="02020603050405020304" pitchFamily="18" charset="0"/>
              </a:rPr>
              <a:t>Changes in Policies &amp; Climate from ADVANCE</a:t>
            </a:r>
            <a:endParaRPr lang="en-US" sz="4000" b="1" dirty="0">
              <a:latin typeface="Times New Roman" panose="02020603050405020304" pitchFamily="18" charset="0"/>
              <a:cs typeface="Times New Roman" panose="02020603050405020304" pitchFamily="18" charset="0"/>
            </a:endParaRPr>
          </a:p>
        </p:txBody>
      </p:sp>
      <p:graphicFrame>
        <p:nvGraphicFramePr>
          <p:cNvPr id="39" name="Chart 38"/>
          <p:cNvGraphicFramePr>
            <a:graphicFrameLocks noGrp="1"/>
          </p:cNvGraphicFramePr>
          <p:nvPr>
            <p:extLst>
              <p:ext uri="{D42A27DB-BD31-4B8C-83A1-F6EECF244321}">
                <p14:modId xmlns:p14="http://schemas.microsoft.com/office/powerpoint/2010/main" val="3022844354"/>
              </p:ext>
            </p:extLst>
          </p:nvPr>
        </p:nvGraphicFramePr>
        <p:xfrm>
          <a:off x="5564459" y="1892932"/>
          <a:ext cx="6283729" cy="45281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D6C40106-912B-4EBA-A29E-53B0CF5F280A}"/>
              </a:ext>
            </a:extLst>
          </p:cNvPr>
          <p:cNvGraphicFramePr>
            <a:graphicFrameLocks noGrp="1"/>
          </p:cNvGraphicFramePr>
          <p:nvPr>
            <p:extLst>
              <p:ext uri="{D42A27DB-BD31-4B8C-83A1-F6EECF244321}">
                <p14:modId xmlns:p14="http://schemas.microsoft.com/office/powerpoint/2010/main" val="815960119"/>
              </p:ext>
            </p:extLst>
          </p:nvPr>
        </p:nvGraphicFramePr>
        <p:xfrm>
          <a:off x="499299" y="2618279"/>
          <a:ext cx="4211476" cy="3560158"/>
        </p:xfrm>
        <a:graphic>
          <a:graphicData uri="http://schemas.openxmlformats.org/drawingml/2006/table">
            <a:tbl>
              <a:tblPr firstRow="1" bandRow="1">
                <a:tableStyleId>{21E4AEA4-8DFA-4A89-87EB-49C32662AFE0}</a:tableStyleId>
              </a:tblPr>
              <a:tblGrid>
                <a:gridCol w="2424789">
                  <a:extLst>
                    <a:ext uri="{9D8B030D-6E8A-4147-A177-3AD203B41FA5}">
                      <a16:colId xmlns:a16="http://schemas.microsoft.com/office/drawing/2014/main" val="20000"/>
                    </a:ext>
                  </a:extLst>
                </a:gridCol>
                <a:gridCol w="1786687">
                  <a:extLst>
                    <a:ext uri="{9D8B030D-6E8A-4147-A177-3AD203B41FA5}">
                      <a16:colId xmlns:a16="http://schemas.microsoft.com/office/drawing/2014/main" val="20001"/>
                    </a:ext>
                  </a:extLst>
                </a:gridCol>
              </a:tblGrid>
              <a:tr h="816958">
                <a:tc>
                  <a:txBody>
                    <a:bodyPr/>
                    <a:lstStyle/>
                    <a:p>
                      <a:pPr algn="ctr"/>
                      <a:r>
                        <a:rPr lang="en-US" sz="1800" dirty="0">
                          <a:latin typeface="Arial" pitchFamily="34" charset="0"/>
                          <a:cs typeface="Arial" pitchFamily="34" charset="0"/>
                        </a:rPr>
                        <a:t>Policy Area</a:t>
                      </a:r>
                    </a:p>
                  </a:txBody>
                  <a:tcPr anchor="b"/>
                </a:tc>
                <a:tc>
                  <a:txBody>
                    <a:bodyPr/>
                    <a:lstStyle/>
                    <a:p>
                      <a:pPr algn="ctr"/>
                      <a:r>
                        <a:rPr lang="en-US" sz="1800" baseline="0" dirty="0">
                          <a:latin typeface="Arial" pitchFamily="34" charset="0"/>
                          <a:cs typeface="Arial" pitchFamily="34" charset="0"/>
                        </a:rPr>
                        <a:t>Institutions (%)</a:t>
                      </a:r>
                      <a:endParaRPr lang="en-US" sz="1800" dirty="0">
                        <a:latin typeface="Arial" pitchFamily="34" charset="0"/>
                        <a:cs typeface="Arial" pitchFamily="34" charset="0"/>
                      </a:endParaRPr>
                    </a:p>
                  </a:txBody>
                  <a:tcPr anchor="b"/>
                </a:tc>
                <a:extLst>
                  <a:ext uri="{0D108BD9-81ED-4DB2-BD59-A6C34878D82A}">
                    <a16:rowId xmlns:a16="http://schemas.microsoft.com/office/drawing/2014/main" val="10000"/>
                  </a:ext>
                </a:extLst>
              </a:tr>
              <a:tr h="251372">
                <a:tc>
                  <a:txBody>
                    <a:bodyPr/>
                    <a:lstStyle/>
                    <a:p>
                      <a:r>
                        <a:rPr lang="en-US" sz="1800" dirty="0">
                          <a:latin typeface="Arial" pitchFamily="34" charset="0"/>
                          <a:cs typeface="Arial" pitchFamily="34" charset="0"/>
                        </a:rPr>
                        <a:t>Recruitment</a:t>
                      </a:r>
                      <a:endParaRPr lang="en-US" sz="1800" dirty="0">
                        <a:solidFill>
                          <a:srgbClr val="000000"/>
                        </a:solidFill>
                        <a:latin typeface="Arial" pitchFamily="34" charset="0"/>
                        <a:cs typeface="Arial" pitchFamily="34" charset="0"/>
                      </a:endParaRPr>
                    </a:p>
                  </a:txBody>
                  <a:tcPr/>
                </a:tc>
                <a:tc>
                  <a:txBody>
                    <a:bodyPr/>
                    <a:lstStyle/>
                    <a:p>
                      <a:pPr algn="ctr"/>
                      <a:r>
                        <a:rPr lang="en-US" sz="1800" dirty="0">
                          <a:latin typeface="Arial" pitchFamily="34" charset="0"/>
                          <a:cs typeface="Arial" pitchFamily="34" charset="0"/>
                        </a:rPr>
                        <a:t>90</a:t>
                      </a:r>
                      <a:endParaRPr lang="en-US" sz="18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1"/>
                  </a:ext>
                </a:extLst>
              </a:tr>
              <a:tr h="251372">
                <a:tc>
                  <a:txBody>
                    <a:bodyPr/>
                    <a:lstStyle/>
                    <a:p>
                      <a:r>
                        <a:rPr lang="en-US" sz="1800" dirty="0">
                          <a:latin typeface="Arial" pitchFamily="34" charset="0"/>
                          <a:cs typeface="Arial" pitchFamily="34" charset="0"/>
                        </a:rPr>
                        <a:t>Hiring</a:t>
                      </a:r>
                      <a:endParaRPr lang="en-US" sz="1800" dirty="0">
                        <a:solidFill>
                          <a:srgbClr val="000000"/>
                        </a:solidFill>
                        <a:latin typeface="Arial" pitchFamily="34" charset="0"/>
                        <a:cs typeface="Arial" pitchFamily="34" charset="0"/>
                      </a:endParaRPr>
                    </a:p>
                  </a:txBody>
                  <a:tcPr/>
                </a:tc>
                <a:tc>
                  <a:txBody>
                    <a:bodyPr/>
                    <a:lstStyle/>
                    <a:p>
                      <a:pPr algn="ctr"/>
                      <a:r>
                        <a:rPr lang="en-US" sz="1800" dirty="0">
                          <a:latin typeface="Arial" pitchFamily="34" charset="0"/>
                          <a:cs typeface="Arial" pitchFamily="34" charset="0"/>
                        </a:rPr>
                        <a:t>95</a:t>
                      </a:r>
                      <a:endParaRPr lang="en-US" sz="18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2"/>
                  </a:ext>
                </a:extLst>
              </a:tr>
              <a:tr h="251372">
                <a:tc>
                  <a:txBody>
                    <a:bodyPr/>
                    <a:lstStyle/>
                    <a:p>
                      <a:r>
                        <a:rPr lang="en-US" sz="1800" dirty="0">
                          <a:latin typeface="Arial" pitchFamily="34" charset="0"/>
                          <a:cs typeface="Arial" pitchFamily="34" charset="0"/>
                        </a:rPr>
                        <a:t>Research Support</a:t>
                      </a:r>
                      <a:endParaRPr lang="en-US" sz="1800" dirty="0">
                        <a:solidFill>
                          <a:srgbClr val="000000"/>
                        </a:solidFill>
                        <a:latin typeface="Arial" pitchFamily="34" charset="0"/>
                        <a:cs typeface="Arial" pitchFamily="34" charset="0"/>
                      </a:endParaRPr>
                    </a:p>
                  </a:txBody>
                  <a:tcPr/>
                </a:tc>
                <a:tc>
                  <a:txBody>
                    <a:bodyPr/>
                    <a:lstStyle/>
                    <a:p>
                      <a:pPr algn="ctr"/>
                      <a:r>
                        <a:rPr lang="en-US" sz="1800" dirty="0">
                          <a:latin typeface="Arial" pitchFamily="34" charset="0"/>
                          <a:cs typeface="Arial" pitchFamily="34" charset="0"/>
                        </a:rPr>
                        <a:t>79</a:t>
                      </a:r>
                      <a:endParaRPr lang="en-US" sz="18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3"/>
                  </a:ext>
                </a:extLst>
              </a:tr>
              <a:tr h="251372">
                <a:tc>
                  <a:txBody>
                    <a:bodyPr/>
                    <a:lstStyle/>
                    <a:p>
                      <a:r>
                        <a:rPr lang="en-US" sz="1800" dirty="0">
                          <a:latin typeface="Arial" pitchFamily="34" charset="0"/>
                          <a:cs typeface="Arial" pitchFamily="34" charset="0"/>
                        </a:rPr>
                        <a:t>Tenure Criteria</a:t>
                      </a:r>
                      <a:endParaRPr lang="en-US" sz="1800" dirty="0">
                        <a:solidFill>
                          <a:srgbClr val="000000"/>
                        </a:solidFill>
                        <a:latin typeface="Arial" pitchFamily="34" charset="0"/>
                        <a:cs typeface="Arial" pitchFamily="34" charset="0"/>
                      </a:endParaRPr>
                    </a:p>
                  </a:txBody>
                  <a:tcPr/>
                </a:tc>
                <a:tc>
                  <a:txBody>
                    <a:bodyPr/>
                    <a:lstStyle/>
                    <a:p>
                      <a:pPr algn="ctr"/>
                      <a:r>
                        <a:rPr lang="en-US" sz="1800" dirty="0">
                          <a:latin typeface="Arial" pitchFamily="34" charset="0"/>
                          <a:cs typeface="Arial" pitchFamily="34" charset="0"/>
                        </a:rPr>
                        <a:t>90</a:t>
                      </a:r>
                      <a:endParaRPr lang="en-US" sz="18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4"/>
                  </a:ext>
                </a:extLst>
              </a:tr>
              <a:tr h="439901">
                <a:tc>
                  <a:txBody>
                    <a:bodyPr/>
                    <a:lstStyle/>
                    <a:p>
                      <a:r>
                        <a:rPr lang="en-US" sz="1800" dirty="0">
                          <a:latin typeface="Arial" pitchFamily="34" charset="0"/>
                          <a:cs typeface="Arial" pitchFamily="34" charset="0"/>
                        </a:rPr>
                        <a:t>Standards for Promotion</a:t>
                      </a:r>
                      <a:r>
                        <a:rPr lang="en-US" sz="1800" baseline="0" dirty="0">
                          <a:latin typeface="Arial" pitchFamily="34" charset="0"/>
                          <a:cs typeface="Arial" pitchFamily="34" charset="0"/>
                        </a:rPr>
                        <a:t> to Full Professor</a:t>
                      </a:r>
                      <a:endParaRPr lang="en-US" sz="1800" dirty="0">
                        <a:solidFill>
                          <a:srgbClr val="000000"/>
                        </a:solidFill>
                        <a:latin typeface="Arial" pitchFamily="34" charset="0"/>
                        <a:cs typeface="Arial" pitchFamily="34" charset="0"/>
                      </a:endParaRPr>
                    </a:p>
                  </a:txBody>
                  <a:tcPr/>
                </a:tc>
                <a:tc>
                  <a:txBody>
                    <a:bodyPr/>
                    <a:lstStyle/>
                    <a:p>
                      <a:pPr algn="ctr"/>
                      <a:r>
                        <a:rPr lang="en-US" sz="1800" dirty="0">
                          <a:latin typeface="Arial" pitchFamily="34" charset="0"/>
                          <a:cs typeface="Arial" pitchFamily="34" charset="0"/>
                        </a:rPr>
                        <a:t>79</a:t>
                      </a:r>
                      <a:endParaRPr lang="en-US" sz="18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5"/>
                  </a:ext>
                </a:extLst>
              </a:tr>
              <a:tr h="271564">
                <a:tc>
                  <a:txBody>
                    <a:bodyPr/>
                    <a:lstStyle/>
                    <a:p>
                      <a:r>
                        <a:rPr lang="en-US" sz="1800" dirty="0">
                          <a:latin typeface="Arial" pitchFamily="34" charset="0"/>
                          <a:cs typeface="Arial" pitchFamily="34" charset="0"/>
                        </a:rPr>
                        <a:t>Work Life Balance</a:t>
                      </a:r>
                      <a:endParaRPr lang="en-US" sz="1800" dirty="0">
                        <a:solidFill>
                          <a:srgbClr val="000000"/>
                        </a:solidFill>
                        <a:latin typeface="Arial" pitchFamily="34" charset="0"/>
                        <a:cs typeface="Arial" pitchFamily="34" charset="0"/>
                      </a:endParaRPr>
                    </a:p>
                  </a:txBody>
                  <a:tcPr/>
                </a:tc>
                <a:tc>
                  <a:txBody>
                    <a:bodyPr/>
                    <a:lstStyle/>
                    <a:p>
                      <a:pPr algn="ctr"/>
                      <a:r>
                        <a:rPr lang="en-US" sz="1800" dirty="0">
                          <a:latin typeface="Arial" pitchFamily="34" charset="0"/>
                          <a:cs typeface="Arial" pitchFamily="34" charset="0"/>
                        </a:rPr>
                        <a:t>79</a:t>
                      </a:r>
                      <a:endParaRPr lang="en-US" sz="18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6"/>
                  </a:ext>
                </a:extLst>
              </a:tr>
            </a:tbl>
          </a:graphicData>
        </a:graphic>
      </p:graphicFrame>
      <p:sp>
        <p:nvSpPr>
          <p:cNvPr id="9" name="Rectangle 8">
            <a:extLst>
              <a:ext uri="{FF2B5EF4-FFF2-40B4-BE49-F238E27FC236}">
                <a16:creationId xmlns:a16="http://schemas.microsoft.com/office/drawing/2014/main" id="{0243B660-0EEB-46E0-829A-8963AF8A8AFC}"/>
              </a:ext>
            </a:extLst>
          </p:cNvPr>
          <p:cNvSpPr/>
          <p:nvPr/>
        </p:nvSpPr>
        <p:spPr>
          <a:xfrm>
            <a:off x="499300" y="1892932"/>
            <a:ext cx="4211476" cy="646331"/>
          </a:xfrm>
          <a:prstGeom prst="rect">
            <a:avLst/>
          </a:prstGeom>
        </p:spPr>
        <p:txBody>
          <a:bodyPr wrap="square">
            <a:spAutoFit/>
          </a:bodyPr>
          <a:lstStyle/>
          <a:p>
            <a:pPr algn="ctr"/>
            <a:r>
              <a:rPr lang="en-US" b="1" dirty="0">
                <a:latin typeface="Arial" pitchFamily="34" charset="0"/>
                <a:cs typeface="Arial" pitchFamily="34" charset="0"/>
              </a:rPr>
              <a:t>Policy Areas Addressed by ADVANCE IT Institutions</a:t>
            </a:r>
            <a:endParaRPr lang="en-US" dirty="0"/>
          </a:p>
        </p:txBody>
      </p:sp>
      <p:sp>
        <p:nvSpPr>
          <p:cNvPr id="13" name="Rectangle 12">
            <a:extLst>
              <a:ext uri="{FF2B5EF4-FFF2-40B4-BE49-F238E27FC236}">
                <a16:creationId xmlns:a16="http://schemas.microsoft.com/office/drawing/2014/main" id="{53B0BE0F-2380-4FD8-AE38-47F9D0B001E2}"/>
              </a:ext>
            </a:extLst>
          </p:cNvPr>
          <p:cNvSpPr/>
          <p:nvPr/>
        </p:nvSpPr>
        <p:spPr>
          <a:xfrm>
            <a:off x="2446140" y="6488668"/>
            <a:ext cx="7659148" cy="369332"/>
          </a:xfrm>
          <a:prstGeom prst="rect">
            <a:avLst/>
          </a:prstGeom>
        </p:spPr>
        <p:txBody>
          <a:bodyPr wrap="none">
            <a:spAutoFit/>
          </a:bodyPr>
          <a:lstStyle/>
          <a:p>
            <a:pPr>
              <a:defRPr/>
            </a:pPr>
            <a:r>
              <a:rPr lang="en-US" dirty="0"/>
              <a:t>From a 2012 ADVANCE program evaluation – not published - </a:t>
            </a:r>
            <a:r>
              <a:rPr lang="en-US" dirty="0">
                <a:solidFill>
                  <a:srgbClr val="775F55">
                    <a:lumMod val="75000"/>
                  </a:srgbClr>
                </a:solidFill>
              </a:rPr>
              <a:t>Cohorts 1-2 (n=19)</a:t>
            </a:r>
            <a:endParaRPr lang="en-US" dirty="0"/>
          </a:p>
        </p:txBody>
      </p:sp>
    </p:spTree>
    <p:extLst>
      <p:ext uri="{BB962C8B-B14F-4D97-AF65-F5344CB8AC3E}">
        <p14:creationId xmlns:p14="http://schemas.microsoft.com/office/powerpoint/2010/main" val="54912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B82F00-4E18-4F20-99CD-212CA15D57D2}"/>
              </a:ext>
            </a:extLst>
          </p:cNvPr>
          <p:cNvPicPr>
            <a:picLocks noChangeAspect="1"/>
          </p:cNvPicPr>
          <p:nvPr/>
        </p:nvPicPr>
        <p:blipFill>
          <a:blip r:embed="rId3"/>
          <a:stretch>
            <a:fillRect/>
          </a:stretch>
        </p:blipFill>
        <p:spPr>
          <a:xfrm>
            <a:off x="-519345" y="164127"/>
            <a:ext cx="1917071" cy="2093386"/>
          </a:xfrm>
          <a:prstGeom prst="rect">
            <a:avLst/>
          </a:prstGeom>
        </p:spPr>
      </p:pic>
      <p:sp>
        <p:nvSpPr>
          <p:cNvPr id="3" name="TextBox 2">
            <a:extLst>
              <a:ext uri="{FF2B5EF4-FFF2-40B4-BE49-F238E27FC236}">
                <a16:creationId xmlns:a16="http://schemas.microsoft.com/office/drawing/2014/main" id="{D5A483D3-FCF4-4BDA-A5F1-F793AE8AA59C}"/>
              </a:ext>
            </a:extLst>
          </p:cNvPr>
          <p:cNvSpPr txBox="1"/>
          <p:nvPr/>
        </p:nvSpPr>
        <p:spPr>
          <a:xfrm>
            <a:off x="776278" y="6083216"/>
            <a:ext cx="5516624" cy="584775"/>
          </a:xfrm>
          <a:prstGeom prst="rect">
            <a:avLst/>
          </a:prstGeom>
          <a:noFill/>
        </p:spPr>
        <p:txBody>
          <a:bodyPr wrap="square" rtlCol="0">
            <a:spAutoFit/>
          </a:bodyPr>
          <a:lstStyle/>
          <a:p>
            <a:r>
              <a:rPr lang="en-US" sz="1600" dirty="0">
                <a:solidFill>
                  <a:srgbClr val="775F55">
                    <a:lumMod val="75000"/>
                  </a:srgbClr>
                </a:solidFill>
              </a:rPr>
              <a:t>ADVANCE IT Institutions Cohorts 1-4 (n=41) from NSF grantee reports</a:t>
            </a:r>
          </a:p>
        </p:txBody>
      </p:sp>
      <p:sp>
        <p:nvSpPr>
          <p:cNvPr id="12" name="TextBox 11">
            <a:extLst>
              <a:ext uri="{FF2B5EF4-FFF2-40B4-BE49-F238E27FC236}">
                <a16:creationId xmlns:a16="http://schemas.microsoft.com/office/drawing/2014/main" id="{DE995CE3-6572-49BE-B1A8-2F867C925E8D}"/>
              </a:ext>
            </a:extLst>
          </p:cNvPr>
          <p:cNvSpPr txBox="1"/>
          <p:nvPr/>
        </p:nvSpPr>
        <p:spPr>
          <a:xfrm>
            <a:off x="4404709" y="5102437"/>
            <a:ext cx="1856362" cy="323165"/>
          </a:xfrm>
          <a:prstGeom prst="rect">
            <a:avLst/>
          </a:prstGeom>
          <a:noFill/>
        </p:spPr>
        <p:txBody>
          <a:bodyPr wrap="square" rtlCol="0">
            <a:spAutoFit/>
          </a:bodyPr>
          <a:lstStyle/>
          <a:p>
            <a:pPr algn="r"/>
            <a:r>
              <a:rPr lang="en-US" sz="1500" dirty="0"/>
              <a:t>p &lt; 0.001</a:t>
            </a:r>
            <a:endParaRPr lang="en-US" sz="1500" baseline="30000" dirty="0"/>
          </a:p>
        </p:txBody>
      </p:sp>
      <p:graphicFrame>
        <p:nvGraphicFramePr>
          <p:cNvPr id="13" name="Table 12">
            <a:extLst>
              <a:ext uri="{FF2B5EF4-FFF2-40B4-BE49-F238E27FC236}">
                <a16:creationId xmlns:a16="http://schemas.microsoft.com/office/drawing/2014/main" id="{A77CF684-CA2B-4B30-BF2E-4DE3CB5A1797}"/>
              </a:ext>
            </a:extLst>
          </p:cNvPr>
          <p:cNvGraphicFramePr>
            <a:graphicFrameLocks noGrp="1"/>
          </p:cNvGraphicFramePr>
          <p:nvPr>
            <p:extLst>
              <p:ext uri="{D42A27DB-BD31-4B8C-83A1-F6EECF244321}">
                <p14:modId xmlns:p14="http://schemas.microsoft.com/office/powerpoint/2010/main" val="1998269422"/>
              </p:ext>
            </p:extLst>
          </p:nvPr>
        </p:nvGraphicFramePr>
        <p:xfrm>
          <a:off x="6991328" y="2138564"/>
          <a:ext cx="4674755" cy="3817081"/>
        </p:xfrm>
        <a:graphic>
          <a:graphicData uri="http://schemas.openxmlformats.org/drawingml/2006/table">
            <a:tbl>
              <a:tblPr firstRow="1" bandRow="1">
                <a:tableStyleId>{21E4AEA4-8DFA-4A89-87EB-49C32662AFE0}</a:tableStyleId>
              </a:tblPr>
              <a:tblGrid>
                <a:gridCol w="1962615">
                  <a:extLst>
                    <a:ext uri="{9D8B030D-6E8A-4147-A177-3AD203B41FA5}">
                      <a16:colId xmlns:a16="http://schemas.microsoft.com/office/drawing/2014/main" val="20000"/>
                    </a:ext>
                  </a:extLst>
                </a:gridCol>
                <a:gridCol w="2712140">
                  <a:extLst>
                    <a:ext uri="{9D8B030D-6E8A-4147-A177-3AD203B41FA5}">
                      <a16:colId xmlns:a16="http://schemas.microsoft.com/office/drawing/2014/main" val="20001"/>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bg1"/>
                          </a:solidFill>
                          <a:effectLst/>
                          <a:latin typeface="+mn-lt"/>
                          <a:ea typeface="+mn-ea"/>
                          <a:cs typeface="+mn-cs"/>
                        </a:rPr>
                        <a:t>From 2001 to 2008 </a:t>
                      </a:r>
                      <a:endParaRPr lang="en-US" sz="1400" b="1" dirty="0">
                        <a:solidFill>
                          <a:schemeClr val="bg1"/>
                        </a:solidFill>
                        <a:latin typeface="Arial" pitchFamily="34" charset="0"/>
                        <a:cs typeface="Arial" pitchFamily="34" charset="0"/>
                      </a:endParaRPr>
                    </a:p>
                  </a:txBody>
                  <a:tcPr anchor="b"/>
                </a:tc>
                <a:tc>
                  <a:txBody>
                    <a:bodyPr/>
                    <a:lstStyle/>
                    <a:p>
                      <a:pPr algn="ctr"/>
                      <a:r>
                        <a:rPr lang="en-US" sz="1400" b="1" baseline="0" dirty="0">
                          <a:latin typeface="Arial" pitchFamily="34" charset="0"/>
                          <a:cs typeface="Arial" pitchFamily="34" charset="0"/>
                        </a:rPr>
                        <a:t>Accomplishment</a:t>
                      </a:r>
                      <a:endParaRPr lang="en-US" sz="1400" b="1" dirty="0">
                        <a:latin typeface="Arial" pitchFamily="34" charset="0"/>
                        <a:cs typeface="Arial" pitchFamily="34" charset="0"/>
                      </a:endParaRPr>
                    </a:p>
                  </a:txBody>
                  <a:tcPr anchor="b"/>
                </a:tc>
                <a:extLst>
                  <a:ext uri="{0D108BD9-81ED-4DB2-BD59-A6C34878D82A}">
                    <a16:rowId xmlns:a16="http://schemas.microsoft.com/office/drawing/2014/main" val="10000"/>
                  </a:ext>
                </a:extLst>
              </a:tr>
              <a:tr h="1066034">
                <a:tc>
                  <a:txBody>
                    <a:bodyPr/>
                    <a:lstStyle/>
                    <a:p>
                      <a:r>
                        <a:rPr lang="en-US" sz="1600" dirty="0">
                          <a:solidFill>
                            <a:srgbClr val="000000"/>
                          </a:solidFill>
                          <a:latin typeface="Arial" pitchFamily="34" charset="0"/>
                          <a:cs typeface="Arial" pitchFamily="34" charset="0"/>
                        </a:rPr>
                        <a:t>Women STEM faculty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u="none" dirty="0">
                          <a:latin typeface="Arial" pitchFamily="34" charset="0"/>
                          <a:cs typeface="Arial" pitchFamily="34" charset="0"/>
                        </a:rPr>
                        <a:t>49% increase in women STEM</a:t>
                      </a:r>
                      <a:r>
                        <a:rPr lang="en-US" sz="1600" b="0" u="none" baseline="0" dirty="0">
                          <a:latin typeface="Arial" pitchFamily="34" charset="0"/>
                          <a:cs typeface="Arial" pitchFamily="34" charset="0"/>
                        </a:rPr>
                        <a:t> faculty</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dirty="0">
                          <a:solidFill>
                            <a:schemeClr val="tx1"/>
                          </a:solidFill>
                          <a:effectLst/>
                          <a:latin typeface="+mn-lt"/>
                          <a:ea typeface="+mn-ea"/>
                          <a:cs typeface="+mn-cs"/>
                        </a:rPr>
                        <a:t>(from 16% to 24%)</a:t>
                      </a:r>
                      <a:endParaRPr lang="en-US" sz="1600" b="0" u="none" dirty="0">
                        <a:solidFill>
                          <a:srgbClr val="000000"/>
                        </a:solidFill>
                        <a:latin typeface="Arial" pitchFamily="34" charset="0"/>
                        <a:cs typeface="Arial" pitchFamily="34" charset="0"/>
                      </a:endParaRPr>
                    </a:p>
                    <a:p>
                      <a:pPr algn="l"/>
                      <a:endParaRPr lang="en-US" sz="1600" b="0" u="none"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1"/>
                  </a:ext>
                </a:extLst>
              </a:tr>
              <a:tr h="633968">
                <a:tc>
                  <a:txBody>
                    <a:bodyPr/>
                    <a:lstStyle/>
                    <a:p>
                      <a:r>
                        <a:rPr lang="en-US" sz="1600" dirty="0">
                          <a:solidFill>
                            <a:srgbClr val="000000"/>
                          </a:solidFill>
                          <a:latin typeface="Arial" pitchFamily="34" charset="0"/>
                          <a:cs typeface="Arial" pitchFamily="34" charset="0"/>
                        </a:rPr>
                        <a:t>Women of color STEM faculty</a:t>
                      </a:r>
                    </a:p>
                  </a:txBody>
                  <a:tcPr/>
                </a:tc>
                <a:tc>
                  <a:txBody>
                    <a:bodyPr/>
                    <a:lstStyle/>
                    <a:p>
                      <a:pPr algn="l"/>
                      <a:r>
                        <a:rPr lang="en-US" sz="1600" b="0" u="none" dirty="0">
                          <a:solidFill>
                            <a:srgbClr val="000000"/>
                          </a:solidFill>
                          <a:latin typeface="Arial" pitchFamily="34" charset="0"/>
                          <a:cs typeface="Arial" pitchFamily="34" charset="0"/>
                        </a:rPr>
                        <a:t>Increased from 2.4% to 3.8% of STEM faculty</a:t>
                      </a:r>
                    </a:p>
                  </a:txBody>
                  <a:tcPr/>
                </a:tc>
                <a:extLst>
                  <a:ext uri="{0D108BD9-81ED-4DB2-BD59-A6C34878D82A}">
                    <a16:rowId xmlns:a16="http://schemas.microsoft.com/office/drawing/2014/main" val="1533259092"/>
                  </a:ext>
                </a:extLst>
              </a:tr>
              <a:tr h="731592">
                <a:tc>
                  <a:txBody>
                    <a:bodyPr/>
                    <a:lstStyle/>
                    <a:p>
                      <a:r>
                        <a:rPr lang="en-US" sz="1600" dirty="0">
                          <a:latin typeface="Arial" pitchFamily="34" charset="0"/>
                          <a:cs typeface="Arial" pitchFamily="34" charset="0"/>
                        </a:rPr>
                        <a:t>STEM</a:t>
                      </a:r>
                      <a:r>
                        <a:rPr lang="en-US" sz="1600" baseline="0" dirty="0">
                          <a:latin typeface="Arial" pitchFamily="34" charset="0"/>
                          <a:cs typeface="Arial" pitchFamily="34" charset="0"/>
                        </a:rPr>
                        <a:t> faculty hiring</a:t>
                      </a:r>
                      <a:endParaRPr lang="en-US" sz="1600" dirty="0">
                        <a:solidFill>
                          <a:srgbClr val="000000"/>
                        </a:solidFill>
                        <a:latin typeface="Arial" pitchFamily="34" charset="0"/>
                        <a:cs typeface="Arial" pitchFamily="34" charset="0"/>
                      </a:endParaRPr>
                    </a:p>
                  </a:txBody>
                  <a:tcPr/>
                </a:tc>
                <a:tc>
                  <a:txBody>
                    <a:bodyPr/>
                    <a:lstStyle/>
                    <a:p>
                      <a:pPr algn="l"/>
                      <a:r>
                        <a:rPr lang="en-US" sz="1600" b="0" u="none" dirty="0">
                          <a:latin typeface="Arial" pitchFamily="34" charset="0"/>
                          <a:cs typeface="Arial" pitchFamily="34" charset="0"/>
                        </a:rPr>
                        <a:t>40% increase in new women STEM</a:t>
                      </a:r>
                      <a:r>
                        <a:rPr lang="en-US" sz="1600" b="0" u="none" baseline="0" dirty="0">
                          <a:latin typeface="Arial" pitchFamily="34" charset="0"/>
                          <a:cs typeface="Arial" pitchFamily="34" charset="0"/>
                        </a:rPr>
                        <a:t> hires</a:t>
                      </a:r>
                    </a:p>
                    <a:p>
                      <a:pPr algn="l"/>
                      <a:r>
                        <a:rPr lang="en-US" sz="1600" b="0" i="0" u="none" strike="noStrike" kern="1200" dirty="0">
                          <a:solidFill>
                            <a:schemeClr val="tx1"/>
                          </a:solidFill>
                          <a:effectLst/>
                          <a:latin typeface="+mn-lt"/>
                          <a:ea typeface="+mn-ea"/>
                          <a:cs typeface="+mn-cs"/>
                        </a:rPr>
                        <a:t>(from 25% to 35%)</a:t>
                      </a:r>
                      <a:endParaRPr lang="en-US" sz="1600" b="0" u="none"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2"/>
                  </a:ext>
                </a:extLst>
              </a:tr>
              <a:tr h="988553">
                <a:tc>
                  <a:txBody>
                    <a:bodyPr/>
                    <a:lstStyle/>
                    <a:p>
                      <a:r>
                        <a:rPr lang="en-US" sz="1600" dirty="0">
                          <a:latin typeface="Arial" pitchFamily="34" charset="0"/>
                          <a:cs typeface="Arial" pitchFamily="34" charset="0"/>
                        </a:rPr>
                        <a:t>Women in leadership</a:t>
                      </a:r>
                      <a:endParaRPr lang="en-US" sz="1600" dirty="0">
                        <a:solidFill>
                          <a:srgbClr val="000000"/>
                        </a:solidFill>
                        <a:latin typeface="Arial" pitchFamily="34" charset="0"/>
                        <a:cs typeface="Arial" pitchFamily="34" charset="0"/>
                      </a:endParaRPr>
                    </a:p>
                  </a:txBody>
                  <a:tcPr/>
                </a:tc>
                <a:tc>
                  <a:txBody>
                    <a:bodyPr/>
                    <a:lstStyle/>
                    <a:p>
                      <a:pPr algn="l"/>
                      <a:r>
                        <a:rPr lang="en-US" sz="1600" b="0" u="none" dirty="0">
                          <a:latin typeface="Arial" pitchFamily="34" charset="0"/>
                          <a:cs typeface="Arial" pitchFamily="34" charset="0"/>
                        </a:rPr>
                        <a:t>64% increase in STEM women in leadership </a:t>
                      </a:r>
                    </a:p>
                    <a:p>
                      <a:pPr algn="l"/>
                      <a:r>
                        <a:rPr lang="en-US" sz="1600" b="0" i="0" u="none" strike="noStrike" kern="1200" dirty="0">
                          <a:solidFill>
                            <a:schemeClr val="tx1"/>
                          </a:solidFill>
                          <a:effectLst/>
                          <a:latin typeface="+mn-lt"/>
                          <a:ea typeface="+mn-ea"/>
                          <a:cs typeface="+mn-cs"/>
                        </a:rPr>
                        <a:t>(from 10% to 16%)</a:t>
                      </a:r>
                      <a:endParaRPr lang="en-US" sz="1600" b="0" u="none"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3"/>
                  </a:ext>
                </a:extLst>
              </a:tr>
            </a:tbl>
          </a:graphicData>
        </a:graphic>
      </p:graphicFrame>
      <p:sp>
        <p:nvSpPr>
          <p:cNvPr id="14" name="Rectangle 13">
            <a:extLst>
              <a:ext uri="{FF2B5EF4-FFF2-40B4-BE49-F238E27FC236}">
                <a16:creationId xmlns:a16="http://schemas.microsoft.com/office/drawing/2014/main" id="{15069B83-8208-49F3-B8DC-B8E4B2C29A0E}"/>
              </a:ext>
            </a:extLst>
          </p:cNvPr>
          <p:cNvSpPr/>
          <p:nvPr/>
        </p:nvSpPr>
        <p:spPr>
          <a:xfrm>
            <a:off x="6991328" y="5905807"/>
            <a:ext cx="4450558" cy="584775"/>
          </a:xfrm>
          <a:prstGeom prst="rect">
            <a:avLst/>
          </a:prstGeom>
        </p:spPr>
        <p:txBody>
          <a:bodyPr wrap="square">
            <a:spAutoFit/>
          </a:bodyPr>
          <a:lstStyle/>
          <a:p>
            <a:pPr>
              <a:defRPr/>
            </a:pPr>
            <a:r>
              <a:rPr lang="en-US" sz="1600" dirty="0"/>
              <a:t>From 2012 ADVANCE program evaluation (N=13 to 19) not published</a:t>
            </a:r>
          </a:p>
        </p:txBody>
      </p:sp>
      <p:sp>
        <p:nvSpPr>
          <p:cNvPr id="15" name="Title 1">
            <a:extLst>
              <a:ext uri="{FF2B5EF4-FFF2-40B4-BE49-F238E27FC236}">
                <a16:creationId xmlns:a16="http://schemas.microsoft.com/office/drawing/2014/main" id="{11BF9D57-952C-4619-BF60-DA9D13F14E85}"/>
              </a:ext>
            </a:extLst>
          </p:cNvPr>
          <p:cNvSpPr txBox="1">
            <a:spLocks/>
          </p:cNvSpPr>
          <p:nvPr/>
        </p:nvSpPr>
        <p:spPr>
          <a:xfrm>
            <a:off x="1397726" y="404596"/>
            <a:ext cx="10515600" cy="9906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775F55">
                    <a:lumMod val="75000"/>
                  </a:srgbClr>
                </a:solidFill>
                <a:latin typeface="Times New Roman" panose="02020603050405020304" pitchFamily="18" charset="0"/>
                <a:cs typeface="Times New Roman" panose="02020603050405020304" pitchFamily="18" charset="0"/>
              </a:rPr>
              <a:t>Indicators of Long-Term Goal:</a:t>
            </a:r>
          </a:p>
          <a:p>
            <a:pPr algn="ctr"/>
            <a:r>
              <a:rPr lang="en-US" sz="3600" b="1" dirty="0">
                <a:solidFill>
                  <a:srgbClr val="775F55">
                    <a:lumMod val="75000"/>
                  </a:srgbClr>
                </a:solidFill>
                <a:latin typeface="Times New Roman" panose="02020603050405020304" pitchFamily="18" charset="0"/>
                <a:cs typeface="Times New Roman" panose="02020603050405020304" pitchFamily="18" charset="0"/>
              </a:rPr>
              <a:t>A Successful &amp; Diverse STEM Academic Workforce</a:t>
            </a:r>
            <a:endParaRPr lang="en-US" sz="36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9F7A64A1-5770-43F7-A254-74052EC113CC}"/>
              </a:ext>
            </a:extLst>
          </p:cNvPr>
          <p:cNvGrpSpPr/>
          <p:nvPr/>
        </p:nvGrpSpPr>
        <p:grpSpPr>
          <a:xfrm>
            <a:off x="941613" y="1999390"/>
            <a:ext cx="5713913" cy="4115622"/>
            <a:chOff x="496462" y="2115215"/>
            <a:chExt cx="5592292" cy="3863853"/>
          </a:xfrm>
        </p:grpSpPr>
        <p:grpSp>
          <p:nvGrpSpPr>
            <p:cNvPr id="17" name="Group 16">
              <a:extLst>
                <a:ext uri="{FF2B5EF4-FFF2-40B4-BE49-F238E27FC236}">
                  <a16:creationId xmlns:a16="http://schemas.microsoft.com/office/drawing/2014/main" id="{2935A712-9C92-4C09-9834-4A4076EFAC32}"/>
                </a:ext>
              </a:extLst>
            </p:cNvPr>
            <p:cNvGrpSpPr/>
            <p:nvPr/>
          </p:nvGrpSpPr>
          <p:grpSpPr>
            <a:xfrm>
              <a:off x="496462" y="2115215"/>
              <a:ext cx="5592292" cy="3863853"/>
              <a:chOff x="1711602" y="2115215"/>
              <a:chExt cx="5592292" cy="3863853"/>
            </a:xfrm>
          </p:grpSpPr>
          <p:sp>
            <p:nvSpPr>
              <p:cNvPr id="19" name="TextBox 18">
                <a:extLst>
                  <a:ext uri="{FF2B5EF4-FFF2-40B4-BE49-F238E27FC236}">
                    <a16:creationId xmlns:a16="http://schemas.microsoft.com/office/drawing/2014/main" id="{B3D1166C-0B95-475F-9288-AF8C3E2EA3B8}"/>
                  </a:ext>
                </a:extLst>
              </p:cNvPr>
              <p:cNvSpPr txBox="1"/>
              <p:nvPr/>
            </p:nvSpPr>
            <p:spPr>
              <a:xfrm>
                <a:off x="2050155" y="2115215"/>
                <a:ext cx="5253739" cy="369332"/>
              </a:xfrm>
              <a:prstGeom prst="rect">
                <a:avLst/>
              </a:prstGeom>
              <a:solidFill>
                <a:schemeClr val="bg1"/>
              </a:solidFill>
            </p:spPr>
            <p:txBody>
              <a:bodyPr wrap="square" rtlCol="0">
                <a:spAutoFit/>
              </a:bodyPr>
              <a:lstStyle/>
              <a:p>
                <a:pPr algn="ctr"/>
                <a:r>
                  <a:rPr lang="en-US" b="1" dirty="0">
                    <a:solidFill>
                      <a:prstClr val="black"/>
                    </a:solidFill>
                  </a:rPr>
                  <a:t>Percent Change in Women STEM Faculty </a:t>
                </a:r>
              </a:p>
            </p:txBody>
          </p:sp>
          <p:sp>
            <p:nvSpPr>
              <p:cNvPr id="20" name="TextBox 19">
                <a:extLst>
                  <a:ext uri="{FF2B5EF4-FFF2-40B4-BE49-F238E27FC236}">
                    <a16:creationId xmlns:a16="http://schemas.microsoft.com/office/drawing/2014/main" id="{0088B7EB-C619-491B-8765-EDD908DFDBCE}"/>
                  </a:ext>
                </a:extLst>
              </p:cNvPr>
              <p:cNvSpPr txBox="1"/>
              <p:nvPr/>
            </p:nvSpPr>
            <p:spPr>
              <a:xfrm rot="16200000">
                <a:off x="482731" y="3916006"/>
                <a:ext cx="2796295" cy="338554"/>
              </a:xfrm>
              <a:prstGeom prst="rect">
                <a:avLst/>
              </a:prstGeom>
              <a:solidFill>
                <a:schemeClr val="bg1"/>
              </a:solidFill>
            </p:spPr>
            <p:txBody>
              <a:bodyPr wrap="square" rtlCol="0">
                <a:spAutoFit/>
              </a:bodyPr>
              <a:lstStyle/>
              <a:p>
                <a:pPr algn="ctr"/>
                <a:r>
                  <a:rPr lang="en-US" sz="1600" dirty="0">
                    <a:solidFill>
                      <a:prstClr val="black"/>
                    </a:solidFill>
                  </a:rPr>
                  <a:t>Final % in total female faculty</a:t>
                </a:r>
              </a:p>
            </p:txBody>
          </p:sp>
          <p:graphicFrame>
            <p:nvGraphicFramePr>
              <p:cNvPr id="21" name="Chart 20">
                <a:extLst>
                  <a:ext uri="{FF2B5EF4-FFF2-40B4-BE49-F238E27FC236}">
                    <a16:creationId xmlns:a16="http://schemas.microsoft.com/office/drawing/2014/main" id="{37A9D46C-12D5-4E41-B7C5-068B1A0311F7}"/>
                  </a:ext>
                </a:extLst>
              </p:cNvPr>
              <p:cNvGraphicFramePr>
                <a:graphicFrameLocks/>
              </p:cNvGraphicFramePr>
              <p:nvPr>
                <p:extLst/>
              </p:nvPr>
            </p:nvGraphicFramePr>
            <p:xfrm>
              <a:off x="2090249" y="2593077"/>
              <a:ext cx="5075061" cy="3042752"/>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a:extLst>
                  <a:ext uri="{FF2B5EF4-FFF2-40B4-BE49-F238E27FC236}">
                    <a16:creationId xmlns:a16="http://schemas.microsoft.com/office/drawing/2014/main" id="{48931B64-4EE1-4428-ADA1-F457AB1AB0CB}"/>
                  </a:ext>
                </a:extLst>
              </p:cNvPr>
              <p:cNvSpPr txBox="1"/>
              <p:nvPr/>
            </p:nvSpPr>
            <p:spPr>
              <a:xfrm>
                <a:off x="2695824" y="5640514"/>
                <a:ext cx="3962400" cy="338554"/>
              </a:xfrm>
              <a:prstGeom prst="rect">
                <a:avLst/>
              </a:prstGeom>
              <a:solidFill>
                <a:schemeClr val="bg1"/>
              </a:solidFill>
            </p:spPr>
            <p:txBody>
              <a:bodyPr wrap="square" rtlCol="0">
                <a:spAutoFit/>
              </a:bodyPr>
              <a:lstStyle/>
              <a:p>
                <a:pPr algn="ctr"/>
                <a:r>
                  <a:rPr lang="en-US" sz="1600" dirty="0">
                    <a:solidFill>
                      <a:prstClr val="black"/>
                    </a:solidFill>
                  </a:rPr>
                  <a:t>Initial % in total female faculty</a:t>
                </a:r>
              </a:p>
            </p:txBody>
          </p:sp>
        </p:grpSp>
        <p:cxnSp>
          <p:nvCxnSpPr>
            <p:cNvPr id="18" name="Straight Connector 17">
              <a:extLst>
                <a:ext uri="{FF2B5EF4-FFF2-40B4-BE49-F238E27FC236}">
                  <a16:creationId xmlns:a16="http://schemas.microsoft.com/office/drawing/2014/main" id="{2E68FDF3-8B93-4971-B4DF-400965124E0E}"/>
                </a:ext>
              </a:extLst>
            </p:cNvPr>
            <p:cNvCxnSpPr/>
            <p:nvPr/>
          </p:nvCxnSpPr>
          <p:spPr>
            <a:xfrm flipV="1">
              <a:off x="1427099" y="2687135"/>
              <a:ext cx="4267200" cy="2621034"/>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79C3253A-2D01-44AD-86D2-6731C68248E0}"/>
              </a:ext>
            </a:extLst>
          </p:cNvPr>
          <p:cNvSpPr txBox="1"/>
          <p:nvPr/>
        </p:nvSpPr>
        <p:spPr>
          <a:xfrm>
            <a:off x="654908" y="6198195"/>
            <a:ext cx="1025611" cy="352704"/>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028414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DBA87-F846-41CB-8C38-D45028469962}"/>
              </a:ext>
            </a:extLst>
          </p:cNvPr>
          <p:cNvSpPr txBox="1"/>
          <p:nvPr/>
        </p:nvSpPr>
        <p:spPr>
          <a:xfrm>
            <a:off x="646772" y="1604174"/>
            <a:ext cx="7751280" cy="2677656"/>
          </a:xfrm>
          <a:prstGeom prst="rect">
            <a:avLst/>
          </a:prstGeom>
          <a:noFill/>
        </p:spPr>
        <p:txBody>
          <a:bodyPr wrap="square" rtlCol="0">
            <a:spAutoFit/>
          </a:bodyPr>
          <a:lstStyle/>
          <a:p>
            <a:r>
              <a:rPr lang="en-US" sz="2400" dirty="0"/>
              <a:t>AGU’s </a:t>
            </a:r>
            <a:r>
              <a:rPr lang="en-US" sz="2400" dirty="0">
                <a:hlinkClick r:id="rId3"/>
              </a:rPr>
              <a:t>updated ethics policy</a:t>
            </a:r>
            <a:r>
              <a:rPr lang="en-US" sz="2400" dirty="0"/>
              <a:t> - sexual harassment is now included in the definition of research misconduct Aug. 2017</a:t>
            </a:r>
          </a:p>
          <a:p>
            <a:endParaRPr lang="en-US" sz="2400" dirty="0"/>
          </a:p>
          <a:p>
            <a:r>
              <a:rPr lang="en-US" sz="2400" dirty="0"/>
              <a:t>NSF </a:t>
            </a:r>
            <a:r>
              <a:rPr lang="en-US" sz="2400" i="1" dirty="0"/>
              <a:t>Important Notice to Presidents</a:t>
            </a:r>
            <a:r>
              <a:rPr lang="en-US" sz="2400" dirty="0"/>
              <a:t>... February 2018</a:t>
            </a:r>
          </a:p>
          <a:p>
            <a:endParaRPr lang="en-US" sz="2400" b="1" dirty="0"/>
          </a:p>
          <a:p>
            <a:r>
              <a:rPr lang="en-US" sz="2400" b="1" dirty="0"/>
              <a:t>ADVANCE grant: </a:t>
            </a:r>
            <a:r>
              <a:rPr lang="en-US" sz="2400" dirty="0"/>
              <a:t>From the Classroom to the Field: Improving the Workplace in the Geosciences</a:t>
            </a:r>
          </a:p>
        </p:txBody>
      </p:sp>
      <p:pic>
        <p:nvPicPr>
          <p:cNvPr id="1026" name="Picture 2" descr="Scientists collect snow and ice samples">
            <a:extLst>
              <a:ext uri="{FF2B5EF4-FFF2-40B4-BE49-F238E27FC236}">
                <a16:creationId xmlns:a16="http://schemas.microsoft.com/office/drawing/2014/main" id="{390FC7B4-2411-4F24-9896-8773935316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771" y="4967716"/>
            <a:ext cx="2891714" cy="1817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stalling seismometer beneath Owachomo Bridge">
            <a:extLst>
              <a:ext uri="{FF2B5EF4-FFF2-40B4-BE49-F238E27FC236}">
                <a16:creationId xmlns:a16="http://schemas.microsoft.com/office/drawing/2014/main" id="{583F172A-9395-4EEA-9BAC-2AFE1F1791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353" y="4931460"/>
            <a:ext cx="2840651" cy="17855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0290A9E-15F0-4C5A-A76E-C2065D7ACD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8485" y="4967716"/>
            <a:ext cx="2658868" cy="1772579"/>
          </a:xfrm>
          <a:prstGeom prst="rect">
            <a:avLst/>
          </a:prstGeom>
        </p:spPr>
      </p:pic>
      <p:sp>
        <p:nvSpPr>
          <p:cNvPr id="2" name="TextBox 1">
            <a:extLst>
              <a:ext uri="{FF2B5EF4-FFF2-40B4-BE49-F238E27FC236}">
                <a16:creationId xmlns:a16="http://schemas.microsoft.com/office/drawing/2014/main" id="{AD945676-94EE-432F-B6C1-C05B873CC931}"/>
              </a:ext>
            </a:extLst>
          </p:cNvPr>
          <p:cNvSpPr txBox="1"/>
          <p:nvPr/>
        </p:nvSpPr>
        <p:spPr>
          <a:xfrm>
            <a:off x="646771" y="1272988"/>
            <a:ext cx="184731" cy="369332"/>
          </a:xfrm>
          <a:prstGeom prst="rect">
            <a:avLst/>
          </a:prstGeom>
          <a:noFill/>
        </p:spPr>
        <p:txBody>
          <a:bodyPr wrap="none" rtlCol="0">
            <a:spAutoFit/>
          </a:bodyPr>
          <a:lstStyle/>
          <a:p>
            <a:endParaRPr lang="en-US" dirty="0"/>
          </a:p>
        </p:txBody>
      </p:sp>
      <p:pic>
        <p:nvPicPr>
          <p:cNvPr id="13" name="Picture 12">
            <a:extLst>
              <a:ext uri="{FF2B5EF4-FFF2-40B4-BE49-F238E27FC236}">
                <a16:creationId xmlns:a16="http://schemas.microsoft.com/office/drawing/2014/main" id="{AC35E74A-150D-4C88-8086-6214427119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164644">
            <a:off x="8820081" y="406934"/>
            <a:ext cx="2765158" cy="357843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10">
            <a:extLst>
              <a:ext uri="{FF2B5EF4-FFF2-40B4-BE49-F238E27FC236}">
                <a16:creationId xmlns:a16="http://schemas.microsoft.com/office/drawing/2014/main" id="{8B2080ED-24FE-48CA-97C8-81E238F628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266760">
            <a:off x="9149903" y="3722305"/>
            <a:ext cx="2999770" cy="388205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TextBox 3">
            <a:extLst>
              <a:ext uri="{FF2B5EF4-FFF2-40B4-BE49-F238E27FC236}">
                <a16:creationId xmlns:a16="http://schemas.microsoft.com/office/drawing/2014/main" id="{1A473E53-0DED-4BDE-8B2A-550D8B151EC0}"/>
              </a:ext>
            </a:extLst>
          </p:cNvPr>
          <p:cNvSpPr txBox="1"/>
          <p:nvPr/>
        </p:nvSpPr>
        <p:spPr>
          <a:xfrm>
            <a:off x="646771" y="347990"/>
            <a:ext cx="11262731" cy="707886"/>
          </a:xfrm>
          <a:prstGeom prst="rect">
            <a:avLst/>
          </a:prstGeom>
          <a:noFill/>
        </p:spPr>
        <p:txBody>
          <a:bodyPr wrap="square" rtlCol="0">
            <a:spAutoFit/>
          </a:bodyPr>
          <a:lstStyle/>
          <a:p>
            <a:pPr algn="ctr"/>
            <a:r>
              <a:rPr lang="en-US" sz="4000" b="1" dirty="0"/>
              <a:t>Changing Context and New Challenges</a:t>
            </a:r>
          </a:p>
        </p:txBody>
      </p:sp>
    </p:spTree>
    <p:extLst>
      <p:ext uri="{BB962C8B-B14F-4D97-AF65-F5344CB8AC3E}">
        <p14:creationId xmlns:p14="http://schemas.microsoft.com/office/powerpoint/2010/main" val="2126600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Box 80">
            <a:extLst>
              <a:ext uri="{FF2B5EF4-FFF2-40B4-BE49-F238E27FC236}">
                <a16:creationId xmlns:a16="http://schemas.microsoft.com/office/drawing/2014/main" id="{7D8CF665-5163-4566-B2E7-376F1E0CD335}"/>
              </a:ext>
            </a:extLst>
          </p:cNvPr>
          <p:cNvSpPr txBox="1"/>
          <p:nvPr/>
        </p:nvSpPr>
        <p:spPr>
          <a:xfrm>
            <a:off x="95303" y="1366831"/>
            <a:ext cx="1524000" cy="3970318"/>
          </a:xfrm>
          <a:prstGeom prst="rect">
            <a:avLst/>
          </a:prstGeom>
          <a:noFill/>
        </p:spPr>
        <p:txBody>
          <a:bodyPr wrap="square" rtlCol="0">
            <a:spAutoFit/>
          </a:bodyPr>
          <a:lstStyle/>
          <a:p>
            <a:pPr marL="285750" indent="-285750">
              <a:buFont typeface="Wingdings" panose="05000000000000000000" pitchFamily="2" charset="2"/>
              <a:buChar char="Ø"/>
            </a:pPr>
            <a:r>
              <a:rPr lang="en-US" b="1" dirty="0">
                <a:latin typeface="Candara" panose="020E0502030303020204" pitchFamily="34" charset="0"/>
              </a:rPr>
              <a:t>Different Contexts</a:t>
            </a:r>
          </a:p>
          <a:p>
            <a:pPr marL="285750" indent="-285750">
              <a:buFont typeface="Wingdings" panose="05000000000000000000" pitchFamily="2" charset="2"/>
              <a:buChar char="Ø"/>
            </a:pPr>
            <a:endParaRPr lang="en-US" b="1" dirty="0">
              <a:latin typeface="Candara" panose="020E0502030303020204" pitchFamily="34" charset="0"/>
            </a:endParaRPr>
          </a:p>
          <a:p>
            <a:pPr marL="285750" indent="-285750">
              <a:buFont typeface="Wingdings" panose="05000000000000000000" pitchFamily="2" charset="2"/>
              <a:buChar char="Ø"/>
            </a:pPr>
            <a:r>
              <a:rPr lang="en-US" b="1" dirty="0">
                <a:latin typeface="Candara" panose="020E0502030303020204" pitchFamily="34" charset="0"/>
              </a:rPr>
              <a:t>New Questions</a:t>
            </a:r>
          </a:p>
          <a:p>
            <a:pPr marL="285750" indent="-285750">
              <a:buFont typeface="Wingdings" panose="05000000000000000000" pitchFamily="2" charset="2"/>
              <a:buChar char="Ø"/>
            </a:pPr>
            <a:endParaRPr lang="en-US" b="1" dirty="0">
              <a:latin typeface="Candara" panose="020E0502030303020204" pitchFamily="34" charset="0"/>
            </a:endParaRPr>
          </a:p>
          <a:p>
            <a:pPr marL="285750" indent="-285750">
              <a:buFont typeface="Wingdings" panose="05000000000000000000" pitchFamily="2" charset="2"/>
              <a:buChar char="Ø"/>
            </a:pPr>
            <a:r>
              <a:rPr lang="en-US" b="1" dirty="0">
                <a:latin typeface="Candara" panose="020E0502030303020204" pitchFamily="34" charset="0"/>
              </a:rPr>
              <a:t>On-going SBE Research</a:t>
            </a:r>
          </a:p>
          <a:p>
            <a:pPr marL="285750" indent="-285750">
              <a:buFont typeface="Wingdings" panose="05000000000000000000" pitchFamily="2" charset="2"/>
              <a:buChar char="Ø"/>
            </a:pPr>
            <a:endParaRPr lang="en-US" b="1" dirty="0">
              <a:latin typeface="Candara" panose="020E0502030303020204" pitchFamily="34" charset="0"/>
            </a:endParaRPr>
          </a:p>
          <a:p>
            <a:pPr marL="285750" indent="-285750">
              <a:buFont typeface="Wingdings" panose="05000000000000000000" pitchFamily="2" charset="2"/>
              <a:buChar char="Ø"/>
            </a:pPr>
            <a:r>
              <a:rPr lang="en-US" b="1" dirty="0">
                <a:latin typeface="Candara" panose="020E0502030303020204" pitchFamily="34" charset="0"/>
              </a:rPr>
              <a:t>Learning from ADVANCE program</a:t>
            </a:r>
          </a:p>
        </p:txBody>
      </p:sp>
      <p:grpSp>
        <p:nvGrpSpPr>
          <p:cNvPr id="33" name="Group 32">
            <a:extLst>
              <a:ext uri="{FF2B5EF4-FFF2-40B4-BE49-F238E27FC236}">
                <a16:creationId xmlns:a16="http://schemas.microsoft.com/office/drawing/2014/main" id="{DFA04B26-08A2-4DDF-8465-FE9B9A35D759}"/>
              </a:ext>
            </a:extLst>
          </p:cNvPr>
          <p:cNvGrpSpPr/>
          <p:nvPr/>
        </p:nvGrpSpPr>
        <p:grpSpPr>
          <a:xfrm>
            <a:off x="1566071" y="-915983"/>
            <a:ext cx="10808409" cy="6997983"/>
            <a:chOff x="1548398" y="-41267"/>
            <a:chExt cx="10808409" cy="6997983"/>
          </a:xfrm>
        </p:grpSpPr>
        <p:grpSp>
          <p:nvGrpSpPr>
            <p:cNvPr id="5" name="Group 4">
              <a:extLst>
                <a:ext uri="{FF2B5EF4-FFF2-40B4-BE49-F238E27FC236}">
                  <a16:creationId xmlns:a16="http://schemas.microsoft.com/office/drawing/2014/main" id="{69DF871B-2DEE-47A6-BAD6-18DA9DEF4B63}"/>
                </a:ext>
              </a:extLst>
            </p:cNvPr>
            <p:cNvGrpSpPr/>
            <p:nvPr/>
          </p:nvGrpSpPr>
          <p:grpSpPr>
            <a:xfrm>
              <a:off x="1548398" y="-41267"/>
              <a:ext cx="10808409" cy="6997983"/>
              <a:chOff x="1534180" y="-819454"/>
              <a:chExt cx="10808409" cy="6997983"/>
            </a:xfrm>
          </p:grpSpPr>
          <p:grpSp>
            <p:nvGrpSpPr>
              <p:cNvPr id="32" name="Group 31">
                <a:extLst>
                  <a:ext uri="{FF2B5EF4-FFF2-40B4-BE49-F238E27FC236}">
                    <a16:creationId xmlns:a16="http://schemas.microsoft.com/office/drawing/2014/main" id="{C02E51B2-B8E1-4FD8-BE75-4AD4E43DCD57}"/>
                  </a:ext>
                </a:extLst>
              </p:cNvPr>
              <p:cNvGrpSpPr/>
              <p:nvPr/>
            </p:nvGrpSpPr>
            <p:grpSpPr>
              <a:xfrm>
                <a:off x="1534180" y="-819454"/>
                <a:ext cx="10808409" cy="6997983"/>
                <a:chOff x="1534180" y="-819454"/>
                <a:chExt cx="10808409" cy="6997983"/>
              </a:xfrm>
            </p:grpSpPr>
            <p:grpSp>
              <p:nvGrpSpPr>
                <p:cNvPr id="20" name="Group 19">
                  <a:extLst>
                    <a:ext uri="{FF2B5EF4-FFF2-40B4-BE49-F238E27FC236}">
                      <a16:creationId xmlns:a16="http://schemas.microsoft.com/office/drawing/2014/main" id="{D29B635E-1979-4D86-91F3-7CACA66BF268}"/>
                    </a:ext>
                  </a:extLst>
                </p:cNvPr>
                <p:cNvGrpSpPr/>
                <p:nvPr/>
              </p:nvGrpSpPr>
              <p:grpSpPr>
                <a:xfrm>
                  <a:off x="1534180" y="-819454"/>
                  <a:ext cx="10808409" cy="6997983"/>
                  <a:chOff x="1549772" y="-1001109"/>
                  <a:chExt cx="10808409" cy="6997983"/>
                </a:xfrm>
              </p:grpSpPr>
              <p:sp>
                <p:nvSpPr>
                  <p:cNvPr id="66" name="Rectangle 65">
                    <a:extLst>
                      <a:ext uri="{FF2B5EF4-FFF2-40B4-BE49-F238E27FC236}">
                        <a16:creationId xmlns:a16="http://schemas.microsoft.com/office/drawing/2014/main" id="{B6EED993-B33A-4317-ADD5-A504CCEABF70}"/>
                      </a:ext>
                    </a:extLst>
                  </p:cNvPr>
                  <p:cNvSpPr/>
                  <p:nvPr/>
                </p:nvSpPr>
                <p:spPr>
                  <a:xfrm>
                    <a:off x="1631087" y="-976489"/>
                    <a:ext cx="10727094"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CC99EE2-2726-4F8A-AB2E-1391BA7A645A}"/>
                      </a:ext>
                    </a:extLst>
                  </p:cNvPr>
                  <p:cNvSpPr txBox="1"/>
                  <p:nvPr/>
                </p:nvSpPr>
                <p:spPr>
                  <a:xfrm>
                    <a:off x="2502953" y="1133761"/>
                    <a:ext cx="2277238" cy="460321"/>
                  </a:xfrm>
                  <a:prstGeom prst="rect">
                    <a:avLst/>
                  </a:prstGeom>
                  <a:noFill/>
                </p:spPr>
                <p:txBody>
                  <a:bodyPr wrap="square" rtlCol="0">
                    <a:spAutoFit/>
                  </a:bodyPr>
                  <a:lstStyle/>
                  <a:p>
                    <a:pPr algn="ctr"/>
                    <a:r>
                      <a:rPr lang="en-US" sz="2400" b="1" dirty="0">
                        <a:latin typeface="Candara" panose="020E0502030303020204" pitchFamily="34" charset="0"/>
                      </a:rPr>
                      <a:t>Scaling-up</a:t>
                    </a:r>
                  </a:p>
                </p:txBody>
              </p:sp>
              <p:sp>
                <p:nvSpPr>
                  <p:cNvPr id="65" name="Rectangle 64">
                    <a:extLst>
                      <a:ext uri="{FF2B5EF4-FFF2-40B4-BE49-F238E27FC236}">
                        <a16:creationId xmlns:a16="http://schemas.microsoft.com/office/drawing/2014/main" id="{0C6CD5FF-D94D-4A55-9316-E2B8238E542E}"/>
                      </a:ext>
                    </a:extLst>
                  </p:cNvPr>
                  <p:cNvSpPr/>
                  <p:nvPr/>
                </p:nvSpPr>
                <p:spPr>
                  <a:xfrm>
                    <a:off x="1811058" y="1934838"/>
                    <a:ext cx="10073349" cy="2133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D44D341A-CE6D-4B13-B8A1-03B8CF678356}"/>
                      </a:ext>
                    </a:extLst>
                  </p:cNvPr>
                  <p:cNvSpPr/>
                  <p:nvPr/>
                </p:nvSpPr>
                <p:spPr>
                  <a:xfrm>
                    <a:off x="1808925" y="644025"/>
                    <a:ext cx="10073349" cy="2133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C02F0ED-5132-4C38-B159-1F9A4320B83E}"/>
                      </a:ext>
                    </a:extLst>
                  </p:cNvPr>
                  <p:cNvSpPr/>
                  <p:nvPr/>
                </p:nvSpPr>
                <p:spPr>
                  <a:xfrm rot="5400000">
                    <a:off x="8517305" y="2303079"/>
                    <a:ext cx="6992351" cy="38397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9031035F-78A8-451B-968A-2C2F1107F9FC}"/>
                      </a:ext>
                    </a:extLst>
                  </p:cNvPr>
                  <p:cNvSpPr txBox="1"/>
                  <p:nvPr/>
                </p:nvSpPr>
                <p:spPr>
                  <a:xfrm>
                    <a:off x="8315841" y="1209224"/>
                    <a:ext cx="3237169" cy="461665"/>
                  </a:xfrm>
                  <a:prstGeom prst="rect">
                    <a:avLst/>
                  </a:prstGeom>
                  <a:noFill/>
                </p:spPr>
                <p:txBody>
                  <a:bodyPr wrap="square" rtlCol="0">
                    <a:spAutoFit/>
                  </a:bodyPr>
                  <a:lstStyle/>
                  <a:p>
                    <a:pPr algn="ctr"/>
                    <a:r>
                      <a:rPr lang="en-US" sz="2400" b="1" dirty="0">
                        <a:latin typeface="Candara" panose="020E0502030303020204" pitchFamily="34" charset="0"/>
                      </a:rPr>
                      <a:t>Intersectionality</a:t>
                    </a:r>
                  </a:p>
                </p:txBody>
              </p:sp>
              <p:sp>
                <p:nvSpPr>
                  <p:cNvPr id="67" name="Rectangle 66">
                    <a:extLst>
                      <a:ext uri="{FF2B5EF4-FFF2-40B4-BE49-F238E27FC236}">
                        <a16:creationId xmlns:a16="http://schemas.microsoft.com/office/drawing/2014/main" id="{1E62D8D7-9595-4D08-90C0-2F3713D5E233}"/>
                      </a:ext>
                    </a:extLst>
                  </p:cNvPr>
                  <p:cNvSpPr/>
                  <p:nvPr/>
                </p:nvSpPr>
                <p:spPr>
                  <a:xfrm rot="5400000">
                    <a:off x="-1715015" y="2269310"/>
                    <a:ext cx="6992351" cy="462777"/>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31E1F6F9-3BDF-46B5-B0FE-F9C49DB07322}"/>
                      </a:ext>
                    </a:extLst>
                  </p:cNvPr>
                  <p:cNvSpPr txBox="1"/>
                  <p:nvPr/>
                </p:nvSpPr>
                <p:spPr>
                  <a:xfrm>
                    <a:off x="4375644" y="2459004"/>
                    <a:ext cx="5245692" cy="461665"/>
                  </a:xfrm>
                  <a:prstGeom prst="rect">
                    <a:avLst/>
                  </a:prstGeom>
                  <a:noFill/>
                </p:spPr>
                <p:txBody>
                  <a:bodyPr wrap="square" rtlCol="0">
                    <a:spAutoFit/>
                  </a:bodyPr>
                  <a:lstStyle/>
                  <a:p>
                    <a:pPr algn="ctr"/>
                    <a:r>
                      <a:rPr lang="en-US" sz="2400" b="1" dirty="0">
                        <a:latin typeface="Candara" panose="020E0502030303020204" pitchFamily="34" charset="0"/>
                      </a:rPr>
                      <a:t>STEM Discipline Specific Strategies</a:t>
                    </a:r>
                  </a:p>
                </p:txBody>
              </p:sp>
              <p:sp>
                <p:nvSpPr>
                  <p:cNvPr id="72" name="TextBox 71">
                    <a:extLst>
                      <a:ext uri="{FF2B5EF4-FFF2-40B4-BE49-F238E27FC236}">
                        <a16:creationId xmlns:a16="http://schemas.microsoft.com/office/drawing/2014/main" id="{A6143D72-71B8-42C7-9F8B-A51BE4CE1788}"/>
                      </a:ext>
                    </a:extLst>
                  </p:cNvPr>
                  <p:cNvSpPr txBox="1"/>
                  <p:nvPr/>
                </p:nvSpPr>
                <p:spPr>
                  <a:xfrm>
                    <a:off x="1684187" y="58562"/>
                    <a:ext cx="4308521" cy="461665"/>
                  </a:xfrm>
                  <a:prstGeom prst="rect">
                    <a:avLst/>
                  </a:prstGeom>
                  <a:noFill/>
                </p:spPr>
                <p:txBody>
                  <a:bodyPr wrap="square" rtlCol="0">
                    <a:spAutoFit/>
                  </a:bodyPr>
                  <a:lstStyle/>
                  <a:p>
                    <a:pPr algn="ctr"/>
                    <a:r>
                      <a:rPr lang="en-US" sz="2400" b="1" dirty="0">
                        <a:latin typeface="Candara" panose="020E0502030303020204" pitchFamily="34" charset="0"/>
                      </a:rPr>
                      <a:t>Spectrum of Gender</a:t>
                    </a:r>
                  </a:p>
                </p:txBody>
              </p:sp>
              <p:sp>
                <p:nvSpPr>
                  <p:cNvPr id="73" name="TextBox 72">
                    <a:extLst>
                      <a:ext uri="{FF2B5EF4-FFF2-40B4-BE49-F238E27FC236}">
                        <a16:creationId xmlns:a16="http://schemas.microsoft.com/office/drawing/2014/main" id="{67B103FF-60C7-46AB-8CCC-EE36FBE88762}"/>
                      </a:ext>
                    </a:extLst>
                  </p:cNvPr>
                  <p:cNvSpPr txBox="1"/>
                  <p:nvPr/>
                </p:nvSpPr>
                <p:spPr>
                  <a:xfrm>
                    <a:off x="3362689" y="3141861"/>
                    <a:ext cx="7275633" cy="461665"/>
                  </a:xfrm>
                  <a:prstGeom prst="rect">
                    <a:avLst/>
                  </a:prstGeom>
                  <a:noFill/>
                </p:spPr>
                <p:txBody>
                  <a:bodyPr wrap="square" rtlCol="0">
                    <a:spAutoFit/>
                  </a:bodyPr>
                  <a:lstStyle/>
                  <a:p>
                    <a:pPr algn="ctr"/>
                    <a:r>
                      <a:rPr lang="en-US" sz="2400" b="1" dirty="0">
                        <a:latin typeface="Candara" panose="020E0502030303020204" pitchFamily="34" charset="0"/>
                      </a:rPr>
                      <a:t>Role of STEM Professional Societies, funders, etc.</a:t>
                    </a:r>
                  </a:p>
                </p:txBody>
              </p:sp>
            </p:grpSp>
            <p:sp>
              <p:nvSpPr>
                <p:cNvPr id="79" name="TextBox 78">
                  <a:extLst>
                    <a:ext uri="{FF2B5EF4-FFF2-40B4-BE49-F238E27FC236}">
                      <a16:creationId xmlns:a16="http://schemas.microsoft.com/office/drawing/2014/main" id="{CD7CEB54-8835-433A-A36C-09BD9BF78B57}"/>
                    </a:ext>
                  </a:extLst>
                </p:cNvPr>
                <p:cNvSpPr txBox="1"/>
                <p:nvPr/>
              </p:nvSpPr>
              <p:spPr>
                <a:xfrm>
                  <a:off x="7508006" y="262327"/>
                  <a:ext cx="4308521" cy="461665"/>
                </a:xfrm>
                <a:prstGeom prst="rect">
                  <a:avLst/>
                </a:prstGeom>
                <a:noFill/>
              </p:spPr>
              <p:txBody>
                <a:bodyPr wrap="square" rtlCol="0">
                  <a:spAutoFit/>
                </a:bodyPr>
                <a:lstStyle/>
                <a:p>
                  <a:pPr algn="ctr"/>
                  <a:r>
                    <a:rPr lang="en-US" sz="2400" b="1" dirty="0">
                      <a:latin typeface="Candara" panose="020E0502030303020204" pitchFamily="34" charset="0"/>
                    </a:rPr>
                    <a:t>STEM Workplace Stigmas</a:t>
                  </a:r>
                </a:p>
              </p:txBody>
            </p:sp>
          </p:grpSp>
          <p:sp>
            <p:nvSpPr>
              <p:cNvPr id="82" name="TextBox 81">
                <a:extLst>
                  <a:ext uri="{FF2B5EF4-FFF2-40B4-BE49-F238E27FC236}">
                    <a16:creationId xmlns:a16="http://schemas.microsoft.com/office/drawing/2014/main" id="{94DC2BF6-6D89-42E7-8451-73E61696E4D4}"/>
                  </a:ext>
                </a:extLst>
              </p:cNvPr>
              <p:cNvSpPr txBox="1"/>
              <p:nvPr/>
            </p:nvSpPr>
            <p:spPr>
              <a:xfrm>
                <a:off x="5010242" y="1241885"/>
                <a:ext cx="3237169" cy="830997"/>
              </a:xfrm>
              <a:prstGeom prst="rect">
                <a:avLst/>
              </a:prstGeom>
              <a:noFill/>
            </p:spPr>
            <p:txBody>
              <a:bodyPr wrap="square" rtlCol="0">
                <a:spAutoFit/>
              </a:bodyPr>
              <a:lstStyle/>
              <a:p>
                <a:pPr algn="ctr"/>
                <a:r>
                  <a:rPr lang="en-US" sz="2400" b="1" dirty="0">
                    <a:latin typeface="Candara" panose="020E0502030303020204" pitchFamily="34" charset="0"/>
                  </a:rPr>
                  <a:t>Equity Issues at Community Colleges</a:t>
                </a:r>
              </a:p>
            </p:txBody>
          </p:sp>
        </p:grpSp>
        <p:sp>
          <p:nvSpPr>
            <p:cNvPr id="134" name="Rectangle 133">
              <a:extLst>
                <a:ext uri="{FF2B5EF4-FFF2-40B4-BE49-F238E27FC236}">
                  <a16:creationId xmlns:a16="http://schemas.microsoft.com/office/drawing/2014/main" id="{0A9B0899-E7F5-4228-A849-E5B6A54C189D}"/>
                </a:ext>
              </a:extLst>
            </p:cNvPr>
            <p:cNvSpPr/>
            <p:nvPr/>
          </p:nvSpPr>
          <p:spPr>
            <a:xfrm>
              <a:off x="2013558" y="4799386"/>
              <a:ext cx="10073349" cy="2133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DA20F23F-B734-4F88-ADBC-CED0E0958095}"/>
              </a:ext>
            </a:extLst>
          </p:cNvPr>
          <p:cNvSpPr/>
          <p:nvPr/>
        </p:nvSpPr>
        <p:spPr>
          <a:xfrm>
            <a:off x="2760879" y="2540007"/>
            <a:ext cx="1250086" cy="461665"/>
          </a:xfrm>
          <a:prstGeom prst="rect">
            <a:avLst/>
          </a:prstGeom>
        </p:spPr>
        <p:txBody>
          <a:bodyPr wrap="none">
            <a:spAutoFit/>
          </a:bodyPr>
          <a:lstStyle/>
          <a:p>
            <a:pPr algn="ctr"/>
            <a:r>
              <a:rPr lang="en-US" sz="2400" b="1" dirty="0">
                <a:latin typeface="Candara" panose="020E0502030303020204" pitchFamily="34" charset="0"/>
              </a:rPr>
              <a:t>#</a:t>
            </a:r>
            <a:r>
              <a:rPr lang="en-US" sz="2400" b="1" dirty="0" err="1">
                <a:latin typeface="Candara" panose="020E0502030303020204" pitchFamily="34" charset="0"/>
              </a:rPr>
              <a:t>MeToo</a:t>
            </a:r>
            <a:endParaRPr lang="en-US" sz="2400" b="1" dirty="0">
              <a:latin typeface="Candara" panose="020E0502030303020204" pitchFamily="34" charset="0"/>
            </a:endParaRPr>
          </a:p>
        </p:txBody>
      </p:sp>
      <p:grpSp>
        <p:nvGrpSpPr>
          <p:cNvPr id="14" name="Group 13">
            <a:extLst>
              <a:ext uri="{FF2B5EF4-FFF2-40B4-BE49-F238E27FC236}">
                <a16:creationId xmlns:a16="http://schemas.microsoft.com/office/drawing/2014/main" id="{D079F05C-CB35-4F80-9D45-7AAB6A50B0D3}"/>
              </a:ext>
            </a:extLst>
          </p:cNvPr>
          <p:cNvGrpSpPr/>
          <p:nvPr/>
        </p:nvGrpSpPr>
        <p:grpSpPr>
          <a:xfrm>
            <a:off x="1566071" y="-38358"/>
            <a:ext cx="10740991" cy="6992353"/>
            <a:chOff x="1581524" y="-89185"/>
            <a:chExt cx="10740991" cy="6992353"/>
          </a:xfrm>
        </p:grpSpPr>
        <p:grpSp>
          <p:nvGrpSpPr>
            <p:cNvPr id="75" name="Group 74">
              <a:extLst>
                <a:ext uri="{FF2B5EF4-FFF2-40B4-BE49-F238E27FC236}">
                  <a16:creationId xmlns:a16="http://schemas.microsoft.com/office/drawing/2014/main" id="{C6E6862D-A1F8-4CF9-99D5-A4B2BF9BD57E}"/>
                </a:ext>
              </a:extLst>
            </p:cNvPr>
            <p:cNvGrpSpPr/>
            <p:nvPr/>
          </p:nvGrpSpPr>
          <p:grpSpPr>
            <a:xfrm>
              <a:off x="1581524" y="-89185"/>
              <a:ext cx="10740991" cy="6992353"/>
              <a:chOff x="1523202" y="-95251"/>
              <a:chExt cx="10740991" cy="6992353"/>
            </a:xfrm>
          </p:grpSpPr>
          <p:sp>
            <p:nvSpPr>
              <p:cNvPr id="80" name="Rectangle 79">
                <a:extLst>
                  <a:ext uri="{FF2B5EF4-FFF2-40B4-BE49-F238E27FC236}">
                    <a16:creationId xmlns:a16="http://schemas.microsoft.com/office/drawing/2014/main" id="{D09AC546-FA3D-4EC8-AA54-F32AAC832091}"/>
                  </a:ext>
                </a:extLst>
              </p:cNvPr>
              <p:cNvSpPr/>
              <p:nvPr/>
            </p:nvSpPr>
            <p:spPr>
              <a:xfrm>
                <a:off x="1537099" y="-67580"/>
                <a:ext cx="1072709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6583F1F4-BAD2-478B-92EF-273F3A38B29E}"/>
                  </a:ext>
                </a:extLst>
              </p:cNvPr>
              <p:cNvSpPr/>
              <p:nvPr/>
            </p:nvSpPr>
            <p:spPr>
              <a:xfrm>
                <a:off x="1854770" y="1926011"/>
                <a:ext cx="10073349" cy="2133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9C8C3729-A375-4501-AD21-1DE60C5ECFED}"/>
                  </a:ext>
                </a:extLst>
              </p:cNvPr>
              <p:cNvSpPr/>
              <p:nvPr/>
            </p:nvSpPr>
            <p:spPr>
              <a:xfrm>
                <a:off x="1879763" y="4258039"/>
                <a:ext cx="10073349" cy="2133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E7CD9A24-B347-43EB-857B-72A41560F7E7}"/>
                  </a:ext>
                </a:extLst>
              </p:cNvPr>
              <p:cNvSpPr/>
              <p:nvPr/>
            </p:nvSpPr>
            <p:spPr>
              <a:xfrm>
                <a:off x="1823745" y="6683740"/>
                <a:ext cx="10073349" cy="2133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12804CF-8DAE-4AE8-91E9-1617224B5593}"/>
                  </a:ext>
                </a:extLst>
              </p:cNvPr>
              <p:cNvSpPr/>
              <p:nvPr/>
            </p:nvSpPr>
            <p:spPr>
              <a:xfrm rot="5400000">
                <a:off x="-1741585" y="3169536"/>
                <a:ext cx="6992351" cy="462777"/>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29A3EBB9-3C2C-471D-BE9C-9C6458E3CE31}"/>
                  </a:ext>
                </a:extLst>
              </p:cNvPr>
              <p:cNvSpPr/>
              <p:nvPr/>
            </p:nvSpPr>
            <p:spPr>
              <a:xfrm rot="5400000">
                <a:off x="8485959" y="3208938"/>
                <a:ext cx="6992352" cy="38397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E717B9E8-B986-4F96-9361-E551DEFE1351}"/>
                </a:ext>
              </a:extLst>
            </p:cNvPr>
            <p:cNvGrpSpPr/>
            <p:nvPr/>
          </p:nvGrpSpPr>
          <p:grpSpPr>
            <a:xfrm>
              <a:off x="2034356" y="4445417"/>
              <a:ext cx="4923536" cy="2227169"/>
              <a:chOff x="1892580" y="4456571"/>
              <a:chExt cx="4923536" cy="2227169"/>
            </a:xfrm>
          </p:grpSpPr>
          <p:sp>
            <p:nvSpPr>
              <p:cNvPr id="89" name="Rectangle 88">
                <a:extLst>
                  <a:ext uri="{FF2B5EF4-FFF2-40B4-BE49-F238E27FC236}">
                    <a16:creationId xmlns:a16="http://schemas.microsoft.com/office/drawing/2014/main" id="{63E8EF3A-B815-4130-A621-11871DD52531}"/>
                  </a:ext>
                </a:extLst>
              </p:cNvPr>
              <p:cNvSpPr/>
              <p:nvPr/>
            </p:nvSpPr>
            <p:spPr>
              <a:xfrm rot="16200000">
                <a:off x="1089941" y="5301979"/>
                <a:ext cx="2184400" cy="579122"/>
              </a:xfrm>
              <a:prstGeom prst="rect">
                <a:avLst/>
              </a:prstGeom>
              <a:blipFill>
                <a:blip r:embed="rId4"/>
                <a:tile tx="0" ty="0" sx="100000" sy="100000" flip="none" algn="tl"/>
              </a:blipFill>
              <a:scene3d>
                <a:camera prst="orthographicFront"/>
                <a:lightRig rig="soft" dir="t">
                  <a:rot lat="0" lon="0" rev="15600000"/>
                </a:lightRig>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prstMaterial="softEdge">
                  <a:bevelT w="25400" h="38100" prst="relaxedInset"/>
                </a:sp3d>
              </a:bodyPr>
              <a:lstStyle/>
              <a:p>
                <a:pPr algn="ctr"/>
                <a:r>
                  <a:rPr lang="en-US" b="1" dirty="0">
                    <a:ln/>
                    <a:solidFill>
                      <a:schemeClr val="tx1"/>
                    </a:solidFill>
                    <a:effectLst>
                      <a:outerShdw blurRad="38100" dist="38100" dir="2700000" algn="tl">
                        <a:srgbClr val="000000">
                          <a:alpha val="43137"/>
                        </a:srgbClr>
                      </a:outerShdw>
                    </a:effectLst>
                    <a:latin typeface="Arial Black" panose="020B0A04020102020204" pitchFamily="34" charset="0"/>
                  </a:rPr>
                  <a:t>Professional Development</a:t>
                </a:r>
              </a:p>
            </p:txBody>
          </p:sp>
          <p:sp>
            <p:nvSpPr>
              <p:cNvPr id="90" name="Rectangle 89">
                <a:extLst>
                  <a:ext uri="{FF2B5EF4-FFF2-40B4-BE49-F238E27FC236}">
                    <a16:creationId xmlns:a16="http://schemas.microsoft.com/office/drawing/2014/main" id="{2FFF0834-0DD4-4A2C-AEF8-4CE59286BFB8}"/>
                  </a:ext>
                </a:extLst>
              </p:cNvPr>
              <p:cNvSpPr/>
              <p:nvPr/>
            </p:nvSpPr>
            <p:spPr>
              <a:xfrm rot="16200000">
                <a:off x="2006181" y="5451839"/>
                <a:ext cx="1671322" cy="792480"/>
              </a:xfrm>
              <a:prstGeom prst="rect">
                <a:avLst/>
              </a:prstGeom>
              <a:blipFill>
                <a:blip r:embed="rId4"/>
                <a:tile tx="0" ty="0" sx="100000" sy="100000" flip="none" algn="tl"/>
              </a:blipFill>
              <a:scene3d>
                <a:camera prst="orthographicFront"/>
                <a:lightRig rig="soft" dir="t">
                  <a:rot lat="0" lon="0" rev="15600000"/>
                </a:lightRig>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prstMaterial="softEdge">
                  <a:bevelT w="25400" h="38100" prst="relaxedInset"/>
                </a:sp3d>
              </a:bodyPr>
              <a:lstStyle/>
              <a:p>
                <a:pPr algn="ctr"/>
                <a:r>
                  <a:rPr lang="en-US" sz="1600" dirty="0">
                    <a:ln/>
                    <a:solidFill>
                      <a:schemeClr val="tx1"/>
                    </a:solidFill>
                    <a:latin typeface="Britannic Bold" panose="020B0903060703020204" pitchFamily="34" charset="0"/>
                  </a:rPr>
                  <a:t>Women who negotiate are nice too!</a:t>
                </a:r>
              </a:p>
            </p:txBody>
          </p:sp>
          <p:sp>
            <p:nvSpPr>
              <p:cNvPr id="91" name="Rectangle 90">
                <a:extLst>
                  <a:ext uri="{FF2B5EF4-FFF2-40B4-BE49-F238E27FC236}">
                    <a16:creationId xmlns:a16="http://schemas.microsoft.com/office/drawing/2014/main" id="{F4387A06-1DA2-4CCE-9074-8D67EEF0C937}"/>
                  </a:ext>
                </a:extLst>
              </p:cNvPr>
              <p:cNvSpPr/>
              <p:nvPr/>
            </p:nvSpPr>
            <p:spPr>
              <a:xfrm rot="16200000">
                <a:off x="2471012" y="5406119"/>
                <a:ext cx="2026921" cy="528320"/>
              </a:xfrm>
              <a:prstGeom prst="rect">
                <a:avLst/>
              </a:prstGeom>
              <a:blipFill>
                <a:blip r:embed="rId4"/>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relaxedInset"/>
                </a:sp3d>
              </a:bodyPr>
              <a:lstStyle/>
              <a:p>
                <a:pPr algn="ctr"/>
                <a:r>
                  <a:rPr lang="en-US" b="1" dirty="0">
                    <a:solidFill>
                      <a:schemeClr val="tx1"/>
                    </a:solidFill>
                  </a:rPr>
                  <a:t>Support Programs</a:t>
                </a:r>
              </a:p>
            </p:txBody>
          </p:sp>
          <p:sp>
            <p:nvSpPr>
              <p:cNvPr id="92" name="Rectangle 91">
                <a:extLst>
                  <a:ext uri="{FF2B5EF4-FFF2-40B4-BE49-F238E27FC236}">
                    <a16:creationId xmlns:a16="http://schemas.microsoft.com/office/drawing/2014/main" id="{69D2C705-8FD5-4C7F-8A7D-FC27F15D5310}"/>
                  </a:ext>
                </a:extLst>
              </p:cNvPr>
              <p:cNvSpPr/>
              <p:nvPr/>
            </p:nvSpPr>
            <p:spPr>
              <a:xfrm rot="16200000">
                <a:off x="3052980" y="5409278"/>
                <a:ext cx="1969805" cy="579118"/>
              </a:xfrm>
              <a:prstGeom prst="rect">
                <a:avLst/>
              </a:prstGeom>
              <a:blipFill>
                <a:blip r:embed="rId4"/>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relaxedInset"/>
                </a:sp3d>
              </a:bodyPr>
              <a:lstStyle/>
              <a:p>
                <a:pPr algn="ctr"/>
                <a:r>
                  <a:rPr lang="en-US" b="1" dirty="0">
                    <a:solidFill>
                      <a:schemeClr val="tx1"/>
                    </a:solidFill>
                  </a:rPr>
                  <a:t>Expand Definition of Excellence</a:t>
                </a:r>
              </a:p>
            </p:txBody>
          </p:sp>
          <p:sp>
            <p:nvSpPr>
              <p:cNvPr id="93" name="Rectangle 92">
                <a:extLst>
                  <a:ext uri="{FF2B5EF4-FFF2-40B4-BE49-F238E27FC236}">
                    <a16:creationId xmlns:a16="http://schemas.microsoft.com/office/drawing/2014/main" id="{7FA471F6-A5C3-4266-B34D-94653FDEB9C9}"/>
                  </a:ext>
                </a:extLst>
              </p:cNvPr>
              <p:cNvSpPr/>
              <p:nvPr/>
            </p:nvSpPr>
            <p:spPr>
              <a:xfrm>
                <a:off x="4333031" y="4508885"/>
                <a:ext cx="942314" cy="2174855"/>
              </a:xfrm>
              <a:prstGeom prst="rect">
                <a:avLst/>
              </a:prstGeom>
              <a:blipFill>
                <a:blip r:embed="rId4"/>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relaxedInset"/>
                </a:sp3d>
              </a:bodyPr>
              <a:lstStyle/>
              <a:p>
                <a:pPr algn="ctr"/>
                <a:r>
                  <a:rPr lang="en-US" sz="1600" b="1" dirty="0">
                    <a:solidFill>
                      <a:schemeClr val="tx1"/>
                    </a:solidFill>
                  </a:rPr>
                  <a:t>Inclusive Organizations</a:t>
                </a:r>
              </a:p>
            </p:txBody>
          </p:sp>
          <p:grpSp>
            <p:nvGrpSpPr>
              <p:cNvPr id="94" name="Group 93">
                <a:extLst>
                  <a:ext uri="{FF2B5EF4-FFF2-40B4-BE49-F238E27FC236}">
                    <a16:creationId xmlns:a16="http://schemas.microsoft.com/office/drawing/2014/main" id="{11D132E8-45AF-471D-9360-406604DD1470}"/>
                  </a:ext>
                </a:extLst>
              </p:cNvPr>
              <p:cNvGrpSpPr/>
              <p:nvPr/>
            </p:nvGrpSpPr>
            <p:grpSpPr>
              <a:xfrm>
                <a:off x="5294702" y="4456571"/>
                <a:ext cx="1521414" cy="2227169"/>
                <a:chOff x="5294702" y="4456571"/>
                <a:chExt cx="1521414" cy="2227169"/>
              </a:xfrm>
            </p:grpSpPr>
            <p:sp>
              <p:nvSpPr>
                <p:cNvPr id="95" name="Rectangle 94">
                  <a:extLst>
                    <a:ext uri="{FF2B5EF4-FFF2-40B4-BE49-F238E27FC236}">
                      <a16:creationId xmlns:a16="http://schemas.microsoft.com/office/drawing/2014/main" id="{44638878-432D-48A4-85AF-F4364607FA90}"/>
                    </a:ext>
                  </a:extLst>
                </p:cNvPr>
                <p:cNvSpPr/>
                <p:nvPr/>
              </p:nvSpPr>
              <p:spPr>
                <a:xfrm>
                  <a:off x="5294702" y="4456571"/>
                  <a:ext cx="518165" cy="2225040"/>
                </a:xfrm>
                <a:prstGeom prst="rect">
                  <a:avLst/>
                </a:prstGeom>
                <a:blipFill>
                  <a:blip r:embed="rId4"/>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sp3d extrusionH="57150">
                    <a:bevelT w="38100" h="38100" prst="relaxedInset"/>
                  </a:sp3d>
                </a:bodyPr>
                <a:lstStyle/>
                <a:p>
                  <a:pPr algn="ctr"/>
                  <a:r>
                    <a:rPr lang="en-US" b="1" i="1" dirty="0">
                      <a:solidFill>
                        <a:schemeClr val="tx1"/>
                      </a:solidFill>
                      <a:effectLst>
                        <a:outerShdw blurRad="38100" dist="38100" dir="2700000" algn="tl">
                          <a:srgbClr val="000000">
                            <a:alpha val="43137"/>
                          </a:srgbClr>
                        </a:outerShdw>
                      </a:effectLst>
                    </a:rPr>
                    <a:t>MENTORING Circles</a:t>
                  </a:r>
                </a:p>
              </p:txBody>
            </p:sp>
            <p:sp>
              <p:nvSpPr>
                <p:cNvPr id="96" name="Rectangle 95">
                  <a:extLst>
                    <a:ext uri="{FF2B5EF4-FFF2-40B4-BE49-F238E27FC236}">
                      <a16:creationId xmlns:a16="http://schemas.microsoft.com/office/drawing/2014/main" id="{CA7BFDFE-6F2E-4E68-B122-7FED6D297942}"/>
                    </a:ext>
                  </a:extLst>
                </p:cNvPr>
                <p:cNvSpPr/>
                <p:nvPr/>
              </p:nvSpPr>
              <p:spPr>
                <a:xfrm rot="16200000">
                  <a:off x="5178699" y="5466865"/>
                  <a:ext cx="1837674" cy="596076"/>
                </a:xfrm>
                <a:prstGeom prst="rect">
                  <a:avLst/>
                </a:prstGeom>
                <a:blipFill>
                  <a:blip r:embed="rId4"/>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a:bevelT w="38100" h="38100" prst="relaxedInset"/>
                  </a:sp3d>
                </a:bodyPr>
                <a:lstStyle/>
                <a:p>
                  <a:pPr algn="ctr"/>
                  <a:r>
                    <a:rPr lang="en-US" b="1" dirty="0">
                      <a:solidFill>
                        <a:schemeClr val="tx1"/>
                      </a:solidFill>
                    </a:rPr>
                    <a:t>Using Culture &amp; Climate Surveys</a:t>
                  </a:r>
                </a:p>
              </p:txBody>
            </p:sp>
            <p:sp>
              <p:nvSpPr>
                <p:cNvPr id="97" name="Rectangle 96">
                  <a:extLst>
                    <a:ext uri="{FF2B5EF4-FFF2-40B4-BE49-F238E27FC236}">
                      <a16:creationId xmlns:a16="http://schemas.microsoft.com/office/drawing/2014/main" id="{9BA30885-3D1D-4BEE-9B8B-ADFFF017C163}"/>
                    </a:ext>
                  </a:extLst>
                </p:cNvPr>
                <p:cNvSpPr/>
                <p:nvPr/>
              </p:nvSpPr>
              <p:spPr>
                <a:xfrm>
                  <a:off x="6402490" y="5351166"/>
                  <a:ext cx="413626" cy="1332574"/>
                </a:xfrm>
                <a:prstGeom prst="rect">
                  <a:avLst/>
                </a:prstGeom>
                <a:blipFill>
                  <a:blip r:embed="rId4"/>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sp3d extrusionH="57150">
                    <a:bevelT w="38100" h="38100" prst="relaxedInset"/>
                  </a:sp3d>
                </a:bodyPr>
                <a:lstStyle/>
                <a:p>
                  <a:pPr algn="ctr"/>
                  <a:r>
                    <a:rPr lang="en-US" b="1" i="1" dirty="0">
                      <a:solidFill>
                        <a:schemeClr val="tx1"/>
                      </a:solidFill>
                    </a:rPr>
                    <a:t>Mini-Grants</a:t>
                  </a:r>
                </a:p>
              </p:txBody>
            </p:sp>
          </p:grpSp>
        </p:grpSp>
        <p:grpSp>
          <p:nvGrpSpPr>
            <p:cNvPr id="98" name="Group 97">
              <a:extLst>
                <a:ext uri="{FF2B5EF4-FFF2-40B4-BE49-F238E27FC236}">
                  <a16:creationId xmlns:a16="http://schemas.microsoft.com/office/drawing/2014/main" id="{8FAFE2CF-6E5E-4024-A50E-4157612F70D0}"/>
                </a:ext>
              </a:extLst>
            </p:cNvPr>
            <p:cNvGrpSpPr/>
            <p:nvPr/>
          </p:nvGrpSpPr>
          <p:grpSpPr>
            <a:xfrm>
              <a:off x="2080414" y="-38492"/>
              <a:ext cx="9788689" cy="6748002"/>
              <a:chOff x="2004548" y="-64262"/>
              <a:chExt cx="9788689" cy="6748002"/>
            </a:xfrm>
          </p:grpSpPr>
          <p:sp>
            <p:nvSpPr>
              <p:cNvPr id="99" name="Rectangle 98">
                <a:extLst>
                  <a:ext uri="{FF2B5EF4-FFF2-40B4-BE49-F238E27FC236}">
                    <a16:creationId xmlns:a16="http://schemas.microsoft.com/office/drawing/2014/main" id="{DE0DE2AF-1651-47B3-8BE2-4B872CB62715}"/>
                  </a:ext>
                </a:extLst>
              </p:cNvPr>
              <p:cNvSpPr/>
              <p:nvPr/>
            </p:nvSpPr>
            <p:spPr>
              <a:xfrm>
                <a:off x="2004548" y="2251158"/>
                <a:ext cx="680720" cy="2017375"/>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i="1" dirty="0">
                    <a:solidFill>
                      <a:schemeClr val="tx1"/>
                    </a:solidFill>
                  </a:rPr>
                  <a:t>Eliminating Hidden Rules</a:t>
                </a:r>
              </a:p>
            </p:txBody>
          </p:sp>
          <p:sp>
            <p:nvSpPr>
              <p:cNvPr id="100" name="Rectangle 99">
                <a:extLst>
                  <a:ext uri="{FF2B5EF4-FFF2-40B4-BE49-F238E27FC236}">
                    <a16:creationId xmlns:a16="http://schemas.microsoft.com/office/drawing/2014/main" id="{84F5EFC3-4DB0-4D64-9EBF-644683193D84}"/>
                  </a:ext>
                </a:extLst>
              </p:cNvPr>
              <p:cNvSpPr/>
              <p:nvPr/>
            </p:nvSpPr>
            <p:spPr>
              <a:xfrm>
                <a:off x="2690353" y="2642933"/>
                <a:ext cx="886446" cy="1625600"/>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Train leaders to use policies</a:t>
                </a:r>
              </a:p>
            </p:txBody>
          </p:sp>
          <p:sp>
            <p:nvSpPr>
              <p:cNvPr id="101" name="Rectangle 100">
                <a:extLst>
                  <a:ext uri="{FF2B5EF4-FFF2-40B4-BE49-F238E27FC236}">
                    <a16:creationId xmlns:a16="http://schemas.microsoft.com/office/drawing/2014/main" id="{2E9D9D50-ED13-4758-818C-7228E3A55070}"/>
                  </a:ext>
                </a:extLst>
              </p:cNvPr>
              <p:cNvSpPr/>
              <p:nvPr/>
            </p:nvSpPr>
            <p:spPr>
              <a:xfrm>
                <a:off x="3587309" y="2282253"/>
                <a:ext cx="1216648" cy="1986280"/>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i="1" dirty="0">
                    <a:solidFill>
                      <a:schemeClr val="tx1"/>
                    </a:solidFill>
                  </a:rPr>
                  <a:t>Collecting, analyzing, sharing, using the right data</a:t>
                </a:r>
              </a:p>
            </p:txBody>
          </p:sp>
          <p:sp>
            <p:nvSpPr>
              <p:cNvPr id="102" name="Rectangle 101">
                <a:extLst>
                  <a:ext uri="{FF2B5EF4-FFF2-40B4-BE49-F238E27FC236}">
                    <a16:creationId xmlns:a16="http://schemas.microsoft.com/office/drawing/2014/main" id="{E7C083C8-A894-43FC-A5AC-EE371AFD9689}"/>
                  </a:ext>
                </a:extLst>
              </p:cNvPr>
              <p:cNvSpPr/>
              <p:nvPr/>
            </p:nvSpPr>
            <p:spPr>
              <a:xfrm rot="16200000">
                <a:off x="4117854" y="2859140"/>
                <a:ext cx="2098040" cy="720745"/>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Recognize &amp; value service work</a:t>
                </a:r>
              </a:p>
            </p:txBody>
          </p:sp>
          <p:sp>
            <p:nvSpPr>
              <p:cNvPr id="103" name="Rectangle 102">
                <a:extLst>
                  <a:ext uri="{FF2B5EF4-FFF2-40B4-BE49-F238E27FC236}">
                    <a16:creationId xmlns:a16="http://schemas.microsoft.com/office/drawing/2014/main" id="{9FD4879F-158D-4DE4-BA6F-9786EF268198}"/>
                  </a:ext>
                </a:extLst>
              </p:cNvPr>
              <p:cNvSpPr/>
              <p:nvPr/>
            </p:nvSpPr>
            <p:spPr>
              <a:xfrm rot="16200000">
                <a:off x="5030357" y="2927749"/>
                <a:ext cx="1837674" cy="843894"/>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Equitable Policies for Resource Allocation</a:t>
                </a:r>
              </a:p>
            </p:txBody>
          </p:sp>
          <p:sp>
            <p:nvSpPr>
              <p:cNvPr id="104" name="Rectangle 103">
                <a:extLst>
                  <a:ext uri="{FF2B5EF4-FFF2-40B4-BE49-F238E27FC236}">
                    <a16:creationId xmlns:a16="http://schemas.microsoft.com/office/drawing/2014/main" id="{190134DF-4F45-42AD-9B1E-C73365D97B37}"/>
                  </a:ext>
                </a:extLst>
              </p:cNvPr>
              <p:cNvSpPr/>
              <p:nvPr/>
            </p:nvSpPr>
            <p:spPr>
              <a:xfrm rot="16200000">
                <a:off x="5579009" y="3043290"/>
                <a:ext cx="2017375" cy="433110"/>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Monitoring workload</a:t>
                </a:r>
              </a:p>
            </p:txBody>
          </p:sp>
          <p:sp>
            <p:nvSpPr>
              <p:cNvPr id="105" name="Rectangle 104">
                <a:extLst>
                  <a:ext uri="{FF2B5EF4-FFF2-40B4-BE49-F238E27FC236}">
                    <a16:creationId xmlns:a16="http://schemas.microsoft.com/office/drawing/2014/main" id="{47D48BD0-1E22-44F8-8C27-B9B25B8B8AC0}"/>
                  </a:ext>
                </a:extLst>
              </p:cNvPr>
              <p:cNvSpPr/>
              <p:nvPr/>
            </p:nvSpPr>
            <p:spPr>
              <a:xfrm>
                <a:off x="6813442" y="2447857"/>
                <a:ext cx="680720" cy="1820676"/>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i="1" dirty="0">
                    <a:solidFill>
                      <a:schemeClr val="tx1"/>
                    </a:solidFill>
                  </a:rPr>
                  <a:t>Implicit Bias Training</a:t>
                </a:r>
              </a:p>
            </p:txBody>
          </p:sp>
          <p:sp>
            <p:nvSpPr>
              <p:cNvPr id="106" name="Rectangle 105">
                <a:extLst>
                  <a:ext uri="{FF2B5EF4-FFF2-40B4-BE49-F238E27FC236}">
                    <a16:creationId xmlns:a16="http://schemas.microsoft.com/office/drawing/2014/main" id="{2194DF85-3492-446F-878B-53FE36814910}"/>
                  </a:ext>
                </a:extLst>
              </p:cNvPr>
              <p:cNvSpPr/>
              <p:nvPr/>
            </p:nvSpPr>
            <p:spPr>
              <a:xfrm>
                <a:off x="7507368" y="2642933"/>
                <a:ext cx="778934" cy="1625600"/>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tx1"/>
                    </a:solidFill>
                  </a:rPr>
                  <a:t>Accountability for Leadership</a:t>
                </a:r>
              </a:p>
            </p:txBody>
          </p:sp>
          <p:sp>
            <p:nvSpPr>
              <p:cNvPr id="107" name="Rectangle 106">
                <a:extLst>
                  <a:ext uri="{FF2B5EF4-FFF2-40B4-BE49-F238E27FC236}">
                    <a16:creationId xmlns:a16="http://schemas.microsoft.com/office/drawing/2014/main" id="{8244ECDD-DDF9-478A-BB2A-6861E1DC621A}"/>
                  </a:ext>
                </a:extLst>
              </p:cNvPr>
              <p:cNvSpPr/>
              <p:nvPr/>
            </p:nvSpPr>
            <p:spPr>
              <a:xfrm>
                <a:off x="11041251" y="2282253"/>
                <a:ext cx="738919" cy="1986280"/>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n-US" b="1" i="1" dirty="0">
                    <a:solidFill>
                      <a:schemeClr val="tx1"/>
                    </a:solidFill>
                  </a:rPr>
                  <a:t>ADVOCATES  AND ALLIES</a:t>
                </a:r>
              </a:p>
            </p:txBody>
          </p:sp>
          <p:sp>
            <p:nvSpPr>
              <p:cNvPr id="108" name="Rectangle 107">
                <a:extLst>
                  <a:ext uri="{FF2B5EF4-FFF2-40B4-BE49-F238E27FC236}">
                    <a16:creationId xmlns:a16="http://schemas.microsoft.com/office/drawing/2014/main" id="{C6DD7903-FC67-4247-AF33-6FEAC5B5A68C}"/>
                  </a:ext>
                </a:extLst>
              </p:cNvPr>
              <p:cNvSpPr/>
              <p:nvPr/>
            </p:nvSpPr>
            <p:spPr>
              <a:xfrm rot="16200000">
                <a:off x="1412986" y="634389"/>
                <a:ext cx="1916702" cy="720745"/>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Bystander Interventions</a:t>
                </a:r>
              </a:p>
            </p:txBody>
          </p:sp>
          <p:sp>
            <p:nvSpPr>
              <p:cNvPr id="109" name="Rectangle 108">
                <a:extLst>
                  <a:ext uri="{FF2B5EF4-FFF2-40B4-BE49-F238E27FC236}">
                    <a16:creationId xmlns:a16="http://schemas.microsoft.com/office/drawing/2014/main" id="{DB655EC3-25BA-41B7-8E57-E7E4D3423D32}"/>
                  </a:ext>
                </a:extLst>
              </p:cNvPr>
              <p:cNvSpPr/>
              <p:nvPr/>
            </p:nvSpPr>
            <p:spPr>
              <a:xfrm rot="16200000">
                <a:off x="7782553" y="2927749"/>
                <a:ext cx="1837674" cy="843894"/>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Work Life Policies &amp; Programs</a:t>
                </a:r>
              </a:p>
            </p:txBody>
          </p:sp>
          <p:sp>
            <p:nvSpPr>
              <p:cNvPr id="110" name="Rectangle 109">
                <a:extLst>
                  <a:ext uri="{FF2B5EF4-FFF2-40B4-BE49-F238E27FC236}">
                    <a16:creationId xmlns:a16="http://schemas.microsoft.com/office/drawing/2014/main" id="{7B04F0BF-4019-4222-A2A9-4B0B1FA178BD}"/>
                  </a:ext>
                </a:extLst>
              </p:cNvPr>
              <p:cNvSpPr/>
              <p:nvPr/>
            </p:nvSpPr>
            <p:spPr>
              <a:xfrm rot="16200000">
                <a:off x="8411122" y="2888215"/>
                <a:ext cx="2122824" cy="637812"/>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Mitigate Implicit Bias</a:t>
                </a:r>
              </a:p>
              <a:p>
                <a:pPr algn="ctr"/>
                <a:r>
                  <a:rPr lang="en-US" sz="1600" b="1" dirty="0">
                    <a:solidFill>
                      <a:schemeClr val="tx1"/>
                    </a:solidFill>
                  </a:rPr>
                  <a:t>Vol 1 – search coms</a:t>
                </a:r>
              </a:p>
            </p:txBody>
          </p:sp>
          <p:sp>
            <p:nvSpPr>
              <p:cNvPr id="111" name="Rectangle 110">
                <a:extLst>
                  <a:ext uri="{FF2B5EF4-FFF2-40B4-BE49-F238E27FC236}">
                    <a16:creationId xmlns:a16="http://schemas.microsoft.com/office/drawing/2014/main" id="{C5E80C56-B907-4912-A5DF-516C46264EAF}"/>
                  </a:ext>
                </a:extLst>
              </p:cNvPr>
              <p:cNvSpPr/>
              <p:nvPr/>
            </p:nvSpPr>
            <p:spPr>
              <a:xfrm rot="16200000">
                <a:off x="9066131" y="2871021"/>
                <a:ext cx="2122824" cy="672200"/>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Mitigate Implicit Bias</a:t>
                </a:r>
              </a:p>
              <a:p>
                <a:pPr algn="ctr"/>
                <a:r>
                  <a:rPr lang="en-US" sz="1600" b="1" dirty="0">
                    <a:solidFill>
                      <a:schemeClr val="tx1"/>
                    </a:solidFill>
                  </a:rPr>
                  <a:t>Vol 2 - tenure</a:t>
                </a:r>
              </a:p>
            </p:txBody>
          </p:sp>
          <p:sp>
            <p:nvSpPr>
              <p:cNvPr id="112" name="Rectangle 111">
                <a:extLst>
                  <a:ext uri="{FF2B5EF4-FFF2-40B4-BE49-F238E27FC236}">
                    <a16:creationId xmlns:a16="http://schemas.microsoft.com/office/drawing/2014/main" id="{63575960-C15B-4ADC-A366-4EDB4A8F9E6B}"/>
                  </a:ext>
                </a:extLst>
              </p:cNvPr>
              <p:cNvSpPr/>
              <p:nvPr/>
            </p:nvSpPr>
            <p:spPr>
              <a:xfrm rot="16200000">
                <a:off x="9690695" y="2918655"/>
                <a:ext cx="2122824" cy="576931"/>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Mitigate Implicit Bias</a:t>
                </a:r>
              </a:p>
              <a:p>
                <a:pPr algn="ctr"/>
                <a:r>
                  <a:rPr lang="en-US" sz="1600" b="1" dirty="0">
                    <a:solidFill>
                      <a:schemeClr val="tx1"/>
                    </a:solidFill>
                  </a:rPr>
                  <a:t>Vol 3 - promotion</a:t>
                </a:r>
              </a:p>
            </p:txBody>
          </p:sp>
          <p:sp>
            <p:nvSpPr>
              <p:cNvPr id="113" name="Rectangle 112">
                <a:extLst>
                  <a:ext uri="{FF2B5EF4-FFF2-40B4-BE49-F238E27FC236}">
                    <a16:creationId xmlns:a16="http://schemas.microsoft.com/office/drawing/2014/main" id="{1BBA0A03-39BB-4CFC-9911-C3ABDF41AAA2}"/>
                  </a:ext>
                </a:extLst>
              </p:cNvPr>
              <p:cNvSpPr/>
              <p:nvPr/>
            </p:nvSpPr>
            <p:spPr>
              <a:xfrm>
                <a:off x="2748328" y="1452454"/>
                <a:ext cx="2668162" cy="490149"/>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Microaggression Training</a:t>
                </a:r>
              </a:p>
            </p:txBody>
          </p:sp>
          <p:sp>
            <p:nvSpPr>
              <p:cNvPr id="114" name="Rectangle 113">
                <a:extLst>
                  <a:ext uri="{FF2B5EF4-FFF2-40B4-BE49-F238E27FC236}">
                    <a16:creationId xmlns:a16="http://schemas.microsoft.com/office/drawing/2014/main" id="{02A564D7-1A5A-4492-BA03-751C3B1240AD}"/>
                  </a:ext>
                </a:extLst>
              </p:cNvPr>
              <p:cNvSpPr/>
              <p:nvPr/>
            </p:nvSpPr>
            <p:spPr>
              <a:xfrm>
                <a:off x="2744192" y="913952"/>
                <a:ext cx="2628107" cy="539631"/>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Transparency &amp; Consistency</a:t>
                </a:r>
              </a:p>
            </p:txBody>
          </p:sp>
          <p:sp>
            <p:nvSpPr>
              <p:cNvPr id="115" name="Rectangle 114">
                <a:extLst>
                  <a:ext uri="{FF2B5EF4-FFF2-40B4-BE49-F238E27FC236}">
                    <a16:creationId xmlns:a16="http://schemas.microsoft.com/office/drawing/2014/main" id="{BFEB6C42-B38D-4B49-BC97-B71D8502EACB}"/>
                  </a:ext>
                </a:extLst>
              </p:cNvPr>
              <p:cNvSpPr/>
              <p:nvPr/>
            </p:nvSpPr>
            <p:spPr>
              <a:xfrm rot="5400000">
                <a:off x="3750668" y="-645796"/>
                <a:ext cx="560413" cy="2565093"/>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i="1" dirty="0">
                    <a:solidFill>
                      <a:schemeClr val="tx1"/>
                    </a:solidFill>
                  </a:rPr>
                  <a:t>Offices of Diversity and Inclusion - for Faculty too!</a:t>
                </a:r>
              </a:p>
            </p:txBody>
          </p:sp>
          <p:sp>
            <p:nvSpPr>
              <p:cNvPr id="116" name="Rectangle 115">
                <a:extLst>
                  <a:ext uri="{FF2B5EF4-FFF2-40B4-BE49-F238E27FC236}">
                    <a16:creationId xmlns:a16="http://schemas.microsoft.com/office/drawing/2014/main" id="{F1E5EFAB-F3A9-43D0-8C31-4CEFE9C4A1E6}"/>
                  </a:ext>
                </a:extLst>
              </p:cNvPr>
              <p:cNvSpPr/>
              <p:nvPr/>
            </p:nvSpPr>
            <p:spPr>
              <a:xfrm>
                <a:off x="11392082" y="0"/>
                <a:ext cx="390595" cy="1925933"/>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i="1" dirty="0">
                    <a:solidFill>
                      <a:schemeClr val="tx1"/>
                    </a:solidFill>
                  </a:rPr>
                  <a:t>Start-up checklists</a:t>
                </a:r>
              </a:p>
            </p:txBody>
          </p:sp>
          <p:sp>
            <p:nvSpPr>
              <p:cNvPr id="117" name="Rectangle 116">
                <a:extLst>
                  <a:ext uri="{FF2B5EF4-FFF2-40B4-BE49-F238E27FC236}">
                    <a16:creationId xmlns:a16="http://schemas.microsoft.com/office/drawing/2014/main" id="{9950B883-C291-4146-A12E-AD6996DA9305}"/>
                  </a:ext>
                </a:extLst>
              </p:cNvPr>
              <p:cNvSpPr/>
              <p:nvPr/>
            </p:nvSpPr>
            <p:spPr>
              <a:xfrm>
                <a:off x="5440641" y="-64262"/>
                <a:ext cx="680720" cy="2017375"/>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Using Culture &amp; Climate Surveys</a:t>
                </a:r>
              </a:p>
            </p:txBody>
          </p:sp>
          <p:sp>
            <p:nvSpPr>
              <p:cNvPr id="118" name="Rectangle 117">
                <a:extLst>
                  <a:ext uri="{FF2B5EF4-FFF2-40B4-BE49-F238E27FC236}">
                    <a16:creationId xmlns:a16="http://schemas.microsoft.com/office/drawing/2014/main" id="{9C81795B-57E0-4A49-A35D-E00E3E9E630D}"/>
                  </a:ext>
                </a:extLst>
              </p:cNvPr>
              <p:cNvSpPr/>
              <p:nvPr/>
            </p:nvSpPr>
            <p:spPr>
              <a:xfrm>
                <a:off x="6122408" y="430482"/>
                <a:ext cx="738552" cy="1522631"/>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tx1"/>
                    </a:solidFill>
                    <a:effectLst>
                      <a:outerShdw blurRad="38100" dist="38100" dir="2700000" algn="tl">
                        <a:srgbClr val="000000">
                          <a:alpha val="43137"/>
                        </a:srgbClr>
                      </a:outerShdw>
                    </a:effectLst>
                  </a:rPr>
                  <a:t>Salary Equity  Surveys</a:t>
                </a:r>
              </a:p>
            </p:txBody>
          </p:sp>
          <p:sp>
            <p:nvSpPr>
              <p:cNvPr id="119" name="Rectangle 118">
                <a:extLst>
                  <a:ext uri="{FF2B5EF4-FFF2-40B4-BE49-F238E27FC236}">
                    <a16:creationId xmlns:a16="http://schemas.microsoft.com/office/drawing/2014/main" id="{F8C96FDE-E546-4261-A42B-FF1F080FD35B}"/>
                  </a:ext>
                </a:extLst>
              </p:cNvPr>
              <p:cNvSpPr/>
              <p:nvPr/>
            </p:nvSpPr>
            <p:spPr>
              <a:xfrm>
                <a:off x="6857891" y="26795"/>
                <a:ext cx="530396" cy="1926318"/>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n-US" b="1" i="1" dirty="0">
                    <a:solidFill>
                      <a:schemeClr val="tx1"/>
                    </a:solidFill>
                  </a:rPr>
                  <a:t>Family Advocates</a:t>
                </a:r>
              </a:p>
            </p:txBody>
          </p:sp>
          <p:sp>
            <p:nvSpPr>
              <p:cNvPr id="120" name="Rectangle 119">
                <a:extLst>
                  <a:ext uri="{FF2B5EF4-FFF2-40B4-BE49-F238E27FC236}">
                    <a16:creationId xmlns:a16="http://schemas.microsoft.com/office/drawing/2014/main" id="{42B55766-CF37-4A71-AD2F-C2E790B6A137}"/>
                  </a:ext>
                </a:extLst>
              </p:cNvPr>
              <p:cNvSpPr/>
              <p:nvPr/>
            </p:nvSpPr>
            <p:spPr>
              <a:xfrm>
                <a:off x="7400107" y="-64262"/>
                <a:ext cx="513409" cy="2017375"/>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i="1" dirty="0">
                    <a:solidFill>
                      <a:schemeClr val="tx1"/>
                    </a:solidFill>
                  </a:rPr>
                  <a:t>Dual Career Policies</a:t>
                </a:r>
              </a:p>
            </p:txBody>
          </p:sp>
          <p:sp>
            <p:nvSpPr>
              <p:cNvPr id="121" name="Rectangle 120">
                <a:extLst>
                  <a:ext uri="{FF2B5EF4-FFF2-40B4-BE49-F238E27FC236}">
                    <a16:creationId xmlns:a16="http://schemas.microsoft.com/office/drawing/2014/main" id="{261B22CF-4FF5-4728-A445-9915008CE6E6}"/>
                  </a:ext>
                </a:extLst>
              </p:cNvPr>
              <p:cNvSpPr/>
              <p:nvPr/>
            </p:nvSpPr>
            <p:spPr>
              <a:xfrm rot="16200000">
                <a:off x="7226320" y="795333"/>
                <a:ext cx="1837674" cy="477886"/>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Chair Training</a:t>
                </a:r>
              </a:p>
            </p:txBody>
          </p:sp>
          <p:sp>
            <p:nvSpPr>
              <p:cNvPr id="122" name="Rectangle 121">
                <a:extLst>
                  <a:ext uri="{FF2B5EF4-FFF2-40B4-BE49-F238E27FC236}">
                    <a16:creationId xmlns:a16="http://schemas.microsoft.com/office/drawing/2014/main" id="{86036F6D-CBAE-44F7-80C1-3B206F189AEE}"/>
                  </a:ext>
                </a:extLst>
              </p:cNvPr>
              <p:cNvSpPr/>
              <p:nvPr/>
            </p:nvSpPr>
            <p:spPr>
              <a:xfrm>
                <a:off x="8395289" y="-33167"/>
                <a:ext cx="738919" cy="1986280"/>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n-US" b="1" i="1" dirty="0">
                    <a:solidFill>
                      <a:schemeClr val="tx1"/>
                    </a:solidFill>
                  </a:rPr>
                  <a:t>Departmental Level Strategies</a:t>
                </a:r>
              </a:p>
            </p:txBody>
          </p:sp>
          <p:sp>
            <p:nvSpPr>
              <p:cNvPr id="123" name="Rectangle 122">
                <a:extLst>
                  <a:ext uri="{FF2B5EF4-FFF2-40B4-BE49-F238E27FC236}">
                    <a16:creationId xmlns:a16="http://schemas.microsoft.com/office/drawing/2014/main" id="{4199C293-AE56-481A-B891-7D7820E4BC46}"/>
                  </a:ext>
                </a:extLst>
              </p:cNvPr>
              <p:cNvSpPr/>
              <p:nvPr/>
            </p:nvSpPr>
            <p:spPr>
              <a:xfrm rot="16200000">
                <a:off x="8588882" y="818476"/>
                <a:ext cx="1692343" cy="576931"/>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tx1"/>
                    </a:solidFill>
                    <a:effectLst>
                      <a:outerShdw blurRad="38100" dist="38100" dir="2700000" algn="tl">
                        <a:srgbClr val="000000">
                          <a:alpha val="43137"/>
                        </a:srgbClr>
                      </a:outerShdw>
                    </a:effectLst>
                  </a:rPr>
                  <a:t>Interactive Theater</a:t>
                </a:r>
              </a:p>
            </p:txBody>
          </p:sp>
          <p:sp>
            <p:nvSpPr>
              <p:cNvPr id="124" name="Rectangle 123">
                <a:extLst>
                  <a:ext uri="{FF2B5EF4-FFF2-40B4-BE49-F238E27FC236}">
                    <a16:creationId xmlns:a16="http://schemas.microsoft.com/office/drawing/2014/main" id="{E70A64A0-FCF7-4488-BBB3-CEC635E11359}"/>
                  </a:ext>
                </a:extLst>
              </p:cNvPr>
              <p:cNvSpPr/>
              <p:nvPr/>
            </p:nvSpPr>
            <p:spPr>
              <a:xfrm>
                <a:off x="9708414" y="525517"/>
                <a:ext cx="680720" cy="1424282"/>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i="1" dirty="0">
                    <a:solidFill>
                      <a:schemeClr val="tx1"/>
                    </a:solidFill>
                  </a:rPr>
                  <a:t>Diversity Goals</a:t>
                </a:r>
              </a:p>
            </p:txBody>
          </p:sp>
          <p:sp>
            <p:nvSpPr>
              <p:cNvPr id="125" name="Rectangle 124">
                <a:extLst>
                  <a:ext uri="{FF2B5EF4-FFF2-40B4-BE49-F238E27FC236}">
                    <a16:creationId xmlns:a16="http://schemas.microsoft.com/office/drawing/2014/main" id="{43C6B02B-BD26-4489-B46D-95AA272FDCAB}"/>
                  </a:ext>
                </a:extLst>
              </p:cNvPr>
              <p:cNvSpPr/>
              <p:nvPr/>
            </p:nvSpPr>
            <p:spPr>
              <a:xfrm rot="16200000">
                <a:off x="9796016" y="713942"/>
                <a:ext cx="1837674" cy="651439"/>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Leadership Development</a:t>
                </a:r>
              </a:p>
            </p:txBody>
          </p:sp>
          <p:sp>
            <p:nvSpPr>
              <p:cNvPr id="126" name="Rectangle 125">
                <a:extLst>
                  <a:ext uri="{FF2B5EF4-FFF2-40B4-BE49-F238E27FC236}">
                    <a16:creationId xmlns:a16="http://schemas.microsoft.com/office/drawing/2014/main" id="{CB8207F1-72AF-4448-8869-EAEA50939120}"/>
                  </a:ext>
                </a:extLst>
              </p:cNvPr>
              <p:cNvSpPr/>
              <p:nvPr/>
            </p:nvSpPr>
            <p:spPr>
              <a:xfrm>
                <a:off x="11010862" y="356544"/>
                <a:ext cx="381220" cy="1584887"/>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i="1" dirty="0">
                    <a:solidFill>
                      <a:schemeClr val="tx1"/>
                    </a:solidFill>
                  </a:rPr>
                  <a:t>Sponsorship</a:t>
                </a:r>
              </a:p>
            </p:txBody>
          </p:sp>
          <p:sp>
            <p:nvSpPr>
              <p:cNvPr id="127" name="Rectangle 126">
                <a:extLst>
                  <a:ext uri="{FF2B5EF4-FFF2-40B4-BE49-F238E27FC236}">
                    <a16:creationId xmlns:a16="http://schemas.microsoft.com/office/drawing/2014/main" id="{F0F36F30-E550-4C4E-A993-DD65EC97A871}"/>
                  </a:ext>
                </a:extLst>
              </p:cNvPr>
              <p:cNvSpPr/>
              <p:nvPr/>
            </p:nvSpPr>
            <p:spPr>
              <a:xfrm>
                <a:off x="6919726" y="5161109"/>
                <a:ext cx="738552" cy="1522631"/>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tx1"/>
                    </a:solidFill>
                    <a:effectLst>
                      <a:outerShdw blurRad="38100" dist="38100" dir="2700000" algn="tl">
                        <a:srgbClr val="000000">
                          <a:alpha val="43137"/>
                        </a:srgbClr>
                      </a:outerShdw>
                    </a:effectLst>
                  </a:rPr>
                  <a:t>Open Searches</a:t>
                </a:r>
              </a:p>
            </p:txBody>
          </p:sp>
          <p:sp>
            <p:nvSpPr>
              <p:cNvPr id="128" name="Rectangle 127">
                <a:extLst>
                  <a:ext uri="{FF2B5EF4-FFF2-40B4-BE49-F238E27FC236}">
                    <a16:creationId xmlns:a16="http://schemas.microsoft.com/office/drawing/2014/main" id="{CAD90C60-3F8F-4149-9A54-5382C6F1FBFD}"/>
                  </a:ext>
                </a:extLst>
              </p:cNvPr>
              <p:cNvSpPr/>
              <p:nvPr/>
            </p:nvSpPr>
            <p:spPr>
              <a:xfrm>
                <a:off x="7655209" y="4757422"/>
                <a:ext cx="530396" cy="1926318"/>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n-US" b="1" i="1" dirty="0">
                    <a:solidFill>
                      <a:schemeClr val="tx1"/>
                    </a:solidFill>
                  </a:rPr>
                  <a:t>Dependent Care Policies</a:t>
                </a:r>
              </a:p>
            </p:txBody>
          </p:sp>
          <p:sp>
            <p:nvSpPr>
              <p:cNvPr id="129" name="Rectangle 128">
                <a:extLst>
                  <a:ext uri="{FF2B5EF4-FFF2-40B4-BE49-F238E27FC236}">
                    <a16:creationId xmlns:a16="http://schemas.microsoft.com/office/drawing/2014/main" id="{B7AE80E4-6E52-4C1E-BEA9-00F83839B1E6}"/>
                  </a:ext>
                </a:extLst>
              </p:cNvPr>
              <p:cNvSpPr/>
              <p:nvPr/>
            </p:nvSpPr>
            <p:spPr>
              <a:xfrm>
                <a:off x="8197425" y="4666365"/>
                <a:ext cx="513409" cy="2017375"/>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i="1" dirty="0">
                    <a:solidFill>
                      <a:schemeClr val="tx1"/>
                    </a:solidFill>
                  </a:rPr>
                  <a:t>Empowerment</a:t>
                </a:r>
              </a:p>
            </p:txBody>
          </p:sp>
          <p:sp>
            <p:nvSpPr>
              <p:cNvPr id="130" name="Rectangle 129">
                <a:extLst>
                  <a:ext uri="{FF2B5EF4-FFF2-40B4-BE49-F238E27FC236}">
                    <a16:creationId xmlns:a16="http://schemas.microsoft.com/office/drawing/2014/main" id="{3E16B8BE-5B09-4FD0-B119-118017A88364}"/>
                  </a:ext>
                </a:extLst>
              </p:cNvPr>
              <p:cNvSpPr/>
              <p:nvPr/>
            </p:nvSpPr>
            <p:spPr>
              <a:xfrm rot="16200000">
                <a:off x="8023638" y="5525960"/>
                <a:ext cx="1837674" cy="477886"/>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Search Data</a:t>
                </a:r>
              </a:p>
            </p:txBody>
          </p:sp>
          <p:sp>
            <p:nvSpPr>
              <p:cNvPr id="131" name="Rectangle 130">
                <a:extLst>
                  <a:ext uri="{FF2B5EF4-FFF2-40B4-BE49-F238E27FC236}">
                    <a16:creationId xmlns:a16="http://schemas.microsoft.com/office/drawing/2014/main" id="{2749377D-C118-4DD9-8942-EC820BEE96AB}"/>
                  </a:ext>
                </a:extLst>
              </p:cNvPr>
              <p:cNvSpPr/>
              <p:nvPr/>
            </p:nvSpPr>
            <p:spPr>
              <a:xfrm>
                <a:off x="9192607" y="4697460"/>
                <a:ext cx="738919" cy="1986280"/>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n-US" b="1" i="1" dirty="0">
                    <a:solidFill>
                      <a:schemeClr val="tx1"/>
                    </a:solidFill>
                  </a:rPr>
                  <a:t>Address Academic Stigmas</a:t>
                </a:r>
              </a:p>
            </p:txBody>
          </p:sp>
          <p:sp>
            <p:nvSpPr>
              <p:cNvPr id="132" name="Rectangle 131">
                <a:extLst>
                  <a:ext uri="{FF2B5EF4-FFF2-40B4-BE49-F238E27FC236}">
                    <a16:creationId xmlns:a16="http://schemas.microsoft.com/office/drawing/2014/main" id="{3C850359-28F3-4AD1-B340-10BB03B3696D}"/>
                  </a:ext>
                </a:extLst>
              </p:cNvPr>
              <p:cNvSpPr/>
              <p:nvPr/>
            </p:nvSpPr>
            <p:spPr>
              <a:xfrm rot="16200000">
                <a:off x="10223157" y="5096661"/>
                <a:ext cx="2017375" cy="1122785"/>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Adaptation for Different Contexts</a:t>
                </a:r>
              </a:p>
            </p:txBody>
          </p:sp>
          <p:sp>
            <p:nvSpPr>
              <p:cNvPr id="133" name="Rectangle 132">
                <a:extLst>
                  <a:ext uri="{FF2B5EF4-FFF2-40B4-BE49-F238E27FC236}">
                    <a16:creationId xmlns:a16="http://schemas.microsoft.com/office/drawing/2014/main" id="{7699707A-82E4-40D9-BBBD-1D14DE57E330}"/>
                  </a:ext>
                </a:extLst>
              </p:cNvPr>
              <p:cNvSpPr/>
              <p:nvPr/>
            </p:nvSpPr>
            <p:spPr>
              <a:xfrm>
                <a:off x="9968663" y="4846065"/>
                <a:ext cx="680720" cy="1820676"/>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i="1" dirty="0">
                    <a:solidFill>
                      <a:schemeClr val="tx1"/>
                    </a:solidFill>
                  </a:rPr>
                  <a:t>Intersectional Perspective</a:t>
                </a:r>
              </a:p>
            </p:txBody>
          </p:sp>
        </p:grpSp>
      </p:grpSp>
    </p:spTree>
    <p:extLst>
      <p:ext uri="{BB962C8B-B14F-4D97-AF65-F5344CB8AC3E}">
        <p14:creationId xmlns:p14="http://schemas.microsoft.com/office/powerpoint/2010/main" val="346590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7 3.33333E-6 L 0.00104 0.65162 " pathEditMode="relative" rAng="0" ptsTypes="AA">
                                      <p:cBhvr>
                                        <p:cTn id="6" dur="2000" fill="hold"/>
                                        <p:tgtEl>
                                          <p:spTgt spid="14"/>
                                        </p:tgtEl>
                                        <p:attrNameLst>
                                          <p:attrName>ppt_x</p:attrName>
                                          <p:attrName>ppt_y</p:attrName>
                                        </p:attrNameLst>
                                      </p:cBhvr>
                                      <p:rCtr x="52" y="3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2A99CA-AFB1-4690-B2A5-6E64149625D3}"/>
              </a:ext>
            </a:extLst>
          </p:cNvPr>
          <p:cNvGrpSpPr/>
          <p:nvPr/>
        </p:nvGrpSpPr>
        <p:grpSpPr>
          <a:xfrm>
            <a:off x="1320989" y="2048655"/>
            <a:ext cx="9830634" cy="5380845"/>
            <a:chOff x="1002442" y="1010811"/>
            <a:chExt cx="9830634" cy="5380845"/>
          </a:xfrm>
        </p:grpSpPr>
        <p:pic>
          <p:nvPicPr>
            <p:cNvPr id="2050" name="Picture 2" descr="Image result for CHOIR">
              <a:extLst>
                <a:ext uri="{FF2B5EF4-FFF2-40B4-BE49-F238E27FC236}">
                  <a16:creationId xmlns:a16="http://schemas.microsoft.com/office/drawing/2014/main" id="{56680DDD-613F-4A11-A7C6-A5204CFB9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442" y="1010811"/>
              <a:ext cx="4907697" cy="5341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CHOIR">
              <a:extLst>
                <a:ext uri="{FF2B5EF4-FFF2-40B4-BE49-F238E27FC236}">
                  <a16:creationId xmlns:a16="http://schemas.microsoft.com/office/drawing/2014/main" id="{A7257DA6-D6A3-4F64-A472-3BF140234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5379" y="1050256"/>
              <a:ext cx="4907697" cy="53414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B9CB2005-46BF-424C-A3C7-39AB0FE0B280}"/>
              </a:ext>
            </a:extLst>
          </p:cNvPr>
          <p:cNvSpPr/>
          <p:nvPr/>
        </p:nvSpPr>
        <p:spPr>
          <a:xfrm>
            <a:off x="2702759" y="527590"/>
            <a:ext cx="6609895" cy="1254365"/>
          </a:xfrm>
          <a:prstGeom prst="rect">
            <a:avLst/>
          </a:prstGeom>
          <a:noFill/>
        </p:spPr>
        <p:txBody>
          <a:bodyPr wrap="none" lIns="91440" tIns="45720" rIns="91440" bIns="45720">
            <a:prstTxWarp prst="textDoubleWave1">
              <a:avLst/>
            </a:prstTxWarp>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Systemic Change!</a:t>
            </a:r>
          </a:p>
        </p:txBody>
      </p:sp>
    </p:spTree>
    <p:extLst>
      <p:ext uri="{BB962C8B-B14F-4D97-AF65-F5344CB8AC3E}">
        <p14:creationId xmlns:p14="http://schemas.microsoft.com/office/powerpoint/2010/main" val="2179681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E7F50B-5019-4FA3-8C0D-E26F0B7C7CDD}"/>
              </a:ext>
            </a:extLst>
          </p:cNvPr>
          <p:cNvSpPr/>
          <p:nvPr/>
        </p:nvSpPr>
        <p:spPr>
          <a:xfrm>
            <a:off x="6436660" y="3352799"/>
            <a:ext cx="3908612" cy="255942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3F4F1B8-CC5D-4DFD-B4E0-8586793FD117}"/>
              </a:ext>
            </a:extLst>
          </p:cNvPr>
          <p:cNvSpPr/>
          <p:nvPr/>
        </p:nvSpPr>
        <p:spPr>
          <a:xfrm>
            <a:off x="6436660" y="793374"/>
            <a:ext cx="3908612" cy="255942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5EA0E7C-88A4-4119-B90A-3C0713D14E24}"/>
              </a:ext>
            </a:extLst>
          </p:cNvPr>
          <p:cNvSpPr/>
          <p:nvPr/>
        </p:nvSpPr>
        <p:spPr>
          <a:xfrm>
            <a:off x="2528048" y="3352799"/>
            <a:ext cx="3908612" cy="255942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246E1BF-2C4D-4C72-80F1-75872F306E43}"/>
              </a:ext>
            </a:extLst>
          </p:cNvPr>
          <p:cNvSpPr/>
          <p:nvPr/>
        </p:nvSpPr>
        <p:spPr>
          <a:xfrm>
            <a:off x="2528048" y="793373"/>
            <a:ext cx="3908612" cy="255942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5F5C01A1-65EA-42E0-B418-992C797F6A51}"/>
              </a:ext>
            </a:extLst>
          </p:cNvPr>
          <p:cNvGraphicFramePr>
            <a:graphicFrameLocks noGrp="1"/>
          </p:cNvGraphicFramePr>
          <p:nvPr>
            <p:extLst>
              <p:ext uri="{D42A27DB-BD31-4B8C-83A1-F6EECF244321}">
                <p14:modId xmlns:p14="http://schemas.microsoft.com/office/powerpoint/2010/main" val="1863007670"/>
              </p:ext>
            </p:extLst>
          </p:nvPr>
        </p:nvGraphicFramePr>
        <p:xfrm>
          <a:off x="1762796" y="296482"/>
          <a:ext cx="8666408" cy="626503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B268D8BB-0B56-4DBA-959B-24654789E73E}"/>
              </a:ext>
            </a:extLst>
          </p:cNvPr>
          <p:cNvSpPr txBox="1"/>
          <p:nvPr/>
        </p:nvSpPr>
        <p:spPr>
          <a:xfrm>
            <a:off x="10345272" y="5115536"/>
            <a:ext cx="2034414" cy="923330"/>
          </a:xfrm>
          <a:prstGeom prst="rect">
            <a:avLst/>
          </a:prstGeom>
          <a:noFill/>
        </p:spPr>
        <p:txBody>
          <a:bodyPr wrap="square" rtlCol="0">
            <a:spAutoFit/>
          </a:bodyPr>
          <a:lstStyle/>
          <a:p>
            <a:pPr algn="ctr"/>
            <a:r>
              <a:rPr lang="en-US" b="1" dirty="0"/>
              <a:t>Hiring Checklist (policy &amp; accountability)</a:t>
            </a:r>
          </a:p>
        </p:txBody>
      </p:sp>
      <p:sp>
        <p:nvSpPr>
          <p:cNvPr id="8" name="TextBox 7">
            <a:extLst>
              <a:ext uri="{FF2B5EF4-FFF2-40B4-BE49-F238E27FC236}">
                <a16:creationId xmlns:a16="http://schemas.microsoft.com/office/drawing/2014/main" id="{9D36EC70-64A1-48A2-947D-F4BFD064F8C4}"/>
              </a:ext>
            </a:extLst>
          </p:cNvPr>
          <p:cNvSpPr txBox="1"/>
          <p:nvPr/>
        </p:nvSpPr>
        <p:spPr>
          <a:xfrm>
            <a:off x="4437533" y="5645627"/>
            <a:ext cx="1658467" cy="369332"/>
          </a:xfrm>
          <a:prstGeom prst="rect">
            <a:avLst/>
          </a:prstGeom>
          <a:noFill/>
        </p:spPr>
        <p:txBody>
          <a:bodyPr wrap="none" rtlCol="0">
            <a:spAutoFit/>
          </a:bodyPr>
          <a:lstStyle/>
          <a:p>
            <a:r>
              <a:rPr lang="en-US" b="1" dirty="0"/>
              <a:t>Hiring Checklist</a:t>
            </a:r>
          </a:p>
        </p:txBody>
      </p:sp>
      <p:sp>
        <p:nvSpPr>
          <p:cNvPr id="9" name="Rectangle 8">
            <a:extLst>
              <a:ext uri="{FF2B5EF4-FFF2-40B4-BE49-F238E27FC236}">
                <a16:creationId xmlns:a16="http://schemas.microsoft.com/office/drawing/2014/main" id="{6E003407-C7F2-41DB-8EC7-FD35F24818E4}"/>
              </a:ext>
            </a:extLst>
          </p:cNvPr>
          <p:cNvSpPr/>
          <p:nvPr/>
        </p:nvSpPr>
        <p:spPr>
          <a:xfrm>
            <a:off x="8695782" y="760117"/>
            <a:ext cx="1822063" cy="1200329"/>
          </a:xfrm>
          <a:prstGeom prst="rect">
            <a:avLst/>
          </a:prstGeom>
        </p:spPr>
        <p:txBody>
          <a:bodyPr wrap="square">
            <a:spAutoFit/>
          </a:bodyPr>
          <a:lstStyle/>
          <a:p>
            <a:pPr algn="ctr"/>
            <a:r>
              <a:rPr lang="en-US" b="1" dirty="0"/>
              <a:t>Faculty Development Center established</a:t>
            </a:r>
          </a:p>
        </p:txBody>
      </p:sp>
      <p:cxnSp>
        <p:nvCxnSpPr>
          <p:cNvPr id="11" name="Straight Arrow Connector 10">
            <a:extLst>
              <a:ext uri="{FF2B5EF4-FFF2-40B4-BE49-F238E27FC236}">
                <a16:creationId xmlns:a16="http://schemas.microsoft.com/office/drawing/2014/main" id="{A3F00A5F-F74F-4FC3-B5DC-181DB12CAEB2}"/>
              </a:ext>
            </a:extLst>
          </p:cNvPr>
          <p:cNvCxnSpPr/>
          <p:nvPr/>
        </p:nvCxnSpPr>
        <p:spPr>
          <a:xfrm>
            <a:off x="2343041" y="6439543"/>
            <a:ext cx="805030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107381E-2E3B-4B21-8EAF-CC5D1F2BD285}"/>
              </a:ext>
            </a:extLst>
          </p:cNvPr>
          <p:cNvCxnSpPr>
            <a:cxnSpLocks/>
          </p:cNvCxnSpPr>
          <p:nvPr/>
        </p:nvCxnSpPr>
        <p:spPr>
          <a:xfrm flipV="1">
            <a:off x="2327573" y="750284"/>
            <a:ext cx="0" cy="572511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300865C-B7A5-45C5-8FE4-B60BFA2EBCAD}"/>
              </a:ext>
            </a:extLst>
          </p:cNvPr>
          <p:cNvSpPr/>
          <p:nvPr/>
        </p:nvSpPr>
        <p:spPr>
          <a:xfrm>
            <a:off x="6659374" y="966629"/>
            <a:ext cx="1367971" cy="923330"/>
          </a:xfrm>
          <a:prstGeom prst="rect">
            <a:avLst/>
          </a:prstGeom>
        </p:spPr>
        <p:txBody>
          <a:bodyPr wrap="square">
            <a:spAutoFit/>
          </a:bodyPr>
          <a:lstStyle/>
          <a:p>
            <a:pPr algn="ctr"/>
            <a:r>
              <a:rPr lang="en-US" b="1" dirty="0"/>
              <a:t>collected institutional data</a:t>
            </a:r>
          </a:p>
        </p:txBody>
      </p:sp>
      <p:sp>
        <p:nvSpPr>
          <p:cNvPr id="18" name="Rectangle 17">
            <a:extLst>
              <a:ext uri="{FF2B5EF4-FFF2-40B4-BE49-F238E27FC236}">
                <a16:creationId xmlns:a16="http://schemas.microsoft.com/office/drawing/2014/main" id="{76384B98-A718-448E-89E8-09C4A7B2B6D4}"/>
              </a:ext>
            </a:extLst>
          </p:cNvPr>
          <p:cNvSpPr/>
          <p:nvPr/>
        </p:nvSpPr>
        <p:spPr>
          <a:xfrm>
            <a:off x="7642696" y="4747567"/>
            <a:ext cx="1496540" cy="646331"/>
          </a:xfrm>
          <a:prstGeom prst="rect">
            <a:avLst/>
          </a:prstGeom>
        </p:spPr>
        <p:txBody>
          <a:bodyPr wrap="square">
            <a:spAutoFit/>
          </a:bodyPr>
          <a:lstStyle/>
          <a:p>
            <a:pPr algn="ctr"/>
            <a:r>
              <a:rPr lang="en-US" b="1" dirty="0"/>
              <a:t>Coordinate w/ HR</a:t>
            </a:r>
          </a:p>
        </p:txBody>
      </p:sp>
      <p:sp>
        <p:nvSpPr>
          <p:cNvPr id="19" name="Rectangle 18">
            <a:extLst>
              <a:ext uri="{FF2B5EF4-FFF2-40B4-BE49-F238E27FC236}">
                <a16:creationId xmlns:a16="http://schemas.microsoft.com/office/drawing/2014/main" id="{EB943151-259C-4B3B-A24A-A760A0E0579C}"/>
              </a:ext>
            </a:extLst>
          </p:cNvPr>
          <p:cNvSpPr/>
          <p:nvPr/>
        </p:nvSpPr>
        <p:spPr>
          <a:xfrm>
            <a:off x="9049206" y="4531898"/>
            <a:ext cx="1496540" cy="923330"/>
          </a:xfrm>
          <a:prstGeom prst="rect">
            <a:avLst/>
          </a:prstGeom>
        </p:spPr>
        <p:txBody>
          <a:bodyPr wrap="square">
            <a:spAutoFit/>
          </a:bodyPr>
          <a:lstStyle/>
          <a:p>
            <a:pPr algn="ctr"/>
            <a:r>
              <a:rPr lang="en-US" b="1" dirty="0"/>
              <a:t>Coordinate w/ CDO &amp; EEO</a:t>
            </a:r>
          </a:p>
        </p:txBody>
      </p:sp>
      <p:sp>
        <p:nvSpPr>
          <p:cNvPr id="20" name="Rectangle 19">
            <a:extLst>
              <a:ext uri="{FF2B5EF4-FFF2-40B4-BE49-F238E27FC236}">
                <a16:creationId xmlns:a16="http://schemas.microsoft.com/office/drawing/2014/main" id="{1F165F9B-5B49-4242-A640-C224487FFE8A}"/>
              </a:ext>
            </a:extLst>
          </p:cNvPr>
          <p:cNvSpPr/>
          <p:nvPr/>
        </p:nvSpPr>
        <p:spPr>
          <a:xfrm>
            <a:off x="10452401" y="2294842"/>
            <a:ext cx="1699262" cy="646331"/>
          </a:xfrm>
          <a:prstGeom prst="rect">
            <a:avLst/>
          </a:prstGeom>
        </p:spPr>
        <p:txBody>
          <a:bodyPr wrap="square">
            <a:spAutoFit/>
          </a:bodyPr>
          <a:lstStyle/>
          <a:p>
            <a:pPr algn="ctr"/>
            <a:r>
              <a:rPr lang="en-US" b="1" dirty="0"/>
              <a:t>Work-life balance policies</a:t>
            </a:r>
          </a:p>
        </p:txBody>
      </p:sp>
      <p:sp>
        <p:nvSpPr>
          <p:cNvPr id="21" name="Rectangle 20">
            <a:extLst>
              <a:ext uri="{FF2B5EF4-FFF2-40B4-BE49-F238E27FC236}">
                <a16:creationId xmlns:a16="http://schemas.microsoft.com/office/drawing/2014/main" id="{B277B993-AF7A-4136-8D25-E58829CF626F}"/>
              </a:ext>
            </a:extLst>
          </p:cNvPr>
          <p:cNvSpPr/>
          <p:nvPr/>
        </p:nvSpPr>
        <p:spPr>
          <a:xfrm>
            <a:off x="10369031" y="3260018"/>
            <a:ext cx="1394835" cy="646331"/>
          </a:xfrm>
          <a:prstGeom prst="rect">
            <a:avLst/>
          </a:prstGeom>
        </p:spPr>
        <p:txBody>
          <a:bodyPr wrap="square">
            <a:spAutoFit/>
          </a:bodyPr>
          <a:lstStyle/>
          <a:p>
            <a:pPr algn="ctr"/>
            <a:r>
              <a:rPr lang="en-US" b="1" dirty="0"/>
              <a:t>Dual Career policies</a:t>
            </a:r>
          </a:p>
        </p:txBody>
      </p:sp>
      <p:sp>
        <p:nvSpPr>
          <p:cNvPr id="22" name="Rectangle 21">
            <a:extLst>
              <a:ext uri="{FF2B5EF4-FFF2-40B4-BE49-F238E27FC236}">
                <a16:creationId xmlns:a16="http://schemas.microsoft.com/office/drawing/2014/main" id="{5CD77B13-2A1A-44EE-BC33-0AC5245E629D}"/>
              </a:ext>
            </a:extLst>
          </p:cNvPr>
          <p:cNvSpPr/>
          <p:nvPr/>
        </p:nvSpPr>
        <p:spPr>
          <a:xfrm>
            <a:off x="4721457" y="1973932"/>
            <a:ext cx="1394835" cy="1200329"/>
          </a:xfrm>
          <a:prstGeom prst="rect">
            <a:avLst/>
          </a:prstGeom>
        </p:spPr>
        <p:txBody>
          <a:bodyPr wrap="square">
            <a:spAutoFit/>
          </a:bodyPr>
          <a:lstStyle/>
          <a:p>
            <a:pPr algn="ctr"/>
            <a:r>
              <a:rPr lang="en-US" b="1" dirty="0"/>
              <a:t>Search Committee Chair Training</a:t>
            </a:r>
          </a:p>
        </p:txBody>
      </p:sp>
      <p:sp>
        <p:nvSpPr>
          <p:cNvPr id="23" name="Rectangle 22">
            <a:extLst>
              <a:ext uri="{FF2B5EF4-FFF2-40B4-BE49-F238E27FC236}">
                <a16:creationId xmlns:a16="http://schemas.microsoft.com/office/drawing/2014/main" id="{53911715-BA49-47BB-8558-9A2745DCB4D7}"/>
              </a:ext>
            </a:extLst>
          </p:cNvPr>
          <p:cNvSpPr/>
          <p:nvPr/>
        </p:nvSpPr>
        <p:spPr>
          <a:xfrm>
            <a:off x="112534" y="4157898"/>
            <a:ext cx="1921581" cy="1754326"/>
          </a:xfrm>
          <a:prstGeom prst="rect">
            <a:avLst/>
          </a:prstGeom>
        </p:spPr>
        <p:txBody>
          <a:bodyPr wrap="square">
            <a:spAutoFit/>
          </a:bodyPr>
          <a:lstStyle/>
          <a:p>
            <a:pPr marL="285750" indent="-285750">
              <a:buFont typeface="Arial" panose="020B0604020202020204" pitchFamily="34" charset="0"/>
              <a:buChar char="•"/>
            </a:pPr>
            <a:r>
              <a:rPr lang="en-US" b="1" dirty="0"/>
              <a:t>Professional Development</a:t>
            </a:r>
          </a:p>
          <a:p>
            <a:pPr marL="285750" indent="-285750">
              <a:buFont typeface="Arial" panose="020B0604020202020204" pitchFamily="34" charset="0"/>
              <a:buChar char="•"/>
            </a:pPr>
            <a:r>
              <a:rPr lang="en-US" b="1" dirty="0"/>
              <a:t>Mentoring</a:t>
            </a:r>
          </a:p>
          <a:p>
            <a:pPr marL="285750" indent="-285750">
              <a:buFont typeface="Arial" panose="020B0604020202020204" pitchFamily="34" charset="0"/>
              <a:buChar char="•"/>
            </a:pPr>
            <a:r>
              <a:rPr lang="en-US" b="1" dirty="0"/>
              <a:t>Coaching</a:t>
            </a:r>
          </a:p>
          <a:p>
            <a:pPr marL="285750" indent="-285750">
              <a:buFont typeface="Arial" panose="020B0604020202020204" pitchFamily="34" charset="0"/>
              <a:buChar char="•"/>
            </a:pPr>
            <a:r>
              <a:rPr lang="en-US" b="1" dirty="0"/>
              <a:t>Women’s events</a:t>
            </a:r>
          </a:p>
        </p:txBody>
      </p:sp>
      <p:sp>
        <p:nvSpPr>
          <p:cNvPr id="24" name="TextBox 23">
            <a:extLst>
              <a:ext uri="{FF2B5EF4-FFF2-40B4-BE49-F238E27FC236}">
                <a16:creationId xmlns:a16="http://schemas.microsoft.com/office/drawing/2014/main" id="{245F7F28-C742-4A4F-B3A9-3DBFC29FECD4}"/>
              </a:ext>
            </a:extLst>
          </p:cNvPr>
          <p:cNvSpPr txBox="1"/>
          <p:nvPr/>
        </p:nvSpPr>
        <p:spPr>
          <a:xfrm>
            <a:off x="117504" y="-8500"/>
            <a:ext cx="11956992" cy="646331"/>
          </a:xfrm>
          <a:prstGeom prst="rect">
            <a:avLst/>
          </a:prstGeom>
          <a:noFill/>
        </p:spPr>
        <p:txBody>
          <a:bodyPr wrap="square" rtlCol="0">
            <a:spAutoFit/>
          </a:bodyPr>
          <a:lstStyle/>
          <a:p>
            <a:pPr algn="ctr"/>
            <a:r>
              <a:rPr lang="en-US" sz="3600" b="1" dirty="0"/>
              <a:t>Degree of Systemic Change – Reported IDEAL-N Strategies</a:t>
            </a:r>
          </a:p>
        </p:txBody>
      </p:sp>
    </p:spTree>
    <p:extLst>
      <p:ext uri="{BB962C8B-B14F-4D97-AF65-F5344CB8AC3E}">
        <p14:creationId xmlns:p14="http://schemas.microsoft.com/office/powerpoint/2010/main" val="2471504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E829EDE-3A6F-4DC7-95D1-8473EF196672}"/>
              </a:ext>
            </a:extLst>
          </p:cNvPr>
          <p:cNvPicPr>
            <a:picLocks noChangeAspect="1"/>
          </p:cNvPicPr>
          <p:nvPr/>
        </p:nvPicPr>
        <p:blipFill>
          <a:blip r:embed="rId2"/>
          <a:stretch>
            <a:fillRect/>
          </a:stretch>
        </p:blipFill>
        <p:spPr>
          <a:xfrm>
            <a:off x="0" y="751870"/>
            <a:ext cx="12192000" cy="6322448"/>
          </a:xfrm>
          <a:prstGeom prst="rect">
            <a:avLst/>
          </a:prstGeom>
          <a:scene3d>
            <a:camera prst="isometricTopUp"/>
            <a:lightRig rig="threePt" dir="t"/>
          </a:scene3d>
        </p:spPr>
      </p:pic>
      <p:sp>
        <p:nvSpPr>
          <p:cNvPr id="20" name="Arrow: Up 19">
            <a:extLst>
              <a:ext uri="{FF2B5EF4-FFF2-40B4-BE49-F238E27FC236}">
                <a16:creationId xmlns:a16="http://schemas.microsoft.com/office/drawing/2014/main" id="{D8222C67-BBDC-4F5F-B426-C407E7EBC1F2}"/>
              </a:ext>
            </a:extLst>
          </p:cNvPr>
          <p:cNvSpPr/>
          <p:nvPr/>
        </p:nvSpPr>
        <p:spPr>
          <a:xfrm>
            <a:off x="4141693" y="4141694"/>
            <a:ext cx="358589" cy="1667435"/>
          </a:xfrm>
          <a:prstGeom prst="upArrow">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Up 20">
            <a:extLst>
              <a:ext uri="{FF2B5EF4-FFF2-40B4-BE49-F238E27FC236}">
                <a16:creationId xmlns:a16="http://schemas.microsoft.com/office/drawing/2014/main" id="{79B31BA1-3EA2-4496-9B4E-01C357F8CBF3}"/>
              </a:ext>
            </a:extLst>
          </p:cNvPr>
          <p:cNvSpPr/>
          <p:nvPr/>
        </p:nvSpPr>
        <p:spPr>
          <a:xfrm>
            <a:off x="5791199" y="2476454"/>
            <a:ext cx="304801" cy="420456"/>
          </a:xfrm>
          <a:prstGeom prst="upArrow">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Up 21">
            <a:extLst>
              <a:ext uri="{FF2B5EF4-FFF2-40B4-BE49-F238E27FC236}">
                <a16:creationId xmlns:a16="http://schemas.microsoft.com/office/drawing/2014/main" id="{C60E972B-F8B8-4B73-8526-6A7534503E0C}"/>
              </a:ext>
            </a:extLst>
          </p:cNvPr>
          <p:cNvSpPr/>
          <p:nvPr/>
        </p:nvSpPr>
        <p:spPr>
          <a:xfrm>
            <a:off x="2644587" y="2989731"/>
            <a:ext cx="358589" cy="1667435"/>
          </a:xfrm>
          <a:prstGeom prst="upArrow">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86262026-597F-48B0-A1CD-76A4F3CEB151}"/>
              </a:ext>
            </a:extLst>
          </p:cNvPr>
          <p:cNvSpPr/>
          <p:nvPr/>
        </p:nvSpPr>
        <p:spPr>
          <a:xfrm>
            <a:off x="2232212" y="3281082"/>
            <a:ext cx="242048" cy="1128107"/>
          </a:xfrm>
          <a:prstGeom prst="upArrow">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Up 23">
            <a:extLst>
              <a:ext uri="{FF2B5EF4-FFF2-40B4-BE49-F238E27FC236}">
                <a16:creationId xmlns:a16="http://schemas.microsoft.com/office/drawing/2014/main" id="{A15024F8-9A90-4B08-B88D-15862A851E8B}"/>
              </a:ext>
            </a:extLst>
          </p:cNvPr>
          <p:cNvSpPr/>
          <p:nvPr/>
        </p:nvSpPr>
        <p:spPr>
          <a:xfrm>
            <a:off x="5136776" y="5589495"/>
            <a:ext cx="201706" cy="747105"/>
          </a:xfrm>
          <a:prstGeom prst="upArrow">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Up 24">
            <a:extLst>
              <a:ext uri="{FF2B5EF4-FFF2-40B4-BE49-F238E27FC236}">
                <a16:creationId xmlns:a16="http://schemas.microsoft.com/office/drawing/2014/main" id="{C2026170-6C9D-4CC5-B440-D47D4333E34D}"/>
              </a:ext>
            </a:extLst>
          </p:cNvPr>
          <p:cNvSpPr/>
          <p:nvPr/>
        </p:nvSpPr>
        <p:spPr>
          <a:xfrm>
            <a:off x="4831974" y="3442447"/>
            <a:ext cx="340660" cy="2746677"/>
          </a:xfrm>
          <a:prstGeom prst="upArrow">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Up 25">
            <a:extLst>
              <a:ext uri="{FF2B5EF4-FFF2-40B4-BE49-F238E27FC236}">
                <a16:creationId xmlns:a16="http://schemas.microsoft.com/office/drawing/2014/main" id="{0EFD8A07-512C-4A10-924A-1688D68BB252}"/>
              </a:ext>
            </a:extLst>
          </p:cNvPr>
          <p:cNvSpPr/>
          <p:nvPr/>
        </p:nvSpPr>
        <p:spPr>
          <a:xfrm>
            <a:off x="10300446" y="751870"/>
            <a:ext cx="277907" cy="2309157"/>
          </a:xfrm>
          <a:prstGeom prst="upArrow">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Up 26">
            <a:extLst>
              <a:ext uri="{FF2B5EF4-FFF2-40B4-BE49-F238E27FC236}">
                <a16:creationId xmlns:a16="http://schemas.microsoft.com/office/drawing/2014/main" id="{167DD23D-E46B-487D-B46A-583EB9769130}"/>
              </a:ext>
            </a:extLst>
          </p:cNvPr>
          <p:cNvSpPr/>
          <p:nvPr/>
        </p:nvSpPr>
        <p:spPr>
          <a:xfrm>
            <a:off x="6779557" y="3061027"/>
            <a:ext cx="217394" cy="2038329"/>
          </a:xfrm>
          <a:prstGeom prst="upArrow">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FEE4F2D-7DE5-4406-8259-68F12491E78D}"/>
              </a:ext>
            </a:extLst>
          </p:cNvPr>
          <p:cNvSpPr txBox="1"/>
          <p:nvPr/>
        </p:nvSpPr>
        <p:spPr>
          <a:xfrm>
            <a:off x="117504" y="-4117"/>
            <a:ext cx="11956992" cy="646331"/>
          </a:xfrm>
          <a:prstGeom prst="rect">
            <a:avLst/>
          </a:prstGeom>
          <a:noFill/>
        </p:spPr>
        <p:txBody>
          <a:bodyPr wrap="square" rtlCol="0">
            <a:spAutoFit/>
          </a:bodyPr>
          <a:lstStyle/>
          <a:p>
            <a:pPr algn="ctr"/>
            <a:r>
              <a:rPr lang="en-US" sz="3600" b="1" dirty="0"/>
              <a:t>Degree of Cultural Change – Reported IDEAL-N Strategies</a:t>
            </a:r>
          </a:p>
        </p:txBody>
      </p:sp>
      <p:cxnSp>
        <p:nvCxnSpPr>
          <p:cNvPr id="31" name="Straight Arrow Connector 30">
            <a:extLst>
              <a:ext uri="{FF2B5EF4-FFF2-40B4-BE49-F238E27FC236}">
                <a16:creationId xmlns:a16="http://schemas.microsoft.com/office/drawing/2014/main" id="{6099AEFC-789B-4F13-A4B6-A7DE4DAC4D01}"/>
              </a:ext>
            </a:extLst>
          </p:cNvPr>
          <p:cNvCxnSpPr>
            <a:cxnSpLocks/>
          </p:cNvCxnSpPr>
          <p:nvPr/>
        </p:nvCxnSpPr>
        <p:spPr>
          <a:xfrm flipV="1">
            <a:off x="1466961" y="642214"/>
            <a:ext cx="0" cy="37713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570C0D3-DA95-401F-BEC6-0F73E8BE4B48}"/>
              </a:ext>
            </a:extLst>
          </p:cNvPr>
          <p:cNvSpPr txBox="1"/>
          <p:nvPr/>
        </p:nvSpPr>
        <p:spPr>
          <a:xfrm>
            <a:off x="117504" y="1721223"/>
            <a:ext cx="1349457" cy="923330"/>
          </a:xfrm>
          <a:prstGeom prst="rect">
            <a:avLst/>
          </a:prstGeom>
          <a:noFill/>
        </p:spPr>
        <p:txBody>
          <a:bodyPr wrap="square" rtlCol="0">
            <a:spAutoFit/>
          </a:bodyPr>
          <a:lstStyle/>
          <a:p>
            <a:pPr algn="ctr"/>
            <a:r>
              <a:rPr lang="en-US" b="1" dirty="0"/>
              <a:t>Degree of Cultural Change</a:t>
            </a:r>
          </a:p>
        </p:txBody>
      </p:sp>
    </p:spTree>
    <p:extLst>
      <p:ext uri="{BB962C8B-B14F-4D97-AF65-F5344CB8AC3E}">
        <p14:creationId xmlns:p14="http://schemas.microsoft.com/office/powerpoint/2010/main" val="2595702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2A99CA-AFB1-4690-B2A5-6E64149625D3}"/>
              </a:ext>
            </a:extLst>
          </p:cNvPr>
          <p:cNvGrpSpPr/>
          <p:nvPr/>
        </p:nvGrpSpPr>
        <p:grpSpPr>
          <a:xfrm>
            <a:off x="1320989" y="2048655"/>
            <a:ext cx="9830634" cy="5380845"/>
            <a:chOff x="1002442" y="1010811"/>
            <a:chExt cx="9830634" cy="5380845"/>
          </a:xfrm>
        </p:grpSpPr>
        <p:pic>
          <p:nvPicPr>
            <p:cNvPr id="2050" name="Picture 2" descr="Image result for CHOIR">
              <a:extLst>
                <a:ext uri="{FF2B5EF4-FFF2-40B4-BE49-F238E27FC236}">
                  <a16:creationId xmlns:a16="http://schemas.microsoft.com/office/drawing/2014/main" id="{56680DDD-613F-4A11-A7C6-A5204CFB9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442" y="1010811"/>
              <a:ext cx="4907697" cy="5341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CHOIR">
              <a:extLst>
                <a:ext uri="{FF2B5EF4-FFF2-40B4-BE49-F238E27FC236}">
                  <a16:creationId xmlns:a16="http://schemas.microsoft.com/office/drawing/2014/main" id="{A7257DA6-D6A3-4F64-A472-3BF140234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5379" y="1050256"/>
              <a:ext cx="4907697" cy="53414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B9CB2005-46BF-424C-A3C7-39AB0FE0B280}"/>
              </a:ext>
            </a:extLst>
          </p:cNvPr>
          <p:cNvSpPr/>
          <p:nvPr/>
        </p:nvSpPr>
        <p:spPr>
          <a:xfrm>
            <a:off x="247650" y="527590"/>
            <a:ext cx="11944349" cy="1254365"/>
          </a:xfrm>
          <a:prstGeom prst="rect">
            <a:avLst/>
          </a:prstGeom>
          <a:noFill/>
        </p:spPr>
        <p:txBody>
          <a:bodyPr wrap="none" lIns="91440" tIns="45720" rIns="91440" bIns="45720">
            <a:prstTxWarp prst="textDoubleWave1">
              <a:avLst/>
            </a:prstTxWarp>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Systemic &amp; Cultural Change!</a:t>
            </a:r>
          </a:p>
        </p:txBody>
      </p:sp>
    </p:spTree>
    <p:extLst>
      <p:ext uri="{BB962C8B-B14F-4D97-AF65-F5344CB8AC3E}">
        <p14:creationId xmlns:p14="http://schemas.microsoft.com/office/powerpoint/2010/main" val="1257581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a:extLst>
              <a:ext uri="{FF2B5EF4-FFF2-40B4-BE49-F238E27FC236}">
                <a16:creationId xmlns:a16="http://schemas.microsoft.com/office/drawing/2014/main" id="{E04B5DA2-9CB8-4F62-B11A-F58F6314D24B}"/>
              </a:ext>
            </a:extLst>
          </p:cNvPr>
          <p:cNvSpPr/>
          <p:nvPr/>
        </p:nvSpPr>
        <p:spPr>
          <a:xfrm rot="17441299">
            <a:off x="2469346" y="-2623775"/>
            <a:ext cx="9419787" cy="12115075"/>
          </a:xfrm>
          <a:prstGeom prst="triangle">
            <a:avLst>
              <a:gd name="adj" fmla="val 51134"/>
            </a:avLst>
          </a:prstGeom>
          <a:gradFill flip="none" rotWithShape="1">
            <a:gsLst>
              <a:gs pos="0">
                <a:schemeClr val="accent1">
                  <a:lumMod val="0"/>
                  <a:lumOff val="100000"/>
                </a:schemeClr>
              </a:gs>
              <a:gs pos="35000">
                <a:schemeClr val="accent1">
                  <a:lumMod val="0"/>
                  <a:lumOff val="100000"/>
                </a:schemeClr>
              </a:gs>
              <a:gs pos="100000">
                <a:schemeClr val="accent5">
                  <a:lumMod val="40000"/>
                  <a:lumOff val="6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5297AE5-3444-433E-8822-2F1854FA75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192" y="186613"/>
            <a:ext cx="1256742" cy="1264006"/>
          </a:xfrm>
          <a:prstGeom prst="rect">
            <a:avLst/>
          </a:prstGeom>
        </p:spPr>
      </p:pic>
      <p:sp>
        <p:nvSpPr>
          <p:cNvPr id="17" name="Title 2">
            <a:extLst>
              <a:ext uri="{FF2B5EF4-FFF2-40B4-BE49-F238E27FC236}">
                <a16:creationId xmlns:a16="http://schemas.microsoft.com/office/drawing/2014/main" id="{FB0A3C1F-8D77-40B5-BD22-F96C13FC9DC8}"/>
              </a:ext>
            </a:extLst>
          </p:cNvPr>
          <p:cNvSpPr txBox="1">
            <a:spLocks/>
          </p:cNvSpPr>
          <p:nvPr/>
        </p:nvSpPr>
        <p:spPr>
          <a:xfrm>
            <a:off x="2571981" y="460019"/>
            <a:ext cx="10231505"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900" b="1" dirty="0">
                <a:effectLst>
                  <a:outerShdw blurRad="38100" dist="38100" dir="2700000" algn="tl">
                    <a:srgbClr val="000000">
                      <a:alpha val="43137"/>
                    </a:srgbClr>
                  </a:outerShdw>
                </a:effectLst>
                <a:latin typeface="Book Antiqua" panose="02040602050305030304" pitchFamily="18" charset="0"/>
                <a:cs typeface="Aharoni" panose="02010803020104030203" pitchFamily="2" charset="-79"/>
              </a:rPr>
              <a:t>ADVANCE - Looking Forward</a:t>
            </a:r>
          </a:p>
        </p:txBody>
      </p:sp>
      <p:sp>
        <p:nvSpPr>
          <p:cNvPr id="18" name="TextBox 17">
            <a:extLst>
              <a:ext uri="{FF2B5EF4-FFF2-40B4-BE49-F238E27FC236}">
                <a16:creationId xmlns:a16="http://schemas.microsoft.com/office/drawing/2014/main" id="{6EBB0B35-D5D3-4E79-91E5-95BD89C8A5C0}"/>
              </a:ext>
            </a:extLst>
          </p:cNvPr>
          <p:cNvSpPr txBox="1"/>
          <p:nvPr/>
        </p:nvSpPr>
        <p:spPr>
          <a:xfrm>
            <a:off x="1011563" y="1558178"/>
            <a:ext cx="11219803" cy="4339650"/>
          </a:xfrm>
          <a:prstGeom prst="rect">
            <a:avLst/>
          </a:prstGeom>
          <a:noFill/>
        </p:spPr>
        <p:txBody>
          <a:bodyPr wrap="square" rtlCol="0">
            <a:spAutoFit/>
          </a:bodyPr>
          <a:lstStyle/>
          <a:p>
            <a:r>
              <a:rPr lang="en-US" sz="2400" b="1" dirty="0"/>
              <a:t>Evaluation and Diffusion</a:t>
            </a:r>
          </a:p>
          <a:p>
            <a:pPr marL="342900" indent="-342900">
              <a:buFont typeface="Arial" panose="020B0604020202020204" pitchFamily="34" charset="0"/>
              <a:buChar char="•"/>
            </a:pPr>
            <a:r>
              <a:rPr lang="en-US" sz="2000" dirty="0"/>
              <a:t>Program Evaluation FY18 on sustainability &amp; diffusion</a:t>
            </a:r>
          </a:p>
          <a:p>
            <a:pPr marL="342900" indent="-342900">
              <a:buFont typeface="Arial" panose="020B0604020202020204" pitchFamily="34" charset="0"/>
              <a:buChar char="•"/>
            </a:pPr>
            <a:r>
              <a:rPr lang="en-US" sz="2000" dirty="0"/>
              <a:t>Support more knowledge transfer - ADVANCE Resource Coordination (ARC) Network</a:t>
            </a:r>
          </a:p>
          <a:p>
            <a:endParaRPr lang="en-US" sz="2400" b="1" dirty="0"/>
          </a:p>
          <a:p>
            <a:r>
              <a:rPr lang="en-US" sz="2000" dirty="0"/>
              <a:t>Maintain focus on systemic change &amp; gender with an emphasize </a:t>
            </a:r>
            <a:r>
              <a:rPr lang="en-US" sz="2000" i="1" dirty="0"/>
              <a:t>intersectionality</a:t>
            </a:r>
            <a:endParaRPr lang="en-US" sz="2000" dirty="0"/>
          </a:p>
          <a:p>
            <a:pPr marL="800100" lvl="1" indent="-342900">
              <a:buFont typeface="Arial" panose="020B0604020202020204" pitchFamily="34" charset="0"/>
              <a:buChar char="•"/>
            </a:pPr>
            <a:r>
              <a:rPr lang="en-US" sz="2400" b="1" i="1" dirty="0"/>
              <a:t>Partnership projects:</a:t>
            </a:r>
            <a:r>
              <a:rPr lang="en-US" sz="2400" b="1" dirty="0"/>
              <a:t> </a:t>
            </a:r>
          </a:p>
          <a:p>
            <a:pPr marL="1257300" lvl="2" indent="-342900">
              <a:buFont typeface="Arial" panose="020B0604020202020204" pitchFamily="34" charset="0"/>
              <a:buChar char="•"/>
            </a:pPr>
            <a:r>
              <a:rPr lang="en-US" sz="2000" dirty="0"/>
              <a:t>Academic &amp; </a:t>
            </a:r>
            <a:r>
              <a:rPr lang="en-US" sz="2000" u="sng" dirty="0"/>
              <a:t>non-academic organizations </a:t>
            </a:r>
            <a:r>
              <a:rPr lang="en-US" sz="2000" dirty="0"/>
              <a:t>such as STEM Professional societies </a:t>
            </a:r>
          </a:p>
          <a:p>
            <a:pPr marL="1257300" lvl="2" indent="-342900">
              <a:buFont typeface="Arial" panose="020B0604020202020204" pitchFamily="34" charset="0"/>
              <a:buChar char="•"/>
            </a:pPr>
            <a:r>
              <a:rPr lang="en-US" sz="2000" u="sng" dirty="0"/>
              <a:t>STEM discipline specific</a:t>
            </a:r>
            <a:r>
              <a:rPr lang="en-US" sz="2000" dirty="0"/>
              <a:t> projects</a:t>
            </a:r>
          </a:p>
          <a:p>
            <a:pPr marL="1257300" lvl="2" indent="-342900">
              <a:buFont typeface="Arial" panose="020B0604020202020204" pitchFamily="34" charset="0"/>
              <a:buChar char="•"/>
            </a:pPr>
            <a:r>
              <a:rPr lang="en-US" sz="2000" dirty="0"/>
              <a:t>Connect to </a:t>
            </a:r>
            <a:r>
              <a:rPr lang="en-US" sz="2000" u="sng" dirty="0"/>
              <a:t>INCLUDES</a:t>
            </a:r>
          </a:p>
          <a:p>
            <a:pPr marL="800100" lvl="1" indent="-342900">
              <a:buFont typeface="Arial" panose="020B0604020202020204" pitchFamily="34" charset="0"/>
              <a:buChar char="•"/>
            </a:pPr>
            <a:r>
              <a:rPr lang="en-US" sz="2400" b="1" i="1" dirty="0"/>
              <a:t>Adaptation</a:t>
            </a:r>
            <a:r>
              <a:rPr lang="en-US" sz="2400" b="1" dirty="0"/>
              <a:t> projects:</a:t>
            </a:r>
          </a:p>
          <a:p>
            <a:pPr marL="1257300" lvl="2" indent="-342900">
              <a:buFont typeface="Arial" panose="020B0604020202020204" pitchFamily="34" charset="0"/>
              <a:buChar char="•"/>
            </a:pPr>
            <a:r>
              <a:rPr lang="en-US" sz="2000" dirty="0"/>
              <a:t>Adapt promising practices to STEM </a:t>
            </a:r>
            <a:r>
              <a:rPr lang="en-US" sz="2000" u="sng" dirty="0"/>
              <a:t>non-academic organizations </a:t>
            </a:r>
          </a:p>
          <a:p>
            <a:pPr marL="1257300" lvl="2" indent="-342900">
              <a:buFont typeface="Arial" panose="020B0604020202020204" pitchFamily="34" charset="0"/>
              <a:buChar char="•"/>
            </a:pPr>
            <a:r>
              <a:rPr lang="en-US" sz="2000" dirty="0"/>
              <a:t>Increase type and number of academic institutions doing this work</a:t>
            </a:r>
          </a:p>
          <a:p>
            <a:endParaRPr lang="en-US" sz="2000" dirty="0"/>
          </a:p>
        </p:txBody>
      </p:sp>
    </p:spTree>
    <p:extLst>
      <p:ext uri="{BB962C8B-B14F-4D97-AF65-F5344CB8AC3E}">
        <p14:creationId xmlns:p14="http://schemas.microsoft.com/office/powerpoint/2010/main" val="637223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2E94A-6543-461A-9409-975CCF1263A6}"/>
              </a:ext>
            </a:extLst>
          </p:cNvPr>
          <p:cNvSpPr>
            <a:spLocks noGrp="1"/>
          </p:cNvSpPr>
          <p:nvPr>
            <p:ph type="title"/>
          </p:nvPr>
        </p:nvSpPr>
        <p:spPr>
          <a:xfrm>
            <a:off x="0" y="129520"/>
            <a:ext cx="12288139" cy="1325563"/>
          </a:xfrm>
        </p:spPr>
        <p:txBody>
          <a:bodyPr/>
          <a:lstStyle/>
          <a:p>
            <a:pPr algn="ctr"/>
            <a:r>
              <a:rPr lang="en-US" b="1" dirty="0">
                <a:latin typeface="Times New Roman" panose="02020603050405020304" pitchFamily="18" charset="0"/>
                <a:cs typeface="Times New Roman" panose="02020603050405020304" pitchFamily="18" charset="0"/>
              </a:rPr>
              <a:t>STEM Equality Achievement Project </a:t>
            </a:r>
            <a:br>
              <a:rPr lang="en-US" b="1" dirty="0">
                <a:latin typeface="Times New Roman" panose="02020603050405020304" pitchFamily="18" charset="0"/>
                <a:cs typeface="Times New Roman" panose="02020603050405020304" pitchFamily="18" charset="0"/>
              </a:rPr>
            </a:br>
            <a:r>
              <a:rPr lang="en-US" sz="3600" b="1" dirty="0">
                <a:latin typeface="Times New Roman" panose="02020603050405020304" pitchFamily="18" charset="0"/>
                <a:cs typeface="Times New Roman" panose="02020603050405020304" pitchFamily="18" charset="0"/>
              </a:rPr>
              <a:t>(SEA Change) </a:t>
            </a:r>
            <a:endParaRPr lang="en-US"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E6F06BF-180A-4FDE-886D-C0CE3865A0D5}"/>
              </a:ext>
            </a:extLst>
          </p:cNvPr>
          <p:cNvSpPr>
            <a:spLocks noGrp="1"/>
          </p:cNvSpPr>
          <p:nvPr>
            <p:ph idx="1"/>
          </p:nvPr>
        </p:nvSpPr>
        <p:spPr>
          <a:xfrm>
            <a:off x="790959" y="1769955"/>
            <a:ext cx="10717101" cy="4351338"/>
          </a:xfrm>
        </p:spPr>
        <p:txBody>
          <a:bodyPr>
            <a:normAutofit/>
          </a:bodyPr>
          <a:lstStyle/>
          <a:p>
            <a:r>
              <a:rPr lang="en-US" b="1" dirty="0"/>
              <a:t>AAAS</a:t>
            </a:r>
            <a:r>
              <a:rPr lang="en-US" dirty="0"/>
              <a:t> effort to create award recognition of diversity and equity efforts</a:t>
            </a:r>
          </a:p>
          <a:p>
            <a:pPr lvl="1"/>
            <a:r>
              <a:rPr lang="en-US" dirty="0"/>
              <a:t>Builds on ADVANCE work showing importance of collecting, analyzing, publishing, and using disaggregated data on faculty</a:t>
            </a:r>
          </a:p>
          <a:p>
            <a:pPr lvl="1"/>
            <a:r>
              <a:rPr lang="en-US" dirty="0"/>
              <a:t>Adapts the UK Athena SWAN model to the US (and Canada)</a:t>
            </a:r>
          </a:p>
          <a:p>
            <a:r>
              <a:rPr lang="en-US" b="1" dirty="0"/>
              <a:t>SEA Change </a:t>
            </a:r>
            <a:r>
              <a:rPr lang="en-US" dirty="0"/>
              <a:t>will award institutions and departments that:</a:t>
            </a:r>
          </a:p>
          <a:p>
            <a:pPr lvl="1"/>
            <a:r>
              <a:rPr lang="en-US" dirty="0"/>
              <a:t>Use a standard set of metrics for diversity and inclusion in STEM</a:t>
            </a:r>
          </a:p>
          <a:p>
            <a:pPr lvl="1"/>
            <a:r>
              <a:rPr lang="en-US" dirty="0"/>
              <a:t>Track, assess, and report these metrics</a:t>
            </a:r>
          </a:p>
          <a:p>
            <a:r>
              <a:rPr lang="en-US" dirty="0"/>
              <a:t>Former &amp; current </a:t>
            </a:r>
            <a:r>
              <a:rPr lang="en-US" b="1" dirty="0"/>
              <a:t>ADVANCE institutions</a:t>
            </a:r>
            <a:r>
              <a:rPr lang="en-US" dirty="0"/>
              <a:t> are:</a:t>
            </a:r>
          </a:p>
          <a:p>
            <a:pPr lvl="1"/>
            <a:r>
              <a:rPr lang="en-US" dirty="0"/>
              <a:t>Working with AAAS to develop metrics</a:t>
            </a:r>
          </a:p>
          <a:p>
            <a:pPr lvl="1"/>
            <a:r>
              <a:rPr lang="en-US" dirty="0"/>
              <a:t>Are well positioned to be pilot institutions </a:t>
            </a:r>
          </a:p>
        </p:txBody>
      </p:sp>
      <p:pic>
        <p:nvPicPr>
          <p:cNvPr id="2050" name="Picture 2" descr="Image result for Bronze award athena swan">
            <a:extLst>
              <a:ext uri="{FF2B5EF4-FFF2-40B4-BE49-F238E27FC236}">
                <a16:creationId xmlns:a16="http://schemas.microsoft.com/office/drawing/2014/main" id="{54407D40-4AAA-4FCF-96F7-024B59597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2645" y="4220156"/>
            <a:ext cx="1528775" cy="9561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ilver award athena swan">
            <a:extLst>
              <a:ext uri="{FF2B5EF4-FFF2-40B4-BE49-F238E27FC236}">
                <a16:creationId xmlns:a16="http://schemas.microsoft.com/office/drawing/2014/main" id="{36BB3E82-349A-480F-98F0-C93ABE576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7333" y="5058160"/>
            <a:ext cx="1248843" cy="7736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gold award athena swan">
            <a:extLst>
              <a:ext uri="{FF2B5EF4-FFF2-40B4-BE49-F238E27FC236}">
                <a16:creationId xmlns:a16="http://schemas.microsoft.com/office/drawing/2014/main" id="{44494757-0803-434C-A3ED-10377D8DFA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2859" y="5896165"/>
            <a:ext cx="1243317" cy="77361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9D683D6-2CB2-453E-8119-BA97FD88A4F8}"/>
              </a:ext>
            </a:extLst>
          </p:cNvPr>
          <p:cNvGrpSpPr/>
          <p:nvPr/>
        </p:nvGrpSpPr>
        <p:grpSpPr>
          <a:xfrm>
            <a:off x="9111420" y="4376273"/>
            <a:ext cx="4013565" cy="2593175"/>
            <a:chOff x="3201807" y="2860766"/>
            <a:chExt cx="4479153" cy="3135085"/>
          </a:xfrm>
        </p:grpSpPr>
        <p:sp>
          <p:nvSpPr>
            <p:cNvPr id="7" name="Rectangle 6">
              <a:extLst>
                <a:ext uri="{FF2B5EF4-FFF2-40B4-BE49-F238E27FC236}">
                  <a16:creationId xmlns:a16="http://schemas.microsoft.com/office/drawing/2014/main" id="{000D78B4-DFC7-42F2-AB55-F0079543D8CC}"/>
                </a:ext>
              </a:extLst>
            </p:cNvPr>
            <p:cNvSpPr/>
            <p:nvPr/>
          </p:nvSpPr>
          <p:spPr>
            <a:xfrm>
              <a:off x="3201807" y="2860766"/>
              <a:ext cx="4479153" cy="3135085"/>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8377ED7-862F-48CC-9586-5E5CB7967B53}"/>
                </a:ext>
              </a:extLst>
            </p:cNvPr>
            <p:cNvPicPr>
              <a:picLocks noChangeAspect="1"/>
            </p:cNvPicPr>
            <p:nvPr/>
          </p:nvPicPr>
          <p:blipFill>
            <a:blip r:embed="rId6"/>
            <a:stretch>
              <a:fillRect/>
            </a:stretch>
          </p:blipFill>
          <p:spPr>
            <a:xfrm>
              <a:off x="3201807" y="3389971"/>
              <a:ext cx="4321871" cy="2422810"/>
            </a:xfrm>
            <a:prstGeom prst="rect">
              <a:avLst/>
            </a:prstGeom>
          </p:spPr>
        </p:pic>
        <p:sp>
          <p:nvSpPr>
            <p:cNvPr id="6" name="TextBox 5">
              <a:extLst>
                <a:ext uri="{FF2B5EF4-FFF2-40B4-BE49-F238E27FC236}">
                  <a16:creationId xmlns:a16="http://schemas.microsoft.com/office/drawing/2014/main" id="{BE330838-5AC0-4877-9E07-A646057FE1E0}"/>
                </a:ext>
              </a:extLst>
            </p:cNvPr>
            <p:cNvSpPr txBox="1"/>
            <p:nvPr/>
          </p:nvSpPr>
          <p:spPr>
            <a:xfrm>
              <a:off x="3307039" y="3020639"/>
              <a:ext cx="4216640" cy="508076"/>
            </a:xfrm>
            <a:prstGeom prst="rect">
              <a:avLst/>
            </a:prstGeom>
            <a:solidFill>
              <a:srgbClr val="A50021"/>
            </a:solid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Nature </a:t>
              </a:r>
              <a:r>
                <a:rPr lang="en-US" sz="2000" b="1" i="1" dirty="0">
                  <a:solidFill>
                    <a:schemeClr val="bg1"/>
                  </a:solidFill>
                  <a:latin typeface="Times New Roman" panose="02020603050405020304" pitchFamily="18" charset="0"/>
                  <a:cs typeface="Times New Roman" panose="02020603050405020304" pitchFamily="18" charset="0"/>
                </a:rPr>
                <a:t>news</a:t>
              </a:r>
            </a:p>
          </p:txBody>
        </p:sp>
      </p:grpSp>
    </p:spTree>
    <p:extLst>
      <p:ext uri="{BB962C8B-B14F-4D97-AF65-F5344CB8AC3E}">
        <p14:creationId xmlns:p14="http://schemas.microsoft.com/office/powerpoint/2010/main" val="4189393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B6CEB-F901-4F1D-8474-D64AB910A00A}"/>
              </a:ext>
            </a:extLst>
          </p:cNvPr>
          <p:cNvSpPr>
            <a:spLocks noGrp="1"/>
          </p:cNvSpPr>
          <p:nvPr>
            <p:ph type="title"/>
          </p:nvPr>
        </p:nvSpPr>
        <p:spPr/>
        <p:txBody>
          <a:bodyPr/>
          <a:lstStyle/>
          <a:p>
            <a:r>
              <a:rPr lang="en-US" b="1" dirty="0"/>
              <a:t>NSF Budget and Priorities</a:t>
            </a:r>
          </a:p>
        </p:txBody>
      </p:sp>
      <p:sp>
        <p:nvSpPr>
          <p:cNvPr id="3" name="Content Placeholder 2">
            <a:extLst>
              <a:ext uri="{FF2B5EF4-FFF2-40B4-BE49-F238E27FC236}">
                <a16:creationId xmlns:a16="http://schemas.microsoft.com/office/drawing/2014/main" id="{4C568A08-FF3A-4F8E-B738-D961DF972A37}"/>
              </a:ext>
            </a:extLst>
          </p:cNvPr>
          <p:cNvSpPr>
            <a:spLocks noGrp="1"/>
          </p:cNvSpPr>
          <p:nvPr>
            <p:ph idx="1"/>
          </p:nvPr>
        </p:nvSpPr>
        <p:spPr/>
        <p:txBody>
          <a:bodyPr>
            <a:normAutofit lnSpcReduction="10000"/>
          </a:bodyPr>
          <a:lstStyle/>
          <a:p>
            <a:r>
              <a:rPr lang="en-US" dirty="0"/>
              <a:t>Recent NSF Budget Requests and Appropriations (Billions)</a:t>
            </a:r>
          </a:p>
          <a:p>
            <a:endParaRPr lang="en-US" dirty="0"/>
          </a:p>
          <a:p>
            <a:endParaRPr lang="en-US" dirty="0"/>
          </a:p>
          <a:p>
            <a:endParaRPr lang="en-US" dirty="0"/>
          </a:p>
          <a:p>
            <a:endParaRPr lang="en-US" dirty="0"/>
          </a:p>
          <a:p>
            <a:endParaRPr lang="en-US" dirty="0"/>
          </a:p>
          <a:p>
            <a:r>
              <a:rPr lang="en-US" dirty="0"/>
              <a:t>NSF Strategic Plan 2018-2022</a:t>
            </a:r>
          </a:p>
          <a:p>
            <a:pPr lvl="1"/>
            <a:r>
              <a:rPr lang="en-US" dirty="0"/>
              <a:t>Strategic Objective 2.2 – STEM Workforce Foster the growth of a more capable and diverse research workforce and advance the scientific and innovation skills of the Nation. </a:t>
            </a:r>
          </a:p>
          <a:p>
            <a:endParaRPr lang="en-US" dirty="0"/>
          </a:p>
        </p:txBody>
      </p:sp>
      <p:graphicFrame>
        <p:nvGraphicFramePr>
          <p:cNvPr id="4" name="Table 3">
            <a:extLst>
              <a:ext uri="{FF2B5EF4-FFF2-40B4-BE49-F238E27FC236}">
                <a16:creationId xmlns:a16="http://schemas.microsoft.com/office/drawing/2014/main" id="{CEE5DAEB-9FD1-48A8-B0E9-3ACED7B7E232}"/>
              </a:ext>
            </a:extLst>
          </p:cNvPr>
          <p:cNvGraphicFramePr>
            <a:graphicFrameLocks noGrp="1"/>
          </p:cNvGraphicFramePr>
          <p:nvPr>
            <p:extLst>
              <p:ext uri="{D42A27DB-BD31-4B8C-83A1-F6EECF244321}">
                <p14:modId xmlns:p14="http://schemas.microsoft.com/office/powerpoint/2010/main" val="2542434610"/>
              </p:ext>
            </p:extLst>
          </p:nvPr>
        </p:nvGraphicFramePr>
        <p:xfrm>
          <a:off x="2584451" y="2336376"/>
          <a:ext cx="6254750" cy="1918124"/>
        </p:xfrm>
        <a:graphic>
          <a:graphicData uri="http://schemas.openxmlformats.org/drawingml/2006/table">
            <a:tbl>
              <a:tblPr firstRow="1" bandRow="1">
                <a:tableStyleId>{5C22544A-7EE6-4342-B048-85BDC9FD1C3A}</a:tableStyleId>
              </a:tblPr>
              <a:tblGrid>
                <a:gridCol w="1221631">
                  <a:extLst>
                    <a:ext uri="{9D8B030D-6E8A-4147-A177-3AD203B41FA5}">
                      <a16:colId xmlns:a16="http://schemas.microsoft.com/office/drawing/2014/main" val="2708675511"/>
                    </a:ext>
                  </a:extLst>
                </a:gridCol>
                <a:gridCol w="2270868">
                  <a:extLst>
                    <a:ext uri="{9D8B030D-6E8A-4147-A177-3AD203B41FA5}">
                      <a16:colId xmlns:a16="http://schemas.microsoft.com/office/drawing/2014/main" val="2875802090"/>
                    </a:ext>
                  </a:extLst>
                </a:gridCol>
                <a:gridCol w="2762251">
                  <a:extLst>
                    <a:ext uri="{9D8B030D-6E8A-4147-A177-3AD203B41FA5}">
                      <a16:colId xmlns:a16="http://schemas.microsoft.com/office/drawing/2014/main" val="3402813309"/>
                    </a:ext>
                  </a:extLst>
                </a:gridCol>
              </a:tblGrid>
              <a:tr h="546524">
                <a:tc>
                  <a:txBody>
                    <a:bodyPr/>
                    <a:lstStyle/>
                    <a:p>
                      <a:endParaRPr lang="en-US" sz="2400" dirty="0"/>
                    </a:p>
                  </a:txBody>
                  <a:tcPr/>
                </a:tc>
                <a:tc>
                  <a:txBody>
                    <a:bodyPr/>
                    <a:lstStyle/>
                    <a:p>
                      <a:r>
                        <a:rPr lang="en-US" sz="2400" dirty="0"/>
                        <a:t>NSF Request</a:t>
                      </a:r>
                    </a:p>
                  </a:txBody>
                  <a:tcPr/>
                </a:tc>
                <a:tc>
                  <a:txBody>
                    <a:bodyPr/>
                    <a:lstStyle/>
                    <a:p>
                      <a:r>
                        <a:rPr lang="en-US" sz="2400" dirty="0"/>
                        <a:t>Appropriation</a:t>
                      </a:r>
                    </a:p>
                  </a:txBody>
                  <a:tcPr/>
                </a:tc>
                <a:extLst>
                  <a:ext uri="{0D108BD9-81ED-4DB2-BD59-A6C34878D82A}">
                    <a16:rowId xmlns:a16="http://schemas.microsoft.com/office/drawing/2014/main" val="605133669"/>
                  </a:ext>
                </a:extLst>
              </a:tr>
              <a:tr h="370840">
                <a:tc>
                  <a:txBody>
                    <a:bodyPr/>
                    <a:lstStyle/>
                    <a:p>
                      <a:r>
                        <a:rPr lang="en-US" sz="2400" dirty="0"/>
                        <a:t>FY 2017</a:t>
                      </a:r>
                    </a:p>
                  </a:txBody>
                  <a:tcPr/>
                </a:tc>
                <a:tc>
                  <a:txBody>
                    <a:bodyPr/>
                    <a:lstStyle/>
                    <a:p>
                      <a:r>
                        <a:rPr lang="en-US" sz="2400" dirty="0"/>
                        <a:t>$8.0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$7.5 </a:t>
                      </a:r>
                    </a:p>
                  </a:txBody>
                  <a:tcPr/>
                </a:tc>
                <a:extLst>
                  <a:ext uri="{0D108BD9-81ED-4DB2-BD59-A6C34878D82A}">
                    <a16:rowId xmlns:a16="http://schemas.microsoft.com/office/drawing/2014/main" val="2964951297"/>
                  </a:ext>
                </a:extLst>
              </a:tr>
              <a:tr h="370840">
                <a:tc>
                  <a:txBody>
                    <a:bodyPr/>
                    <a:lstStyle/>
                    <a:p>
                      <a:r>
                        <a:rPr lang="en-US" sz="2400" dirty="0"/>
                        <a:t>FY 2018</a:t>
                      </a:r>
                    </a:p>
                  </a:txBody>
                  <a:tcPr/>
                </a:tc>
                <a:tc>
                  <a:txBody>
                    <a:bodyPr/>
                    <a:lstStyle/>
                    <a:p>
                      <a:r>
                        <a:rPr lang="en-US" sz="2400" dirty="0"/>
                        <a:t>$6.7</a:t>
                      </a:r>
                    </a:p>
                  </a:txBody>
                  <a:tcPr/>
                </a:tc>
                <a:tc>
                  <a:txBody>
                    <a:bodyPr/>
                    <a:lstStyle/>
                    <a:p>
                      <a:r>
                        <a:rPr lang="en-US" sz="2400" dirty="0"/>
                        <a:t>$7.8 </a:t>
                      </a:r>
                    </a:p>
                  </a:txBody>
                  <a:tcPr/>
                </a:tc>
                <a:extLst>
                  <a:ext uri="{0D108BD9-81ED-4DB2-BD59-A6C34878D82A}">
                    <a16:rowId xmlns:a16="http://schemas.microsoft.com/office/drawing/2014/main" val="1596140971"/>
                  </a:ext>
                </a:extLst>
              </a:tr>
              <a:tr h="370840">
                <a:tc>
                  <a:txBody>
                    <a:bodyPr/>
                    <a:lstStyle/>
                    <a:p>
                      <a:r>
                        <a:rPr lang="en-US" sz="2400" dirty="0"/>
                        <a:t>FY 2019</a:t>
                      </a:r>
                    </a:p>
                  </a:txBody>
                  <a:tcPr/>
                </a:tc>
                <a:tc>
                  <a:txBody>
                    <a:bodyPr/>
                    <a:lstStyle/>
                    <a:p>
                      <a:r>
                        <a:rPr lang="en-US" sz="2400" dirty="0"/>
                        <a:t>$7.5</a:t>
                      </a:r>
                    </a:p>
                  </a:txBody>
                  <a:tcPr/>
                </a:tc>
                <a:tc>
                  <a:txBody>
                    <a:bodyPr/>
                    <a:lstStyle/>
                    <a:p>
                      <a:r>
                        <a:rPr lang="en-US" sz="2400" dirty="0"/>
                        <a:t>pending</a:t>
                      </a:r>
                    </a:p>
                  </a:txBody>
                  <a:tcPr/>
                </a:tc>
                <a:extLst>
                  <a:ext uri="{0D108BD9-81ED-4DB2-BD59-A6C34878D82A}">
                    <a16:rowId xmlns:a16="http://schemas.microsoft.com/office/drawing/2014/main" val="1953139698"/>
                  </a:ext>
                </a:extLst>
              </a:tr>
            </a:tbl>
          </a:graphicData>
        </a:graphic>
      </p:graphicFrame>
      <p:pic>
        <p:nvPicPr>
          <p:cNvPr id="5" name="Picture 4">
            <a:extLst>
              <a:ext uri="{FF2B5EF4-FFF2-40B4-BE49-F238E27FC236}">
                <a16:creationId xmlns:a16="http://schemas.microsoft.com/office/drawing/2014/main" id="{3E9E5B67-E201-4EDB-A414-98D7CCEB5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3659" y="135856"/>
            <a:ext cx="2346132" cy="2359693"/>
          </a:xfrm>
          <a:prstGeom prst="rect">
            <a:avLst/>
          </a:prstGeom>
        </p:spPr>
      </p:pic>
    </p:spTree>
    <p:extLst>
      <p:ext uri="{BB962C8B-B14F-4D97-AF65-F5344CB8AC3E}">
        <p14:creationId xmlns:p14="http://schemas.microsoft.com/office/powerpoint/2010/main" val="1033304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5297AE5-3444-433E-8822-2F1854FA75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447" y="176221"/>
            <a:ext cx="1256742" cy="1264006"/>
          </a:xfrm>
          <a:prstGeom prst="rect">
            <a:avLst/>
          </a:prstGeom>
        </p:spPr>
      </p:pic>
      <p:pic>
        <p:nvPicPr>
          <p:cNvPr id="15" name="Picture 14">
            <a:extLst>
              <a:ext uri="{FF2B5EF4-FFF2-40B4-BE49-F238E27FC236}">
                <a16:creationId xmlns:a16="http://schemas.microsoft.com/office/drawing/2014/main" id="{F03AF3CE-551D-4396-9DB9-904B50D59AE5}"/>
              </a:ext>
            </a:extLst>
          </p:cNvPr>
          <p:cNvPicPr>
            <a:picLocks noChangeAspect="1"/>
          </p:cNvPicPr>
          <p:nvPr/>
        </p:nvPicPr>
        <p:blipFill>
          <a:blip r:embed="rId4"/>
          <a:stretch>
            <a:fillRect/>
          </a:stretch>
        </p:blipFill>
        <p:spPr>
          <a:xfrm>
            <a:off x="-3973" y="0"/>
            <a:ext cx="201448" cy="6867524"/>
          </a:xfrm>
          <a:prstGeom prst="rect">
            <a:avLst/>
          </a:prstGeom>
        </p:spPr>
      </p:pic>
      <p:sp>
        <p:nvSpPr>
          <p:cNvPr id="8" name="Subtitle 2">
            <a:extLst>
              <a:ext uri="{FF2B5EF4-FFF2-40B4-BE49-F238E27FC236}">
                <a16:creationId xmlns:a16="http://schemas.microsoft.com/office/drawing/2014/main" id="{695790B9-46F6-4C00-AC90-B20D2A9EDE34}"/>
              </a:ext>
            </a:extLst>
          </p:cNvPr>
          <p:cNvSpPr txBox="1">
            <a:spLocks/>
          </p:cNvSpPr>
          <p:nvPr/>
        </p:nvSpPr>
        <p:spPr>
          <a:xfrm>
            <a:off x="4986642" y="8615758"/>
            <a:ext cx="3584584" cy="11924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b="1" dirty="0">
              <a:solidFill>
                <a:schemeClr val="bg1"/>
              </a:solidFill>
            </a:endParaRPr>
          </a:p>
          <a:p>
            <a:pPr marL="0" indent="0" algn="ctr">
              <a:buNone/>
            </a:pPr>
            <a:r>
              <a:rPr lang="en-US" sz="2400" b="1" dirty="0">
                <a:solidFill>
                  <a:schemeClr val="bg1"/>
                </a:solidFill>
              </a:rPr>
              <a:t>ADVANCE@nsf.gov</a:t>
            </a:r>
          </a:p>
        </p:txBody>
      </p:sp>
      <p:sp>
        <p:nvSpPr>
          <p:cNvPr id="22" name="Rectangle 21">
            <a:extLst>
              <a:ext uri="{FF2B5EF4-FFF2-40B4-BE49-F238E27FC236}">
                <a16:creationId xmlns:a16="http://schemas.microsoft.com/office/drawing/2014/main" id="{FF003B96-B2EE-4507-9E24-42476C4232B2}"/>
              </a:ext>
            </a:extLst>
          </p:cNvPr>
          <p:cNvSpPr/>
          <p:nvPr/>
        </p:nvSpPr>
        <p:spPr>
          <a:xfrm>
            <a:off x="3325660" y="4319"/>
            <a:ext cx="8852450" cy="545618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58F85FA-672D-4157-AC7C-D285381C4377}"/>
              </a:ext>
            </a:extLst>
          </p:cNvPr>
          <p:cNvPicPr>
            <a:picLocks noChangeAspect="1"/>
          </p:cNvPicPr>
          <p:nvPr/>
        </p:nvPicPr>
        <p:blipFill rotWithShape="1">
          <a:blip r:embed="rId5"/>
          <a:srcRect l="2328"/>
          <a:stretch/>
        </p:blipFill>
        <p:spPr>
          <a:xfrm>
            <a:off x="432757" y="3428062"/>
            <a:ext cx="2451871" cy="1400240"/>
          </a:xfrm>
          <a:prstGeom prst="rect">
            <a:avLst/>
          </a:prstGeom>
        </p:spPr>
      </p:pic>
      <p:pic>
        <p:nvPicPr>
          <p:cNvPr id="24" name="Picture 23">
            <a:extLst>
              <a:ext uri="{FF2B5EF4-FFF2-40B4-BE49-F238E27FC236}">
                <a16:creationId xmlns:a16="http://schemas.microsoft.com/office/drawing/2014/main" id="{A161034C-0FDB-464C-9A2C-6BF80507219C}"/>
              </a:ext>
            </a:extLst>
          </p:cNvPr>
          <p:cNvPicPr>
            <a:picLocks noChangeAspect="1"/>
          </p:cNvPicPr>
          <p:nvPr/>
        </p:nvPicPr>
        <p:blipFill rotWithShape="1">
          <a:blip r:embed="rId6"/>
          <a:srcRect l="27422"/>
          <a:stretch/>
        </p:blipFill>
        <p:spPr>
          <a:xfrm>
            <a:off x="3393738" y="3452106"/>
            <a:ext cx="2183454" cy="1997769"/>
          </a:xfrm>
          <a:prstGeom prst="rect">
            <a:avLst/>
          </a:prstGeom>
        </p:spPr>
      </p:pic>
      <p:pic>
        <p:nvPicPr>
          <p:cNvPr id="25" name="Picture 24">
            <a:extLst>
              <a:ext uri="{FF2B5EF4-FFF2-40B4-BE49-F238E27FC236}">
                <a16:creationId xmlns:a16="http://schemas.microsoft.com/office/drawing/2014/main" id="{91B04D16-B7D6-4961-8460-8C2D0DF562AB}"/>
              </a:ext>
            </a:extLst>
          </p:cNvPr>
          <p:cNvPicPr>
            <a:picLocks noChangeAspect="1"/>
          </p:cNvPicPr>
          <p:nvPr/>
        </p:nvPicPr>
        <p:blipFill rotWithShape="1">
          <a:blip r:embed="rId7"/>
          <a:srcRect l="18090" r="14788" b="16862"/>
          <a:stretch/>
        </p:blipFill>
        <p:spPr>
          <a:xfrm>
            <a:off x="3527906" y="2109930"/>
            <a:ext cx="2049286" cy="1310845"/>
          </a:xfrm>
          <a:prstGeom prst="rect">
            <a:avLst/>
          </a:prstGeom>
        </p:spPr>
      </p:pic>
      <p:pic>
        <p:nvPicPr>
          <p:cNvPr id="26" name="Picture 25">
            <a:extLst>
              <a:ext uri="{FF2B5EF4-FFF2-40B4-BE49-F238E27FC236}">
                <a16:creationId xmlns:a16="http://schemas.microsoft.com/office/drawing/2014/main" id="{0E5201A2-0856-4DDC-8CFD-FD6B058D671D}"/>
              </a:ext>
            </a:extLst>
          </p:cNvPr>
          <p:cNvPicPr>
            <a:picLocks noChangeAspect="1"/>
          </p:cNvPicPr>
          <p:nvPr/>
        </p:nvPicPr>
        <p:blipFill>
          <a:blip r:embed="rId8"/>
          <a:stretch>
            <a:fillRect/>
          </a:stretch>
        </p:blipFill>
        <p:spPr>
          <a:xfrm flipH="1">
            <a:off x="3384797" y="2104973"/>
            <a:ext cx="864701" cy="1315802"/>
          </a:xfrm>
          <a:prstGeom prst="rect">
            <a:avLst/>
          </a:prstGeom>
        </p:spPr>
      </p:pic>
      <p:grpSp>
        <p:nvGrpSpPr>
          <p:cNvPr id="27" name="Group 26">
            <a:extLst>
              <a:ext uri="{FF2B5EF4-FFF2-40B4-BE49-F238E27FC236}">
                <a16:creationId xmlns:a16="http://schemas.microsoft.com/office/drawing/2014/main" id="{AE317701-270F-4B34-9204-C811FC2510AB}"/>
              </a:ext>
            </a:extLst>
          </p:cNvPr>
          <p:cNvGrpSpPr/>
          <p:nvPr/>
        </p:nvGrpSpPr>
        <p:grpSpPr>
          <a:xfrm>
            <a:off x="9972001" y="34633"/>
            <a:ext cx="2177723" cy="5352387"/>
            <a:chOff x="7834312" y="29052"/>
            <a:chExt cx="2857501" cy="7973180"/>
          </a:xfrm>
        </p:grpSpPr>
        <p:pic>
          <p:nvPicPr>
            <p:cNvPr id="28" name="Picture 27" descr="Dilpreet Bajwa Portrait">
              <a:extLst>
                <a:ext uri="{FF2B5EF4-FFF2-40B4-BE49-F238E27FC236}">
                  <a16:creationId xmlns:a16="http://schemas.microsoft.com/office/drawing/2014/main" id="{E4633A65-0FC6-4B95-89CB-09A46FB2D0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57119" y="5995865"/>
              <a:ext cx="142875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Kevin Brooks Portrait">
              <a:extLst>
                <a:ext uri="{FF2B5EF4-FFF2-40B4-BE49-F238E27FC236}">
                  <a16:creationId xmlns:a16="http://schemas.microsoft.com/office/drawing/2014/main" id="{9A82685D-FC55-4F64-9FFC-0B29E05629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34312" y="36512"/>
              <a:ext cx="14287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Tom Stone Carlson Portrait">
              <a:extLst>
                <a:ext uri="{FF2B5EF4-FFF2-40B4-BE49-F238E27FC236}">
                  <a16:creationId xmlns:a16="http://schemas.microsoft.com/office/drawing/2014/main" id="{B57A04DD-A201-412A-8630-F5081B087F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77175" y="4009232"/>
              <a:ext cx="14287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Warren Christensen Portrait">
              <a:extLst>
                <a:ext uri="{FF2B5EF4-FFF2-40B4-BE49-F238E27FC236}">
                  <a16:creationId xmlns:a16="http://schemas.microsoft.com/office/drawing/2014/main" id="{CC8349C2-B39B-4B91-B4E9-5C65EF959DD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54730" y="29052"/>
              <a:ext cx="142875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https://www.ndsu.edu/fileadmin/forward/pictures/advocate/Denton_Alan_150x210.png">
              <a:extLst>
                <a:ext uri="{FF2B5EF4-FFF2-40B4-BE49-F238E27FC236}">
                  <a16:creationId xmlns:a16="http://schemas.microsoft.com/office/drawing/2014/main" id="{8279A859-9846-4DC6-B078-39FA739682F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57120" y="4001773"/>
              <a:ext cx="142875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Robert Gordon Portrait">
              <a:extLst>
                <a:ext uri="{FF2B5EF4-FFF2-40B4-BE49-F238E27FC236}">
                  <a16:creationId xmlns:a16="http://schemas.microsoft.com/office/drawing/2014/main" id="{1827EF56-955B-481E-B46A-781442DFD80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63063" y="2023903"/>
              <a:ext cx="142875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Roger Green Portrait">
              <a:extLst>
                <a:ext uri="{FF2B5EF4-FFF2-40B4-BE49-F238E27FC236}">
                  <a16:creationId xmlns:a16="http://schemas.microsoft.com/office/drawing/2014/main" id="{DB484B91-5052-4F71-BFE1-D3912E3B647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48599" y="2023902"/>
              <a:ext cx="14287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Christopher Ray Portrait">
              <a:extLst>
                <a:ext uri="{FF2B5EF4-FFF2-40B4-BE49-F238E27FC236}">
                  <a16:creationId xmlns:a16="http://schemas.microsoft.com/office/drawing/2014/main" id="{7C8C7885-B491-40A9-A657-FD77D203E4F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73407" y="6001982"/>
              <a:ext cx="1428750" cy="2000250"/>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36">
            <a:extLst>
              <a:ext uri="{FF2B5EF4-FFF2-40B4-BE49-F238E27FC236}">
                <a16:creationId xmlns:a16="http://schemas.microsoft.com/office/drawing/2014/main" id="{912EC5DF-2393-470F-841B-CB0D08B0BA86}"/>
              </a:ext>
            </a:extLst>
          </p:cNvPr>
          <p:cNvPicPr>
            <a:picLocks noChangeAspect="1"/>
          </p:cNvPicPr>
          <p:nvPr/>
        </p:nvPicPr>
        <p:blipFill rotWithShape="1">
          <a:blip r:embed="rId17"/>
          <a:srcRect b="37812"/>
          <a:stretch/>
        </p:blipFill>
        <p:spPr>
          <a:xfrm>
            <a:off x="5668720" y="2179664"/>
            <a:ext cx="3387013" cy="2680480"/>
          </a:xfrm>
          <a:prstGeom prst="rect">
            <a:avLst/>
          </a:prstGeom>
          <a:ln w="57150">
            <a:solidFill>
              <a:schemeClr val="accent6"/>
            </a:solidFill>
          </a:ln>
        </p:spPr>
      </p:pic>
      <p:sp>
        <p:nvSpPr>
          <p:cNvPr id="51" name="TextBox 50">
            <a:extLst>
              <a:ext uri="{FF2B5EF4-FFF2-40B4-BE49-F238E27FC236}">
                <a16:creationId xmlns:a16="http://schemas.microsoft.com/office/drawing/2014/main" id="{94292DD0-2520-4F5E-BA17-23081B8A9C30}"/>
              </a:ext>
            </a:extLst>
          </p:cNvPr>
          <p:cNvSpPr txBox="1"/>
          <p:nvPr/>
        </p:nvSpPr>
        <p:spPr>
          <a:xfrm>
            <a:off x="315791" y="1548035"/>
            <a:ext cx="2798414" cy="707886"/>
          </a:xfrm>
          <a:prstGeom prst="rect">
            <a:avLst/>
          </a:prstGeom>
          <a:noFill/>
        </p:spPr>
        <p:txBody>
          <a:bodyPr wrap="square" rtlCol="0">
            <a:spAutoFit/>
          </a:bodyPr>
          <a:lstStyle/>
          <a:p>
            <a:r>
              <a:rPr lang="en-US" sz="4000" b="1" i="1" dirty="0">
                <a:latin typeface="Tempus Sans ITC" panose="04020404030D07020202" pitchFamily="82" charset="0"/>
              </a:rPr>
              <a:t>ADVANCE</a:t>
            </a:r>
          </a:p>
        </p:txBody>
      </p:sp>
      <p:sp>
        <p:nvSpPr>
          <p:cNvPr id="52" name="Rectangle 51">
            <a:extLst>
              <a:ext uri="{FF2B5EF4-FFF2-40B4-BE49-F238E27FC236}">
                <a16:creationId xmlns:a16="http://schemas.microsoft.com/office/drawing/2014/main" id="{5B462835-2FB5-4775-B35A-F0A01343F63D}"/>
              </a:ext>
            </a:extLst>
          </p:cNvPr>
          <p:cNvSpPr/>
          <p:nvPr/>
        </p:nvSpPr>
        <p:spPr>
          <a:xfrm>
            <a:off x="302031" y="4828302"/>
            <a:ext cx="2788347" cy="609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ADVANCE@nsf.gov</a:t>
            </a:r>
          </a:p>
        </p:txBody>
      </p:sp>
      <p:grpSp>
        <p:nvGrpSpPr>
          <p:cNvPr id="53" name="Group 52">
            <a:extLst>
              <a:ext uri="{FF2B5EF4-FFF2-40B4-BE49-F238E27FC236}">
                <a16:creationId xmlns:a16="http://schemas.microsoft.com/office/drawing/2014/main" id="{3E865784-C61E-497D-8B69-DEC00AE24929}"/>
              </a:ext>
            </a:extLst>
          </p:cNvPr>
          <p:cNvGrpSpPr/>
          <p:nvPr/>
        </p:nvGrpSpPr>
        <p:grpSpPr>
          <a:xfrm rot="5400000">
            <a:off x="7094077" y="3447873"/>
            <a:ext cx="556347" cy="3508008"/>
            <a:chOff x="-191398" y="-4381"/>
            <a:chExt cx="1417186" cy="7160551"/>
          </a:xfrm>
        </p:grpSpPr>
        <p:pic>
          <p:nvPicPr>
            <p:cNvPr id="54" name="Picture 53">
              <a:extLst>
                <a:ext uri="{FF2B5EF4-FFF2-40B4-BE49-F238E27FC236}">
                  <a16:creationId xmlns:a16="http://schemas.microsoft.com/office/drawing/2014/main" id="{A50E679C-898D-436E-949F-E7DC2E4BDFEC}"/>
                </a:ext>
              </a:extLst>
            </p:cNvPr>
            <p:cNvPicPr>
              <a:picLocks noChangeAspect="1"/>
            </p:cNvPicPr>
            <p:nvPr/>
          </p:nvPicPr>
          <p:blipFill rotWithShape="1">
            <a:blip r:embed="rId18"/>
            <a:srcRect l="5450" t="85447" r="69965" b="1001"/>
            <a:stretch/>
          </p:blipFill>
          <p:spPr>
            <a:xfrm rot="16200000" flipH="1">
              <a:off x="-352777" y="161385"/>
              <a:ext cx="1031358" cy="708590"/>
            </a:xfrm>
            <a:prstGeom prst="rect">
              <a:avLst/>
            </a:prstGeom>
          </p:spPr>
        </p:pic>
        <p:pic>
          <p:nvPicPr>
            <p:cNvPr id="55" name="Picture 54">
              <a:extLst>
                <a:ext uri="{FF2B5EF4-FFF2-40B4-BE49-F238E27FC236}">
                  <a16:creationId xmlns:a16="http://schemas.microsoft.com/office/drawing/2014/main" id="{8DBD24D5-8FFF-42E9-A439-D4D970A348A3}"/>
                </a:ext>
              </a:extLst>
            </p:cNvPr>
            <p:cNvPicPr>
              <a:picLocks noChangeAspect="1"/>
            </p:cNvPicPr>
            <p:nvPr/>
          </p:nvPicPr>
          <p:blipFill rotWithShape="1">
            <a:blip r:embed="rId18"/>
            <a:srcRect l="5450" t="85447" r="69965" b="1001"/>
            <a:stretch/>
          </p:blipFill>
          <p:spPr>
            <a:xfrm rot="16200000" flipH="1">
              <a:off x="355813" y="637953"/>
              <a:ext cx="1031358" cy="708590"/>
            </a:xfrm>
            <a:prstGeom prst="rect">
              <a:avLst/>
            </a:prstGeom>
          </p:spPr>
        </p:pic>
        <p:pic>
          <p:nvPicPr>
            <p:cNvPr id="56" name="Picture 55">
              <a:extLst>
                <a:ext uri="{FF2B5EF4-FFF2-40B4-BE49-F238E27FC236}">
                  <a16:creationId xmlns:a16="http://schemas.microsoft.com/office/drawing/2014/main" id="{A916E82F-6448-423F-89B7-C7B495717CC8}"/>
                </a:ext>
              </a:extLst>
            </p:cNvPr>
            <p:cNvPicPr>
              <a:picLocks noChangeAspect="1"/>
            </p:cNvPicPr>
            <p:nvPr/>
          </p:nvPicPr>
          <p:blipFill rotWithShape="1">
            <a:blip r:embed="rId18"/>
            <a:srcRect l="5450" t="85447" r="69965" b="1001"/>
            <a:stretch/>
          </p:blipFill>
          <p:spPr>
            <a:xfrm flipH="1">
              <a:off x="517197" y="-4381"/>
              <a:ext cx="708591" cy="486834"/>
            </a:xfrm>
            <a:prstGeom prst="rect">
              <a:avLst/>
            </a:prstGeom>
          </p:spPr>
        </p:pic>
        <p:pic>
          <p:nvPicPr>
            <p:cNvPr id="57" name="Picture 56">
              <a:extLst>
                <a:ext uri="{FF2B5EF4-FFF2-40B4-BE49-F238E27FC236}">
                  <a16:creationId xmlns:a16="http://schemas.microsoft.com/office/drawing/2014/main" id="{2A29CF42-CD29-4AF5-BE5A-6066B909A6FF}"/>
                </a:ext>
              </a:extLst>
            </p:cNvPr>
            <p:cNvPicPr>
              <a:picLocks noChangeAspect="1"/>
            </p:cNvPicPr>
            <p:nvPr/>
          </p:nvPicPr>
          <p:blipFill rotWithShape="1">
            <a:blip r:embed="rId18"/>
            <a:srcRect l="5450" t="85447" r="69965" b="1001"/>
            <a:stretch/>
          </p:blipFill>
          <p:spPr>
            <a:xfrm rot="5400000" flipH="1">
              <a:off x="-352778" y="915349"/>
              <a:ext cx="1031358" cy="708590"/>
            </a:xfrm>
            <a:prstGeom prst="rect">
              <a:avLst/>
            </a:prstGeom>
          </p:spPr>
        </p:pic>
        <p:pic>
          <p:nvPicPr>
            <p:cNvPr id="58" name="Picture 57">
              <a:extLst>
                <a:ext uri="{FF2B5EF4-FFF2-40B4-BE49-F238E27FC236}">
                  <a16:creationId xmlns:a16="http://schemas.microsoft.com/office/drawing/2014/main" id="{85C33D95-DD6A-48B1-86CF-302CAD714F69}"/>
                </a:ext>
              </a:extLst>
            </p:cNvPr>
            <p:cNvPicPr>
              <a:picLocks noChangeAspect="1"/>
            </p:cNvPicPr>
            <p:nvPr/>
          </p:nvPicPr>
          <p:blipFill rotWithShape="1">
            <a:blip r:embed="rId18"/>
            <a:srcRect l="5450" t="85447" r="69965" b="1001"/>
            <a:stretch/>
          </p:blipFill>
          <p:spPr>
            <a:xfrm flipH="1">
              <a:off x="517197" y="1507927"/>
              <a:ext cx="708591" cy="486834"/>
            </a:xfrm>
            <a:prstGeom prst="rect">
              <a:avLst/>
            </a:prstGeom>
          </p:spPr>
        </p:pic>
        <p:pic>
          <p:nvPicPr>
            <p:cNvPr id="59" name="Picture 58">
              <a:extLst>
                <a:ext uri="{FF2B5EF4-FFF2-40B4-BE49-F238E27FC236}">
                  <a16:creationId xmlns:a16="http://schemas.microsoft.com/office/drawing/2014/main" id="{70C13B58-8F5E-4208-9DA6-A710C97CEBB9}"/>
                </a:ext>
              </a:extLst>
            </p:cNvPr>
            <p:cNvPicPr>
              <a:picLocks noChangeAspect="1"/>
            </p:cNvPicPr>
            <p:nvPr/>
          </p:nvPicPr>
          <p:blipFill rotWithShape="1">
            <a:blip r:embed="rId18"/>
            <a:srcRect l="5450" t="85447" r="69965" b="1001"/>
            <a:stretch/>
          </p:blipFill>
          <p:spPr>
            <a:xfrm flipH="1">
              <a:off x="-191394" y="1770713"/>
              <a:ext cx="708591" cy="486834"/>
            </a:xfrm>
            <a:prstGeom prst="rect">
              <a:avLst/>
            </a:prstGeom>
          </p:spPr>
        </p:pic>
        <p:pic>
          <p:nvPicPr>
            <p:cNvPr id="60" name="Picture 59">
              <a:extLst>
                <a:ext uri="{FF2B5EF4-FFF2-40B4-BE49-F238E27FC236}">
                  <a16:creationId xmlns:a16="http://schemas.microsoft.com/office/drawing/2014/main" id="{7689D27D-EAC6-48FC-8490-D4CA6BF2334D}"/>
                </a:ext>
              </a:extLst>
            </p:cNvPr>
            <p:cNvPicPr>
              <a:picLocks noChangeAspect="1"/>
            </p:cNvPicPr>
            <p:nvPr/>
          </p:nvPicPr>
          <p:blipFill rotWithShape="1">
            <a:blip r:embed="rId18"/>
            <a:srcRect l="5450" t="85447" r="69965" b="1001"/>
            <a:stretch/>
          </p:blipFill>
          <p:spPr>
            <a:xfrm rot="10800000" flipH="1">
              <a:off x="517196" y="1972952"/>
              <a:ext cx="708591" cy="486834"/>
            </a:xfrm>
            <a:prstGeom prst="rect">
              <a:avLst/>
            </a:prstGeom>
          </p:spPr>
        </p:pic>
        <p:pic>
          <p:nvPicPr>
            <p:cNvPr id="61" name="Picture 60">
              <a:extLst>
                <a:ext uri="{FF2B5EF4-FFF2-40B4-BE49-F238E27FC236}">
                  <a16:creationId xmlns:a16="http://schemas.microsoft.com/office/drawing/2014/main" id="{09CB30BD-21E7-4B1A-B660-065BEAB978B2}"/>
                </a:ext>
              </a:extLst>
            </p:cNvPr>
            <p:cNvPicPr>
              <a:picLocks noChangeAspect="1"/>
            </p:cNvPicPr>
            <p:nvPr/>
          </p:nvPicPr>
          <p:blipFill rotWithShape="1">
            <a:blip r:embed="rId18"/>
            <a:srcRect l="5450" t="85447" r="69965" b="1001"/>
            <a:stretch/>
          </p:blipFill>
          <p:spPr>
            <a:xfrm rot="16200000" flipH="1">
              <a:off x="-352777" y="2403519"/>
              <a:ext cx="1031358" cy="708590"/>
            </a:xfrm>
            <a:prstGeom prst="rect">
              <a:avLst/>
            </a:prstGeom>
          </p:spPr>
        </p:pic>
        <p:pic>
          <p:nvPicPr>
            <p:cNvPr id="62" name="Picture 61">
              <a:extLst>
                <a:ext uri="{FF2B5EF4-FFF2-40B4-BE49-F238E27FC236}">
                  <a16:creationId xmlns:a16="http://schemas.microsoft.com/office/drawing/2014/main" id="{E81811A7-0D2C-4D94-AAE7-0001E1B64C6E}"/>
                </a:ext>
              </a:extLst>
            </p:cNvPr>
            <p:cNvPicPr>
              <a:picLocks noChangeAspect="1"/>
            </p:cNvPicPr>
            <p:nvPr/>
          </p:nvPicPr>
          <p:blipFill rotWithShape="1">
            <a:blip r:embed="rId18"/>
            <a:srcRect l="5450" t="85447" r="69965" b="1001"/>
            <a:stretch/>
          </p:blipFill>
          <p:spPr>
            <a:xfrm rot="16200000" flipH="1">
              <a:off x="355812" y="2560993"/>
              <a:ext cx="1031358" cy="708590"/>
            </a:xfrm>
            <a:prstGeom prst="rect">
              <a:avLst/>
            </a:prstGeom>
          </p:spPr>
        </p:pic>
        <p:pic>
          <p:nvPicPr>
            <p:cNvPr id="63" name="Picture 62">
              <a:extLst>
                <a:ext uri="{FF2B5EF4-FFF2-40B4-BE49-F238E27FC236}">
                  <a16:creationId xmlns:a16="http://schemas.microsoft.com/office/drawing/2014/main" id="{B2D108A8-4BF9-4370-9F95-56FB480C8A3F}"/>
                </a:ext>
              </a:extLst>
            </p:cNvPr>
            <p:cNvPicPr>
              <a:picLocks noChangeAspect="1"/>
            </p:cNvPicPr>
            <p:nvPr/>
          </p:nvPicPr>
          <p:blipFill rotWithShape="1">
            <a:blip r:embed="rId18"/>
            <a:srcRect l="5450" t="85447" r="69965" b="1001"/>
            <a:stretch/>
          </p:blipFill>
          <p:spPr>
            <a:xfrm rot="5400000" flipH="1" flipV="1">
              <a:off x="-352778" y="3399754"/>
              <a:ext cx="1031358" cy="708590"/>
            </a:xfrm>
            <a:prstGeom prst="rect">
              <a:avLst/>
            </a:prstGeom>
          </p:spPr>
        </p:pic>
        <p:pic>
          <p:nvPicPr>
            <p:cNvPr id="64" name="Picture 63">
              <a:extLst>
                <a:ext uri="{FF2B5EF4-FFF2-40B4-BE49-F238E27FC236}">
                  <a16:creationId xmlns:a16="http://schemas.microsoft.com/office/drawing/2014/main" id="{99979949-3F92-4936-95C7-A21EAE3673E7}"/>
                </a:ext>
              </a:extLst>
            </p:cNvPr>
            <p:cNvPicPr>
              <a:picLocks noChangeAspect="1"/>
            </p:cNvPicPr>
            <p:nvPr/>
          </p:nvPicPr>
          <p:blipFill rotWithShape="1">
            <a:blip r:embed="rId18"/>
            <a:srcRect l="5450" t="85447" r="69965" b="1001"/>
            <a:stretch/>
          </p:blipFill>
          <p:spPr>
            <a:xfrm rot="16200000" flipH="1">
              <a:off x="355812" y="3876322"/>
              <a:ext cx="1031358" cy="708590"/>
            </a:xfrm>
            <a:prstGeom prst="rect">
              <a:avLst/>
            </a:prstGeom>
          </p:spPr>
        </p:pic>
        <p:pic>
          <p:nvPicPr>
            <p:cNvPr id="65" name="Picture 64">
              <a:extLst>
                <a:ext uri="{FF2B5EF4-FFF2-40B4-BE49-F238E27FC236}">
                  <a16:creationId xmlns:a16="http://schemas.microsoft.com/office/drawing/2014/main" id="{4C74C8DA-B619-4C7A-B669-CE2523314DFE}"/>
                </a:ext>
              </a:extLst>
            </p:cNvPr>
            <p:cNvPicPr>
              <a:picLocks noChangeAspect="1"/>
            </p:cNvPicPr>
            <p:nvPr/>
          </p:nvPicPr>
          <p:blipFill rotWithShape="1">
            <a:blip r:embed="rId18"/>
            <a:srcRect l="5450" t="85447" r="69965" b="1001"/>
            <a:stretch/>
          </p:blipFill>
          <p:spPr>
            <a:xfrm flipH="1">
              <a:off x="517196" y="3233988"/>
              <a:ext cx="708591" cy="486834"/>
            </a:xfrm>
            <a:prstGeom prst="rect">
              <a:avLst/>
            </a:prstGeom>
          </p:spPr>
        </p:pic>
        <p:pic>
          <p:nvPicPr>
            <p:cNvPr id="66" name="Picture 65">
              <a:extLst>
                <a:ext uri="{FF2B5EF4-FFF2-40B4-BE49-F238E27FC236}">
                  <a16:creationId xmlns:a16="http://schemas.microsoft.com/office/drawing/2014/main" id="{391A2478-BB33-4CAF-9B86-9EB79BA59C5A}"/>
                </a:ext>
              </a:extLst>
            </p:cNvPr>
            <p:cNvPicPr>
              <a:picLocks noChangeAspect="1"/>
            </p:cNvPicPr>
            <p:nvPr/>
          </p:nvPicPr>
          <p:blipFill rotWithShape="1">
            <a:blip r:embed="rId18"/>
            <a:srcRect l="5450" t="85447" r="69965" b="1001"/>
            <a:stretch/>
          </p:blipFill>
          <p:spPr>
            <a:xfrm rot="5400000" flipH="1">
              <a:off x="-352779" y="4153718"/>
              <a:ext cx="1031358" cy="708590"/>
            </a:xfrm>
            <a:prstGeom prst="rect">
              <a:avLst/>
            </a:prstGeom>
          </p:spPr>
        </p:pic>
        <p:pic>
          <p:nvPicPr>
            <p:cNvPr id="67" name="Picture 66">
              <a:extLst>
                <a:ext uri="{FF2B5EF4-FFF2-40B4-BE49-F238E27FC236}">
                  <a16:creationId xmlns:a16="http://schemas.microsoft.com/office/drawing/2014/main" id="{7E457E7F-EDE4-49A6-B49A-AB5888B33A70}"/>
                </a:ext>
              </a:extLst>
            </p:cNvPr>
            <p:cNvPicPr>
              <a:picLocks noChangeAspect="1"/>
            </p:cNvPicPr>
            <p:nvPr/>
          </p:nvPicPr>
          <p:blipFill rotWithShape="1">
            <a:blip r:embed="rId18"/>
            <a:srcRect l="5450" t="85447" r="69965" b="1001"/>
            <a:stretch/>
          </p:blipFill>
          <p:spPr>
            <a:xfrm flipH="1">
              <a:off x="517196" y="4746296"/>
              <a:ext cx="708591" cy="486834"/>
            </a:xfrm>
            <a:prstGeom prst="rect">
              <a:avLst/>
            </a:prstGeom>
          </p:spPr>
        </p:pic>
        <p:pic>
          <p:nvPicPr>
            <p:cNvPr id="68" name="Picture 67">
              <a:extLst>
                <a:ext uri="{FF2B5EF4-FFF2-40B4-BE49-F238E27FC236}">
                  <a16:creationId xmlns:a16="http://schemas.microsoft.com/office/drawing/2014/main" id="{A957D7D5-45C1-417B-A15C-127EA6E92486}"/>
                </a:ext>
              </a:extLst>
            </p:cNvPr>
            <p:cNvPicPr>
              <a:picLocks noChangeAspect="1"/>
            </p:cNvPicPr>
            <p:nvPr/>
          </p:nvPicPr>
          <p:blipFill rotWithShape="1">
            <a:blip r:embed="rId18"/>
            <a:srcRect l="5450" t="85447" r="69965" b="1001"/>
            <a:stretch/>
          </p:blipFill>
          <p:spPr>
            <a:xfrm flipV="1">
              <a:off x="-191395" y="5009082"/>
              <a:ext cx="708591" cy="486834"/>
            </a:xfrm>
            <a:prstGeom prst="rect">
              <a:avLst/>
            </a:prstGeom>
          </p:spPr>
        </p:pic>
        <p:pic>
          <p:nvPicPr>
            <p:cNvPr id="69" name="Picture 68">
              <a:extLst>
                <a:ext uri="{FF2B5EF4-FFF2-40B4-BE49-F238E27FC236}">
                  <a16:creationId xmlns:a16="http://schemas.microsoft.com/office/drawing/2014/main" id="{99AD2300-03C1-4FED-98CC-A6695AD816DB}"/>
                </a:ext>
              </a:extLst>
            </p:cNvPr>
            <p:cNvPicPr>
              <a:picLocks noChangeAspect="1"/>
            </p:cNvPicPr>
            <p:nvPr/>
          </p:nvPicPr>
          <p:blipFill rotWithShape="1">
            <a:blip r:embed="rId18"/>
            <a:srcRect l="5450" t="85447" r="69965" b="1001"/>
            <a:stretch/>
          </p:blipFill>
          <p:spPr>
            <a:xfrm rot="10800000" flipH="1">
              <a:off x="517195" y="5211321"/>
              <a:ext cx="708591" cy="486834"/>
            </a:xfrm>
            <a:prstGeom prst="rect">
              <a:avLst/>
            </a:prstGeom>
          </p:spPr>
        </p:pic>
        <p:pic>
          <p:nvPicPr>
            <p:cNvPr id="70" name="Picture 69">
              <a:extLst>
                <a:ext uri="{FF2B5EF4-FFF2-40B4-BE49-F238E27FC236}">
                  <a16:creationId xmlns:a16="http://schemas.microsoft.com/office/drawing/2014/main" id="{38DF77AA-AC5F-4767-AE15-356DB7D84F8E}"/>
                </a:ext>
              </a:extLst>
            </p:cNvPr>
            <p:cNvPicPr>
              <a:picLocks noChangeAspect="1"/>
            </p:cNvPicPr>
            <p:nvPr/>
          </p:nvPicPr>
          <p:blipFill rotWithShape="1">
            <a:blip r:embed="rId18"/>
            <a:srcRect l="5450" t="85447" r="69965" b="1001"/>
            <a:stretch/>
          </p:blipFill>
          <p:spPr>
            <a:xfrm rot="16200000" flipH="1">
              <a:off x="-352778" y="5641888"/>
              <a:ext cx="1031358" cy="708590"/>
            </a:xfrm>
            <a:prstGeom prst="rect">
              <a:avLst/>
            </a:prstGeom>
          </p:spPr>
        </p:pic>
        <p:pic>
          <p:nvPicPr>
            <p:cNvPr id="71" name="Picture 70">
              <a:extLst>
                <a:ext uri="{FF2B5EF4-FFF2-40B4-BE49-F238E27FC236}">
                  <a16:creationId xmlns:a16="http://schemas.microsoft.com/office/drawing/2014/main" id="{59E48101-8F2A-4DBF-B4AF-724A9B8418F3}"/>
                </a:ext>
              </a:extLst>
            </p:cNvPr>
            <p:cNvPicPr>
              <a:picLocks noChangeAspect="1"/>
            </p:cNvPicPr>
            <p:nvPr/>
          </p:nvPicPr>
          <p:blipFill rotWithShape="1">
            <a:blip r:embed="rId18"/>
            <a:srcRect l="5450" t="85447" r="69965" b="1001"/>
            <a:stretch/>
          </p:blipFill>
          <p:spPr>
            <a:xfrm rot="16200000" flipH="1">
              <a:off x="355811" y="5799362"/>
              <a:ext cx="1031358" cy="708590"/>
            </a:xfrm>
            <a:prstGeom prst="rect">
              <a:avLst/>
            </a:prstGeom>
          </p:spPr>
        </p:pic>
        <p:pic>
          <p:nvPicPr>
            <p:cNvPr id="72" name="Picture 71">
              <a:extLst>
                <a:ext uri="{FF2B5EF4-FFF2-40B4-BE49-F238E27FC236}">
                  <a16:creationId xmlns:a16="http://schemas.microsoft.com/office/drawing/2014/main" id="{65FF9351-F9DE-4785-BB6B-F46A1DE481BA}"/>
                </a:ext>
              </a:extLst>
            </p:cNvPr>
            <p:cNvPicPr>
              <a:picLocks noChangeAspect="1"/>
            </p:cNvPicPr>
            <p:nvPr/>
          </p:nvPicPr>
          <p:blipFill rotWithShape="1">
            <a:blip r:embed="rId18"/>
            <a:srcRect l="5450" t="85447" r="69965" b="1001"/>
            <a:stretch/>
          </p:blipFill>
          <p:spPr>
            <a:xfrm flipH="1">
              <a:off x="-191398" y="6494856"/>
              <a:ext cx="708591" cy="661312"/>
            </a:xfrm>
            <a:prstGeom prst="rect">
              <a:avLst/>
            </a:prstGeom>
          </p:spPr>
        </p:pic>
        <p:pic>
          <p:nvPicPr>
            <p:cNvPr id="73" name="Picture 72">
              <a:extLst>
                <a:ext uri="{FF2B5EF4-FFF2-40B4-BE49-F238E27FC236}">
                  <a16:creationId xmlns:a16="http://schemas.microsoft.com/office/drawing/2014/main" id="{6F6D12C7-691E-4E33-A72E-F4783EBCEE96}"/>
                </a:ext>
              </a:extLst>
            </p:cNvPr>
            <p:cNvPicPr>
              <a:picLocks noChangeAspect="1"/>
            </p:cNvPicPr>
            <p:nvPr/>
          </p:nvPicPr>
          <p:blipFill rotWithShape="1">
            <a:blip r:embed="rId18"/>
            <a:srcRect l="5450" t="85447" r="69965" b="1001"/>
            <a:stretch/>
          </p:blipFill>
          <p:spPr>
            <a:xfrm rot="10800000" flipH="1">
              <a:off x="517194" y="6669336"/>
              <a:ext cx="708591" cy="486834"/>
            </a:xfrm>
            <a:prstGeom prst="rect">
              <a:avLst/>
            </a:prstGeom>
          </p:spPr>
        </p:pic>
      </p:grpSp>
      <p:pic>
        <p:nvPicPr>
          <p:cNvPr id="76" name="Picture 75">
            <a:extLst>
              <a:ext uri="{FF2B5EF4-FFF2-40B4-BE49-F238E27FC236}">
                <a16:creationId xmlns:a16="http://schemas.microsoft.com/office/drawing/2014/main" id="{DAD6D5B9-AB8B-4B4F-B2B3-1D87366099F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147953" y="1127174"/>
            <a:ext cx="944669" cy="1397439"/>
          </a:xfrm>
          <a:prstGeom prst="rect">
            <a:avLst/>
          </a:prstGeom>
        </p:spPr>
      </p:pic>
      <p:pic>
        <p:nvPicPr>
          <p:cNvPr id="77" name="Picture 76">
            <a:extLst>
              <a:ext uri="{FF2B5EF4-FFF2-40B4-BE49-F238E27FC236}">
                <a16:creationId xmlns:a16="http://schemas.microsoft.com/office/drawing/2014/main" id="{01E13B75-AA08-4F77-B665-DB8007BE91E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148646" y="4030303"/>
            <a:ext cx="954249" cy="1437733"/>
          </a:xfrm>
          <a:prstGeom prst="rect">
            <a:avLst/>
          </a:prstGeom>
        </p:spPr>
      </p:pic>
      <p:pic>
        <p:nvPicPr>
          <p:cNvPr id="78" name="Picture 77">
            <a:extLst>
              <a:ext uri="{FF2B5EF4-FFF2-40B4-BE49-F238E27FC236}">
                <a16:creationId xmlns:a16="http://schemas.microsoft.com/office/drawing/2014/main" id="{7624D11A-F101-4997-841E-13B7F6DFB74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147261" y="2746250"/>
            <a:ext cx="959111" cy="1330947"/>
          </a:xfrm>
          <a:prstGeom prst="rect">
            <a:avLst/>
          </a:prstGeom>
        </p:spPr>
      </p:pic>
      <p:pic>
        <p:nvPicPr>
          <p:cNvPr id="79" name="Picture 78">
            <a:extLst>
              <a:ext uri="{FF2B5EF4-FFF2-40B4-BE49-F238E27FC236}">
                <a16:creationId xmlns:a16="http://schemas.microsoft.com/office/drawing/2014/main" id="{6EE73E42-699A-448D-997E-2BB75565483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136575" y="5259573"/>
            <a:ext cx="953555" cy="1416381"/>
          </a:xfrm>
          <a:prstGeom prst="rect">
            <a:avLst/>
          </a:prstGeom>
        </p:spPr>
      </p:pic>
      <p:pic>
        <p:nvPicPr>
          <p:cNvPr id="80" name="Picture 79">
            <a:extLst>
              <a:ext uri="{FF2B5EF4-FFF2-40B4-BE49-F238E27FC236}">
                <a16:creationId xmlns:a16="http://schemas.microsoft.com/office/drawing/2014/main" id="{BFBF17F3-2E2B-4797-AE64-0E4D5244CD0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141921" y="53925"/>
            <a:ext cx="953210" cy="1437150"/>
          </a:xfrm>
          <a:prstGeom prst="rect">
            <a:avLst/>
          </a:prstGeom>
        </p:spPr>
      </p:pic>
      <p:sp>
        <p:nvSpPr>
          <p:cNvPr id="81" name="Title 1">
            <a:extLst>
              <a:ext uri="{FF2B5EF4-FFF2-40B4-BE49-F238E27FC236}">
                <a16:creationId xmlns:a16="http://schemas.microsoft.com/office/drawing/2014/main" id="{990A60E2-E76D-4F59-B040-2C568DEE24E2}"/>
              </a:ext>
            </a:extLst>
          </p:cNvPr>
          <p:cNvSpPr txBox="1">
            <a:spLocks/>
          </p:cNvSpPr>
          <p:nvPr/>
        </p:nvSpPr>
        <p:spPr>
          <a:xfrm>
            <a:off x="241300" y="5420634"/>
            <a:ext cx="11896002" cy="1409798"/>
          </a:xfrm>
          <a:prstGeom prst="rect">
            <a:avLst/>
          </a:prstGeom>
          <a:solidFill>
            <a:schemeClr val="tx1"/>
          </a:solidFill>
          <a:ln w="73025">
            <a:solidFill>
              <a:srgbClr val="92D050"/>
            </a:solidFill>
            <a:miter lim="800000"/>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effectLst>
                  <a:outerShdw blurRad="38100" dist="38100" dir="2700000" algn="tl">
                    <a:srgbClr val="000000">
                      <a:alpha val="43137"/>
                    </a:srgbClr>
                  </a:outerShdw>
                </a:effectLst>
                <a:latin typeface="Book Antiqua" panose="02040602050305030304" pitchFamily="18" charset="0"/>
                <a:cs typeface="Aharoni" panose="02010803020104030203" pitchFamily="2" charset="-79"/>
              </a:rPr>
              <a:t>Thank You</a:t>
            </a:r>
          </a:p>
        </p:txBody>
      </p:sp>
      <p:pic>
        <p:nvPicPr>
          <p:cNvPr id="82" name="Picture 81">
            <a:extLst>
              <a:ext uri="{FF2B5EF4-FFF2-40B4-BE49-F238E27FC236}">
                <a16:creationId xmlns:a16="http://schemas.microsoft.com/office/drawing/2014/main" id="{82B43C0F-18D0-4D53-B792-75DB10351184}"/>
              </a:ext>
            </a:extLst>
          </p:cNvPr>
          <p:cNvPicPr>
            <a:picLocks noChangeAspect="1"/>
          </p:cNvPicPr>
          <p:nvPr/>
        </p:nvPicPr>
        <p:blipFill rotWithShape="1">
          <a:blip r:embed="rId24"/>
          <a:srcRect r="33157"/>
          <a:stretch/>
        </p:blipFill>
        <p:spPr>
          <a:xfrm>
            <a:off x="7065485" y="43362"/>
            <a:ext cx="2041720" cy="2036341"/>
          </a:xfrm>
          <a:prstGeom prst="rect">
            <a:avLst/>
          </a:prstGeom>
        </p:spPr>
      </p:pic>
      <p:pic>
        <p:nvPicPr>
          <p:cNvPr id="83" name="Picture 82">
            <a:extLst>
              <a:ext uri="{FF2B5EF4-FFF2-40B4-BE49-F238E27FC236}">
                <a16:creationId xmlns:a16="http://schemas.microsoft.com/office/drawing/2014/main" id="{9FE6BA3F-0B9A-4FE9-AC1F-F8A50C73D8E7}"/>
              </a:ext>
            </a:extLst>
          </p:cNvPr>
          <p:cNvPicPr>
            <a:picLocks noChangeAspect="1"/>
          </p:cNvPicPr>
          <p:nvPr/>
        </p:nvPicPr>
        <p:blipFill>
          <a:blip r:embed="rId25"/>
          <a:stretch>
            <a:fillRect/>
          </a:stretch>
        </p:blipFill>
        <p:spPr>
          <a:xfrm>
            <a:off x="3409282" y="43179"/>
            <a:ext cx="1575763" cy="2036861"/>
          </a:xfrm>
          <a:prstGeom prst="rect">
            <a:avLst/>
          </a:prstGeom>
        </p:spPr>
      </p:pic>
      <p:grpSp>
        <p:nvGrpSpPr>
          <p:cNvPr id="38" name="Group 37">
            <a:extLst>
              <a:ext uri="{FF2B5EF4-FFF2-40B4-BE49-F238E27FC236}">
                <a16:creationId xmlns:a16="http://schemas.microsoft.com/office/drawing/2014/main" id="{6B3939F6-6428-41FE-8BE2-1478C34BDE20}"/>
              </a:ext>
            </a:extLst>
          </p:cNvPr>
          <p:cNvGrpSpPr/>
          <p:nvPr/>
        </p:nvGrpSpPr>
        <p:grpSpPr>
          <a:xfrm>
            <a:off x="4945446" y="34186"/>
            <a:ext cx="2286349" cy="2046930"/>
            <a:chOff x="6728822" y="59900"/>
            <a:chExt cx="1593004" cy="1426190"/>
          </a:xfrm>
        </p:grpSpPr>
        <p:pic>
          <p:nvPicPr>
            <p:cNvPr id="39" name="Picture 2" descr="http://advance.umich.edu/img/1Bergin.jpg">
              <a:hlinkClick r:id="rId26"/>
              <a:extLst>
                <a:ext uri="{FF2B5EF4-FFF2-40B4-BE49-F238E27FC236}">
                  <a16:creationId xmlns:a16="http://schemas.microsoft.com/office/drawing/2014/main" id="{C2E09872-23FE-464A-9E7B-517C0F421CA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527005" y="999890"/>
              <a:ext cx="399747" cy="48054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descr="http://advance.umich.edu/img/2Cortina.jpg">
              <a:hlinkClick r:id="rId28"/>
              <a:extLst>
                <a:ext uri="{FF2B5EF4-FFF2-40B4-BE49-F238E27FC236}">
                  <a16:creationId xmlns:a16="http://schemas.microsoft.com/office/drawing/2014/main" id="{3662D982-88E9-42FB-BDB8-45FDCF5D6E27}"/>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922079" y="1005543"/>
              <a:ext cx="399747" cy="48054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ttp://advance.umich.edu/img/3Linderman.jpg">
              <a:hlinkClick r:id="rId30"/>
              <a:extLst>
                <a:ext uri="{FF2B5EF4-FFF2-40B4-BE49-F238E27FC236}">
                  <a16:creationId xmlns:a16="http://schemas.microsoft.com/office/drawing/2014/main" id="{9FBA5872-3014-4343-B47F-2C653095B8AD}"/>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750643" y="1003711"/>
              <a:ext cx="399747" cy="47629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ttp://advance.umich.edu/img/5Moore.jpg">
              <a:hlinkClick r:id="rId32"/>
              <a:extLst>
                <a:ext uri="{FF2B5EF4-FFF2-40B4-BE49-F238E27FC236}">
                  <a16:creationId xmlns:a16="http://schemas.microsoft.com/office/drawing/2014/main" id="{63CBF5D0-9533-4C08-80C9-4DA88CEAD91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913500" y="529250"/>
              <a:ext cx="404000" cy="48054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7" descr="http://advance.umich.edu/img/6Peters-Golden.jpg">
              <a:hlinkClick r:id="rId34"/>
              <a:extLst>
                <a:ext uri="{FF2B5EF4-FFF2-40B4-BE49-F238E27FC236}">
                  <a16:creationId xmlns:a16="http://schemas.microsoft.com/office/drawing/2014/main" id="{C62D771B-50A3-469A-B2BA-FB12046FF339}"/>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728822" y="540447"/>
              <a:ext cx="399747" cy="4805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http://advance.umich.edu/img/7Powell.jpg">
              <a:hlinkClick r:id="rId36"/>
              <a:extLst>
                <a:ext uri="{FF2B5EF4-FFF2-40B4-BE49-F238E27FC236}">
                  <a16:creationId xmlns:a16="http://schemas.microsoft.com/office/drawing/2014/main" id="{66B76159-4B4E-4A50-84DC-1AB2B8687AE1}"/>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728822" y="60602"/>
              <a:ext cx="404000" cy="48054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9" descr="http://advance.umich.edu/img/8Pozzi.jpg">
              <a:hlinkClick r:id="rId38"/>
              <a:extLst>
                <a:ext uri="{FF2B5EF4-FFF2-40B4-BE49-F238E27FC236}">
                  <a16:creationId xmlns:a16="http://schemas.microsoft.com/office/drawing/2014/main" id="{A1C37B4B-1E34-4697-AC54-9C8003449022}"/>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528315" y="59900"/>
              <a:ext cx="399747" cy="48054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http://advance.umich.edu/img/10Rivas-Drake.jpg">
              <a:hlinkClick r:id="rId40"/>
              <a:extLst>
                <a:ext uri="{FF2B5EF4-FFF2-40B4-BE49-F238E27FC236}">
                  <a16:creationId xmlns:a16="http://schemas.microsoft.com/office/drawing/2014/main" id="{D975DF19-6633-4EDE-9758-E99B6E2D65BE}"/>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131743" y="1002077"/>
              <a:ext cx="399747" cy="48054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1" descr="http://advance.umich.edu/img/9Ruetsche.jpg">
              <a:hlinkClick r:id="rId42"/>
              <a:extLst>
                <a:ext uri="{FF2B5EF4-FFF2-40B4-BE49-F238E27FC236}">
                  <a16:creationId xmlns:a16="http://schemas.microsoft.com/office/drawing/2014/main" id="{A6D47739-1FE7-476C-9717-ED134FEA7E7F}"/>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126442" y="59900"/>
              <a:ext cx="404000" cy="4805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2" descr="http://advance.umich.edu/img/11Skerlos.jpg">
              <a:hlinkClick r:id="rId44"/>
              <a:extLst>
                <a:ext uri="{FF2B5EF4-FFF2-40B4-BE49-F238E27FC236}">
                  <a16:creationId xmlns:a16="http://schemas.microsoft.com/office/drawing/2014/main" id="{C90E1BB2-6C95-4BC1-BC3F-C7EAEDCA8A82}"/>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921189" y="67077"/>
              <a:ext cx="399747" cy="48054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http://advance.umich.edu/img/14Vandermeer.jpg">
              <a:hlinkClick r:id="rId46"/>
              <a:extLst>
                <a:ext uri="{FF2B5EF4-FFF2-40B4-BE49-F238E27FC236}">
                  <a16:creationId xmlns:a16="http://schemas.microsoft.com/office/drawing/2014/main" id="{690EE621-B20F-476A-9328-043B053EC613}"/>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139427" y="543381"/>
              <a:ext cx="399747" cy="48054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5" descr="http://advance.umich.edu/img/15Viswanath.jpg">
              <a:hlinkClick r:id="rId48"/>
              <a:extLst>
                <a:ext uri="{FF2B5EF4-FFF2-40B4-BE49-F238E27FC236}">
                  <a16:creationId xmlns:a16="http://schemas.microsoft.com/office/drawing/2014/main" id="{E50ED015-5725-4F0F-A76D-88EC804D73C9}"/>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527939" y="547946"/>
              <a:ext cx="404000" cy="480547"/>
            </a:xfrm>
            <a:prstGeom prst="rect">
              <a:avLst/>
            </a:prstGeom>
            <a:noFill/>
            <a:extLst>
              <a:ext uri="{909E8E84-426E-40DD-AFC4-6F175D3DCCD1}">
                <a14:hiddenFill xmlns:a14="http://schemas.microsoft.com/office/drawing/2010/main">
                  <a:solidFill>
                    <a:srgbClr val="FFFFFF"/>
                  </a:solidFill>
                </a14:hiddenFill>
              </a:ext>
            </a:extLst>
          </p:spPr>
        </p:pic>
      </p:grpSp>
      <p:pic>
        <p:nvPicPr>
          <p:cNvPr id="74" name="Picture 73">
            <a:extLst>
              <a:ext uri="{FF2B5EF4-FFF2-40B4-BE49-F238E27FC236}">
                <a16:creationId xmlns:a16="http://schemas.microsoft.com/office/drawing/2014/main" id="{4F42B39D-8A18-42E1-B123-B2C22478D37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143425" y="1441176"/>
            <a:ext cx="957712" cy="1422078"/>
          </a:xfrm>
          <a:prstGeom prst="rect">
            <a:avLst/>
          </a:prstGeom>
        </p:spPr>
      </p:pic>
    </p:spTree>
    <p:extLst>
      <p:ext uri="{BB962C8B-B14F-4D97-AF65-F5344CB8AC3E}">
        <p14:creationId xmlns:p14="http://schemas.microsoft.com/office/powerpoint/2010/main" val="209162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Isosceles Triangle 69">
            <a:extLst>
              <a:ext uri="{FF2B5EF4-FFF2-40B4-BE49-F238E27FC236}">
                <a16:creationId xmlns:a16="http://schemas.microsoft.com/office/drawing/2014/main" id="{17B93E34-F8B4-4E05-8DB6-8DE465A10A3A}"/>
              </a:ext>
            </a:extLst>
          </p:cNvPr>
          <p:cNvSpPr/>
          <p:nvPr/>
        </p:nvSpPr>
        <p:spPr>
          <a:xfrm rot="16200000">
            <a:off x="4744809" y="161403"/>
            <a:ext cx="8262266" cy="6700964"/>
          </a:xfrm>
          <a:prstGeom prst="triangle">
            <a:avLst/>
          </a:prstGeom>
          <a:gradFill flip="none" rotWithShape="1">
            <a:gsLst>
              <a:gs pos="0">
                <a:schemeClr val="accent1">
                  <a:lumMod val="0"/>
                  <a:lumOff val="100000"/>
                </a:schemeClr>
              </a:gs>
              <a:gs pos="35000">
                <a:schemeClr val="accent1">
                  <a:lumMod val="0"/>
                  <a:lumOff val="100000"/>
                </a:schemeClr>
              </a:gs>
              <a:gs pos="100000">
                <a:schemeClr val="accent4">
                  <a:lumMod val="40000"/>
                  <a:lumOff val="6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1" name="Isosceles Triangle 2050">
            <a:extLst>
              <a:ext uri="{FF2B5EF4-FFF2-40B4-BE49-F238E27FC236}">
                <a16:creationId xmlns:a16="http://schemas.microsoft.com/office/drawing/2014/main" id="{9503EC01-31FE-4B1D-8404-ED8F8D280DE2}"/>
              </a:ext>
            </a:extLst>
          </p:cNvPr>
          <p:cNvSpPr/>
          <p:nvPr/>
        </p:nvSpPr>
        <p:spPr>
          <a:xfrm rot="5400000">
            <a:off x="-841810" y="162575"/>
            <a:ext cx="8360232" cy="6700964"/>
          </a:xfrm>
          <a:prstGeom prst="triangle">
            <a:avLst/>
          </a:prstGeom>
          <a:gradFill flip="none" rotWithShape="1">
            <a:gsLst>
              <a:gs pos="0">
                <a:schemeClr val="accent1">
                  <a:lumMod val="0"/>
                  <a:lumOff val="100000"/>
                </a:schemeClr>
              </a:gs>
              <a:gs pos="35000">
                <a:schemeClr val="accent1">
                  <a:lumMod val="0"/>
                  <a:lumOff val="100000"/>
                </a:schemeClr>
              </a:gs>
              <a:gs pos="100000">
                <a:schemeClr val="accent1">
                  <a:lumMod val="40000"/>
                  <a:lumOff val="6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E15148-9AC0-4DBA-BE36-067231F96D0B}"/>
              </a:ext>
            </a:extLst>
          </p:cNvPr>
          <p:cNvSpPr>
            <a:spLocks noGrp="1"/>
          </p:cNvSpPr>
          <p:nvPr>
            <p:ph type="title"/>
          </p:nvPr>
        </p:nvSpPr>
        <p:spPr>
          <a:xfrm>
            <a:off x="796119" y="-47459"/>
            <a:ext cx="10515600" cy="1325563"/>
          </a:xfrm>
        </p:spPr>
        <p:txBody>
          <a:bodyPr>
            <a:normAutofit fontScale="90000"/>
          </a:bodyPr>
          <a:lstStyle/>
          <a:p>
            <a:pPr algn="ctr"/>
            <a:r>
              <a:rPr lang="en-US" b="1" dirty="0">
                <a:effectLst>
                  <a:outerShdw blurRad="38100" dist="38100" dir="2700000" algn="tl">
                    <a:srgbClr val="000000">
                      <a:alpha val="43137"/>
                    </a:srgbClr>
                  </a:outerShdw>
                </a:effectLst>
                <a:latin typeface="Book Antiqua" panose="02040602050305030304" pitchFamily="18" charset="0"/>
                <a:cs typeface="Aharoni" panose="02010803020104030203" pitchFamily="2" charset="-79"/>
              </a:rPr>
              <a:t>ADVANCE Innovations &amp; Diffusion</a:t>
            </a:r>
            <a:br>
              <a:rPr lang="en-US" sz="4800" b="1" dirty="0"/>
            </a:br>
            <a:r>
              <a:rPr lang="en-US" sz="2700" b="1" dirty="0"/>
              <a:t>Strategies and Tactics for Recruiting to Improve Diversity and Excellence (STRIDE)</a:t>
            </a:r>
            <a:endParaRPr lang="en-US" sz="4800" dirty="0"/>
          </a:p>
        </p:txBody>
      </p:sp>
      <p:grpSp>
        <p:nvGrpSpPr>
          <p:cNvPr id="9" name="Group 8">
            <a:extLst>
              <a:ext uri="{FF2B5EF4-FFF2-40B4-BE49-F238E27FC236}">
                <a16:creationId xmlns:a16="http://schemas.microsoft.com/office/drawing/2014/main" id="{E4DF9FAF-CF9A-42D3-A83C-96CE87AFDF51}"/>
              </a:ext>
            </a:extLst>
          </p:cNvPr>
          <p:cNvGrpSpPr/>
          <p:nvPr/>
        </p:nvGrpSpPr>
        <p:grpSpPr>
          <a:xfrm>
            <a:off x="7673257" y="1504359"/>
            <a:ext cx="4428297" cy="4771520"/>
            <a:chOff x="7673257" y="1504359"/>
            <a:chExt cx="4428297" cy="4771520"/>
          </a:xfrm>
        </p:grpSpPr>
        <p:pic>
          <p:nvPicPr>
            <p:cNvPr id="2050" name="Picture 2" descr="University of&#10;Tennessee, Knoxville Wordmark">
              <a:extLst>
                <a:ext uri="{FF2B5EF4-FFF2-40B4-BE49-F238E27FC236}">
                  <a16:creationId xmlns:a16="http://schemas.microsoft.com/office/drawing/2014/main" id="{374C2293-BE6C-4287-BF39-F85A00946F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868" t="-7305" r="30426" b="-9943"/>
            <a:stretch/>
          </p:blipFill>
          <p:spPr bwMode="auto">
            <a:xfrm>
              <a:off x="7983661" y="1907850"/>
              <a:ext cx="1981045" cy="73267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EEF30F0-C002-4039-8BD1-991BBB8D27D9}"/>
                </a:ext>
              </a:extLst>
            </p:cNvPr>
            <p:cNvGrpSpPr/>
            <p:nvPr/>
          </p:nvGrpSpPr>
          <p:grpSpPr>
            <a:xfrm>
              <a:off x="7673257" y="1504359"/>
              <a:ext cx="4428297" cy="4771520"/>
              <a:chOff x="7649039" y="1125731"/>
              <a:chExt cx="4428297" cy="4771520"/>
            </a:xfrm>
          </p:grpSpPr>
          <p:grpSp>
            <p:nvGrpSpPr>
              <p:cNvPr id="8" name="Group 7">
                <a:extLst>
                  <a:ext uri="{FF2B5EF4-FFF2-40B4-BE49-F238E27FC236}">
                    <a16:creationId xmlns:a16="http://schemas.microsoft.com/office/drawing/2014/main" id="{38FB334A-23BF-4A17-AFD5-CF83AAC102D2}"/>
                  </a:ext>
                </a:extLst>
              </p:cNvPr>
              <p:cNvGrpSpPr/>
              <p:nvPr/>
            </p:nvGrpSpPr>
            <p:grpSpPr>
              <a:xfrm>
                <a:off x="7649039" y="1125731"/>
                <a:ext cx="4428297" cy="4771520"/>
                <a:chOff x="7649039" y="1125731"/>
                <a:chExt cx="4428297" cy="4771520"/>
              </a:xfrm>
            </p:grpSpPr>
            <p:pic>
              <p:nvPicPr>
                <p:cNvPr id="26" name="Picture 8" descr="https://upload.wikimedia.org/wikipedia/en/thumb/3/3a/Harvard_Wreath_Logo_1.svg/1051px-Harvard_Wreath_Logo_1.svg.png">
                  <a:extLst>
                    <a:ext uri="{FF2B5EF4-FFF2-40B4-BE49-F238E27FC236}">
                      <a16:creationId xmlns:a16="http://schemas.microsoft.com/office/drawing/2014/main" id="{D3EA3BF5-D3FC-483D-AB2A-2DAC9A9E90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1274" y="3933693"/>
                  <a:ext cx="1205583" cy="1174612"/>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33" descr="https://www.unic.cnrs-gif.fr/site_media/images/logos/cnrs.png">
                  <a:extLst>
                    <a:ext uri="{FF2B5EF4-FFF2-40B4-BE49-F238E27FC236}">
                      <a16:creationId xmlns:a16="http://schemas.microsoft.com/office/drawing/2014/main" id="{0A938E9E-2E80-4939-80AC-109544BB134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49039" y="2995649"/>
                  <a:ext cx="1147595" cy="1130787"/>
                </a:xfrm>
                <a:prstGeom prst="rect">
                  <a:avLst/>
                </a:prstGeom>
                <a:noFill/>
                <a:ln>
                  <a:noFill/>
                </a:ln>
              </p:spPr>
            </p:pic>
            <p:pic>
              <p:nvPicPr>
                <p:cNvPr id="36" name="Picture 2" descr="http://3.bp.blogspot.com/_qJ5PqFvanLo/TMJtI5Lbk0I/AAAAAAAAAsE/PIIvs9wgr_Y/S350/AURA.png">
                  <a:extLst>
                    <a:ext uri="{FF2B5EF4-FFF2-40B4-BE49-F238E27FC236}">
                      <a16:creationId xmlns:a16="http://schemas.microsoft.com/office/drawing/2014/main" id="{A546E16A-1F91-4A08-89AE-EDB71645156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267" t="36978" r="10933" b="29600"/>
                <a:stretch/>
              </p:blipFill>
              <p:spPr bwMode="auto">
                <a:xfrm>
                  <a:off x="10375582" y="2911151"/>
                  <a:ext cx="1701754" cy="740579"/>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44E6F222-034D-455D-AC19-37702E3350E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983"/>
                <a:stretch/>
              </p:blipFill>
              <p:spPr bwMode="auto">
                <a:xfrm>
                  <a:off x="10526203" y="4790615"/>
                  <a:ext cx="1167393" cy="11066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9" name="Picture 2">
                  <a:extLst>
                    <a:ext uri="{FF2B5EF4-FFF2-40B4-BE49-F238E27FC236}">
                      <a16:creationId xmlns:a16="http://schemas.microsoft.com/office/drawing/2014/main" id="{B03487A3-94DC-4EED-AF7C-36489A34122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50942" y="1887166"/>
                  <a:ext cx="1670018" cy="6774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 name="Picture 3">
                  <a:extLst>
                    <a:ext uri="{FF2B5EF4-FFF2-40B4-BE49-F238E27FC236}">
                      <a16:creationId xmlns:a16="http://schemas.microsoft.com/office/drawing/2014/main" id="{5FF1601E-00D6-424D-AEF2-865B6EB5D36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75582" y="3958708"/>
                  <a:ext cx="1622898" cy="5944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 name="Picture 2">
                  <a:extLst>
                    <a:ext uri="{FF2B5EF4-FFF2-40B4-BE49-F238E27FC236}">
                      <a16:creationId xmlns:a16="http://schemas.microsoft.com/office/drawing/2014/main" id="{65FBA41F-43D6-4A3B-81B8-6B417E2A6AA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9161" t="23376" r="10246" b="25152"/>
                <a:stretch/>
              </p:blipFill>
              <p:spPr bwMode="auto">
                <a:xfrm>
                  <a:off x="10032176" y="1125731"/>
                  <a:ext cx="1966304" cy="462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64" name="Picture 63">
                <a:extLst>
                  <a:ext uri="{FF2B5EF4-FFF2-40B4-BE49-F238E27FC236}">
                    <a16:creationId xmlns:a16="http://schemas.microsoft.com/office/drawing/2014/main" id="{040F6E42-8620-483F-88DE-1FC54E0705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64893" y="2359798"/>
                <a:ext cx="1204803" cy="1211767"/>
              </a:xfrm>
              <a:prstGeom prst="rect">
                <a:avLst/>
              </a:prstGeom>
            </p:spPr>
          </p:pic>
        </p:grpSp>
      </p:grpSp>
      <p:grpSp>
        <p:nvGrpSpPr>
          <p:cNvPr id="11" name="Group 10">
            <a:extLst>
              <a:ext uri="{FF2B5EF4-FFF2-40B4-BE49-F238E27FC236}">
                <a16:creationId xmlns:a16="http://schemas.microsoft.com/office/drawing/2014/main" id="{81AA9F96-2222-4431-90AF-DD54FB0BD2E3}"/>
              </a:ext>
            </a:extLst>
          </p:cNvPr>
          <p:cNvGrpSpPr/>
          <p:nvPr/>
        </p:nvGrpSpPr>
        <p:grpSpPr>
          <a:xfrm>
            <a:off x="4999604" y="1365198"/>
            <a:ext cx="2377783" cy="3453355"/>
            <a:chOff x="4999604" y="1365198"/>
            <a:chExt cx="2377783" cy="3453355"/>
          </a:xfrm>
        </p:grpSpPr>
        <p:grpSp>
          <p:nvGrpSpPr>
            <p:cNvPr id="66" name="Group 65">
              <a:extLst>
                <a:ext uri="{FF2B5EF4-FFF2-40B4-BE49-F238E27FC236}">
                  <a16:creationId xmlns:a16="http://schemas.microsoft.com/office/drawing/2014/main" id="{2562FA82-CAA9-44C9-9EBC-D6A56DD8715C}"/>
                </a:ext>
              </a:extLst>
            </p:cNvPr>
            <p:cNvGrpSpPr/>
            <p:nvPr/>
          </p:nvGrpSpPr>
          <p:grpSpPr>
            <a:xfrm>
              <a:off x="4999605" y="1976845"/>
              <a:ext cx="2377782" cy="2841708"/>
              <a:chOff x="433151" y="1056312"/>
              <a:chExt cx="3567998" cy="4264146"/>
            </a:xfrm>
          </p:grpSpPr>
          <p:pic>
            <p:nvPicPr>
              <p:cNvPr id="67" name="Picture 2" descr="http://advance.umich.edu/img/1Bergin.jpg">
                <a:hlinkClick r:id="rId12"/>
                <a:extLst>
                  <a:ext uri="{FF2B5EF4-FFF2-40B4-BE49-F238E27FC236}">
                    <a16:creationId xmlns:a16="http://schemas.microsoft.com/office/drawing/2014/main" id="{4E572D7E-8918-45EA-BC37-5F84288680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20916" y="3161694"/>
                <a:ext cx="89535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 descr="http://advance.umich.edu/img/2Cortina.jpg">
                <a:hlinkClick r:id="rId14"/>
                <a:extLst>
                  <a:ext uri="{FF2B5EF4-FFF2-40B4-BE49-F238E27FC236}">
                    <a16:creationId xmlns:a16="http://schemas.microsoft.com/office/drawing/2014/main" id="{9EB9E73A-8338-4C81-95BD-E419721A9A7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05799" y="3174357"/>
                <a:ext cx="89535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http://advance.umich.edu/img/3Linderman.jpg">
                <a:hlinkClick r:id="rId16"/>
                <a:extLst>
                  <a:ext uri="{FF2B5EF4-FFF2-40B4-BE49-F238E27FC236}">
                    <a16:creationId xmlns:a16="http://schemas.microsoft.com/office/drawing/2014/main" id="{B3030A97-3CFF-4FBA-9BDD-A17F3DD279F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2026" y="3170253"/>
                <a:ext cx="89535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5" descr="http://advance.umich.edu/img/4Martin.jpg">
                <a:hlinkClick r:id="rId18"/>
                <a:extLst>
                  <a:ext uri="{FF2B5EF4-FFF2-40B4-BE49-F238E27FC236}">
                    <a16:creationId xmlns:a16="http://schemas.microsoft.com/office/drawing/2014/main" id="{5FB258CB-C4B3-43DE-A0CE-6BFB964C053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69690" y="4244133"/>
                <a:ext cx="90487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http://advance.umich.edu/img/5Moore.jpg">
                <a:hlinkClick r:id="rId20"/>
                <a:extLst>
                  <a:ext uri="{FF2B5EF4-FFF2-40B4-BE49-F238E27FC236}">
                    <a16:creationId xmlns:a16="http://schemas.microsoft.com/office/drawing/2014/main" id="{2355BDB6-2E43-4C12-B969-C3E25A83755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86584" y="2107558"/>
                <a:ext cx="90487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 descr="http://advance.umich.edu/img/6Peters-Golden.jpg">
                <a:hlinkClick r:id="rId22"/>
                <a:extLst>
                  <a:ext uri="{FF2B5EF4-FFF2-40B4-BE49-F238E27FC236}">
                    <a16:creationId xmlns:a16="http://schemas.microsoft.com/office/drawing/2014/main" id="{6BA3C107-F578-4375-AAF9-D80C62B493B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3151" y="2132637"/>
                <a:ext cx="89535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http://advance.umich.edu/img/7Powell.jpg">
                <a:hlinkClick r:id="rId24"/>
                <a:extLst>
                  <a:ext uri="{FF2B5EF4-FFF2-40B4-BE49-F238E27FC236}">
                    <a16:creationId xmlns:a16="http://schemas.microsoft.com/office/drawing/2014/main" id="{DBCFB16C-79B5-4F3B-99DD-63608956DD7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33151" y="1057884"/>
                <a:ext cx="90487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9" descr="http://advance.umich.edu/img/8Pozzi.jpg">
                <a:hlinkClick r:id="rId26"/>
                <a:extLst>
                  <a:ext uri="{FF2B5EF4-FFF2-40B4-BE49-F238E27FC236}">
                    <a16:creationId xmlns:a16="http://schemas.microsoft.com/office/drawing/2014/main" id="{1E5D618B-1BC2-48D8-AB9B-993A3FE6FE2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223850" y="1056312"/>
                <a:ext cx="89535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0" descr="http://advance.umich.edu/img/10Rivas-Drake.jpg">
                <a:hlinkClick r:id="rId28"/>
                <a:extLst>
                  <a:ext uri="{FF2B5EF4-FFF2-40B4-BE49-F238E27FC236}">
                    <a16:creationId xmlns:a16="http://schemas.microsoft.com/office/drawing/2014/main" id="{1D418217-9AE4-4544-B37F-1D7E953C7A4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335610" y="3166594"/>
                <a:ext cx="89535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1" descr="http://advance.umich.edu/img/9Ruetsche.jpg">
                <a:hlinkClick r:id="rId30"/>
                <a:extLst>
                  <a:ext uri="{FF2B5EF4-FFF2-40B4-BE49-F238E27FC236}">
                    <a16:creationId xmlns:a16="http://schemas.microsoft.com/office/drawing/2014/main" id="{C7DD3CFC-E34F-4CFE-8A9B-59A28E4BECE7}"/>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323738" y="1056312"/>
                <a:ext cx="90487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2" descr="http://advance.umich.edu/img/11Skerlos.jpg">
                <a:hlinkClick r:id="rId32"/>
                <a:extLst>
                  <a:ext uri="{FF2B5EF4-FFF2-40B4-BE49-F238E27FC236}">
                    <a16:creationId xmlns:a16="http://schemas.microsoft.com/office/drawing/2014/main" id="{D7FBED7A-68A8-4BD8-A979-5396E5AD4C18}"/>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103806" y="1072387"/>
                <a:ext cx="89535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3" descr="http://advance.umich.edu/img/13Stern.jpg">
                <a:hlinkClick r:id="rId34"/>
                <a:extLst>
                  <a:ext uri="{FF2B5EF4-FFF2-40B4-BE49-F238E27FC236}">
                    <a16:creationId xmlns:a16="http://schemas.microsoft.com/office/drawing/2014/main" id="{22180528-54F5-4445-8B17-BEA4E36E23DC}"/>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64815" y="4207377"/>
                <a:ext cx="90487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4" descr="http://advance.umich.edu/img/14Vandermeer.jpg">
                <a:hlinkClick r:id="rId36"/>
                <a:extLst>
                  <a:ext uri="{FF2B5EF4-FFF2-40B4-BE49-F238E27FC236}">
                    <a16:creationId xmlns:a16="http://schemas.microsoft.com/office/drawing/2014/main" id="{A26F4A26-4374-410F-8DB1-6D5750BF7F13}"/>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352478" y="4208676"/>
                <a:ext cx="89535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5" descr="http://advance.umich.edu/img/15Viswanath.jpg">
                <a:hlinkClick r:id="rId38"/>
                <a:extLst>
                  <a:ext uri="{FF2B5EF4-FFF2-40B4-BE49-F238E27FC236}">
                    <a16:creationId xmlns:a16="http://schemas.microsoft.com/office/drawing/2014/main" id="{74572A7B-77F3-47D6-BB6C-B15FDC5447B9}"/>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222083" y="4220181"/>
                <a:ext cx="904875" cy="1076325"/>
              </a:xfrm>
              <a:prstGeom prst="rect">
                <a:avLst/>
              </a:prstGeom>
              <a:noFill/>
              <a:extLst>
                <a:ext uri="{909E8E84-426E-40DD-AFC4-6F175D3DCCD1}">
                  <a14:hiddenFill xmlns:a14="http://schemas.microsoft.com/office/drawing/2010/main">
                    <a:solidFill>
                      <a:srgbClr val="FFFFFF"/>
                    </a:solidFill>
                  </a14:hiddenFill>
                </a:ext>
              </a:extLst>
            </p:spPr>
          </p:pic>
          <p:grpSp>
            <p:nvGrpSpPr>
              <p:cNvPr id="84" name="Group 83">
                <a:extLst>
                  <a:ext uri="{FF2B5EF4-FFF2-40B4-BE49-F238E27FC236}">
                    <a16:creationId xmlns:a16="http://schemas.microsoft.com/office/drawing/2014/main" id="{832F4E5F-A557-4CED-949D-CA8D72DD225A}"/>
                  </a:ext>
                </a:extLst>
              </p:cNvPr>
              <p:cNvGrpSpPr/>
              <p:nvPr/>
            </p:nvGrpSpPr>
            <p:grpSpPr>
              <a:xfrm>
                <a:off x="1200928" y="2083606"/>
                <a:ext cx="2050272" cy="1123593"/>
                <a:chOff x="4950637" y="3060207"/>
                <a:chExt cx="2374291" cy="1215958"/>
              </a:xfrm>
            </p:grpSpPr>
            <p:sp>
              <p:nvSpPr>
                <p:cNvPr id="85" name="Rectangle 84">
                  <a:extLst>
                    <a:ext uri="{FF2B5EF4-FFF2-40B4-BE49-F238E27FC236}">
                      <a16:creationId xmlns:a16="http://schemas.microsoft.com/office/drawing/2014/main" id="{CBEEFCA4-8045-4DDB-9A1E-BD63D2DFA047}"/>
                    </a:ext>
                  </a:extLst>
                </p:cNvPr>
                <p:cNvSpPr/>
                <p:nvPr/>
              </p:nvSpPr>
              <p:spPr>
                <a:xfrm>
                  <a:off x="4950637" y="3060207"/>
                  <a:ext cx="2374291" cy="1215958"/>
                </a:xfrm>
                <a:prstGeom prst="rect">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6" name="Picture 4" descr="Site Logo">
                  <a:extLst>
                    <a:ext uri="{FF2B5EF4-FFF2-40B4-BE49-F238E27FC236}">
                      <a16:creationId xmlns:a16="http://schemas.microsoft.com/office/drawing/2014/main" id="{64343F94-DBF8-46FC-AEA7-EA4E668C10DC}"/>
                    </a:ext>
                  </a:extLst>
                </p:cNvPr>
                <p:cNvPicPr>
                  <a:picLocks noChangeAspect="1" noChangeArrowheads="1"/>
                </p:cNvPicPr>
                <p:nvPr/>
              </p:nvPicPr>
              <p:blipFill rotWithShape="1">
                <a:blip r:embed="rId40">
                  <a:extLst>
                    <a:ext uri="{28A0092B-C50C-407E-A947-70E740481C1C}">
                      <a14:useLocalDpi xmlns:a14="http://schemas.microsoft.com/office/drawing/2010/main" val="0"/>
                    </a:ext>
                  </a:extLst>
                </a:blip>
                <a:srcRect l="1594" t="19356" r="857" b="29599"/>
                <a:stretch/>
              </p:blipFill>
              <p:spPr bwMode="auto">
                <a:xfrm>
                  <a:off x="5106605" y="3239085"/>
                  <a:ext cx="2066298" cy="81352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74" name="Picture 2" descr="http://www.logos.umich.edu/images/StackedFullBlockM_web.gif">
              <a:extLst>
                <a:ext uri="{FF2B5EF4-FFF2-40B4-BE49-F238E27FC236}">
                  <a16:creationId xmlns:a16="http://schemas.microsoft.com/office/drawing/2014/main" id="{CE363C91-5974-454D-8A03-53CC8B0EA51B}"/>
                </a:ext>
              </a:extLst>
            </p:cNvPr>
            <p:cNvPicPr>
              <a:picLocks noChangeAspect="1" noChangeArrowheads="1"/>
            </p:cNvPicPr>
            <p:nvPr/>
          </p:nvPicPr>
          <p:blipFill>
            <a:blip r:embed="rId41" cstate="print"/>
            <a:srcRect/>
            <a:stretch>
              <a:fillRect/>
            </a:stretch>
          </p:blipFill>
          <p:spPr bwMode="auto">
            <a:xfrm>
              <a:off x="5653718" y="1365198"/>
              <a:ext cx="997695" cy="501045"/>
            </a:xfrm>
            <a:prstGeom prst="rect">
              <a:avLst/>
            </a:prstGeom>
            <a:noFill/>
          </p:spPr>
        </p:pic>
        <p:sp>
          <p:nvSpPr>
            <p:cNvPr id="5" name="Rectangle 4">
              <a:extLst>
                <a:ext uri="{FF2B5EF4-FFF2-40B4-BE49-F238E27FC236}">
                  <a16:creationId xmlns:a16="http://schemas.microsoft.com/office/drawing/2014/main" id="{B2907461-5F98-440D-9EAC-20400F541D81}"/>
                </a:ext>
              </a:extLst>
            </p:cNvPr>
            <p:cNvSpPr/>
            <p:nvPr/>
          </p:nvSpPr>
          <p:spPr>
            <a:xfrm>
              <a:off x="4999604" y="1966292"/>
              <a:ext cx="2356147" cy="2852261"/>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1546F319-6BD0-4653-A8D2-A8636929DF03}"/>
              </a:ext>
            </a:extLst>
          </p:cNvPr>
          <p:cNvGrpSpPr/>
          <p:nvPr/>
        </p:nvGrpSpPr>
        <p:grpSpPr>
          <a:xfrm>
            <a:off x="253907" y="1368285"/>
            <a:ext cx="4474871" cy="4595649"/>
            <a:chOff x="253907" y="1368285"/>
            <a:chExt cx="4474871" cy="4595649"/>
          </a:xfrm>
        </p:grpSpPr>
        <p:grpSp>
          <p:nvGrpSpPr>
            <p:cNvPr id="7" name="Group 6">
              <a:extLst>
                <a:ext uri="{FF2B5EF4-FFF2-40B4-BE49-F238E27FC236}">
                  <a16:creationId xmlns:a16="http://schemas.microsoft.com/office/drawing/2014/main" id="{2CEB8282-A2CC-4D4C-A592-1D96607AB404}"/>
                </a:ext>
              </a:extLst>
            </p:cNvPr>
            <p:cNvGrpSpPr/>
            <p:nvPr/>
          </p:nvGrpSpPr>
          <p:grpSpPr>
            <a:xfrm>
              <a:off x="2189696" y="1648836"/>
              <a:ext cx="2539082" cy="2749181"/>
              <a:chOff x="2189696" y="1648836"/>
              <a:chExt cx="2539082" cy="2749181"/>
            </a:xfrm>
          </p:grpSpPr>
          <p:grpSp>
            <p:nvGrpSpPr>
              <p:cNvPr id="44" name="Group 43">
                <a:extLst>
                  <a:ext uri="{FF2B5EF4-FFF2-40B4-BE49-F238E27FC236}">
                    <a16:creationId xmlns:a16="http://schemas.microsoft.com/office/drawing/2014/main" id="{2CA42C42-3D92-4364-ABA3-55B143041171}"/>
                  </a:ext>
                </a:extLst>
              </p:cNvPr>
              <p:cNvGrpSpPr/>
              <p:nvPr/>
            </p:nvGrpSpPr>
            <p:grpSpPr>
              <a:xfrm>
                <a:off x="3452631" y="2396213"/>
                <a:ext cx="1276147" cy="857052"/>
                <a:chOff x="2894137" y="4604151"/>
                <a:chExt cx="1599597" cy="1074280"/>
              </a:xfrm>
            </p:grpSpPr>
            <p:sp>
              <p:nvSpPr>
                <p:cNvPr id="46" name="Rectangle 45">
                  <a:extLst>
                    <a:ext uri="{FF2B5EF4-FFF2-40B4-BE49-F238E27FC236}">
                      <a16:creationId xmlns:a16="http://schemas.microsoft.com/office/drawing/2014/main" id="{43FA46FD-4B2B-43CE-92CD-1DC287C5B922}"/>
                    </a:ext>
                  </a:extLst>
                </p:cNvPr>
                <p:cNvSpPr/>
                <p:nvPr/>
              </p:nvSpPr>
              <p:spPr>
                <a:xfrm>
                  <a:off x="2894137" y="4604151"/>
                  <a:ext cx="1599597" cy="1074280"/>
                </a:xfrm>
                <a:prstGeom prst="rect">
                  <a:avLst/>
                </a:prstGeom>
                <a:solidFill>
                  <a:schemeClr val="accent2">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2">
                  <a:extLst>
                    <a:ext uri="{FF2B5EF4-FFF2-40B4-BE49-F238E27FC236}">
                      <a16:creationId xmlns:a16="http://schemas.microsoft.com/office/drawing/2014/main" id="{7BA36B2B-20B3-4AB4-9AEB-121F2A467D1E}"/>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3035433" y="4747788"/>
                  <a:ext cx="1317007" cy="7375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2057" name="Group 2056">
                <a:extLst>
                  <a:ext uri="{FF2B5EF4-FFF2-40B4-BE49-F238E27FC236}">
                    <a16:creationId xmlns:a16="http://schemas.microsoft.com/office/drawing/2014/main" id="{3ECF2224-6562-47FD-B79F-6F6613A0CFFC}"/>
                  </a:ext>
                </a:extLst>
              </p:cNvPr>
              <p:cNvGrpSpPr/>
              <p:nvPr/>
            </p:nvGrpSpPr>
            <p:grpSpPr>
              <a:xfrm>
                <a:off x="3455420" y="3430440"/>
                <a:ext cx="1139517" cy="967577"/>
                <a:chOff x="-1505677" y="4805908"/>
                <a:chExt cx="1454816" cy="1122394"/>
              </a:xfrm>
            </p:grpSpPr>
            <p:sp>
              <p:nvSpPr>
                <p:cNvPr id="2056" name="Rectangle 2055">
                  <a:extLst>
                    <a:ext uri="{FF2B5EF4-FFF2-40B4-BE49-F238E27FC236}">
                      <a16:creationId xmlns:a16="http://schemas.microsoft.com/office/drawing/2014/main" id="{9081C3FF-60A7-4A33-9274-F04025F0F775}"/>
                    </a:ext>
                  </a:extLst>
                </p:cNvPr>
                <p:cNvSpPr/>
                <p:nvPr/>
              </p:nvSpPr>
              <p:spPr>
                <a:xfrm>
                  <a:off x="-1505677" y="4805908"/>
                  <a:ext cx="1454816" cy="1122394"/>
                </a:xfrm>
                <a:prstGeom prst="rect">
                  <a:avLst/>
                </a:prstGeom>
                <a:solidFill>
                  <a:schemeClr val="accent2"/>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http://img3.wikia.nocookie.net/__cb20110815142100/gtawiki/images/9/9f/Mizzou-logo-300x240.jpg">
                  <a:extLst>
                    <a:ext uri="{FF2B5EF4-FFF2-40B4-BE49-F238E27FC236}">
                      <a16:creationId xmlns:a16="http://schemas.microsoft.com/office/drawing/2014/main" id="{63760F67-3040-415B-B53A-B5FE35B7B7BB}"/>
                    </a:ext>
                  </a:extLst>
                </p:cNvPr>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1399029" y="4956409"/>
                  <a:ext cx="1239597" cy="860919"/>
                </a:xfrm>
                <a:prstGeom prst="rect">
                  <a:avLst/>
                </a:prstGeom>
                <a:noFill/>
                <a:ln>
                  <a:noFill/>
                </a:ln>
              </p:spPr>
            </p:pic>
          </p:grpSp>
          <p:grpSp>
            <p:nvGrpSpPr>
              <p:cNvPr id="3" name="Group 2">
                <a:extLst>
                  <a:ext uri="{FF2B5EF4-FFF2-40B4-BE49-F238E27FC236}">
                    <a16:creationId xmlns:a16="http://schemas.microsoft.com/office/drawing/2014/main" id="{0464D9BA-AE47-4FD9-A53B-B096D7E0B55C}"/>
                  </a:ext>
                </a:extLst>
              </p:cNvPr>
              <p:cNvGrpSpPr/>
              <p:nvPr/>
            </p:nvGrpSpPr>
            <p:grpSpPr>
              <a:xfrm>
                <a:off x="2189696" y="1648836"/>
                <a:ext cx="1026028" cy="1250700"/>
                <a:chOff x="-1988448" y="1757973"/>
                <a:chExt cx="872167" cy="1130717"/>
              </a:xfrm>
              <a:solidFill>
                <a:schemeClr val="accent2"/>
              </a:solidFill>
            </p:grpSpPr>
            <p:sp>
              <p:nvSpPr>
                <p:cNvPr id="65" name="Rectangle 64">
                  <a:extLst>
                    <a:ext uri="{FF2B5EF4-FFF2-40B4-BE49-F238E27FC236}">
                      <a16:creationId xmlns:a16="http://schemas.microsoft.com/office/drawing/2014/main" id="{8115DE2D-1E88-4B62-B4DF-01DE7536E12D}"/>
                    </a:ext>
                  </a:extLst>
                </p:cNvPr>
                <p:cNvSpPr/>
                <p:nvPr/>
              </p:nvSpPr>
              <p:spPr>
                <a:xfrm>
                  <a:off x="-1988448" y="1757973"/>
                  <a:ext cx="872167" cy="1130717"/>
                </a:xfrm>
                <a:prstGeom prst="rect">
                  <a:avLst/>
                </a:prstGeom>
                <a:gr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B86EECAD-B7BE-463A-96D8-C74D65AF5260}"/>
                    </a:ext>
                  </a:extLst>
                </p:cNvPr>
                <p:cNvPicPr>
                  <a:picLocks noChangeAspect="1"/>
                </p:cNvPicPr>
                <p:nvPr/>
              </p:nvPicPr>
              <p:blipFill rotWithShape="1">
                <a:blip r:embed="rId44"/>
                <a:srcRect l="29980" t="8030" r="29333" b="8454"/>
                <a:stretch/>
              </p:blipFill>
              <p:spPr>
                <a:xfrm>
                  <a:off x="-1850860" y="1872298"/>
                  <a:ext cx="615825" cy="877896"/>
                </a:xfrm>
                <a:prstGeom prst="rect">
                  <a:avLst/>
                </a:prstGeom>
                <a:grpFill/>
              </p:spPr>
            </p:pic>
          </p:grpSp>
        </p:grpSp>
        <p:grpSp>
          <p:nvGrpSpPr>
            <p:cNvPr id="10" name="Group 9">
              <a:extLst>
                <a:ext uri="{FF2B5EF4-FFF2-40B4-BE49-F238E27FC236}">
                  <a16:creationId xmlns:a16="http://schemas.microsoft.com/office/drawing/2014/main" id="{E130CB7A-589C-4143-9F48-6BCD38671CA9}"/>
                </a:ext>
              </a:extLst>
            </p:cNvPr>
            <p:cNvGrpSpPr/>
            <p:nvPr/>
          </p:nvGrpSpPr>
          <p:grpSpPr>
            <a:xfrm>
              <a:off x="253907" y="1368285"/>
              <a:ext cx="3409430" cy="4595649"/>
              <a:chOff x="253907" y="1368285"/>
              <a:chExt cx="3409430" cy="4595649"/>
            </a:xfrm>
          </p:grpSpPr>
          <p:grpSp>
            <p:nvGrpSpPr>
              <p:cNvPr id="6" name="Group 5">
                <a:extLst>
                  <a:ext uri="{FF2B5EF4-FFF2-40B4-BE49-F238E27FC236}">
                    <a16:creationId xmlns:a16="http://schemas.microsoft.com/office/drawing/2014/main" id="{3AE78947-2549-43E1-ABDC-2E0D03F45010}"/>
                  </a:ext>
                </a:extLst>
              </p:cNvPr>
              <p:cNvGrpSpPr/>
              <p:nvPr/>
            </p:nvGrpSpPr>
            <p:grpSpPr>
              <a:xfrm>
                <a:off x="253907" y="1368285"/>
                <a:ext cx="3409430" cy="4595649"/>
                <a:chOff x="253907" y="1368285"/>
                <a:chExt cx="3409430" cy="4595649"/>
              </a:xfrm>
            </p:grpSpPr>
            <p:grpSp>
              <p:nvGrpSpPr>
                <p:cNvPr id="61" name="Group 60">
                  <a:extLst>
                    <a:ext uri="{FF2B5EF4-FFF2-40B4-BE49-F238E27FC236}">
                      <a16:creationId xmlns:a16="http://schemas.microsoft.com/office/drawing/2014/main" id="{816D052C-DD93-41E7-881C-7AB2C5C9E0B9}"/>
                    </a:ext>
                  </a:extLst>
                </p:cNvPr>
                <p:cNvGrpSpPr/>
                <p:nvPr/>
              </p:nvGrpSpPr>
              <p:grpSpPr>
                <a:xfrm>
                  <a:off x="575528" y="4928002"/>
                  <a:ext cx="1320865" cy="1035932"/>
                  <a:chOff x="858409" y="3256798"/>
                  <a:chExt cx="1712935" cy="1343426"/>
                </a:xfrm>
              </p:grpSpPr>
              <p:sp>
                <p:nvSpPr>
                  <p:cNvPr id="49" name="Rectangle 48">
                    <a:extLst>
                      <a:ext uri="{FF2B5EF4-FFF2-40B4-BE49-F238E27FC236}">
                        <a16:creationId xmlns:a16="http://schemas.microsoft.com/office/drawing/2014/main" id="{49136105-16A2-4385-83C1-78A74E28E25D}"/>
                      </a:ext>
                    </a:extLst>
                  </p:cNvPr>
                  <p:cNvSpPr/>
                  <p:nvPr/>
                </p:nvSpPr>
                <p:spPr>
                  <a:xfrm>
                    <a:off x="858409" y="3256798"/>
                    <a:ext cx="1712935" cy="1343426"/>
                  </a:xfrm>
                  <a:prstGeom prst="rect">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12" descr="https://www.osu.edu/assets/web/logo-web/TheOhioStateUniversity-Stacked.jpg">
                    <a:extLst>
                      <a:ext uri="{FF2B5EF4-FFF2-40B4-BE49-F238E27FC236}">
                        <a16:creationId xmlns:a16="http://schemas.microsoft.com/office/drawing/2014/main" id="{2E3DBB8C-2E83-4A24-A149-AB5674D2E5B9}"/>
                      </a:ext>
                    </a:extLst>
                  </p:cNvPr>
                  <p:cNvPicPr>
                    <a:picLocks noChangeAspect="1" noChangeArrowheads="1"/>
                  </p:cNvPicPr>
                  <p:nvPr/>
                </p:nvPicPr>
                <p:blipFill rotWithShape="1">
                  <a:blip r:embed="rId45" cstate="print">
                    <a:extLst>
                      <a:ext uri="{28A0092B-C50C-407E-A947-70E740481C1C}">
                        <a14:useLocalDpi xmlns:a14="http://schemas.microsoft.com/office/drawing/2010/main" val="0"/>
                      </a:ext>
                    </a:extLst>
                  </a:blip>
                  <a:srcRect l="17815" t="9033" r="17856" b="8021"/>
                  <a:stretch/>
                </p:blipFill>
                <p:spPr bwMode="auto">
                  <a:xfrm>
                    <a:off x="964660" y="3419271"/>
                    <a:ext cx="1519871" cy="1028836"/>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7462CA21-038F-4FFA-95FC-6327F1FE5EE7}"/>
                    </a:ext>
                  </a:extLst>
                </p:cNvPr>
                <p:cNvGrpSpPr/>
                <p:nvPr/>
              </p:nvGrpSpPr>
              <p:grpSpPr>
                <a:xfrm>
                  <a:off x="586389" y="1368285"/>
                  <a:ext cx="1346881" cy="1340164"/>
                  <a:chOff x="1060361" y="1707685"/>
                  <a:chExt cx="1396132" cy="1389169"/>
                </a:xfrm>
              </p:grpSpPr>
              <p:sp>
                <p:nvSpPr>
                  <p:cNvPr id="48" name="Rectangle 47">
                    <a:extLst>
                      <a:ext uri="{FF2B5EF4-FFF2-40B4-BE49-F238E27FC236}">
                        <a16:creationId xmlns:a16="http://schemas.microsoft.com/office/drawing/2014/main" id="{9F1CB67C-E524-4DB3-B9D0-792441DA4A68}"/>
                      </a:ext>
                    </a:extLst>
                  </p:cNvPr>
                  <p:cNvSpPr/>
                  <p:nvPr/>
                </p:nvSpPr>
                <p:spPr>
                  <a:xfrm>
                    <a:off x="1060361" y="1707685"/>
                    <a:ext cx="1396132" cy="1389169"/>
                  </a:xfrm>
                  <a:prstGeom prst="rect">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descr="http://www.northeastern.edu/breastfeedingcme/_img/NU%20LOGO.jpg">
                    <a:extLst>
                      <a:ext uri="{FF2B5EF4-FFF2-40B4-BE49-F238E27FC236}">
                        <a16:creationId xmlns:a16="http://schemas.microsoft.com/office/drawing/2014/main" id="{EB83F438-7CAB-4053-AD42-C1D247462050}"/>
                      </a:ext>
                    </a:extLst>
                  </p:cNvPr>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1171431" y="1828222"/>
                    <a:ext cx="1165698" cy="1136897"/>
                  </a:xfrm>
                  <a:prstGeom prst="rect">
                    <a:avLst/>
                  </a:prstGeom>
                  <a:noFill/>
                  <a:ln>
                    <a:noFill/>
                  </a:ln>
                </p:spPr>
              </p:pic>
            </p:grpSp>
            <p:grpSp>
              <p:nvGrpSpPr>
                <p:cNvPr id="63" name="Group 62">
                  <a:extLst>
                    <a:ext uri="{FF2B5EF4-FFF2-40B4-BE49-F238E27FC236}">
                      <a16:creationId xmlns:a16="http://schemas.microsoft.com/office/drawing/2014/main" id="{CB0CD748-1E89-4FA4-958A-0AB432F3953D}"/>
                    </a:ext>
                  </a:extLst>
                </p:cNvPr>
                <p:cNvGrpSpPr/>
                <p:nvPr/>
              </p:nvGrpSpPr>
              <p:grpSpPr>
                <a:xfrm>
                  <a:off x="323590" y="3821504"/>
                  <a:ext cx="1578194" cy="936724"/>
                  <a:chOff x="823454" y="5601134"/>
                  <a:chExt cx="1818278" cy="1072040"/>
                </a:xfrm>
              </p:grpSpPr>
              <p:sp>
                <p:nvSpPr>
                  <p:cNvPr id="50" name="Rectangle 49">
                    <a:extLst>
                      <a:ext uri="{FF2B5EF4-FFF2-40B4-BE49-F238E27FC236}">
                        <a16:creationId xmlns:a16="http://schemas.microsoft.com/office/drawing/2014/main" id="{2CCFED48-09CA-440C-8332-CA202BEC5284}"/>
                      </a:ext>
                    </a:extLst>
                  </p:cNvPr>
                  <p:cNvSpPr/>
                  <p:nvPr/>
                </p:nvSpPr>
                <p:spPr>
                  <a:xfrm>
                    <a:off x="823454" y="5601134"/>
                    <a:ext cx="1818278" cy="1072040"/>
                  </a:xfrm>
                  <a:prstGeom prst="rect">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a:extLst>
                      <a:ext uri="{FF2B5EF4-FFF2-40B4-BE49-F238E27FC236}">
                        <a16:creationId xmlns:a16="http://schemas.microsoft.com/office/drawing/2014/main" id="{6C3F5DD7-2187-4D3E-AAA4-0EC7719FB804}"/>
                      </a:ext>
                    </a:extLst>
                  </p:cNvPr>
                  <p:cNvGrpSpPr/>
                  <p:nvPr/>
                </p:nvGrpSpPr>
                <p:grpSpPr>
                  <a:xfrm>
                    <a:off x="917308" y="5680936"/>
                    <a:ext cx="1614591" cy="871592"/>
                    <a:chOff x="907580" y="5612840"/>
                    <a:chExt cx="1614591" cy="871592"/>
                  </a:xfrm>
                </p:grpSpPr>
                <p:sp>
                  <p:nvSpPr>
                    <p:cNvPr id="45" name="Rectangle 44">
                      <a:extLst>
                        <a:ext uri="{FF2B5EF4-FFF2-40B4-BE49-F238E27FC236}">
                          <a16:creationId xmlns:a16="http://schemas.microsoft.com/office/drawing/2014/main" id="{CEF9CAED-3E05-4AFE-A0F1-F07C2D1D65BA}"/>
                        </a:ext>
                      </a:extLst>
                    </p:cNvPr>
                    <p:cNvSpPr/>
                    <p:nvPr/>
                  </p:nvSpPr>
                  <p:spPr>
                    <a:xfrm>
                      <a:off x="907580" y="5612840"/>
                      <a:ext cx="1614591" cy="8715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http://users.cis.fiu.edu/~rfang/images/fiu_logo.gif">
                      <a:extLst>
                        <a:ext uri="{FF2B5EF4-FFF2-40B4-BE49-F238E27FC236}">
                          <a16:creationId xmlns:a16="http://schemas.microsoft.com/office/drawing/2014/main" id="{865A96D4-C165-4204-906A-F7B0BB22DC4A}"/>
                        </a:ext>
                      </a:extLst>
                    </p:cNvPr>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954932" y="5672203"/>
                      <a:ext cx="1525621" cy="777966"/>
                    </a:xfrm>
                    <a:prstGeom prst="rect">
                      <a:avLst/>
                    </a:prstGeom>
                    <a:noFill/>
                    <a:ln>
                      <a:noFill/>
                    </a:ln>
                  </p:spPr>
                </p:pic>
              </p:grpSp>
            </p:grpSp>
            <p:grpSp>
              <p:nvGrpSpPr>
                <p:cNvPr id="2048" name="Group 2047">
                  <a:extLst>
                    <a:ext uri="{FF2B5EF4-FFF2-40B4-BE49-F238E27FC236}">
                      <a16:creationId xmlns:a16="http://schemas.microsoft.com/office/drawing/2014/main" id="{BF2C29F2-38A4-462B-81CC-C842ACE5534D}"/>
                    </a:ext>
                  </a:extLst>
                </p:cNvPr>
                <p:cNvGrpSpPr/>
                <p:nvPr/>
              </p:nvGrpSpPr>
              <p:grpSpPr>
                <a:xfrm>
                  <a:off x="253907" y="2866767"/>
                  <a:ext cx="1857162" cy="763040"/>
                  <a:chOff x="1046977" y="4655723"/>
                  <a:chExt cx="2058747" cy="845864"/>
                </a:xfrm>
              </p:grpSpPr>
              <p:sp>
                <p:nvSpPr>
                  <p:cNvPr id="51" name="Rectangle 50">
                    <a:extLst>
                      <a:ext uri="{FF2B5EF4-FFF2-40B4-BE49-F238E27FC236}">
                        <a16:creationId xmlns:a16="http://schemas.microsoft.com/office/drawing/2014/main" id="{4F19D682-CB60-413D-B156-B5ABB2B8903B}"/>
                      </a:ext>
                    </a:extLst>
                  </p:cNvPr>
                  <p:cNvSpPr/>
                  <p:nvPr/>
                </p:nvSpPr>
                <p:spPr>
                  <a:xfrm>
                    <a:off x="1046977" y="4655723"/>
                    <a:ext cx="2058747" cy="845864"/>
                  </a:xfrm>
                  <a:prstGeom prst="rect">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 name="Group 56">
                    <a:extLst>
                      <a:ext uri="{FF2B5EF4-FFF2-40B4-BE49-F238E27FC236}">
                        <a16:creationId xmlns:a16="http://schemas.microsoft.com/office/drawing/2014/main" id="{DE7EDF8A-F0E2-43DF-BB57-CA0128727893}"/>
                      </a:ext>
                    </a:extLst>
                  </p:cNvPr>
                  <p:cNvGrpSpPr/>
                  <p:nvPr/>
                </p:nvGrpSpPr>
                <p:grpSpPr>
                  <a:xfrm>
                    <a:off x="1185224" y="4724317"/>
                    <a:ext cx="1786748" cy="690341"/>
                    <a:chOff x="1034232" y="4592084"/>
                    <a:chExt cx="1786748" cy="690341"/>
                  </a:xfrm>
                </p:grpSpPr>
                <p:sp>
                  <p:nvSpPr>
                    <p:cNvPr id="56" name="Rectangle 55">
                      <a:extLst>
                        <a:ext uri="{FF2B5EF4-FFF2-40B4-BE49-F238E27FC236}">
                          <a16:creationId xmlns:a16="http://schemas.microsoft.com/office/drawing/2014/main" id="{4ABC38AD-590B-47F4-B8A0-19676BDF4768}"/>
                        </a:ext>
                      </a:extLst>
                    </p:cNvPr>
                    <p:cNvSpPr/>
                    <p:nvPr/>
                  </p:nvSpPr>
                  <p:spPr>
                    <a:xfrm>
                      <a:off x="1034232" y="4592084"/>
                      <a:ext cx="1786748" cy="6903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https://gradstudies.ucdavis.edu/sites/all/themes/ucd_gs/images/expanded_logo_blue.png">
                      <a:extLst>
                        <a:ext uri="{FF2B5EF4-FFF2-40B4-BE49-F238E27FC236}">
                          <a16:creationId xmlns:a16="http://schemas.microsoft.com/office/drawing/2014/main" id="{F4731560-443E-44DF-94F5-5BF9EC1F0238}"/>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059518" y="4689548"/>
                      <a:ext cx="1732368" cy="524782"/>
                    </a:xfrm>
                    <a:prstGeom prst="rect">
                      <a:avLst/>
                    </a:prstGeom>
                    <a:noFill/>
                    <a:extLst>
                      <a:ext uri="{909E8E84-426E-40dd-AFC4-6F175D3DCCD1}">
                        <a14:hiddenFill xmlns="" xmlns:a14="http://schemas.microsoft.com/office/drawing/2010/main">
                          <a:solidFill>
                            <a:srgbClr val="FFFFFF"/>
                          </a:solidFill>
                        </a14:hiddenFill>
                      </a:ext>
                    </a:extLst>
                  </p:spPr>
                </p:pic>
              </p:grpSp>
            </p:grpSp>
            <p:grpSp>
              <p:nvGrpSpPr>
                <p:cNvPr id="62" name="Group 61">
                  <a:extLst>
                    <a:ext uri="{FF2B5EF4-FFF2-40B4-BE49-F238E27FC236}">
                      <a16:creationId xmlns:a16="http://schemas.microsoft.com/office/drawing/2014/main" id="{965DFB40-6F4E-4175-8943-FF0AA5820992}"/>
                    </a:ext>
                  </a:extLst>
                </p:cNvPr>
                <p:cNvGrpSpPr/>
                <p:nvPr/>
              </p:nvGrpSpPr>
              <p:grpSpPr>
                <a:xfrm>
                  <a:off x="2187725" y="4578241"/>
                  <a:ext cx="1475612" cy="695379"/>
                  <a:chOff x="2840592" y="3644048"/>
                  <a:chExt cx="1870905" cy="915033"/>
                </a:xfrm>
              </p:grpSpPr>
              <p:sp>
                <p:nvSpPr>
                  <p:cNvPr id="52" name="Rectangle 51">
                    <a:extLst>
                      <a:ext uri="{FF2B5EF4-FFF2-40B4-BE49-F238E27FC236}">
                        <a16:creationId xmlns:a16="http://schemas.microsoft.com/office/drawing/2014/main" id="{55B78A0E-A097-417B-9A62-8F543E0DF27E}"/>
                      </a:ext>
                    </a:extLst>
                  </p:cNvPr>
                  <p:cNvSpPr/>
                  <p:nvPr/>
                </p:nvSpPr>
                <p:spPr>
                  <a:xfrm>
                    <a:off x="2840592" y="3644048"/>
                    <a:ext cx="1870905" cy="915033"/>
                  </a:xfrm>
                  <a:prstGeom prst="rect">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a:extLst>
                      <a:ext uri="{FF2B5EF4-FFF2-40B4-BE49-F238E27FC236}">
                        <a16:creationId xmlns:a16="http://schemas.microsoft.com/office/drawing/2014/main" id="{0A38262D-863B-4011-AD29-2C18360E4BDA}"/>
                      </a:ext>
                    </a:extLst>
                  </p:cNvPr>
                  <p:cNvGrpSpPr/>
                  <p:nvPr/>
                </p:nvGrpSpPr>
                <p:grpSpPr>
                  <a:xfrm>
                    <a:off x="2925066" y="3778141"/>
                    <a:ext cx="1686310" cy="638834"/>
                    <a:chOff x="3188424" y="3920247"/>
                    <a:chExt cx="1686310" cy="638834"/>
                  </a:xfrm>
                </p:grpSpPr>
                <p:sp>
                  <p:nvSpPr>
                    <p:cNvPr id="55" name="Rectangle 54">
                      <a:extLst>
                        <a:ext uri="{FF2B5EF4-FFF2-40B4-BE49-F238E27FC236}">
                          <a16:creationId xmlns:a16="http://schemas.microsoft.com/office/drawing/2014/main" id="{4CF0ECE7-00C6-443E-8408-91F58A3EA757}"/>
                        </a:ext>
                      </a:extLst>
                    </p:cNvPr>
                    <p:cNvSpPr/>
                    <p:nvPr/>
                  </p:nvSpPr>
                  <p:spPr>
                    <a:xfrm>
                      <a:off x="3188424" y="3920247"/>
                      <a:ext cx="1686310" cy="6388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0" descr="http://www.purdue.edu/in-mac/images/logo.png">
                      <a:extLst>
                        <a:ext uri="{FF2B5EF4-FFF2-40B4-BE49-F238E27FC236}">
                          <a16:creationId xmlns:a16="http://schemas.microsoft.com/office/drawing/2014/main" id="{4304D115-336A-464D-B662-97ADF2F52C13}"/>
                        </a:ext>
                      </a:extLst>
                    </p:cNvPr>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3309268" y="3993671"/>
                      <a:ext cx="1443890" cy="454436"/>
                    </a:xfrm>
                    <a:prstGeom prst="rect">
                      <a:avLst/>
                    </a:prstGeom>
                    <a:noFill/>
                    <a:extLst>
                      <a:ext uri="{909E8E84-426E-40dd-AFC4-6F175D3DCCD1}">
                        <a14:hiddenFill xmlns="" xmlns:a14="http://schemas.microsoft.com/office/drawing/2010/main">
                          <a:solidFill>
                            <a:srgbClr val="FFFFFF"/>
                          </a:solidFill>
                        </a14:hiddenFill>
                      </a:ext>
                    </a:extLst>
                  </p:spPr>
                </p:pic>
              </p:grpSp>
            </p:grpSp>
            <p:grpSp>
              <p:nvGrpSpPr>
                <p:cNvPr id="60" name="Group 59">
                  <a:extLst>
                    <a:ext uri="{FF2B5EF4-FFF2-40B4-BE49-F238E27FC236}">
                      <a16:creationId xmlns:a16="http://schemas.microsoft.com/office/drawing/2014/main" id="{DC2E7E00-4513-4BD9-8959-08F27538793B}"/>
                    </a:ext>
                  </a:extLst>
                </p:cNvPr>
                <p:cNvGrpSpPr/>
                <p:nvPr/>
              </p:nvGrpSpPr>
              <p:grpSpPr>
                <a:xfrm>
                  <a:off x="2226825" y="3151831"/>
                  <a:ext cx="988899" cy="1130717"/>
                  <a:chOff x="3045910" y="2099563"/>
                  <a:chExt cx="1253716" cy="1433511"/>
                </a:xfrm>
              </p:grpSpPr>
              <p:sp>
                <p:nvSpPr>
                  <p:cNvPr id="47" name="Rectangle 46">
                    <a:extLst>
                      <a:ext uri="{FF2B5EF4-FFF2-40B4-BE49-F238E27FC236}">
                        <a16:creationId xmlns:a16="http://schemas.microsoft.com/office/drawing/2014/main" id="{62EE3576-057B-4D3B-8C62-FA5D27CB1E11}"/>
                      </a:ext>
                    </a:extLst>
                  </p:cNvPr>
                  <p:cNvSpPr/>
                  <p:nvPr/>
                </p:nvSpPr>
                <p:spPr>
                  <a:xfrm>
                    <a:off x="3045910" y="2099563"/>
                    <a:ext cx="1253716" cy="1433511"/>
                  </a:xfrm>
                  <a:prstGeom prst="rect">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0D1EFB1D-8C40-48EB-B9D6-D53C0429FDA0}"/>
                      </a:ext>
                    </a:extLst>
                  </p:cNvPr>
                  <p:cNvSpPr/>
                  <p:nvPr/>
                </p:nvSpPr>
                <p:spPr>
                  <a:xfrm>
                    <a:off x="3162218" y="2217906"/>
                    <a:ext cx="1020676" cy="1144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 photo 246px-Texas-Tech-University-logo.png">
                    <a:extLst>
                      <a:ext uri="{FF2B5EF4-FFF2-40B4-BE49-F238E27FC236}">
                        <a16:creationId xmlns:a16="http://schemas.microsoft.com/office/drawing/2014/main" id="{9333D8CC-F1C8-4901-B69C-2F124E173F69}"/>
                      </a:ext>
                    </a:extLst>
                  </p:cNvPr>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3240549" y="2354251"/>
                    <a:ext cx="864014" cy="905628"/>
                  </a:xfrm>
                  <a:prstGeom prst="rect">
                    <a:avLst/>
                  </a:prstGeom>
                  <a:noFill/>
                  <a:ln>
                    <a:noFill/>
                  </a:ln>
                </p:spPr>
              </p:pic>
            </p:grpSp>
          </p:grpSp>
          <p:grpSp>
            <p:nvGrpSpPr>
              <p:cNvPr id="12" name="Group 11">
                <a:extLst>
                  <a:ext uri="{FF2B5EF4-FFF2-40B4-BE49-F238E27FC236}">
                    <a16:creationId xmlns:a16="http://schemas.microsoft.com/office/drawing/2014/main" id="{9EEC4BFD-397A-4EAF-A88B-99459A83E157}"/>
                  </a:ext>
                </a:extLst>
              </p:cNvPr>
              <p:cNvGrpSpPr/>
              <p:nvPr/>
            </p:nvGrpSpPr>
            <p:grpSpPr>
              <a:xfrm>
                <a:off x="586388" y="1368285"/>
                <a:ext cx="1346881" cy="1340164"/>
                <a:chOff x="586388" y="1368285"/>
                <a:chExt cx="1346881" cy="1340164"/>
              </a:xfrm>
            </p:grpSpPr>
            <p:sp>
              <p:nvSpPr>
                <p:cNvPr id="87" name="Rectangle 86">
                  <a:extLst>
                    <a:ext uri="{FF2B5EF4-FFF2-40B4-BE49-F238E27FC236}">
                      <a16:creationId xmlns:a16="http://schemas.microsoft.com/office/drawing/2014/main" id="{3B7993C1-BF77-4054-B909-9E7DBD338395}"/>
                    </a:ext>
                  </a:extLst>
                </p:cNvPr>
                <p:cNvSpPr/>
                <p:nvPr/>
              </p:nvSpPr>
              <p:spPr>
                <a:xfrm>
                  <a:off x="586388" y="1368285"/>
                  <a:ext cx="1346881" cy="1340164"/>
                </a:xfrm>
                <a:prstGeom prst="rect">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8" name="Picture 87" descr="http://www.northeastern.edu/breastfeedingcme/_img/NU%20LOGO.jpg">
                  <a:extLst>
                    <a:ext uri="{FF2B5EF4-FFF2-40B4-BE49-F238E27FC236}">
                      <a16:creationId xmlns:a16="http://schemas.microsoft.com/office/drawing/2014/main" id="{F0FAFFC0-98C2-4CEC-90EB-47B4942242CB}"/>
                    </a:ext>
                  </a:extLst>
                </p:cNvPr>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693540" y="1484570"/>
                  <a:ext cx="1124576" cy="1096791"/>
                </a:xfrm>
                <a:prstGeom prst="rect">
                  <a:avLst/>
                </a:prstGeom>
                <a:noFill/>
                <a:ln>
                  <a:noFill/>
                </a:ln>
              </p:spPr>
            </p:pic>
          </p:grpSp>
        </p:grpSp>
      </p:grpSp>
    </p:spTree>
    <p:extLst>
      <p:ext uri="{BB962C8B-B14F-4D97-AF65-F5344CB8AC3E}">
        <p14:creationId xmlns:p14="http://schemas.microsoft.com/office/powerpoint/2010/main" val="6602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right)">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wipe(left)">
                                      <p:cBhvr>
                                        <p:cTn id="16" dur="500"/>
                                        <p:tgtEl>
                                          <p:spTgt spid="70"/>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205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Isosceles Triangle 12">
            <a:extLst>
              <a:ext uri="{FF2B5EF4-FFF2-40B4-BE49-F238E27FC236}">
                <a16:creationId xmlns:a16="http://schemas.microsoft.com/office/drawing/2014/main" id="{F3CA434B-B870-4D6C-B158-2CCCF85A03A4}"/>
              </a:ext>
            </a:extLst>
          </p:cNvPr>
          <p:cNvSpPr/>
          <p:nvPr/>
        </p:nvSpPr>
        <p:spPr>
          <a:xfrm rot="17190975">
            <a:off x="2680959" y="-3645393"/>
            <a:ext cx="7761198" cy="13163337"/>
          </a:xfrm>
          <a:prstGeom prst="triangle">
            <a:avLst>
              <a:gd name="adj" fmla="val 50000"/>
            </a:avLst>
          </a:prstGeom>
          <a:gradFill flip="none" rotWithShape="1">
            <a:gsLst>
              <a:gs pos="16000">
                <a:schemeClr val="accent1">
                  <a:lumMod val="0"/>
                  <a:lumOff val="100000"/>
                </a:schemeClr>
              </a:gs>
              <a:gs pos="45000">
                <a:schemeClr val="accent1">
                  <a:lumMod val="0"/>
                  <a:lumOff val="100000"/>
                </a:schemeClr>
              </a:gs>
              <a:gs pos="100000">
                <a:schemeClr val="accent6">
                  <a:lumMod val="40000"/>
                  <a:lumOff val="6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5D66173-87D1-4909-B609-D9CA6C516836}"/>
              </a:ext>
            </a:extLst>
          </p:cNvPr>
          <p:cNvSpPr/>
          <p:nvPr/>
        </p:nvSpPr>
        <p:spPr>
          <a:xfrm>
            <a:off x="711062" y="1397633"/>
            <a:ext cx="2022311" cy="3355764"/>
          </a:xfrm>
          <a:prstGeom prst="rect">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http://www.northeastern.edu/breastfeedingcme/_img/NU%20LOGO.jpg">
            <a:extLst>
              <a:ext uri="{FF2B5EF4-FFF2-40B4-BE49-F238E27FC236}">
                <a16:creationId xmlns:a16="http://schemas.microsoft.com/office/drawing/2014/main" id="{CBE9F633-24EE-46FA-ABEE-EEEFAB21D86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942" y="3158635"/>
            <a:ext cx="1441012" cy="1356819"/>
          </a:xfrm>
          <a:prstGeom prst="rect">
            <a:avLst/>
          </a:prstGeom>
          <a:noFill/>
          <a:ln>
            <a:noFill/>
          </a:ln>
        </p:spPr>
      </p:pic>
      <p:sp>
        <p:nvSpPr>
          <p:cNvPr id="23" name="Title 1">
            <a:extLst>
              <a:ext uri="{FF2B5EF4-FFF2-40B4-BE49-F238E27FC236}">
                <a16:creationId xmlns:a16="http://schemas.microsoft.com/office/drawing/2014/main" id="{B122371B-778A-462D-8731-0958066AC850}"/>
              </a:ext>
            </a:extLst>
          </p:cNvPr>
          <p:cNvSpPr txBox="1">
            <a:spLocks/>
          </p:cNvSpPr>
          <p:nvPr/>
        </p:nvSpPr>
        <p:spPr>
          <a:xfrm>
            <a:off x="1021942" y="523555"/>
            <a:ext cx="11336808"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effectLst>
                  <a:outerShdw blurRad="38100" dist="38100" dir="2700000" algn="tl">
                    <a:srgbClr val="000000">
                      <a:alpha val="43137"/>
                    </a:srgbClr>
                  </a:outerShdw>
                </a:effectLst>
                <a:latin typeface="Book Antiqua" panose="02040602050305030304" pitchFamily="18" charset="0"/>
                <a:cs typeface="Aharoni" panose="02010803020104030203" pitchFamily="2" charset="-79"/>
              </a:rPr>
              <a:t>Mobility of ADVANCE Innovations</a:t>
            </a:r>
          </a:p>
        </p:txBody>
      </p:sp>
      <p:sp>
        <p:nvSpPr>
          <p:cNvPr id="17" name="TextBox 16">
            <a:extLst>
              <a:ext uri="{FF2B5EF4-FFF2-40B4-BE49-F238E27FC236}">
                <a16:creationId xmlns:a16="http://schemas.microsoft.com/office/drawing/2014/main" id="{D98757CE-12E1-40B1-8DDD-B6616B0E34AB}"/>
              </a:ext>
            </a:extLst>
          </p:cNvPr>
          <p:cNvSpPr txBox="1"/>
          <p:nvPr/>
        </p:nvSpPr>
        <p:spPr>
          <a:xfrm>
            <a:off x="3354162" y="4380542"/>
            <a:ext cx="2081020" cy="2031325"/>
          </a:xfrm>
          <a:prstGeom prst="rect">
            <a:avLst/>
          </a:prstGeom>
          <a:noFill/>
        </p:spPr>
        <p:txBody>
          <a:bodyPr wrap="square" rtlCol="0">
            <a:spAutoFit/>
          </a:bodyPr>
          <a:lstStyle/>
          <a:p>
            <a:r>
              <a:rPr lang="en-US" dirty="0"/>
              <a:t>Luis Falcón co-PI on Northeastern ADVANCE, trained as a STRIDE faculty, becomes Dean at U Mass Lowell in 2012.</a:t>
            </a:r>
          </a:p>
        </p:txBody>
      </p:sp>
      <p:sp>
        <p:nvSpPr>
          <p:cNvPr id="27" name="Arrow: Right 26">
            <a:extLst>
              <a:ext uri="{FF2B5EF4-FFF2-40B4-BE49-F238E27FC236}">
                <a16:creationId xmlns:a16="http://schemas.microsoft.com/office/drawing/2014/main" id="{1CA08E5A-4104-431E-A8B3-C32DD500F780}"/>
              </a:ext>
            </a:extLst>
          </p:cNvPr>
          <p:cNvSpPr/>
          <p:nvPr/>
        </p:nvSpPr>
        <p:spPr>
          <a:xfrm>
            <a:off x="2776012" y="2906828"/>
            <a:ext cx="583791" cy="347382"/>
          </a:xfrm>
          <a:prstGeom prst="rightArrow">
            <a:avLst/>
          </a:prstGeom>
          <a:solidFill>
            <a:schemeClr val="accent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CF668CE-29CC-49AE-974D-679EE5489F5E}"/>
              </a:ext>
            </a:extLst>
          </p:cNvPr>
          <p:cNvSpPr txBox="1"/>
          <p:nvPr/>
        </p:nvSpPr>
        <p:spPr>
          <a:xfrm>
            <a:off x="715291" y="4838055"/>
            <a:ext cx="2197874" cy="1754326"/>
          </a:xfrm>
          <a:prstGeom prst="rect">
            <a:avLst/>
          </a:prstGeom>
          <a:noFill/>
        </p:spPr>
        <p:txBody>
          <a:bodyPr wrap="square" rtlCol="0">
            <a:spAutoFit/>
          </a:bodyPr>
          <a:lstStyle/>
          <a:p>
            <a:r>
              <a:rPr lang="en-US" dirty="0"/>
              <a:t>Northeastern University ADVANCE IT, PI Sara Wadia-Fascetti, STRIDE Committee Training</a:t>
            </a:r>
          </a:p>
          <a:p>
            <a:r>
              <a:rPr lang="en-US" dirty="0"/>
              <a:t>2008 to now.</a:t>
            </a:r>
          </a:p>
        </p:txBody>
      </p:sp>
      <p:sp>
        <p:nvSpPr>
          <p:cNvPr id="29" name="Arrow: Right 28">
            <a:extLst>
              <a:ext uri="{FF2B5EF4-FFF2-40B4-BE49-F238E27FC236}">
                <a16:creationId xmlns:a16="http://schemas.microsoft.com/office/drawing/2014/main" id="{835661AB-E5EE-47BE-B473-84D64F097CCD}"/>
              </a:ext>
            </a:extLst>
          </p:cNvPr>
          <p:cNvSpPr/>
          <p:nvPr/>
        </p:nvSpPr>
        <p:spPr>
          <a:xfrm>
            <a:off x="8481983" y="2869208"/>
            <a:ext cx="658017" cy="347382"/>
          </a:xfrm>
          <a:prstGeom prst="rightArrow">
            <a:avLst/>
          </a:prstGeom>
          <a:solidFill>
            <a:schemeClr val="accent1"/>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1F8E839-FB05-42E0-82B0-4BCAD7392DF5}"/>
              </a:ext>
            </a:extLst>
          </p:cNvPr>
          <p:cNvSpPr txBox="1"/>
          <p:nvPr/>
        </p:nvSpPr>
        <p:spPr>
          <a:xfrm>
            <a:off x="9264666" y="4934539"/>
            <a:ext cx="2596924" cy="1477328"/>
          </a:xfrm>
          <a:prstGeom prst="rect">
            <a:avLst/>
          </a:prstGeom>
          <a:noFill/>
        </p:spPr>
        <p:txBody>
          <a:bodyPr wrap="square" rtlCol="0">
            <a:spAutoFit/>
          </a:bodyPr>
          <a:lstStyle/>
          <a:p>
            <a:r>
              <a:rPr lang="en-US" dirty="0"/>
              <a:t>U Mass Lowell awarded IT project in 2016, PI Jackie Moloney, focused on bystander training &amp; subtle gender bias.</a:t>
            </a:r>
          </a:p>
        </p:txBody>
      </p:sp>
      <p:sp>
        <p:nvSpPr>
          <p:cNvPr id="20" name="Rectangle 19">
            <a:extLst>
              <a:ext uri="{FF2B5EF4-FFF2-40B4-BE49-F238E27FC236}">
                <a16:creationId xmlns:a16="http://schemas.microsoft.com/office/drawing/2014/main" id="{C6063370-2020-4770-9A30-7E95908ADD42}"/>
              </a:ext>
            </a:extLst>
          </p:cNvPr>
          <p:cNvSpPr/>
          <p:nvPr/>
        </p:nvSpPr>
        <p:spPr>
          <a:xfrm>
            <a:off x="9264666" y="1334355"/>
            <a:ext cx="2035059" cy="3503700"/>
          </a:xfrm>
          <a:prstGeom prst="rect">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67267B6-D7B2-45E9-9DE2-8F6D7AA885A3}"/>
              </a:ext>
            </a:extLst>
          </p:cNvPr>
          <p:cNvGrpSpPr/>
          <p:nvPr/>
        </p:nvGrpSpPr>
        <p:grpSpPr>
          <a:xfrm>
            <a:off x="9443720" y="3757395"/>
            <a:ext cx="1736933" cy="866737"/>
            <a:chOff x="7997642" y="4441088"/>
            <a:chExt cx="2608576" cy="1587670"/>
          </a:xfrm>
        </p:grpSpPr>
        <p:sp>
          <p:nvSpPr>
            <p:cNvPr id="26" name="Rectangle 25">
              <a:extLst>
                <a:ext uri="{FF2B5EF4-FFF2-40B4-BE49-F238E27FC236}">
                  <a16:creationId xmlns:a16="http://schemas.microsoft.com/office/drawing/2014/main" id="{C7A3FE9C-BFA4-4671-A711-F4DEB77A16BE}"/>
                </a:ext>
              </a:extLst>
            </p:cNvPr>
            <p:cNvSpPr/>
            <p:nvPr/>
          </p:nvSpPr>
          <p:spPr>
            <a:xfrm>
              <a:off x="7997642" y="4441088"/>
              <a:ext cx="2608576" cy="15876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The NSF ADVANCE award allows researchers at UMass Lowell and UMass Medical School to advance the study of gender bias in the workplace. The team focuses on creating new metrics and tools for the assessment and quantification of subtle gender biases and other causes of micro-inequities—the accumulation of subtle biases over a long period of time.">
              <a:extLst>
                <a:ext uri="{FF2B5EF4-FFF2-40B4-BE49-F238E27FC236}">
                  <a16:creationId xmlns:a16="http://schemas.microsoft.com/office/drawing/2014/main" id="{93312115-3AF7-4473-9561-5DF173859C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3167" y="4542016"/>
              <a:ext cx="2189652" cy="13820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BF362312-3733-4078-AF11-9E35CB0FB757}"/>
              </a:ext>
            </a:extLst>
          </p:cNvPr>
          <p:cNvGrpSpPr/>
          <p:nvPr/>
        </p:nvGrpSpPr>
        <p:grpSpPr>
          <a:xfrm>
            <a:off x="5354818" y="1780496"/>
            <a:ext cx="3305957" cy="4181498"/>
            <a:chOff x="5021179" y="2119860"/>
            <a:chExt cx="3305957" cy="4181498"/>
          </a:xfrm>
        </p:grpSpPr>
        <p:sp>
          <p:nvSpPr>
            <p:cNvPr id="30" name="Arrow: Right 29">
              <a:extLst>
                <a:ext uri="{FF2B5EF4-FFF2-40B4-BE49-F238E27FC236}">
                  <a16:creationId xmlns:a16="http://schemas.microsoft.com/office/drawing/2014/main" id="{2FAE02FC-A2CB-4F2A-A335-700D1FD6D3EA}"/>
                </a:ext>
              </a:extLst>
            </p:cNvPr>
            <p:cNvSpPr/>
            <p:nvPr/>
          </p:nvSpPr>
          <p:spPr>
            <a:xfrm>
              <a:off x="5021179" y="3235631"/>
              <a:ext cx="833954" cy="347382"/>
            </a:xfrm>
            <a:prstGeom prst="rightArrow">
              <a:avLst/>
            </a:prstGeom>
            <a:solidFill>
              <a:srgbClr val="92D050"/>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EA519E9-ABB7-4317-95A3-63E6E118AA52}"/>
                </a:ext>
              </a:extLst>
            </p:cNvPr>
            <p:cNvSpPr txBox="1"/>
            <p:nvPr/>
          </p:nvSpPr>
          <p:spPr>
            <a:xfrm>
              <a:off x="5891709" y="4824030"/>
              <a:ext cx="2435427" cy="1477328"/>
            </a:xfrm>
            <a:prstGeom prst="rect">
              <a:avLst/>
            </a:prstGeom>
            <a:noFill/>
          </p:spPr>
          <p:txBody>
            <a:bodyPr wrap="square" rtlCol="0">
              <a:spAutoFit/>
            </a:bodyPr>
            <a:lstStyle/>
            <a:p>
              <a:r>
                <a:rPr lang="en-US" dirty="0"/>
                <a:t>Joseph Hartman, Dean of Engineering, adopts strategies shared by Dr. Falcón when he arrives at Lowell in 2013-2014.</a:t>
              </a:r>
            </a:p>
          </p:txBody>
        </p:sp>
        <p:grpSp>
          <p:nvGrpSpPr>
            <p:cNvPr id="9" name="Group 8">
              <a:extLst>
                <a:ext uri="{FF2B5EF4-FFF2-40B4-BE49-F238E27FC236}">
                  <a16:creationId xmlns:a16="http://schemas.microsoft.com/office/drawing/2014/main" id="{713C5F8F-D963-4905-BD57-0057F5A4C650}"/>
                </a:ext>
              </a:extLst>
            </p:cNvPr>
            <p:cNvGrpSpPr/>
            <p:nvPr/>
          </p:nvGrpSpPr>
          <p:grpSpPr>
            <a:xfrm>
              <a:off x="5897771" y="2119860"/>
              <a:ext cx="2151262" cy="2610279"/>
              <a:chOff x="5897771" y="2119860"/>
              <a:chExt cx="2151262" cy="2610279"/>
            </a:xfrm>
          </p:grpSpPr>
          <p:sp>
            <p:nvSpPr>
              <p:cNvPr id="7" name="Rectangle 6">
                <a:extLst>
                  <a:ext uri="{FF2B5EF4-FFF2-40B4-BE49-F238E27FC236}">
                    <a16:creationId xmlns:a16="http://schemas.microsoft.com/office/drawing/2014/main" id="{5155E10F-7F4A-4A51-B1BB-0FB4FC55E330}"/>
                  </a:ext>
                </a:extLst>
              </p:cNvPr>
              <p:cNvSpPr/>
              <p:nvPr/>
            </p:nvSpPr>
            <p:spPr>
              <a:xfrm>
                <a:off x="5897771" y="2119860"/>
                <a:ext cx="2151262" cy="2610279"/>
              </a:xfrm>
              <a:prstGeom prst="rect">
                <a:avLst/>
              </a:prstGeom>
              <a:solidFill>
                <a:schemeClr val="accent6">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CB879A00-26C1-4126-A46F-E141E48E373F}"/>
                  </a:ext>
                </a:extLst>
              </p:cNvPr>
              <p:cNvPicPr>
                <a:picLocks noChangeAspect="1"/>
              </p:cNvPicPr>
              <p:nvPr/>
            </p:nvPicPr>
            <p:blipFill rotWithShape="1">
              <a:blip r:embed="rId6"/>
              <a:srcRect l="13369" r="4106" b="25437"/>
              <a:stretch/>
            </p:blipFill>
            <p:spPr>
              <a:xfrm>
                <a:off x="6186453" y="2329122"/>
                <a:ext cx="1619949" cy="2199485"/>
              </a:xfrm>
              <a:prstGeom prst="rect">
                <a:avLst/>
              </a:prstGeom>
            </p:spPr>
          </p:pic>
        </p:grpSp>
      </p:grpSp>
      <p:pic>
        <p:nvPicPr>
          <p:cNvPr id="16" name="Picture 15">
            <a:extLst>
              <a:ext uri="{FF2B5EF4-FFF2-40B4-BE49-F238E27FC236}">
                <a16:creationId xmlns:a16="http://schemas.microsoft.com/office/drawing/2014/main" id="{FD2D32D7-FA09-4F98-85CC-AA968F2D16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4343" y="1528512"/>
            <a:ext cx="1615685" cy="2221567"/>
          </a:xfrm>
          <a:prstGeom prst="rect">
            <a:avLst/>
          </a:prstGeom>
        </p:spPr>
      </p:pic>
      <p:grpSp>
        <p:nvGrpSpPr>
          <p:cNvPr id="6" name="Group 5">
            <a:extLst>
              <a:ext uri="{FF2B5EF4-FFF2-40B4-BE49-F238E27FC236}">
                <a16:creationId xmlns:a16="http://schemas.microsoft.com/office/drawing/2014/main" id="{15444DDB-0473-4A4F-B06F-E91D8BB2DFE7}"/>
              </a:ext>
            </a:extLst>
          </p:cNvPr>
          <p:cNvGrpSpPr/>
          <p:nvPr/>
        </p:nvGrpSpPr>
        <p:grpSpPr>
          <a:xfrm>
            <a:off x="3354161" y="1780496"/>
            <a:ext cx="1937608" cy="2578923"/>
            <a:chOff x="3020522" y="2119860"/>
            <a:chExt cx="1937608" cy="2578923"/>
          </a:xfrm>
        </p:grpSpPr>
        <p:sp>
          <p:nvSpPr>
            <p:cNvPr id="36" name="Rectangle 35">
              <a:extLst>
                <a:ext uri="{FF2B5EF4-FFF2-40B4-BE49-F238E27FC236}">
                  <a16:creationId xmlns:a16="http://schemas.microsoft.com/office/drawing/2014/main" id="{B4C56832-2496-410B-B3E8-75B228D21596}"/>
                </a:ext>
              </a:extLst>
            </p:cNvPr>
            <p:cNvSpPr/>
            <p:nvPr/>
          </p:nvSpPr>
          <p:spPr>
            <a:xfrm>
              <a:off x="3020522" y="2119860"/>
              <a:ext cx="1937608" cy="2578923"/>
            </a:xfrm>
            <a:prstGeom prst="rect">
              <a:avLst/>
            </a:prstGeom>
            <a:solidFill>
              <a:schemeClr val="accent6">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2DB4E78-3678-4237-B004-AB30FC6855DB}"/>
                </a:ext>
              </a:extLst>
            </p:cNvPr>
            <p:cNvPicPr>
              <a:picLocks noChangeAspect="1"/>
            </p:cNvPicPr>
            <p:nvPr/>
          </p:nvPicPr>
          <p:blipFill rotWithShape="1">
            <a:blip r:embed="rId8"/>
            <a:srcRect l="31274"/>
            <a:stretch/>
          </p:blipFill>
          <p:spPr>
            <a:xfrm>
              <a:off x="3226025" y="2323351"/>
              <a:ext cx="1507192" cy="2193064"/>
            </a:xfrm>
            <a:prstGeom prst="rect">
              <a:avLst/>
            </a:prstGeom>
          </p:spPr>
        </p:pic>
      </p:grpSp>
      <p:pic>
        <p:nvPicPr>
          <p:cNvPr id="1026" name="Picture 2" descr="http://www.northeastern.edu/cmmi2012/wp-content/uploads/swf1.jpg">
            <a:extLst>
              <a:ext uri="{FF2B5EF4-FFF2-40B4-BE49-F238E27FC236}">
                <a16:creationId xmlns:a16="http://schemas.microsoft.com/office/drawing/2014/main" id="{CFF8FD53-8A14-4872-B2C3-A1A3F3638B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5527" y="1637687"/>
            <a:ext cx="1496640" cy="146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476495"/>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857" y="89343"/>
            <a:ext cx="11680466" cy="1325563"/>
          </a:xfrm>
        </p:spPr>
        <p:txBody>
          <a:bodyPr>
            <a:normAutofit/>
          </a:bodyPr>
          <a:lstStyle/>
          <a:p>
            <a:pPr algn="ctr"/>
            <a:r>
              <a:rPr lang="en-US" sz="4000" b="1" dirty="0"/>
              <a:t>ADVANCE Search Committee Training Example</a:t>
            </a:r>
            <a:endParaRPr lang="en-US" sz="4000" b="1" dirty="0">
              <a:latin typeface="+mn-lt"/>
            </a:endParaRPr>
          </a:p>
        </p:txBody>
      </p:sp>
      <p:sp>
        <p:nvSpPr>
          <p:cNvPr id="3" name="Content Placeholder 2"/>
          <p:cNvSpPr>
            <a:spLocks noGrp="1"/>
          </p:cNvSpPr>
          <p:nvPr>
            <p:ph sz="quarter" idx="1"/>
          </p:nvPr>
        </p:nvSpPr>
        <p:spPr>
          <a:xfrm>
            <a:off x="356035" y="1535122"/>
            <a:ext cx="5994590" cy="5318759"/>
          </a:xfrm>
        </p:spPr>
        <p:txBody>
          <a:bodyPr>
            <a:normAutofit fontScale="92500"/>
          </a:bodyPr>
          <a:lstStyle/>
          <a:p>
            <a:pPr marL="0" indent="0">
              <a:buNone/>
            </a:pPr>
            <a:r>
              <a:rPr lang="en-US" b="1" dirty="0"/>
              <a:t>Montana State University</a:t>
            </a:r>
          </a:p>
          <a:p>
            <a:pPr marL="0" indent="0">
              <a:buNone/>
            </a:pPr>
            <a:r>
              <a:rPr lang="en-US" sz="2400" dirty="0"/>
              <a:t>Intervention with search committee chairs had impact on hiring of women compared to control search committees (total searches=23): </a:t>
            </a:r>
          </a:p>
          <a:p>
            <a:pPr>
              <a:buFont typeface="Wingdings" panose="05000000000000000000" pitchFamily="2" charset="2"/>
              <a:buChar char="Ø"/>
            </a:pPr>
            <a:r>
              <a:rPr lang="en-US" sz="2400" dirty="0"/>
              <a:t>6.3 times more likely to make an offer to women</a:t>
            </a:r>
          </a:p>
          <a:p>
            <a:pPr>
              <a:buFont typeface="Wingdings" panose="05000000000000000000" pitchFamily="2" charset="2"/>
              <a:buChar char="Ø"/>
            </a:pPr>
            <a:r>
              <a:rPr lang="en-US" sz="2400" dirty="0"/>
              <a:t>Women were 5.8 times more likely to accept an offer if made</a:t>
            </a:r>
          </a:p>
          <a:p>
            <a:pPr marL="0" indent="0">
              <a:buNone/>
            </a:pPr>
            <a:r>
              <a:rPr lang="en-US" sz="2400" dirty="0"/>
              <a:t>The intervention was provided by a faculty peer: </a:t>
            </a:r>
          </a:p>
          <a:p>
            <a:pPr marL="457200" indent="-457200">
              <a:buSzPct val="100000"/>
              <a:buFont typeface="+mj-lt"/>
              <a:buAutoNum type="arabicParenR"/>
            </a:pPr>
            <a:r>
              <a:rPr lang="en-US" sz="2400" dirty="0"/>
              <a:t>Tip sheet and search toolkit overview</a:t>
            </a:r>
          </a:p>
          <a:p>
            <a:pPr marL="457200" indent="-457200">
              <a:buSzPct val="100000"/>
              <a:buFont typeface="+mj-lt"/>
              <a:buAutoNum type="arabicParenR"/>
            </a:pPr>
            <a:r>
              <a:rPr lang="en-US" sz="2400" dirty="0"/>
              <a:t>30 min overview of implicit biases</a:t>
            </a:r>
          </a:p>
          <a:p>
            <a:pPr marL="457200" indent="-457200">
              <a:buSzPct val="100000"/>
              <a:buFont typeface="+mj-lt"/>
              <a:buAutoNum type="arabicParenR"/>
            </a:pPr>
            <a:r>
              <a:rPr lang="en-US" sz="2400" dirty="0"/>
              <a:t>Discussion of work-life integration and suggestion to have candidates meet with a family advocate for 15 mins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825" y="5518213"/>
            <a:ext cx="3433763" cy="945073"/>
          </a:xfrm>
          <a:prstGeom prst="rect">
            <a:avLst/>
          </a:prstGeom>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4447" y="1690560"/>
            <a:ext cx="5547516" cy="31862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4"/>
          <p:cNvSpPr txBox="1">
            <a:spLocks noChangeArrowheads="1"/>
          </p:cNvSpPr>
          <p:nvPr/>
        </p:nvSpPr>
        <p:spPr bwMode="auto">
          <a:xfrm>
            <a:off x="6858000" y="5062093"/>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r>
              <a:rPr lang="en-GB" altLang="en-US" sz="1200" b="1" dirty="0">
                <a:solidFill>
                  <a:prstClr val="black"/>
                </a:solidFill>
                <a:latin typeface="Arial" panose="020B0604020202020204" pitchFamily="34" charset="0"/>
              </a:rPr>
              <a:t>Jessi L. Smith et al. </a:t>
            </a:r>
            <a:r>
              <a:rPr lang="en-GB" altLang="en-US" sz="1200" b="1" dirty="0" err="1">
                <a:solidFill>
                  <a:prstClr val="black"/>
                </a:solidFill>
                <a:latin typeface="Arial" panose="020B0604020202020204" pitchFamily="34" charset="0"/>
              </a:rPr>
              <a:t>BioScience</a:t>
            </a:r>
            <a:r>
              <a:rPr lang="en-GB" altLang="en-US" sz="1200" b="1" dirty="0">
                <a:solidFill>
                  <a:prstClr val="black"/>
                </a:solidFill>
                <a:latin typeface="Arial" panose="020B0604020202020204" pitchFamily="34" charset="0"/>
              </a:rPr>
              <a:t> 2015;65:1084-1087</a:t>
            </a:r>
          </a:p>
        </p:txBody>
      </p:sp>
      <p:pic>
        <p:nvPicPr>
          <p:cNvPr id="7" name="Picture 6">
            <a:extLst>
              <a:ext uri="{FF2B5EF4-FFF2-40B4-BE49-F238E27FC236}">
                <a16:creationId xmlns:a16="http://schemas.microsoft.com/office/drawing/2014/main" id="{6F391648-62F9-4343-A3AC-540510DB5103}"/>
              </a:ext>
            </a:extLst>
          </p:cNvPr>
          <p:cNvPicPr>
            <a:picLocks noChangeAspect="1"/>
          </p:cNvPicPr>
          <p:nvPr/>
        </p:nvPicPr>
        <p:blipFill>
          <a:blip r:embed="rId5"/>
          <a:stretch>
            <a:fillRect/>
          </a:stretch>
        </p:blipFill>
        <p:spPr>
          <a:xfrm>
            <a:off x="-1128" y="-9524"/>
            <a:ext cx="201448" cy="6867524"/>
          </a:xfrm>
          <a:prstGeom prst="rect">
            <a:avLst/>
          </a:prstGeom>
        </p:spPr>
      </p:pic>
    </p:spTree>
    <p:extLst>
      <p:ext uri="{BB962C8B-B14F-4D97-AF65-F5344CB8AC3E}">
        <p14:creationId xmlns:p14="http://schemas.microsoft.com/office/powerpoint/2010/main" val="1703764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9780" y="1825625"/>
            <a:ext cx="10515600" cy="4351338"/>
          </a:xfrm>
        </p:spPr>
        <p:txBody>
          <a:bodyPr>
            <a:normAutofit/>
          </a:bodyPr>
          <a:lstStyle/>
          <a:p>
            <a:pPr algn="just">
              <a:lnSpc>
                <a:spcPct val="90000"/>
              </a:lnSpc>
              <a:buClr>
                <a:schemeClr val="accent2"/>
              </a:buClr>
              <a:buFont typeface="Wingdings" panose="05000000000000000000" pitchFamily="2" charset="2"/>
              <a:buChar char="§"/>
            </a:pPr>
            <a:r>
              <a:rPr lang="en-US" sz="2300" dirty="0">
                <a:cs typeface="Arial" charset="0"/>
              </a:rPr>
              <a:t>The University of Michigan STRIDE (Strategies and Tactics for Recruiting to Improve Diversity and Excellence) Committee</a:t>
            </a:r>
          </a:p>
          <a:p>
            <a:pPr lvl="1" algn="just">
              <a:lnSpc>
                <a:spcPct val="90000"/>
              </a:lnSpc>
              <a:buFont typeface="Wingdings" pitchFamily="2" charset="2"/>
              <a:buChar char="§"/>
            </a:pPr>
            <a:r>
              <a:rPr lang="en-US" sz="2000" dirty="0">
                <a:cs typeface="Arial" charset="0"/>
              </a:rPr>
              <a:t>Provides training on the unconscious bias literature for senior STEM faculty who work with recruitment committees and promotion and tenure committees is very effective</a:t>
            </a:r>
          </a:p>
          <a:p>
            <a:pPr lvl="1" algn="just">
              <a:lnSpc>
                <a:spcPct val="90000"/>
              </a:lnSpc>
              <a:buFont typeface="Wingdings" pitchFamily="2" charset="2"/>
              <a:buChar char="§"/>
            </a:pPr>
            <a:r>
              <a:rPr lang="en-US" sz="2000" dirty="0">
                <a:cs typeface="Arial" charset="0"/>
              </a:rPr>
              <a:t>Reduces influences of implicit bias on search committees and promotion and tenure committees</a:t>
            </a:r>
          </a:p>
          <a:p>
            <a:pPr algn="just">
              <a:lnSpc>
                <a:spcPct val="90000"/>
              </a:lnSpc>
              <a:buClr>
                <a:schemeClr val="accent2"/>
              </a:buClr>
              <a:buFont typeface="Wingdings" panose="05000000000000000000" pitchFamily="2" charset="2"/>
              <a:buChar char="§"/>
            </a:pPr>
            <a:r>
              <a:rPr lang="en-US" sz="2300" dirty="0">
                <a:cs typeface="Arial" charset="0"/>
              </a:rPr>
              <a:t>Outcomes</a:t>
            </a:r>
          </a:p>
          <a:p>
            <a:pPr lvl="1" algn="just">
              <a:lnSpc>
                <a:spcPct val="90000"/>
              </a:lnSpc>
              <a:buFont typeface="Wingdings" pitchFamily="2" charset="2"/>
              <a:buChar char="§"/>
            </a:pPr>
            <a:r>
              <a:rPr lang="en-US" sz="2000" dirty="0">
                <a:cs typeface="Arial" charset="0"/>
              </a:rPr>
              <a:t>A significant increase in the number of women hired in science and engineering tenure track positions (14% in 2001 – 34% in 2006)</a:t>
            </a:r>
          </a:p>
          <a:p>
            <a:pPr lvl="1" algn="just">
              <a:lnSpc>
                <a:spcPct val="90000"/>
              </a:lnSpc>
              <a:buFont typeface="Wingdings" pitchFamily="2" charset="2"/>
              <a:buChar char="§"/>
            </a:pPr>
            <a:r>
              <a:rPr lang="en-US" sz="2000" dirty="0">
                <a:cs typeface="Arial" charset="0"/>
              </a:rPr>
              <a:t>The committee continues to be used at Michigan 10 years after funding.</a:t>
            </a:r>
          </a:p>
          <a:p>
            <a:pPr lvl="1" algn="just">
              <a:lnSpc>
                <a:spcPct val="90000"/>
              </a:lnSpc>
              <a:buFont typeface="Wingdings" pitchFamily="2" charset="2"/>
              <a:buChar char="§"/>
            </a:pPr>
            <a:r>
              <a:rPr lang="en-US" sz="2000" dirty="0">
                <a:cs typeface="Arial" charset="0"/>
              </a:rPr>
              <a:t>This model has been adapted by many other institutions in the U.S. and internationally (mostly without ADVANCE funds)</a:t>
            </a:r>
          </a:p>
          <a:p>
            <a:pPr lvl="1">
              <a:lnSpc>
                <a:spcPct val="90000"/>
              </a:lnSpc>
              <a:buFont typeface="Wingdings" pitchFamily="2" charset="2"/>
              <a:buChar char="§"/>
            </a:pPr>
            <a:r>
              <a:rPr lang="en-US" sz="2000" dirty="0">
                <a:cs typeface="Arial" charset="0"/>
              </a:rPr>
              <a:t>Training and toolkits for others to use available at http://advance.umich.edu/stride.php</a:t>
            </a:r>
          </a:p>
        </p:txBody>
      </p:sp>
      <p:sp>
        <p:nvSpPr>
          <p:cNvPr id="3" name="Title 2"/>
          <p:cNvSpPr>
            <a:spLocks noGrp="1"/>
          </p:cNvSpPr>
          <p:nvPr>
            <p:ph type="title"/>
          </p:nvPr>
        </p:nvSpPr>
        <p:spPr/>
        <p:txBody>
          <a:bodyPr/>
          <a:lstStyle/>
          <a:p>
            <a:pPr algn="ctr"/>
            <a:r>
              <a:rPr lang="en-US" b="1" dirty="0"/>
              <a:t>ADVANCE Senior Faculty Training Example</a:t>
            </a:r>
            <a:endParaRPr lang="en-US" dirty="0"/>
          </a:p>
        </p:txBody>
      </p:sp>
      <p:pic>
        <p:nvPicPr>
          <p:cNvPr id="4" name="Picture 2" descr="http://www.logos.umich.edu/images/StackedFullBlockM_web.gif"/>
          <p:cNvPicPr>
            <a:picLocks noChangeAspect="1" noChangeArrowheads="1"/>
          </p:cNvPicPr>
          <p:nvPr/>
        </p:nvPicPr>
        <p:blipFill>
          <a:blip r:embed="rId3" cstate="print"/>
          <a:srcRect/>
          <a:stretch>
            <a:fillRect/>
          </a:stretch>
        </p:blipFill>
        <p:spPr bwMode="auto">
          <a:xfrm>
            <a:off x="10239080" y="5736883"/>
            <a:ext cx="1752600" cy="880160"/>
          </a:xfrm>
          <a:prstGeom prst="rect">
            <a:avLst/>
          </a:prstGeom>
          <a:noFill/>
        </p:spPr>
      </p:pic>
      <p:pic>
        <p:nvPicPr>
          <p:cNvPr id="5" name="Picture 4">
            <a:extLst>
              <a:ext uri="{FF2B5EF4-FFF2-40B4-BE49-F238E27FC236}">
                <a16:creationId xmlns:a16="http://schemas.microsoft.com/office/drawing/2014/main" id="{FB6F22BF-102F-4405-815C-18C755C3E711}"/>
              </a:ext>
            </a:extLst>
          </p:cNvPr>
          <p:cNvPicPr>
            <a:picLocks noChangeAspect="1"/>
          </p:cNvPicPr>
          <p:nvPr/>
        </p:nvPicPr>
        <p:blipFill>
          <a:blip r:embed="rId4"/>
          <a:stretch>
            <a:fillRect/>
          </a:stretch>
        </p:blipFill>
        <p:spPr>
          <a:xfrm>
            <a:off x="-1128" y="-9524"/>
            <a:ext cx="201448" cy="6867524"/>
          </a:xfrm>
          <a:prstGeom prst="rect">
            <a:avLst/>
          </a:prstGeom>
        </p:spPr>
      </p:pic>
    </p:spTree>
    <p:extLst>
      <p:ext uri="{BB962C8B-B14F-4D97-AF65-F5344CB8AC3E}">
        <p14:creationId xmlns:p14="http://schemas.microsoft.com/office/powerpoint/2010/main" val="368128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uc.wisc.edu/images/uw-logo_4c_vert-horz.gif"/>
          <p:cNvPicPr>
            <a:picLocks noChangeAspect="1" noChangeArrowheads="1"/>
          </p:cNvPicPr>
          <p:nvPr/>
        </p:nvPicPr>
        <p:blipFill>
          <a:blip r:embed="rId3" cstate="print"/>
          <a:srcRect r="62118"/>
          <a:stretch>
            <a:fillRect/>
          </a:stretch>
        </p:blipFill>
        <p:spPr bwMode="auto">
          <a:xfrm>
            <a:off x="10461268" y="5715000"/>
            <a:ext cx="1226796" cy="828676"/>
          </a:xfrm>
          <a:prstGeom prst="rect">
            <a:avLst/>
          </a:prstGeom>
          <a:noFill/>
        </p:spPr>
      </p:pic>
      <p:sp>
        <p:nvSpPr>
          <p:cNvPr id="5" name="Content Placeholder 4"/>
          <p:cNvSpPr>
            <a:spLocks noGrp="1"/>
          </p:cNvSpPr>
          <p:nvPr>
            <p:ph idx="1"/>
          </p:nvPr>
        </p:nvSpPr>
        <p:spPr>
          <a:xfrm>
            <a:off x="816864" y="1600200"/>
            <a:ext cx="10536936" cy="3992563"/>
          </a:xfrm>
        </p:spPr>
        <p:txBody>
          <a:bodyPr>
            <a:noAutofit/>
          </a:bodyPr>
          <a:lstStyle/>
          <a:p>
            <a:pPr algn="just">
              <a:buFont typeface="Wingdings" panose="05000000000000000000" pitchFamily="2" charset="2"/>
              <a:buChar char="§"/>
            </a:pPr>
            <a:r>
              <a:rPr lang="en-US" sz="2400" dirty="0">
                <a:cs typeface="Arial" charset="0"/>
              </a:rPr>
              <a:t>The University of Wisconsin at Madison chair training including:</a:t>
            </a:r>
          </a:p>
          <a:p>
            <a:pPr lvl="1" algn="just">
              <a:buFont typeface="Wingdings" panose="05000000000000000000" pitchFamily="2" charset="2"/>
              <a:buChar char="§"/>
            </a:pPr>
            <a:r>
              <a:rPr lang="en-US" sz="2200" dirty="0">
                <a:cs typeface="Arial" charset="0"/>
              </a:rPr>
              <a:t>The need for and use of climate survey data at the department level</a:t>
            </a:r>
          </a:p>
          <a:p>
            <a:pPr lvl="1" algn="just">
              <a:buFont typeface="Wingdings" panose="05000000000000000000" pitchFamily="2" charset="2"/>
              <a:buChar char="§"/>
            </a:pPr>
            <a:r>
              <a:rPr lang="en-US" sz="2200" dirty="0">
                <a:cs typeface="Arial" charset="0"/>
              </a:rPr>
              <a:t>The importance of the chair’s role in mentoring new faculty and fostering positive climates</a:t>
            </a:r>
          </a:p>
          <a:p>
            <a:pPr lvl="1" algn="just">
              <a:buFont typeface="Wingdings" panose="05000000000000000000" pitchFamily="2" charset="2"/>
              <a:buChar char="§"/>
            </a:pPr>
            <a:r>
              <a:rPr lang="en-US" sz="2200" dirty="0">
                <a:cs typeface="Arial" charset="0"/>
              </a:rPr>
              <a:t>Development of departmental action plans based on surveys results</a:t>
            </a:r>
          </a:p>
          <a:p>
            <a:pPr algn="just">
              <a:buFont typeface="Wingdings" panose="05000000000000000000" pitchFamily="2" charset="2"/>
              <a:buChar char="§"/>
            </a:pPr>
            <a:r>
              <a:rPr lang="en-US" sz="2400" dirty="0">
                <a:cs typeface="Arial" charset="0"/>
              </a:rPr>
              <a:t>Outcomes</a:t>
            </a:r>
          </a:p>
          <a:p>
            <a:pPr lvl="1" algn="just">
              <a:buFont typeface="Wingdings" pitchFamily="2" charset="2"/>
              <a:buChar char="§"/>
            </a:pPr>
            <a:r>
              <a:rPr lang="en-US" sz="2200" dirty="0">
                <a:cs typeface="Arial" charset="0"/>
              </a:rPr>
              <a:t>The number of female department chairs increased from 2 to 10 in 3 years</a:t>
            </a:r>
          </a:p>
          <a:p>
            <a:pPr lvl="1" algn="just">
              <a:buFont typeface="Wingdings" pitchFamily="2" charset="2"/>
              <a:buChar char="§"/>
            </a:pPr>
            <a:r>
              <a:rPr lang="en-US" sz="2200" dirty="0">
                <a:cs typeface="Arial" charset="0"/>
              </a:rPr>
              <a:t>Positive changes in faculty climate surveys (less reports of isolation,  better “fit”)</a:t>
            </a:r>
          </a:p>
          <a:p>
            <a:pPr lvl="1" algn="just">
              <a:buFont typeface="Wingdings" pitchFamily="2" charset="2"/>
              <a:buChar char="§"/>
            </a:pPr>
            <a:r>
              <a:rPr lang="en-US" sz="2200" dirty="0">
                <a:cs typeface="Arial" charset="0"/>
              </a:rPr>
              <a:t>Training still offered 15 years later by WISELI</a:t>
            </a:r>
          </a:p>
          <a:p>
            <a:pPr algn="just"/>
            <a:r>
              <a:rPr lang="en-US" sz="2500" dirty="0">
                <a:cs typeface="Arial" charset="0"/>
              </a:rPr>
              <a:t>Products and Leverage</a:t>
            </a:r>
          </a:p>
          <a:p>
            <a:pPr lvl="1" algn="just">
              <a:buFont typeface="Wingdings" pitchFamily="2" charset="2"/>
              <a:buChar char="§"/>
            </a:pPr>
            <a:r>
              <a:rPr lang="en-US" sz="2200" dirty="0">
                <a:cs typeface="Arial" charset="0"/>
              </a:rPr>
              <a:t>Workshop toolkits and survey instruments available on website</a:t>
            </a:r>
          </a:p>
          <a:p>
            <a:pPr lvl="1" algn="just">
              <a:buFont typeface="Wingdings" pitchFamily="2" charset="2"/>
              <a:buChar char="§"/>
            </a:pPr>
            <a:r>
              <a:rPr lang="en-US" sz="2200" dirty="0">
                <a:cs typeface="Arial" charset="0"/>
              </a:rPr>
              <a:t>NIH grants to do more research and extend work to biomedical workforce </a:t>
            </a:r>
          </a:p>
          <a:p>
            <a:pPr lvl="1" algn="just">
              <a:buFont typeface="Wingdings" pitchFamily="2" charset="2"/>
              <a:buChar char="§"/>
            </a:pPr>
            <a:endParaRPr lang="en-US" sz="2400" dirty="0">
              <a:cs typeface="Arial" charset="0"/>
            </a:endParaRPr>
          </a:p>
          <a:p>
            <a:endParaRPr lang="en-US" sz="2000" dirty="0"/>
          </a:p>
        </p:txBody>
      </p:sp>
      <p:sp>
        <p:nvSpPr>
          <p:cNvPr id="7" name="Title 2"/>
          <p:cNvSpPr>
            <a:spLocks noGrp="1"/>
          </p:cNvSpPr>
          <p:nvPr>
            <p:ph type="title"/>
          </p:nvPr>
        </p:nvSpPr>
        <p:spPr/>
        <p:txBody>
          <a:bodyPr/>
          <a:lstStyle/>
          <a:p>
            <a:pPr algn="ctr"/>
            <a:r>
              <a:rPr lang="en-US" b="1" dirty="0"/>
              <a:t>ADVANCE Chair Training Example</a:t>
            </a:r>
          </a:p>
        </p:txBody>
      </p:sp>
      <p:pic>
        <p:nvPicPr>
          <p:cNvPr id="6" name="Picture 5">
            <a:extLst>
              <a:ext uri="{FF2B5EF4-FFF2-40B4-BE49-F238E27FC236}">
                <a16:creationId xmlns:a16="http://schemas.microsoft.com/office/drawing/2014/main" id="{E912DFE3-37B3-47A3-8C9E-A7B612AF74C6}"/>
              </a:ext>
            </a:extLst>
          </p:cNvPr>
          <p:cNvPicPr>
            <a:picLocks noChangeAspect="1"/>
          </p:cNvPicPr>
          <p:nvPr/>
        </p:nvPicPr>
        <p:blipFill>
          <a:blip r:embed="rId4"/>
          <a:stretch>
            <a:fillRect/>
          </a:stretch>
        </p:blipFill>
        <p:spPr>
          <a:xfrm>
            <a:off x="-1128" y="-9524"/>
            <a:ext cx="201448" cy="6867524"/>
          </a:xfrm>
          <a:prstGeom prst="rect">
            <a:avLst/>
          </a:prstGeom>
        </p:spPr>
      </p:pic>
    </p:spTree>
    <p:extLst>
      <p:ext uri="{BB962C8B-B14F-4D97-AF65-F5344CB8AC3E}">
        <p14:creationId xmlns:p14="http://schemas.microsoft.com/office/powerpoint/2010/main" val="2964753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945E29B-B971-41C6-A57B-B29BBB108A3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 name="Group 38" title="intersecting circles">
            <a:extLst>
              <a:ext uri="{FF2B5EF4-FFF2-40B4-BE49-F238E27FC236}">
                <a16:creationId xmlns:a16="http://schemas.microsoft.com/office/drawing/2014/main" id="{4C76015D-CFEA-4204-9A50-352560FFC252}"/>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40" name="Oval 5">
              <a:extLst>
                <a:ext uri="{FF2B5EF4-FFF2-40B4-BE49-F238E27FC236}">
                  <a16:creationId xmlns:a16="http://schemas.microsoft.com/office/drawing/2014/main" id="{7325C43C-72B5-4DC9-B386-90859B58BF0D}"/>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41" name="Oval 40">
              <a:extLst>
                <a:ext uri="{FF2B5EF4-FFF2-40B4-BE49-F238E27FC236}">
                  <a16:creationId xmlns:a16="http://schemas.microsoft.com/office/drawing/2014/main" id="{C95AD9A4-5AF5-48C4-BC2A-635316433A45}"/>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42" name="Oval 5">
              <a:extLst>
                <a:ext uri="{FF2B5EF4-FFF2-40B4-BE49-F238E27FC236}">
                  <a16:creationId xmlns:a16="http://schemas.microsoft.com/office/drawing/2014/main" id="{AF4A3D62-D56C-4A32-8C75-100D383EC615}"/>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useBgFill="1">
        <p:nvSpPr>
          <p:cNvPr id="44" name="Rectangle 43" title="ribbon">
            <a:extLst>
              <a:ext uri="{FF2B5EF4-FFF2-40B4-BE49-F238E27FC236}">
                <a16:creationId xmlns:a16="http://schemas.microsoft.com/office/drawing/2014/main" id="{3E1F47E4-066D-4C27-98C8-B2B2C7BABF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38772"/>
            <a:ext cx="12192000" cy="3980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BC721E4-46A7-4868-8E7B-801B714A5F2E}"/>
              </a:ext>
            </a:extLst>
          </p:cNvPr>
          <p:cNvSpPr>
            <a:spLocks noGrp="1"/>
          </p:cNvSpPr>
          <p:nvPr>
            <p:ph type="ctrTitle"/>
          </p:nvPr>
        </p:nvSpPr>
        <p:spPr>
          <a:xfrm>
            <a:off x="838200" y="2746623"/>
            <a:ext cx="10515600" cy="935025"/>
          </a:xfrm>
        </p:spPr>
        <p:txBody>
          <a:bodyPr vert="horz" lIns="91440" tIns="45720" rIns="91440" bIns="45720" rtlCol="0" anchor="ctr">
            <a:normAutofit fontScale="90000"/>
          </a:bodyPr>
          <a:lstStyle/>
          <a:p>
            <a:pPr>
              <a:spcBef>
                <a:spcPct val="50000"/>
              </a:spcBef>
            </a:pPr>
            <a:r>
              <a:rPr lang="en-GB" sz="3200" i="1" dirty="0"/>
              <a:t>“If you always do what you always did, </a:t>
            </a:r>
            <a:br>
              <a:rPr lang="en-GB" sz="3200" i="1" dirty="0"/>
            </a:br>
            <a:r>
              <a:rPr lang="en-GB" sz="3200" i="1" dirty="0"/>
              <a:t>you’ll always get what you always got.”   </a:t>
            </a:r>
            <a:r>
              <a:rPr lang="en-GB" sz="1800" i="1" dirty="0"/>
              <a:t>Unknown author</a:t>
            </a:r>
            <a:endParaRPr lang="en-US" sz="3200" kern="1200" dirty="0">
              <a:solidFill>
                <a:schemeClr val="tx2"/>
              </a:solidFill>
              <a:latin typeface="+mj-lt"/>
              <a:ea typeface="+mj-ea"/>
              <a:cs typeface="+mj-cs"/>
            </a:endParaRPr>
          </a:p>
        </p:txBody>
      </p:sp>
    </p:spTree>
    <p:extLst>
      <p:ext uri="{BB962C8B-B14F-4D97-AF65-F5344CB8AC3E}">
        <p14:creationId xmlns:p14="http://schemas.microsoft.com/office/powerpoint/2010/main" val="1563098455"/>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BC2254-4819-41AF-B7B0-C15BF1364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4906" y="2011623"/>
            <a:ext cx="4986234" cy="2169054"/>
          </a:xfrm>
          <a:prstGeom prst="rect">
            <a:avLst/>
          </a:prstGeom>
        </p:spPr>
      </p:pic>
      <p:sp>
        <p:nvSpPr>
          <p:cNvPr id="3" name="TextBox 2">
            <a:extLst>
              <a:ext uri="{FF2B5EF4-FFF2-40B4-BE49-F238E27FC236}">
                <a16:creationId xmlns:a16="http://schemas.microsoft.com/office/drawing/2014/main" id="{5CA405F5-E677-485C-9FF9-64F9082FB854}"/>
              </a:ext>
            </a:extLst>
          </p:cNvPr>
          <p:cNvSpPr txBox="1"/>
          <p:nvPr/>
        </p:nvSpPr>
        <p:spPr>
          <a:xfrm>
            <a:off x="8705689" y="3872900"/>
            <a:ext cx="1585451" cy="30777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b="1" dirty="0"/>
              <a:t>SYSTEMIC CHANGE</a:t>
            </a:r>
          </a:p>
        </p:txBody>
      </p:sp>
      <p:pic>
        <p:nvPicPr>
          <p:cNvPr id="4" name="Picture 3">
            <a:extLst>
              <a:ext uri="{FF2B5EF4-FFF2-40B4-BE49-F238E27FC236}">
                <a16:creationId xmlns:a16="http://schemas.microsoft.com/office/drawing/2014/main" id="{61AC3ACE-4D5A-4AE4-B50D-34FCD1BA3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204" y="1932097"/>
            <a:ext cx="3475892" cy="2248580"/>
          </a:xfrm>
          <a:prstGeom prst="rect">
            <a:avLst/>
          </a:prstGeom>
        </p:spPr>
      </p:pic>
    </p:spTree>
    <p:extLst>
      <p:ext uri="{BB962C8B-B14F-4D97-AF65-F5344CB8AC3E}">
        <p14:creationId xmlns:p14="http://schemas.microsoft.com/office/powerpoint/2010/main" val="2869629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a:extLst>
              <a:ext uri="{FF2B5EF4-FFF2-40B4-BE49-F238E27FC236}">
                <a16:creationId xmlns:a16="http://schemas.microsoft.com/office/drawing/2014/main" id="{E04B5DA2-9CB8-4F62-B11A-F58F6314D24B}"/>
              </a:ext>
            </a:extLst>
          </p:cNvPr>
          <p:cNvSpPr/>
          <p:nvPr/>
        </p:nvSpPr>
        <p:spPr>
          <a:xfrm rot="17441299">
            <a:off x="2531129" y="-2599062"/>
            <a:ext cx="9419787" cy="12115075"/>
          </a:xfrm>
          <a:prstGeom prst="triangle">
            <a:avLst>
              <a:gd name="adj" fmla="val 51134"/>
            </a:avLst>
          </a:prstGeom>
          <a:gradFill flip="none" rotWithShape="1">
            <a:gsLst>
              <a:gs pos="0">
                <a:schemeClr val="accent1">
                  <a:lumMod val="0"/>
                  <a:lumOff val="100000"/>
                </a:schemeClr>
              </a:gs>
              <a:gs pos="35000">
                <a:schemeClr val="accent1">
                  <a:lumMod val="0"/>
                  <a:lumOff val="100000"/>
                </a:schemeClr>
              </a:gs>
              <a:gs pos="100000">
                <a:schemeClr val="accent5">
                  <a:lumMod val="40000"/>
                  <a:lumOff val="6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5297AE5-3444-433E-8822-2F1854FA75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192" y="186613"/>
            <a:ext cx="1256742" cy="1264006"/>
          </a:xfrm>
          <a:prstGeom prst="rect">
            <a:avLst/>
          </a:prstGeom>
        </p:spPr>
      </p:pic>
      <p:sp>
        <p:nvSpPr>
          <p:cNvPr id="17" name="Title 2">
            <a:extLst>
              <a:ext uri="{FF2B5EF4-FFF2-40B4-BE49-F238E27FC236}">
                <a16:creationId xmlns:a16="http://schemas.microsoft.com/office/drawing/2014/main" id="{FB0A3C1F-8D77-40B5-BD22-F96C13FC9DC8}"/>
              </a:ext>
            </a:extLst>
          </p:cNvPr>
          <p:cNvSpPr txBox="1">
            <a:spLocks/>
          </p:cNvSpPr>
          <p:nvPr/>
        </p:nvSpPr>
        <p:spPr>
          <a:xfrm>
            <a:off x="2473126" y="186613"/>
            <a:ext cx="7276354" cy="99060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900" b="1" dirty="0">
                <a:effectLst>
                  <a:outerShdw blurRad="38100" dist="38100" dir="2700000" algn="tl">
                    <a:srgbClr val="000000">
                      <a:alpha val="43137"/>
                    </a:srgbClr>
                  </a:outerShdw>
                </a:effectLst>
                <a:latin typeface="Book Antiqua" panose="02040602050305030304" pitchFamily="18" charset="0"/>
                <a:cs typeface="Aharoni" panose="02010803020104030203" pitchFamily="2" charset="-79"/>
              </a:rPr>
              <a:t>ADVANCE Budget FY 2002-2019</a:t>
            </a:r>
          </a:p>
        </p:txBody>
      </p:sp>
      <p:graphicFrame>
        <p:nvGraphicFramePr>
          <p:cNvPr id="9" name="Chart 8">
            <a:extLst>
              <a:ext uri="{FF2B5EF4-FFF2-40B4-BE49-F238E27FC236}">
                <a16:creationId xmlns:a16="http://schemas.microsoft.com/office/drawing/2014/main" id="{AC8C945C-7EFF-4563-B343-AC6FE215826B}"/>
              </a:ext>
            </a:extLst>
          </p:cNvPr>
          <p:cNvGraphicFramePr>
            <a:graphicFrameLocks noGrp="1"/>
          </p:cNvGraphicFramePr>
          <p:nvPr>
            <p:extLst>
              <p:ext uri="{D42A27DB-BD31-4B8C-83A1-F6EECF244321}">
                <p14:modId xmlns:p14="http://schemas.microsoft.com/office/powerpoint/2010/main" val="2118776730"/>
              </p:ext>
            </p:extLst>
          </p:nvPr>
        </p:nvGraphicFramePr>
        <p:xfrm>
          <a:off x="4010819" y="1351763"/>
          <a:ext cx="7715741" cy="512317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DD9CA008-8481-4AB5-B342-801D80DD67E3}"/>
              </a:ext>
            </a:extLst>
          </p:cNvPr>
          <p:cNvSpPr txBox="1"/>
          <p:nvPr/>
        </p:nvSpPr>
        <p:spPr>
          <a:xfrm>
            <a:off x="552131" y="2135036"/>
            <a:ext cx="3303177" cy="4093428"/>
          </a:xfrm>
          <a:prstGeom prst="rect">
            <a:avLst/>
          </a:prstGeom>
          <a:noFill/>
        </p:spPr>
        <p:txBody>
          <a:bodyPr wrap="square" rtlCol="0">
            <a:spAutoFit/>
          </a:bodyPr>
          <a:lstStyle/>
          <a:p>
            <a:r>
              <a:rPr lang="en-US" sz="2000" b="1" dirty="0"/>
              <a:t>FY18 ADVANCE budget range: </a:t>
            </a:r>
          </a:p>
          <a:p>
            <a:endParaRPr lang="en-US" sz="2000" dirty="0"/>
          </a:p>
          <a:p>
            <a:r>
              <a:rPr lang="en-US" sz="2000" b="1" dirty="0"/>
              <a:t>$18M</a:t>
            </a:r>
          </a:p>
          <a:p>
            <a:pPr marL="342900" indent="-342900">
              <a:buFont typeface="Arial" panose="020B0604020202020204" pitchFamily="34" charset="0"/>
              <a:buChar char="•"/>
            </a:pPr>
            <a:r>
              <a:rPr lang="en-US" sz="2000" dirty="0"/>
              <a:t>Six highly competitive Adaptation proposals </a:t>
            </a:r>
          </a:p>
          <a:p>
            <a:pPr marL="342900" indent="-342900">
              <a:buFont typeface="Arial" panose="020B0604020202020204" pitchFamily="34" charset="0"/>
              <a:buChar char="•"/>
            </a:pPr>
            <a:r>
              <a:rPr lang="en-US" sz="2000" dirty="0"/>
              <a:t>15 IT proposals submitted and under review (after preliminary process)</a:t>
            </a:r>
          </a:p>
          <a:p>
            <a:pPr marL="342900" indent="-342900">
              <a:buFont typeface="Arial" panose="020B0604020202020204" pitchFamily="34" charset="0"/>
              <a:buChar char="•"/>
            </a:pPr>
            <a:r>
              <a:rPr lang="en-US" sz="2000" dirty="0"/>
              <a:t>Evaluation</a:t>
            </a:r>
          </a:p>
          <a:p>
            <a:pPr marL="342900" indent="-342900">
              <a:buFont typeface="Arial" panose="020B0604020202020204" pitchFamily="34" charset="0"/>
              <a:buChar char="•"/>
            </a:pPr>
            <a:endParaRPr lang="en-US" sz="2000" dirty="0"/>
          </a:p>
          <a:p>
            <a:r>
              <a:rPr lang="en-US" sz="2000" b="1" dirty="0"/>
              <a:t>$4.9M</a:t>
            </a:r>
          </a:p>
          <a:p>
            <a:pPr marL="342900" indent="-342900">
              <a:buFont typeface="Arial" panose="020B0604020202020204" pitchFamily="34" charset="0"/>
              <a:buChar char="•"/>
            </a:pPr>
            <a:r>
              <a:rPr lang="en-US" sz="2000" dirty="0"/>
              <a:t>Fund $2.3M mortgage and evaluation</a:t>
            </a:r>
          </a:p>
        </p:txBody>
      </p:sp>
    </p:spTree>
    <p:extLst>
      <p:ext uri="{BB962C8B-B14F-4D97-AF65-F5344CB8AC3E}">
        <p14:creationId xmlns:p14="http://schemas.microsoft.com/office/powerpoint/2010/main" val="1824469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614D0352-62C9-40FE-86FF-718B20AB52FF}"/>
              </a:ext>
            </a:extLst>
          </p:cNvPr>
          <p:cNvPicPr>
            <a:picLocks noChangeAspect="1"/>
          </p:cNvPicPr>
          <p:nvPr/>
        </p:nvPicPr>
        <p:blipFill>
          <a:blip r:embed="rId3"/>
          <a:stretch>
            <a:fillRect/>
          </a:stretch>
        </p:blipFill>
        <p:spPr>
          <a:xfrm>
            <a:off x="9328069" y="3984803"/>
            <a:ext cx="2275757" cy="490163"/>
          </a:xfrm>
          <a:prstGeom prst="rect">
            <a:avLst/>
          </a:prstGeom>
        </p:spPr>
      </p:pic>
      <p:pic>
        <p:nvPicPr>
          <p:cNvPr id="38" name="Picture 37">
            <a:extLst>
              <a:ext uri="{FF2B5EF4-FFF2-40B4-BE49-F238E27FC236}">
                <a16:creationId xmlns:a16="http://schemas.microsoft.com/office/drawing/2014/main" id="{55DCCFCE-94BA-4E91-B029-F92DFA06B6EF}"/>
              </a:ext>
            </a:extLst>
          </p:cNvPr>
          <p:cNvPicPr>
            <a:picLocks noChangeAspect="1"/>
          </p:cNvPicPr>
          <p:nvPr/>
        </p:nvPicPr>
        <p:blipFill>
          <a:blip r:embed="rId4"/>
          <a:stretch>
            <a:fillRect/>
          </a:stretch>
        </p:blipFill>
        <p:spPr>
          <a:xfrm>
            <a:off x="9330572" y="4345160"/>
            <a:ext cx="2274753" cy="492446"/>
          </a:xfrm>
          <a:prstGeom prst="rect">
            <a:avLst/>
          </a:prstGeom>
        </p:spPr>
      </p:pic>
      <p:sp>
        <p:nvSpPr>
          <p:cNvPr id="23" name="Rectangle 22">
            <a:extLst>
              <a:ext uri="{FF2B5EF4-FFF2-40B4-BE49-F238E27FC236}">
                <a16:creationId xmlns:a16="http://schemas.microsoft.com/office/drawing/2014/main" id="{DC1B2901-F4CA-47B5-B700-3828EAA4E1BA}"/>
              </a:ext>
            </a:extLst>
          </p:cNvPr>
          <p:cNvSpPr/>
          <p:nvPr/>
        </p:nvSpPr>
        <p:spPr>
          <a:xfrm>
            <a:off x="6540384" y="3967373"/>
            <a:ext cx="5218957" cy="23705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1639DB7-078B-455E-97D7-67DBD4AE7588}"/>
              </a:ext>
            </a:extLst>
          </p:cNvPr>
          <p:cNvSpPr/>
          <p:nvPr/>
        </p:nvSpPr>
        <p:spPr>
          <a:xfrm>
            <a:off x="304289" y="3990617"/>
            <a:ext cx="5218957" cy="23705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9F4DA7F-8FC8-4EF0-B034-B56D31744AB7}"/>
              </a:ext>
            </a:extLst>
          </p:cNvPr>
          <p:cNvSpPr/>
          <p:nvPr/>
        </p:nvSpPr>
        <p:spPr>
          <a:xfrm>
            <a:off x="304289" y="933592"/>
            <a:ext cx="5218957" cy="23705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8436A5C-7710-4563-BC83-5FFC3529339F}"/>
              </a:ext>
            </a:extLst>
          </p:cNvPr>
          <p:cNvSpPr/>
          <p:nvPr/>
        </p:nvSpPr>
        <p:spPr>
          <a:xfrm>
            <a:off x="6515447" y="935927"/>
            <a:ext cx="5218957" cy="23705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231ADFC9-99D8-4BEB-BD42-37D9DF30FBBB}"/>
              </a:ext>
            </a:extLst>
          </p:cNvPr>
          <p:cNvSpPr txBox="1">
            <a:spLocks/>
          </p:cNvSpPr>
          <p:nvPr/>
        </p:nvSpPr>
        <p:spPr>
          <a:xfrm>
            <a:off x="133350" y="257603"/>
            <a:ext cx="12014200" cy="10411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effectLst>
                  <a:outerShdw blurRad="38100" dist="38100" dir="2700000" algn="tl">
                    <a:srgbClr val="000000">
                      <a:alpha val="43137"/>
                    </a:srgbClr>
                  </a:outerShdw>
                </a:effectLst>
                <a:latin typeface="Book Antiqua" panose="02040602050305030304" pitchFamily="18" charset="0"/>
                <a:cs typeface="Aharoni" panose="02010803020104030203" pitchFamily="2" charset="-79"/>
              </a:rPr>
              <a:t>ADVANCE Program Success Measured by…</a:t>
            </a:r>
          </a:p>
        </p:txBody>
      </p:sp>
      <p:grpSp>
        <p:nvGrpSpPr>
          <p:cNvPr id="6" name="Group 5">
            <a:extLst>
              <a:ext uri="{FF2B5EF4-FFF2-40B4-BE49-F238E27FC236}">
                <a16:creationId xmlns:a16="http://schemas.microsoft.com/office/drawing/2014/main" id="{5A4353A8-4449-4EA8-9337-E038D5352939}"/>
              </a:ext>
            </a:extLst>
          </p:cNvPr>
          <p:cNvGrpSpPr/>
          <p:nvPr/>
        </p:nvGrpSpPr>
        <p:grpSpPr>
          <a:xfrm>
            <a:off x="3288338" y="988046"/>
            <a:ext cx="5349988" cy="5349879"/>
            <a:chOff x="3208767" y="1110007"/>
            <a:chExt cx="4863996" cy="4863897"/>
          </a:xfrm>
        </p:grpSpPr>
        <p:sp>
          <p:nvSpPr>
            <p:cNvPr id="7" name="Freeform: Shape 6">
              <a:extLst>
                <a:ext uri="{FF2B5EF4-FFF2-40B4-BE49-F238E27FC236}">
                  <a16:creationId xmlns:a16="http://schemas.microsoft.com/office/drawing/2014/main" id="{9D26213A-AD10-4460-BCD1-1A0FE179F35F}"/>
                </a:ext>
              </a:extLst>
            </p:cNvPr>
            <p:cNvSpPr/>
            <p:nvPr/>
          </p:nvSpPr>
          <p:spPr>
            <a:xfrm>
              <a:off x="3218010" y="1113997"/>
              <a:ext cx="2413188" cy="2413188"/>
            </a:xfrm>
            <a:custGeom>
              <a:avLst/>
              <a:gdLst>
                <a:gd name="connsiteX0" fmla="*/ 0 w 2413188"/>
                <a:gd name="connsiteY0" fmla="*/ 2413188 h 2413188"/>
                <a:gd name="connsiteX1" fmla="*/ 2413188 w 2413188"/>
                <a:gd name="connsiteY1" fmla="*/ 0 h 2413188"/>
                <a:gd name="connsiteX2" fmla="*/ 2413188 w 2413188"/>
                <a:gd name="connsiteY2" fmla="*/ 2413188 h 2413188"/>
                <a:gd name="connsiteX3" fmla="*/ 0 w 2413188"/>
                <a:gd name="connsiteY3" fmla="*/ 2413188 h 2413188"/>
              </a:gdLst>
              <a:ahLst/>
              <a:cxnLst>
                <a:cxn ang="0">
                  <a:pos x="connsiteX0" y="connsiteY0"/>
                </a:cxn>
                <a:cxn ang="0">
                  <a:pos x="connsiteX1" y="connsiteY1"/>
                </a:cxn>
                <a:cxn ang="0">
                  <a:pos x="connsiteX2" y="connsiteY2"/>
                </a:cxn>
                <a:cxn ang="0">
                  <a:pos x="connsiteX3" y="connsiteY3"/>
                </a:cxn>
              </a:cxnLst>
              <a:rect l="l" t="t" r="r" b="b"/>
              <a:pathLst>
                <a:path w="2413188" h="2413188">
                  <a:moveTo>
                    <a:pt x="0" y="2413188"/>
                  </a:moveTo>
                  <a:cubicBezTo>
                    <a:pt x="0" y="1080421"/>
                    <a:pt x="1080421" y="0"/>
                    <a:pt x="2413188" y="0"/>
                  </a:cubicBezTo>
                  <a:lnTo>
                    <a:pt x="2413188" y="2413188"/>
                  </a:lnTo>
                  <a:lnTo>
                    <a:pt x="0" y="2413188"/>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731520" tIns="640080" rIns="91440" bIns="91440" numCol="1" spcCol="1270" anchor="ctr" anchorCtr="0">
              <a:noAutofit/>
            </a:bodyPr>
            <a:lstStyle/>
            <a:p>
              <a:pPr marL="0" lvl="0" indent="0" algn="ctr" defTabSz="1066800">
                <a:lnSpc>
                  <a:spcPct val="90000"/>
                </a:lnSpc>
                <a:spcBef>
                  <a:spcPct val="0"/>
                </a:spcBef>
                <a:buNone/>
              </a:pPr>
              <a:r>
                <a:rPr lang="en-US" sz="2400" b="1" kern="1200" dirty="0"/>
                <a:t>Revised or new policies, processes, &amp; practices (G1)</a:t>
              </a:r>
            </a:p>
          </p:txBody>
        </p:sp>
        <p:sp>
          <p:nvSpPr>
            <p:cNvPr id="8" name="Freeform: Shape 7">
              <a:extLst>
                <a:ext uri="{FF2B5EF4-FFF2-40B4-BE49-F238E27FC236}">
                  <a16:creationId xmlns:a16="http://schemas.microsoft.com/office/drawing/2014/main" id="{AD277172-7BF4-4CAA-A073-7D3398FE506C}"/>
                </a:ext>
              </a:extLst>
            </p:cNvPr>
            <p:cNvSpPr/>
            <p:nvPr/>
          </p:nvSpPr>
          <p:spPr>
            <a:xfrm>
              <a:off x="5659575" y="1110007"/>
              <a:ext cx="2413188" cy="2413188"/>
            </a:xfrm>
            <a:custGeom>
              <a:avLst/>
              <a:gdLst>
                <a:gd name="connsiteX0" fmla="*/ 0 w 2413188"/>
                <a:gd name="connsiteY0" fmla="*/ 2413188 h 2413188"/>
                <a:gd name="connsiteX1" fmla="*/ 2413188 w 2413188"/>
                <a:gd name="connsiteY1" fmla="*/ 0 h 2413188"/>
                <a:gd name="connsiteX2" fmla="*/ 2413188 w 2413188"/>
                <a:gd name="connsiteY2" fmla="*/ 2413188 h 2413188"/>
                <a:gd name="connsiteX3" fmla="*/ 0 w 2413188"/>
                <a:gd name="connsiteY3" fmla="*/ 2413188 h 2413188"/>
              </a:gdLst>
              <a:ahLst/>
              <a:cxnLst>
                <a:cxn ang="0">
                  <a:pos x="connsiteX0" y="connsiteY0"/>
                </a:cxn>
                <a:cxn ang="0">
                  <a:pos x="connsiteX1" y="connsiteY1"/>
                </a:cxn>
                <a:cxn ang="0">
                  <a:pos x="connsiteX2" y="connsiteY2"/>
                </a:cxn>
                <a:cxn ang="0">
                  <a:pos x="connsiteX3" y="connsiteY3"/>
                </a:cxn>
              </a:cxnLst>
              <a:rect l="l" t="t" r="r" b="b"/>
              <a:pathLst>
                <a:path w="2413188" h="2413188">
                  <a:moveTo>
                    <a:pt x="0" y="0"/>
                  </a:moveTo>
                  <a:cubicBezTo>
                    <a:pt x="1332767" y="0"/>
                    <a:pt x="2413188" y="1080421"/>
                    <a:pt x="2413188" y="2413188"/>
                  </a:cubicBezTo>
                  <a:lnTo>
                    <a:pt x="0" y="2413188"/>
                  </a:lnTo>
                  <a:lnTo>
                    <a:pt x="0" y="0"/>
                  </a:lnTo>
                  <a:close/>
                </a:path>
              </a:pathLst>
            </a:custGeom>
            <a:solidFill>
              <a:srgbClr val="00CC99"/>
            </a:solidFill>
            <a:ln>
              <a:noFill/>
            </a:ln>
            <a:effectLst/>
            <a:scene3d>
              <a:camera prst="orthographicFront"/>
              <a:lightRig rig="flat" dir="t"/>
            </a:scene3d>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txBody>
            <a:bodyPr spcFirstLastPara="0" vert="horz" wrap="square" lIns="91440" tIns="863270" rIns="798246" bIns="91440" numCol="1" spcCol="1270" anchor="ctr" anchorCtr="0">
              <a:noAutofit/>
            </a:bodyPr>
            <a:lstStyle/>
            <a:p>
              <a:pPr marL="0" lvl="0" indent="0" algn="ctr" defTabSz="977900">
                <a:lnSpc>
                  <a:spcPct val="90000"/>
                </a:lnSpc>
                <a:spcBef>
                  <a:spcPct val="0"/>
                </a:spcBef>
                <a:spcAft>
                  <a:spcPct val="35000"/>
                </a:spcAft>
                <a:buNone/>
              </a:pPr>
              <a:r>
                <a:rPr lang="en-US" sz="2400" b="1" kern="1200" dirty="0">
                  <a:solidFill>
                    <a:prstClr val="white"/>
                  </a:solidFill>
                  <a:latin typeface="Calibri" panose="020F0502020204030204"/>
                  <a:ea typeface="+mn-ea"/>
                  <a:cs typeface="+mn-cs"/>
                </a:rPr>
                <a:t>Changes in STEM culture &amp; climate </a:t>
              </a:r>
            </a:p>
            <a:p>
              <a:pPr marL="0" lvl="0" indent="0" algn="ctr" defTabSz="977900">
                <a:lnSpc>
                  <a:spcPct val="90000"/>
                </a:lnSpc>
                <a:spcBef>
                  <a:spcPct val="0"/>
                </a:spcBef>
                <a:spcAft>
                  <a:spcPct val="35000"/>
                </a:spcAft>
                <a:buNone/>
              </a:pPr>
              <a:r>
                <a:rPr lang="en-US" sz="2400" b="1" kern="1200" dirty="0">
                  <a:solidFill>
                    <a:prstClr val="white"/>
                  </a:solidFill>
                  <a:latin typeface="Calibri" panose="020F0502020204030204"/>
                  <a:ea typeface="+mn-ea"/>
                  <a:cs typeface="+mn-cs"/>
                </a:rPr>
                <a:t>(G1 &amp; G3)</a:t>
              </a:r>
            </a:p>
          </p:txBody>
        </p:sp>
        <p:sp>
          <p:nvSpPr>
            <p:cNvPr id="9" name="Freeform: Shape 8">
              <a:extLst>
                <a:ext uri="{FF2B5EF4-FFF2-40B4-BE49-F238E27FC236}">
                  <a16:creationId xmlns:a16="http://schemas.microsoft.com/office/drawing/2014/main" id="{2AEAB4A8-047C-4D46-A250-31D0F7F89A11}"/>
                </a:ext>
              </a:extLst>
            </p:cNvPr>
            <p:cNvSpPr/>
            <p:nvPr/>
          </p:nvSpPr>
          <p:spPr>
            <a:xfrm>
              <a:off x="5653711" y="3555265"/>
              <a:ext cx="2413189" cy="2413188"/>
            </a:xfrm>
            <a:custGeom>
              <a:avLst/>
              <a:gdLst>
                <a:gd name="connsiteX0" fmla="*/ 0 w 2413188"/>
                <a:gd name="connsiteY0" fmla="*/ 2413188 h 2413188"/>
                <a:gd name="connsiteX1" fmla="*/ 2413188 w 2413188"/>
                <a:gd name="connsiteY1" fmla="*/ 0 h 2413188"/>
                <a:gd name="connsiteX2" fmla="*/ 2413188 w 2413188"/>
                <a:gd name="connsiteY2" fmla="*/ 2413188 h 2413188"/>
                <a:gd name="connsiteX3" fmla="*/ 0 w 2413188"/>
                <a:gd name="connsiteY3" fmla="*/ 2413188 h 2413188"/>
              </a:gdLst>
              <a:ahLst/>
              <a:cxnLst>
                <a:cxn ang="0">
                  <a:pos x="connsiteX0" y="connsiteY0"/>
                </a:cxn>
                <a:cxn ang="0">
                  <a:pos x="connsiteX1" y="connsiteY1"/>
                </a:cxn>
                <a:cxn ang="0">
                  <a:pos x="connsiteX2" y="connsiteY2"/>
                </a:cxn>
                <a:cxn ang="0">
                  <a:pos x="connsiteX3" y="connsiteY3"/>
                </a:cxn>
              </a:cxnLst>
              <a:rect l="l" t="t" r="r" b="b"/>
              <a:pathLst>
                <a:path w="2413188" h="2413188">
                  <a:moveTo>
                    <a:pt x="2413188" y="0"/>
                  </a:moveTo>
                  <a:cubicBezTo>
                    <a:pt x="2413188" y="1332767"/>
                    <a:pt x="1332767" y="2413188"/>
                    <a:pt x="0" y="2413188"/>
                  </a:cubicBezTo>
                  <a:lnTo>
                    <a:pt x="0" y="0"/>
                  </a:lnTo>
                  <a:lnTo>
                    <a:pt x="2413188" y="0"/>
                  </a:lnTo>
                  <a:close/>
                </a:path>
              </a:pathLst>
            </a:custGeom>
            <a:solidFill>
              <a:schemeClr val="accent1">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4505695"/>
                <a:satOff val="-11613"/>
                <a:lumOff val="-7843"/>
                <a:alphaOff val="0"/>
              </a:schemeClr>
            </a:fillRef>
            <a:effectRef idx="2">
              <a:schemeClr val="accent5">
                <a:hueOff val="-4505695"/>
                <a:satOff val="-11613"/>
                <a:lumOff val="-7843"/>
                <a:alphaOff val="0"/>
              </a:schemeClr>
            </a:effectRef>
            <a:fontRef idx="minor">
              <a:schemeClr val="lt1"/>
            </a:fontRef>
          </p:style>
          <p:txBody>
            <a:bodyPr spcFirstLastPara="0" vert="horz" wrap="square" lIns="91440" tIns="365760" rIns="798247" bIns="706806" numCol="1" spcCol="1270" anchor="ctr" anchorCtr="0">
              <a:noAutofit/>
            </a:bodyPr>
            <a:lstStyle/>
            <a:p>
              <a:pPr marL="0" lvl="0" indent="0" algn="ctr" defTabSz="1066800">
                <a:lnSpc>
                  <a:spcPct val="90000"/>
                </a:lnSpc>
                <a:spcBef>
                  <a:spcPct val="0"/>
                </a:spcBef>
                <a:spcAft>
                  <a:spcPct val="35000"/>
                </a:spcAft>
                <a:buNone/>
              </a:pPr>
              <a:r>
                <a:rPr lang="en-US" sz="2400" b="1" kern="1200" dirty="0"/>
                <a:t>Sustainability &amp; Diffusion of ADVANCE ideas </a:t>
              </a:r>
            </a:p>
            <a:p>
              <a:pPr marL="0" lvl="0" indent="0" algn="ctr" defTabSz="1066800">
                <a:lnSpc>
                  <a:spcPct val="90000"/>
                </a:lnSpc>
                <a:spcBef>
                  <a:spcPct val="0"/>
                </a:spcBef>
                <a:spcAft>
                  <a:spcPct val="35000"/>
                </a:spcAft>
                <a:buNone/>
              </a:pPr>
              <a:r>
                <a:rPr lang="en-US" sz="2400" b="1" kern="1200" dirty="0"/>
                <a:t>(G1, 2 &amp; 3)</a:t>
              </a:r>
            </a:p>
          </p:txBody>
        </p:sp>
        <p:sp>
          <p:nvSpPr>
            <p:cNvPr id="10" name="Freeform: Shape 9">
              <a:extLst>
                <a:ext uri="{FF2B5EF4-FFF2-40B4-BE49-F238E27FC236}">
                  <a16:creationId xmlns:a16="http://schemas.microsoft.com/office/drawing/2014/main" id="{EA70E348-E4F0-45FC-913D-968E9BA49696}"/>
                </a:ext>
              </a:extLst>
            </p:cNvPr>
            <p:cNvSpPr/>
            <p:nvPr/>
          </p:nvSpPr>
          <p:spPr>
            <a:xfrm>
              <a:off x="3208767" y="3560716"/>
              <a:ext cx="2413188" cy="2413188"/>
            </a:xfrm>
            <a:custGeom>
              <a:avLst/>
              <a:gdLst>
                <a:gd name="connsiteX0" fmla="*/ 0 w 2413188"/>
                <a:gd name="connsiteY0" fmla="*/ 2413188 h 2413188"/>
                <a:gd name="connsiteX1" fmla="*/ 2413188 w 2413188"/>
                <a:gd name="connsiteY1" fmla="*/ 0 h 2413188"/>
                <a:gd name="connsiteX2" fmla="*/ 2413188 w 2413188"/>
                <a:gd name="connsiteY2" fmla="*/ 2413188 h 2413188"/>
                <a:gd name="connsiteX3" fmla="*/ 0 w 2413188"/>
                <a:gd name="connsiteY3" fmla="*/ 2413188 h 2413188"/>
              </a:gdLst>
              <a:ahLst/>
              <a:cxnLst>
                <a:cxn ang="0">
                  <a:pos x="connsiteX0" y="connsiteY0"/>
                </a:cxn>
                <a:cxn ang="0">
                  <a:pos x="connsiteX1" y="connsiteY1"/>
                </a:cxn>
                <a:cxn ang="0">
                  <a:pos x="connsiteX2" y="connsiteY2"/>
                </a:cxn>
                <a:cxn ang="0">
                  <a:pos x="connsiteX3" y="connsiteY3"/>
                </a:cxn>
              </a:cxnLst>
              <a:rect l="l" t="t" r="r" b="b"/>
              <a:pathLst>
                <a:path w="2413188" h="2413188">
                  <a:moveTo>
                    <a:pt x="2413188" y="2413188"/>
                  </a:moveTo>
                  <a:cubicBezTo>
                    <a:pt x="1080421" y="2413188"/>
                    <a:pt x="0" y="1332767"/>
                    <a:pt x="0" y="0"/>
                  </a:cubicBezTo>
                  <a:lnTo>
                    <a:pt x="2413188" y="0"/>
                  </a:lnTo>
                  <a:lnTo>
                    <a:pt x="2413188" y="2413188"/>
                  </a:lnTo>
                  <a:close/>
                </a:path>
              </a:pathLst>
            </a:custGeom>
            <a:solidFill>
              <a:srgbClr val="79B553"/>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txBody>
            <a:bodyPr spcFirstLastPara="0" vert="horz" wrap="square" lIns="798246" tIns="182880" rIns="91440" bIns="706806"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b="1" kern="1200" dirty="0"/>
                <a:t>New knowledge of systemic change &amp; equity (G2)</a:t>
              </a:r>
            </a:p>
          </p:txBody>
        </p:sp>
      </p:grpSp>
      <p:pic>
        <p:nvPicPr>
          <p:cNvPr id="14" name="Picture 13">
            <a:extLst>
              <a:ext uri="{FF2B5EF4-FFF2-40B4-BE49-F238E27FC236}">
                <a16:creationId xmlns:a16="http://schemas.microsoft.com/office/drawing/2014/main" id="{FE23E2B7-4BE4-45EF-B757-49E972D5CC65}"/>
              </a:ext>
            </a:extLst>
          </p:cNvPr>
          <p:cNvPicPr>
            <a:picLocks noChangeAspect="1"/>
          </p:cNvPicPr>
          <p:nvPr/>
        </p:nvPicPr>
        <p:blipFill>
          <a:blip r:embed="rId5"/>
          <a:stretch>
            <a:fillRect/>
          </a:stretch>
        </p:blipFill>
        <p:spPr>
          <a:xfrm>
            <a:off x="459228" y="4156284"/>
            <a:ext cx="2270931" cy="500043"/>
          </a:xfrm>
          <a:prstGeom prst="rect">
            <a:avLst/>
          </a:prstGeom>
        </p:spPr>
      </p:pic>
      <p:pic>
        <p:nvPicPr>
          <p:cNvPr id="20" name="Picture 19">
            <a:extLst>
              <a:ext uri="{FF2B5EF4-FFF2-40B4-BE49-F238E27FC236}">
                <a16:creationId xmlns:a16="http://schemas.microsoft.com/office/drawing/2014/main" id="{7EAB86B4-82BD-4CB9-B591-D0C7001EFC3A}"/>
              </a:ext>
            </a:extLst>
          </p:cNvPr>
          <p:cNvPicPr>
            <a:picLocks noChangeAspect="1"/>
          </p:cNvPicPr>
          <p:nvPr/>
        </p:nvPicPr>
        <p:blipFill>
          <a:blip r:embed="rId6"/>
          <a:stretch>
            <a:fillRect/>
          </a:stretch>
        </p:blipFill>
        <p:spPr>
          <a:xfrm>
            <a:off x="459229" y="1066761"/>
            <a:ext cx="2270931" cy="476045"/>
          </a:xfrm>
          <a:prstGeom prst="rect">
            <a:avLst/>
          </a:prstGeom>
        </p:spPr>
      </p:pic>
      <p:grpSp>
        <p:nvGrpSpPr>
          <p:cNvPr id="40" name="Group 39">
            <a:extLst>
              <a:ext uri="{FF2B5EF4-FFF2-40B4-BE49-F238E27FC236}">
                <a16:creationId xmlns:a16="http://schemas.microsoft.com/office/drawing/2014/main" id="{5B94B456-AE2B-4B1B-A77E-759E636AFDCD}"/>
              </a:ext>
            </a:extLst>
          </p:cNvPr>
          <p:cNvGrpSpPr/>
          <p:nvPr/>
        </p:nvGrpSpPr>
        <p:grpSpPr>
          <a:xfrm>
            <a:off x="459229" y="1713116"/>
            <a:ext cx="11730002" cy="4837401"/>
            <a:chOff x="459229" y="1713116"/>
            <a:chExt cx="11730002" cy="4837401"/>
          </a:xfrm>
        </p:grpSpPr>
        <p:sp>
          <p:nvSpPr>
            <p:cNvPr id="3" name="TextBox 2">
              <a:extLst>
                <a:ext uri="{FF2B5EF4-FFF2-40B4-BE49-F238E27FC236}">
                  <a16:creationId xmlns:a16="http://schemas.microsoft.com/office/drawing/2014/main" id="{995A43C5-E024-4DD9-BB4B-3D889977F8DC}"/>
                </a:ext>
              </a:extLst>
            </p:cNvPr>
            <p:cNvSpPr txBox="1"/>
            <p:nvPr/>
          </p:nvSpPr>
          <p:spPr>
            <a:xfrm>
              <a:off x="8585549" y="1713116"/>
              <a:ext cx="3603682" cy="1569660"/>
            </a:xfrm>
            <a:prstGeom prst="rect">
              <a:avLst/>
            </a:prstGeom>
            <a:noFill/>
          </p:spPr>
          <p:txBody>
            <a:bodyPr wrap="square" rtlCol="0">
              <a:spAutoFit/>
            </a:bodyPr>
            <a:lstStyle/>
            <a:p>
              <a:r>
                <a:rPr lang="en-US" sz="1600" b="1" dirty="0"/>
                <a:t>Metrics</a:t>
              </a:r>
            </a:p>
            <a:p>
              <a:pPr marL="285750" indent="-285750">
                <a:buFont typeface="Arial" panose="020B0604020202020204" pitchFamily="34" charset="0"/>
                <a:buChar char="•"/>
              </a:pPr>
              <a:r>
                <a:rPr lang="en-US" sz="1600" dirty="0"/>
                <a:t>Job satisfaction</a:t>
              </a:r>
            </a:p>
            <a:p>
              <a:pPr marL="285750" indent="-285750">
                <a:buFont typeface="Arial" panose="020B0604020202020204" pitchFamily="34" charset="0"/>
                <a:buChar char="•"/>
              </a:pPr>
              <a:r>
                <a:rPr lang="en-US" sz="1600" dirty="0"/>
                <a:t>Intent to stay</a:t>
              </a:r>
            </a:p>
            <a:p>
              <a:pPr marL="285750" indent="-285750">
                <a:buFont typeface="Arial" panose="020B0604020202020204" pitchFamily="34" charset="0"/>
                <a:buChar char="•"/>
              </a:pPr>
              <a:r>
                <a:rPr lang="en-US" sz="1600" dirty="0"/>
                <a:t>Perceptions of fit &amp; belonging</a:t>
              </a:r>
            </a:p>
            <a:p>
              <a:pPr marL="285750" indent="-285750">
                <a:buFont typeface="Arial" panose="020B0604020202020204" pitchFamily="34" charset="0"/>
                <a:buChar char="•"/>
              </a:pPr>
              <a:r>
                <a:rPr lang="en-US" sz="1600" dirty="0"/>
                <a:t>Career intention</a:t>
              </a:r>
            </a:p>
            <a:p>
              <a:pPr marL="285750" indent="-285750">
                <a:buFont typeface="Arial" panose="020B0604020202020204" pitchFamily="34" charset="0"/>
                <a:buChar char="•"/>
              </a:pPr>
              <a:r>
                <a:rPr lang="en-US" sz="1600" dirty="0"/>
                <a:t>Changes to infrastructure</a:t>
              </a:r>
            </a:p>
          </p:txBody>
        </p:sp>
        <p:sp>
          <p:nvSpPr>
            <p:cNvPr id="13" name="TextBox 12">
              <a:extLst>
                <a:ext uri="{FF2B5EF4-FFF2-40B4-BE49-F238E27FC236}">
                  <a16:creationId xmlns:a16="http://schemas.microsoft.com/office/drawing/2014/main" id="{4E4DF6D2-C5F5-431F-AC07-0666ED6FA673}"/>
                </a:ext>
              </a:extLst>
            </p:cNvPr>
            <p:cNvSpPr txBox="1"/>
            <p:nvPr/>
          </p:nvSpPr>
          <p:spPr>
            <a:xfrm>
              <a:off x="517795" y="4654693"/>
              <a:ext cx="3092535" cy="1569660"/>
            </a:xfrm>
            <a:prstGeom prst="rect">
              <a:avLst/>
            </a:prstGeom>
            <a:noFill/>
          </p:spPr>
          <p:txBody>
            <a:bodyPr wrap="square" rtlCol="0">
              <a:spAutoFit/>
            </a:bodyPr>
            <a:lstStyle/>
            <a:p>
              <a:r>
                <a:rPr lang="en-US" sz="1600" b="1" dirty="0"/>
                <a:t>Metrics</a:t>
              </a:r>
            </a:p>
            <a:p>
              <a:pPr marL="285750" indent="-285750">
                <a:buFont typeface="Arial" panose="020B0604020202020204" pitchFamily="34" charset="0"/>
                <a:buChar char="•"/>
              </a:pPr>
              <a:r>
                <a:rPr lang="en-US" sz="1600" dirty="0"/>
                <a:t>Research publications &amp; presentations</a:t>
              </a:r>
            </a:p>
            <a:p>
              <a:pPr marL="285750" indent="-285750">
                <a:buFont typeface="Arial" panose="020B0604020202020204" pitchFamily="34" charset="0"/>
                <a:buChar char="•"/>
              </a:pPr>
              <a:r>
                <a:rPr lang="en-US" sz="1600" dirty="0"/>
                <a:t>Citations</a:t>
              </a:r>
            </a:p>
            <a:p>
              <a:pPr marL="285750" indent="-285750">
                <a:buFont typeface="Arial" panose="020B0604020202020204" pitchFamily="34" charset="0"/>
                <a:buChar char="•"/>
              </a:pPr>
              <a:r>
                <a:rPr lang="en-US" sz="1600" dirty="0"/>
                <a:t># journals published in, special issues, &amp; new journals</a:t>
              </a:r>
            </a:p>
          </p:txBody>
        </p:sp>
        <p:sp>
          <p:nvSpPr>
            <p:cNvPr id="16" name="TextBox 15">
              <a:extLst>
                <a:ext uri="{FF2B5EF4-FFF2-40B4-BE49-F238E27FC236}">
                  <a16:creationId xmlns:a16="http://schemas.microsoft.com/office/drawing/2014/main" id="{819BB5E0-F594-4B22-9E29-B6AD3C3A322B}"/>
                </a:ext>
              </a:extLst>
            </p:cNvPr>
            <p:cNvSpPr txBox="1"/>
            <p:nvPr/>
          </p:nvSpPr>
          <p:spPr>
            <a:xfrm>
              <a:off x="459229" y="1744968"/>
              <a:ext cx="2992771" cy="1569660"/>
            </a:xfrm>
            <a:prstGeom prst="rect">
              <a:avLst/>
            </a:prstGeom>
            <a:noFill/>
          </p:spPr>
          <p:txBody>
            <a:bodyPr wrap="square" rtlCol="0">
              <a:spAutoFit/>
            </a:bodyPr>
            <a:lstStyle/>
            <a:p>
              <a:r>
                <a:rPr lang="en-US" sz="1600" b="1" dirty="0"/>
                <a:t>Metrics</a:t>
              </a:r>
            </a:p>
            <a:p>
              <a:pPr marL="285750" indent="-285750">
                <a:buFont typeface="Arial" panose="020B0604020202020204" pitchFamily="34" charset="0"/>
                <a:buChar char="•"/>
              </a:pPr>
              <a:r>
                <a:rPr lang="en-US" sz="1600" dirty="0"/>
                <a:t># of policies, procedures</a:t>
              </a:r>
            </a:p>
            <a:p>
              <a:pPr marL="285750" indent="-285750">
                <a:buFont typeface="Arial" panose="020B0604020202020204" pitchFamily="34" charset="0"/>
                <a:buChar char="•"/>
              </a:pPr>
              <a:r>
                <a:rPr lang="en-US" sz="1600" dirty="0"/>
                <a:t>Usage &amp; understanding</a:t>
              </a:r>
            </a:p>
            <a:p>
              <a:pPr marL="285750" indent="-285750">
                <a:buFont typeface="Arial" panose="020B0604020202020204" pitchFamily="34" charset="0"/>
                <a:buChar char="•"/>
              </a:pPr>
              <a:r>
                <a:rPr lang="en-US" sz="1600" dirty="0"/>
                <a:t>Accountability mechanisms</a:t>
              </a:r>
            </a:p>
            <a:p>
              <a:pPr marL="285750" indent="-285750">
                <a:buFont typeface="Arial" panose="020B0604020202020204" pitchFamily="34" charset="0"/>
                <a:buChar char="•"/>
              </a:pPr>
              <a:r>
                <a:rPr lang="en-US" sz="1600" dirty="0"/>
                <a:t>Data collection &amp; monitoring systems</a:t>
              </a:r>
            </a:p>
          </p:txBody>
        </p:sp>
        <p:sp>
          <p:nvSpPr>
            <p:cNvPr id="39" name="Rectangle 38">
              <a:extLst>
                <a:ext uri="{FF2B5EF4-FFF2-40B4-BE49-F238E27FC236}">
                  <a16:creationId xmlns:a16="http://schemas.microsoft.com/office/drawing/2014/main" id="{60D23DFE-6383-450B-89EB-5977620FD374}"/>
                </a:ext>
              </a:extLst>
            </p:cNvPr>
            <p:cNvSpPr/>
            <p:nvPr/>
          </p:nvSpPr>
          <p:spPr>
            <a:xfrm>
              <a:off x="8580331" y="5227078"/>
              <a:ext cx="3210401" cy="1323439"/>
            </a:xfrm>
            <a:prstGeom prst="rect">
              <a:avLst/>
            </a:prstGeom>
          </p:spPr>
          <p:txBody>
            <a:bodyPr wrap="square">
              <a:spAutoFit/>
            </a:bodyPr>
            <a:lstStyle/>
            <a:p>
              <a:r>
                <a:rPr lang="en-US" sz="1600" b="1" dirty="0"/>
                <a:t>Metrics</a:t>
              </a:r>
            </a:p>
            <a:p>
              <a:pPr marL="285750" indent="-285750">
                <a:buFont typeface="Arial" panose="020B0604020202020204" pitchFamily="34" charset="0"/>
                <a:buChar char="•"/>
              </a:pPr>
              <a:r>
                <a:rPr lang="en-US" sz="1600" dirty="0"/>
                <a:t>Adaptation w/o NSF grants</a:t>
              </a:r>
            </a:p>
            <a:p>
              <a:pPr marL="285750" indent="-285750">
                <a:buFont typeface="Arial" panose="020B0604020202020204" pitchFamily="34" charset="0"/>
                <a:buChar char="•"/>
              </a:pPr>
              <a:r>
                <a:rPr lang="en-US" sz="1600" dirty="0"/>
                <a:t>Mainstreaming of ideas</a:t>
              </a:r>
            </a:p>
            <a:p>
              <a:pPr marL="285750" indent="-285750">
                <a:buFont typeface="Arial" panose="020B0604020202020204" pitchFamily="34" charset="0"/>
                <a:buChar char="•"/>
              </a:pPr>
              <a:r>
                <a:rPr lang="en-US" sz="1600" dirty="0"/>
                <a:t>Degree &amp; period of sustaining</a:t>
              </a:r>
            </a:p>
            <a:p>
              <a:endParaRPr lang="en-US" sz="1600" dirty="0"/>
            </a:p>
          </p:txBody>
        </p:sp>
      </p:grpSp>
      <p:pic>
        <p:nvPicPr>
          <p:cNvPr id="34" name="Picture 33">
            <a:extLst>
              <a:ext uri="{FF2B5EF4-FFF2-40B4-BE49-F238E27FC236}">
                <a16:creationId xmlns:a16="http://schemas.microsoft.com/office/drawing/2014/main" id="{31277498-09E4-45F6-8EA5-A8C4E0A8A776}"/>
              </a:ext>
            </a:extLst>
          </p:cNvPr>
          <p:cNvPicPr>
            <a:picLocks noChangeAspect="1"/>
          </p:cNvPicPr>
          <p:nvPr/>
        </p:nvPicPr>
        <p:blipFill>
          <a:blip r:embed="rId7"/>
          <a:stretch>
            <a:fillRect/>
          </a:stretch>
        </p:blipFill>
        <p:spPr>
          <a:xfrm>
            <a:off x="9328069" y="4720779"/>
            <a:ext cx="2277256" cy="476170"/>
          </a:xfrm>
          <a:prstGeom prst="rect">
            <a:avLst/>
          </a:prstGeom>
        </p:spPr>
      </p:pic>
      <p:pic>
        <p:nvPicPr>
          <p:cNvPr id="24" name="Picture 23">
            <a:extLst>
              <a:ext uri="{FF2B5EF4-FFF2-40B4-BE49-F238E27FC236}">
                <a16:creationId xmlns:a16="http://schemas.microsoft.com/office/drawing/2014/main" id="{CAE52542-C374-46EF-9D80-FE0B240721DA}"/>
              </a:ext>
            </a:extLst>
          </p:cNvPr>
          <p:cNvPicPr>
            <a:picLocks noChangeAspect="1"/>
          </p:cNvPicPr>
          <p:nvPr/>
        </p:nvPicPr>
        <p:blipFill>
          <a:blip r:embed="rId3"/>
          <a:stretch>
            <a:fillRect/>
          </a:stretch>
        </p:blipFill>
        <p:spPr>
          <a:xfrm>
            <a:off x="9277145" y="979321"/>
            <a:ext cx="2275757" cy="490163"/>
          </a:xfrm>
          <a:prstGeom prst="rect">
            <a:avLst/>
          </a:prstGeom>
        </p:spPr>
      </p:pic>
      <p:pic>
        <p:nvPicPr>
          <p:cNvPr id="25" name="Picture 24">
            <a:extLst>
              <a:ext uri="{FF2B5EF4-FFF2-40B4-BE49-F238E27FC236}">
                <a16:creationId xmlns:a16="http://schemas.microsoft.com/office/drawing/2014/main" id="{BA487BF6-941F-434B-9D29-E318AD262B3F}"/>
              </a:ext>
            </a:extLst>
          </p:cNvPr>
          <p:cNvPicPr>
            <a:picLocks noChangeAspect="1"/>
          </p:cNvPicPr>
          <p:nvPr/>
        </p:nvPicPr>
        <p:blipFill>
          <a:blip r:embed="rId4"/>
          <a:stretch>
            <a:fillRect/>
          </a:stretch>
        </p:blipFill>
        <p:spPr>
          <a:xfrm>
            <a:off x="9280605" y="1362736"/>
            <a:ext cx="2275757" cy="484674"/>
          </a:xfrm>
          <a:prstGeom prst="rect">
            <a:avLst/>
          </a:prstGeom>
        </p:spPr>
      </p:pic>
    </p:spTree>
    <p:extLst>
      <p:ext uri="{BB962C8B-B14F-4D97-AF65-F5344CB8AC3E}">
        <p14:creationId xmlns:p14="http://schemas.microsoft.com/office/powerpoint/2010/main" val="147904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FE18A96-FC4F-4441-B6DA-5E5AA3C5C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0396" y="3458023"/>
            <a:ext cx="3164995" cy="3164995"/>
          </a:xfrm>
          <a:prstGeom prst="rect">
            <a:avLst/>
          </a:prstGeom>
        </p:spPr>
      </p:pic>
      <p:pic>
        <p:nvPicPr>
          <p:cNvPr id="3" name="Picture 2">
            <a:extLst>
              <a:ext uri="{FF2B5EF4-FFF2-40B4-BE49-F238E27FC236}">
                <a16:creationId xmlns:a16="http://schemas.microsoft.com/office/drawing/2014/main" id="{D20A2932-3176-4DA7-8666-458CDF101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4026" y="319572"/>
            <a:ext cx="3225230" cy="2422506"/>
          </a:xfrm>
          <a:prstGeom prst="rect">
            <a:avLst/>
          </a:prstGeom>
        </p:spPr>
      </p:pic>
      <p:pic>
        <p:nvPicPr>
          <p:cNvPr id="7" name="Picture 6">
            <a:extLst>
              <a:ext uri="{FF2B5EF4-FFF2-40B4-BE49-F238E27FC236}">
                <a16:creationId xmlns:a16="http://schemas.microsoft.com/office/drawing/2014/main" id="{9EDE8449-35C0-4410-BB5E-E89CD8DA2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2434" y="346765"/>
            <a:ext cx="4113378" cy="3089604"/>
          </a:xfrm>
          <a:prstGeom prst="rect">
            <a:avLst/>
          </a:prstGeom>
        </p:spPr>
      </p:pic>
      <p:pic>
        <p:nvPicPr>
          <p:cNvPr id="9" name="Picture 8">
            <a:extLst>
              <a:ext uri="{FF2B5EF4-FFF2-40B4-BE49-F238E27FC236}">
                <a16:creationId xmlns:a16="http://schemas.microsoft.com/office/drawing/2014/main" id="{171CE6FC-6A74-4793-9DA6-7AB3C70CB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6254" y="2191655"/>
            <a:ext cx="5855142" cy="4397863"/>
          </a:xfrm>
          <a:prstGeom prst="rect">
            <a:avLst/>
          </a:prstGeom>
        </p:spPr>
      </p:pic>
      <p:pic>
        <p:nvPicPr>
          <p:cNvPr id="11" name="Picture 10">
            <a:extLst>
              <a:ext uri="{FF2B5EF4-FFF2-40B4-BE49-F238E27FC236}">
                <a16:creationId xmlns:a16="http://schemas.microsoft.com/office/drawing/2014/main" id="{EC5F1F35-9DB8-4CD1-A33C-9F29F25EE9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095" y="4363796"/>
            <a:ext cx="2997581" cy="2251516"/>
          </a:xfrm>
          <a:prstGeom prst="rect">
            <a:avLst/>
          </a:prstGeom>
        </p:spPr>
      </p:pic>
      <p:pic>
        <p:nvPicPr>
          <p:cNvPr id="13" name="Picture 12">
            <a:extLst>
              <a:ext uri="{FF2B5EF4-FFF2-40B4-BE49-F238E27FC236}">
                <a16:creationId xmlns:a16="http://schemas.microsoft.com/office/drawing/2014/main" id="{5E5A445D-82A1-4993-BA9E-E5B0AE9CE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0915" y="2330827"/>
            <a:ext cx="3090457" cy="2321276"/>
          </a:xfrm>
          <a:prstGeom prst="rect">
            <a:avLst/>
          </a:prstGeom>
        </p:spPr>
      </p:pic>
      <p:pic>
        <p:nvPicPr>
          <p:cNvPr id="15" name="Picture 14">
            <a:extLst>
              <a:ext uri="{FF2B5EF4-FFF2-40B4-BE49-F238E27FC236}">
                <a16:creationId xmlns:a16="http://schemas.microsoft.com/office/drawing/2014/main" id="{D3DA7D83-4C30-40B1-B9CA-923111B8B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3096" y="323365"/>
            <a:ext cx="3308493" cy="2485046"/>
          </a:xfrm>
          <a:prstGeom prst="rect">
            <a:avLst/>
          </a:prstGeom>
        </p:spPr>
      </p:pic>
      <p:pic>
        <p:nvPicPr>
          <p:cNvPr id="17" name="Picture 16">
            <a:extLst>
              <a:ext uri="{FF2B5EF4-FFF2-40B4-BE49-F238E27FC236}">
                <a16:creationId xmlns:a16="http://schemas.microsoft.com/office/drawing/2014/main" id="{99D6B3FB-9D07-4403-99C5-18C2A4D786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3176" y="2701416"/>
            <a:ext cx="3006870" cy="2258494"/>
          </a:xfrm>
          <a:prstGeom prst="rect">
            <a:avLst/>
          </a:prstGeom>
        </p:spPr>
      </p:pic>
      <p:pic>
        <p:nvPicPr>
          <p:cNvPr id="19" name="Picture 18">
            <a:extLst>
              <a:ext uri="{FF2B5EF4-FFF2-40B4-BE49-F238E27FC236}">
                <a16:creationId xmlns:a16="http://schemas.microsoft.com/office/drawing/2014/main" id="{8B787C44-4DB3-4693-A3FC-064F416AC1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91287" y="2281300"/>
            <a:ext cx="3090110" cy="2321016"/>
          </a:xfrm>
          <a:prstGeom prst="rect">
            <a:avLst/>
          </a:prstGeom>
        </p:spPr>
      </p:pic>
      <p:pic>
        <p:nvPicPr>
          <p:cNvPr id="21" name="Picture 20">
            <a:extLst>
              <a:ext uri="{FF2B5EF4-FFF2-40B4-BE49-F238E27FC236}">
                <a16:creationId xmlns:a16="http://schemas.microsoft.com/office/drawing/2014/main" id="{9A4A0C59-E314-4EB2-845F-5E89261B78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48023" y="346765"/>
            <a:ext cx="2815578" cy="2114812"/>
          </a:xfrm>
          <a:prstGeom prst="rect">
            <a:avLst/>
          </a:prstGeom>
        </p:spPr>
      </p:pic>
      <p:sp>
        <p:nvSpPr>
          <p:cNvPr id="24" name="Rectangle 23">
            <a:extLst>
              <a:ext uri="{FF2B5EF4-FFF2-40B4-BE49-F238E27FC236}">
                <a16:creationId xmlns:a16="http://schemas.microsoft.com/office/drawing/2014/main" id="{3D52050A-E80A-42F3-B544-0905672F49B1}"/>
              </a:ext>
            </a:extLst>
          </p:cNvPr>
          <p:cNvSpPr/>
          <p:nvPr/>
        </p:nvSpPr>
        <p:spPr>
          <a:xfrm>
            <a:off x="3661509" y="365559"/>
            <a:ext cx="2056211" cy="1200329"/>
          </a:xfrm>
          <a:prstGeom prst="rect">
            <a:avLst/>
          </a:prstGeom>
        </p:spPr>
        <p:txBody>
          <a:bodyPr wrap="square">
            <a:spAutoFit/>
          </a:bodyPr>
          <a:lstStyle/>
          <a:p>
            <a:r>
              <a:rPr lang="en-US" b="1" dirty="0">
                <a:solidFill>
                  <a:schemeClr val="bg1"/>
                </a:solidFill>
              </a:rPr>
              <a:t>Understanding the Rules of Life: Predicting Phenotype</a:t>
            </a:r>
            <a:endParaRPr lang="en-US" dirty="0">
              <a:solidFill>
                <a:schemeClr val="bg1"/>
              </a:solidFill>
            </a:endParaRPr>
          </a:p>
        </p:txBody>
      </p:sp>
      <p:sp>
        <p:nvSpPr>
          <p:cNvPr id="26" name="Rectangle 25">
            <a:extLst>
              <a:ext uri="{FF2B5EF4-FFF2-40B4-BE49-F238E27FC236}">
                <a16:creationId xmlns:a16="http://schemas.microsoft.com/office/drawing/2014/main" id="{FDB3DFB1-8DC5-4CC1-A485-6FC3C9434453}"/>
              </a:ext>
            </a:extLst>
          </p:cNvPr>
          <p:cNvSpPr/>
          <p:nvPr/>
        </p:nvSpPr>
        <p:spPr>
          <a:xfrm>
            <a:off x="3551629" y="4262452"/>
            <a:ext cx="2632877" cy="1200329"/>
          </a:xfrm>
          <a:prstGeom prst="rect">
            <a:avLst/>
          </a:prstGeom>
        </p:spPr>
        <p:txBody>
          <a:bodyPr wrap="square">
            <a:spAutoFit/>
          </a:bodyPr>
          <a:lstStyle/>
          <a:p>
            <a:r>
              <a:rPr lang="en-US" b="1" dirty="0">
                <a:solidFill>
                  <a:schemeClr val="bg1"/>
                </a:solidFill>
              </a:rPr>
              <a:t>Windows on the Universe: The Era of Multi-Messenger Astrophysics</a:t>
            </a:r>
          </a:p>
        </p:txBody>
      </p:sp>
      <p:sp>
        <p:nvSpPr>
          <p:cNvPr id="27" name="Rectangle 26">
            <a:extLst>
              <a:ext uri="{FF2B5EF4-FFF2-40B4-BE49-F238E27FC236}">
                <a16:creationId xmlns:a16="http://schemas.microsoft.com/office/drawing/2014/main" id="{58063B92-A210-43F8-A6AC-239C340F9DFB}"/>
              </a:ext>
            </a:extLst>
          </p:cNvPr>
          <p:cNvSpPr/>
          <p:nvPr/>
        </p:nvSpPr>
        <p:spPr>
          <a:xfrm>
            <a:off x="8782692" y="3939287"/>
            <a:ext cx="3567953" cy="923330"/>
          </a:xfrm>
          <a:prstGeom prst="rect">
            <a:avLst/>
          </a:prstGeom>
        </p:spPr>
        <p:txBody>
          <a:bodyPr wrap="square">
            <a:spAutoFit/>
          </a:bodyPr>
          <a:lstStyle/>
          <a:p>
            <a:r>
              <a:rPr lang="en-US" b="1" dirty="0">
                <a:solidFill>
                  <a:schemeClr val="bg1"/>
                </a:solidFill>
              </a:rPr>
              <a:t>The Quantum Leap: Leading the Next Quantum Revolution</a:t>
            </a:r>
            <a:br>
              <a:rPr lang="en-US" dirty="0">
                <a:solidFill>
                  <a:schemeClr val="bg1"/>
                </a:solidFill>
              </a:rPr>
            </a:br>
            <a:endParaRPr lang="en-US" dirty="0">
              <a:solidFill>
                <a:schemeClr val="bg1"/>
              </a:solidFill>
            </a:endParaRPr>
          </a:p>
        </p:txBody>
      </p:sp>
      <p:sp>
        <p:nvSpPr>
          <p:cNvPr id="28" name="Rectangle 27">
            <a:extLst>
              <a:ext uri="{FF2B5EF4-FFF2-40B4-BE49-F238E27FC236}">
                <a16:creationId xmlns:a16="http://schemas.microsoft.com/office/drawing/2014/main" id="{4A0E481F-1736-43AA-A79E-9A101134C0BD}"/>
              </a:ext>
            </a:extLst>
          </p:cNvPr>
          <p:cNvSpPr/>
          <p:nvPr/>
        </p:nvSpPr>
        <p:spPr>
          <a:xfrm>
            <a:off x="8860708" y="272908"/>
            <a:ext cx="3020687" cy="923330"/>
          </a:xfrm>
          <a:prstGeom prst="rect">
            <a:avLst/>
          </a:prstGeom>
        </p:spPr>
        <p:txBody>
          <a:bodyPr wrap="square">
            <a:spAutoFit/>
          </a:bodyPr>
          <a:lstStyle/>
          <a:p>
            <a:r>
              <a:rPr lang="en-US" b="1" dirty="0">
                <a:solidFill>
                  <a:schemeClr val="accent1">
                    <a:lumMod val="75000"/>
                  </a:schemeClr>
                </a:solidFill>
              </a:rPr>
              <a:t>The Future of Work at the Human-Technology Frontier</a:t>
            </a:r>
            <a:br>
              <a:rPr lang="en-US" dirty="0">
                <a:solidFill>
                  <a:schemeClr val="accent1">
                    <a:lumMod val="75000"/>
                  </a:schemeClr>
                </a:solidFill>
              </a:rPr>
            </a:br>
            <a:endParaRPr lang="en-US" dirty="0">
              <a:solidFill>
                <a:schemeClr val="accent1">
                  <a:lumMod val="75000"/>
                </a:schemeClr>
              </a:solidFill>
            </a:endParaRPr>
          </a:p>
        </p:txBody>
      </p:sp>
      <p:sp>
        <p:nvSpPr>
          <p:cNvPr id="29" name="Rectangle 28">
            <a:extLst>
              <a:ext uri="{FF2B5EF4-FFF2-40B4-BE49-F238E27FC236}">
                <a16:creationId xmlns:a16="http://schemas.microsoft.com/office/drawing/2014/main" id="{F426FFEC-127D-4CBF-8737-FE9B1B16150B}"/>
              </a:ext>
            </a:extLst>
          </p:cNvPr>
          <p:cNvSpPr/>
          <p:nvPr/>
        </p:nvSpPr>
        <p:spPr>
          <a:xfrm>
            <a:off x="6223622" y="5172705"/>
            <a:ext cx="3350924" cy="646331"/>
          </a:xfrm>
          <a:prstGeom prst="rect">
            <a:avLst/>
          </a:prstGeom>
        </p:spPr>
        <p:txBody>
          <a:bodyPr wrap="square">
            <a:spAutoFit/>
          </a:bodyPr>
          <a:lstStyle/>
          <a:p>
            <a:r>
              <a:rPr lang="en-US" b="1" dirty="0"/>
              <a:t>Navigating the New Arctic</a:t>
            </a:r>
            <a:br>
              <a:rPr lang="en-US" dirty="0"/>
            </a:br>
            <a:endParaRPr lang="en-US" dirty="0"/>
          </a:p>
        </p:txBody>
      </p:sp>
      <p:sp>
        <p:nvSpPr>
          <p:cNvPr id="30" name="Rectangle 29">
            <a:extLst>
              <a:ext uri="{FF2B5EF4-FFF2-40B4-BE49-F238E27FC236}">
                <a16:creationId xmlns:a16="http://schemas.microsoft.com/office/drawing/2014/main" id="{33104EDA-1B02-49D3-A5BA-2707E44D5606}"/>
              </a:ext>
            </a:extLst>
          </p:cNvPr>
          <p:cNvSpPr/>
          <p:nvPr/>
        </p:nvSpPr>
        <p:spPr>
          <a:xfrm>
            <a:off x="379193" y="5940411"/>
            <a:ext cx="3001165" cy="646331"/>
          </a:xfrm>
          <a:prstGeom prst="rect">
            <a:avLst/>
          </a:prstGeom>
        </p:spPr>
        <p:txBody>
          <a:bodyPr wrap="square">
            <a:spAutoFit/>
          </a:bodyPr>
          <a:lstStyle/>
          <a:p>
            <a:r>
              <a:rPr lang="en-US" b="1" dirty="0"/>
              <a:t>Mid-scale Research Infrastructure</a:t>
            </a:r>
          </a:p>
        </p:txBody>
      </p:sp>
      <p:sp>
        <p:nvSpPr>
          <p:cNvPr id="32" name="Rectangle 31">
            <a:extLst>
              <a:ext uri="{FF2B5EF4-FFF2-40B4-BE49-F238E27FC236}">
                <a16:creationId xmlns:a16="http://schemas.microsoft.com/office/drawing/2014/main" id="{EE420A9E-BD6D-476C-8282-F92A16B8DCAA}"/>
              </a:ext>
            </a:extLst>
          </p:cNvPr>
          <p:cNvSpPr/>
          <p:nvPr/>
        </p:nvSpPr>
        <p:spPr>
          <a:xfrm>
            <a:off x="5850285" y="2225876"/>
            <a:ext cx="2669720" cy="923330"/>
          </a:xfrm>
          <a:prstGeom prst="rect">
            <a:avLst/>
          </a:prstGeom>
        </p:spPr>
        <p:txBody>
          <a:bodyPr wrap="square">
            <a:spAutoFit/>
          </a:bodyPr>
          <a:lstStyle/>
          <a:p>
            <a:endParaRPr lang="en-US" dirty="0">
              <a:solidFill>
                <a:schemeClr val="bg1"/>
              </a:solidFill>
            </a:endParaRPr>
          </a:p>
          <a:p>
            <a:r>
              <a:rPr lang="en-US" b="1" dirty="0">
                <a:solidFill>
                  <a:schemeClr val="bg1"/>
                </a:solidFill>
              </a:rPr>
              <a:t>Growing Convergence Research at NSF</a:t>
            </a:r>
            <a:endParaRPr lang="en-US" dirty="0">
              <a:solidFill>
                <a:schemeClr val="bg1"/>
              </a:solidFill>
            </a:endParaRPr>
          </a:p>
        </p:txBody>
      </p:sp>
      <p:sp>
        <p:nvSpPr>
          <p:cNvPr id="33" name="Rectangle 32">
            <a:extLst>
              <a:ext uri="{FF2B5EF4-FFF2-40B4-BE49-F238E27FC236}">
                <a16:creationId xmlns:a16="http://schemas.microsoft.com/office/drawing/2014/main" id="{1594DCD1-1570-4184-96C0-9A99CC9C93D4}"/>
              </a:ext>
            </a:extLst>
          </p:cNvPr>
          <p:cNvSpPr/>
          <p:nvPr/>
        </p:nvSpPr>
        <p:spPr>
          <a:xfrm>
            <a:off x="6020952" y="254240"/>
            <a:ext cx="2669720" cy="646331"/>
          </a:xfrm>
          <a:prstGeom prst="rect">
            <a:avLst/>
          </a:prstGeom>
        </p:spPr>
        <p:txBody>
          <a:bodyPr wrap="square">
            <a:spAutoFit/>
          </a:bodyPr>
          <a:lstStyle/>
          <a:p>
            <a:r>
              <a:rPr lang="en-US" b="1" dirty="0">
                <a:solidFill>
                  <a:schemeClr val="bg1"/>
                </a:solidFill>
              </a:rPr>
              <a:t>NSF 2026 Seeding Innovation</a:t>
            </a:r>
          </a:p>
        </p:txBody>
      </p:sp>
      <p:sp>
        <p:nvSpPr>
          <p:cNvPr id="34" name="Rectangle 33">
            <a:extLst>
              <a:ext uri="{FF2B5EF4-FFF2-40B4-BE49-F238E27FC236}">
                <a16:creationId xmlns:a16="http://schemas.microsoft.com/office/drawing/2014/main" id="{75994F85-91F3-4EC7-B87B-C31AB70C59A8}"/>
              </a:ext>
            </a:extLst>
          </p:cNvPr>
          <p:cNvSpPr/>
          <p:nvPr/>
        </p:nvSpPr>
        <p:spPr>
          <a:xfrm>
            <a:off x="1640976" y="315877"/>
            <a:ext cx="2669720" cy="369332"/>
          </a:xfrm>
          <a:prstGeom prst="rect">
            <a:avLst/>
          </a:prstGeom>
        </p:spPr>
        <p:txBody>
          <a:bodyPr wrap="square">
            <a:spAutoFit/>
          </a:bodyPr>
          <a:lstStyle/>
          <a:p>
            <a:r>
              <a:rPr lang="en-US" b="1" dirty="0">
                <a:solidFill>
                  <a:schemeClr val="bg1"/>
                </a:solidFill>
              </a:rPr>
              <a:t>NSF INCLUDES</a:t>
            </a:r>
          </a:p>
        </p:txBody>
      </p:sp>
    </p:spTree>
    <p:extLst>
      <p:ext uri="{BB962C8B-B14F-4D97-AF65-F5344CB8AC3E}">
        <p14:creationId xmlns:p14="http://schemas.microsoft.com/office/powerpoint/2010/main" val="1571933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028" name="Rectangle 134">
            <a:extLst>
              <a:ext uri="{FF2B5EF4-FFF2-40B4-BE49-F238E27FC236}">
                <a16:creationId xmlns:a16="http://schemas.microsoft.com/office/drawing/2014/main" id="{A2509F26-B5DC-4BA7-B476-4CB044237A2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29" name="Rectangle 136">
            <a:extLst>
              <a:ext uri="{FF2B5EF4-FFF2-40B4-BE49-F238E27FC236}">
                <a16:creationId xmlns:a16="http://schemas.microsoft.com/office/drawing/2014/main" id="{DB103EB1-B135-4526-B883-33228FC27FF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1026" name="Picture 2" descr="Students Suspended from School Compared to Student Population, by Race, Sex, and Disability Status, School Year 2013-14">
            <a:extLst>
              <a:ext uri="{FF2B5EF4-FFF2-40B4-BE49-F238E27FC236}">
                <a16:creationId xmlns:a16="http://schemas.microsoft.com/office/drawing/2014/main" id="{2633DD50-690F-45D8-8ECE-D975834F84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5" r="1" b="4002"/>
          <a:stretch/>
        </p:blipFill>
        <p:spPr bwMode="auto">
          <a:xfrm rot="21480000">
            <a:off x="1137837" y="1003258"/>
            <a:ext cx="9916327" cy="476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709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a:extLst>
              <a:ext uri="{FF2B5EF4-FFF2-40B4-BE49-F238E27FC236}">
                <a16:creationId xmlns:a16="http://schemas.microsoft.com/office/drawing/2014/main" id="{E04B5DA2-9CB8-4F62-B11A-F58F6314D24B}"/>
              </a:ext>
            </a:extLst>
          </p:cNvPr>
          <p:cNvSpPr/>
          <p:nvPr/>
        </p:nvSpPr>
        <p:spPr>
          <a:xfrm rot="17441299">
            <a:off x="2490247" y="-2641803"/>
            <a:ext cx="9419787" cy="12115075"/>
          </a:xfrm>
          <a:prstGeom prst="triangle">
            <a:avLst>
              <a:gd name="adj" fmla="val 51134"/>
            </a:avLst>
          </a:prstGeom>
          <a:gradFill flip="none" rotWithShape="1">
            <a:gsLst>
              <a:gs pos="0">
                <a:schemeClr val="accent1">
                  <a:lumMod val="0"/>
                  <a:lumOff val="100000"/>
                </a:schemeClr>
              </a:gs>
              <a:gs pos="35000">
                <a:schemeClr val="accent1">
                  <a:lumMod val="0"/>
                  <a:lumOff val="100000"/>
                </a:schemeClr>
              </a:gs>
              <a:gs pos="100000">
                <a:schemeClr val="accent4">
                  <a:lumMod val="40000"/>
                  <a:lumOff val="6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37B86E4-FC54-4F3D-A5F5-3B0543DA3CCD}"/>
              </a:ext>
            </a:extLst>
          </p:cNvPr>
          <p:cNvSpPr/>
          <p:nvPr/>
        </p:nvSpPr>
        <p:spPr>
          <a:xfrm>
            <a:off x="1446108" y="1658129"/>
            <a:ext cx="9974054" cy="1015663"/>
          </a:xfrm>
          <a:prstGeom prst="rect">
            <a:avLst/>
          </a:prstGeom>
        </p:spPr>
        <p:txBody>
          <a:bodyPr wrap="square">
            <a:spAutoFit/>
          </a:bodyPr>
          <a:lstStyle/>
          <a:p>
            <a:r>
              <a:rPr lang="en-US" sz="2000" b="1" dirty="0"/>
              <a:t>“The US has led the way with the ADVANCE </a:t>
            </a:r>
            <a:r>
              <a:rPr lang="en-US" sz="2000" b="1" dirty="0" err="1"/>
              <a:t>programme</a:t>
            </a:r>
            <a:r>
              <a:rPr lang="en-US" sz="2000" b="1" dirty="0"/>
              <a:t>, funded by the National Science Foundation.”</a:t>
            </a:r>
            <a:r>
              <a:rPr lang="en-US" sz="2000" b="1" dirty="0">
                <a:ea typeface="Calibri" panose="020F0502020204030204" pitchFamily="34" charset="0"/>
              </a:rPr>
              <a:t> </a:t>
            </a:r>
            <a:endParaRPr lang="en-US" sz="1000" b="1" dirty="0">
              <a:ea typeface="Calibri" panose="020F0502020204030204" pitchFamily="34" charset="0"/>
            </a:endParaRPr>
          </a:p>
          <a:p>
            <a:pPr algn="r"/>
            <a:r>
              <a:rPr lang="en-US" sz="2000" b="1" dirty="0">
                <a:ea typeface="Calibri" panose="020F0502020204030204" pitchFamily="34" charset="0"/>
              </a:rPr>
              <a:t>							</a:t>
            </a:r>
            <a:r>
              <a:rPr lang="en-US" sz="1600" b="1" dirty="0">
                <a:ea typeface="Calibri" panose="020F0502020204030204" pitchFamily="34" charset="0"/>
              </a:rPr>
              <a:t>- European Commission 2012</a:t>
            </a:r>
            <a:endParaRPr lang="en-US" sz="2000" b="1" dirty="0"/>
          </a:p>
        </p:txBody>
      </p:sp>
      <p:sp>
        <p:nvSpPr>
          <p:cNvPr id="4" name="Rectangle 3">
            <a:extLst>
              <a:ext uri="{FF2B5EF4-FFF2-40B4-BE49-F238E27FC236}">
                <a16:creationId xmlns:a16="http://schemas.microsoft.com/office/drawing/2014/main" id="{8E64DD32-0DBE-4544-92BE-F09D08A85FFA}"/>
              </a:ext>
            </a:extLst>
          </p:cNvPr>
          <p:cNvSpPr/>
          <p:nvPr/>
        </p:nvSpPr>
        <p:spPr>
          <a:xfrm>
            <a:off x="1446108" y="2660853"/>
            <a:ext cx="10714285" cy="1877437"/>
          </a:xfrm>
          <a:prstGeom prst="rect">
            <a:avLst/>
          </a:prstGeom>
        </p:spPr>
        <p:txBody>
          <a:bodyPr wrap="square">
            <a:spAutoFit/>
          </a:bodyPr>
          <a:lstStyle/>
          <a:p>
            <a:r>
              <a:rPr lang="en-US" sz="2000" b="1" dirty="0"/>
              <a:t>“</a:t>
            </a:r>
            <a:r>
              <a:rPr lang="en-US" sz="2000" b="1" dirty="0" err="1"/>
              <a:t>Programmes</a:t>
            </a:r>
            <a:r>
              <a:rPr lang="en-US" sz="2000" b="1" dirty="0"/>
              <a:t> such as the pioneer ADVANCE </a:t>
            </a:r>
            <a:r>
              <a:rPr lang="en-US" sz="2000" b="1" dirty="0" err="1"/>
              <a:t>programme</a:t>
            </a:r>
            <a:r>
              <a:rPr lang="en-US" sz="2000" b="1" dirty="0"/>
              <a:t>… by the US National Science Foundation, have successfully encouraged major universities into changing their institutional policies, procedures and practices for recruitment, retention, tenure and promotion, improving working conditions, social and gender climates and dynamics and the situation of women faculty in STEM disciplines.”</a:t>
            </a:r>
            <a:endParaRPr lang="en-US" sz="1050" b="1" dirty="0"/>
          </a:p>
          <a:p>
            <a:pPr algn="r"/>
            <a:r>
              <a:rPr lang="en-US" sz="1600" b="1" dirty="0"/>
              <a:t>- GENDER-NET European Research Area Network, accessed Nov. 2017</a:t>
            </a:r>
          </a:p>
        </p:txBody>
      </p:sp>
      <p:pic>
        <p:nvPicPr>
          <p:cNvPr id="6" name="Graphic 5" descr="Earth Globe Europe-Africa">
            <a:extLst>
              <a:ext uri="{FF2B5EF4-FFF2-40B4-BE49-F238E27FC236}">
                <a16:creationId xmlns:a16="http://schemas.microsoft.com/office/drawing/2014/main" id="{38DDC098-C909-4E36-BA6C-8688757B53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363" y="2956454"/>
            <a:ext cx="914400" cy="914400"/>
          </a:xfrm>
          <a:prstGeom prst="rect">
            <a:avLst/>
          </a:prstGeom>
        </p:spPr>
      </p:pic>
      <p:pic>
        <p:nvPicPr>
          <p:cNvPr id="8" name="Graphic 7" descr="Earth Globe Americas">
            <a:extLst>
              <a:ext uri="{FF2B5EF4-FFF2-40B4-BE49-F238E27FC236}">
                <a16:creationId xmlns:a16="http://schemas.microsoft.com/office/drawing/2014/main" id="{26E89CAE-DF8F-4353-80DE-3D67D8F617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13" y="1708760"/>
            <a:ext cx="914400" cy="914400"/>
          </a:xfrm>
          <a:prstGeom prst="rect">
            <a:avLst/>
          </a:prstGeom>
        </p:spPr>
      </p:pic>
      <p:pic>
        <p:nvPicPr>
          <p:cNvPr id="10" name="Graphic 9" descr="Earth Globe Asia-Australia">
            <a:extLst>
              <a:ext uri="{FF2B5EF4-FFF2-40B4-BE49-F238E27FC236}">
                <a16:creationId xmlns:a16="http://schemas.microsoft.com/office/drawing/2014/main" id="{37D29EBA-2962-42DF-AF1F-F72C6879BD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4363" y="5083814"/>
            <a:ext cx="914400" cy="914400"/>
          </a:xfrm>
          <a:prstGeom prst="rect">
            <a:avLst/>
          </a:prstGeom>
        </p:spPr>
      </p:pic>
      <p:sp>
        <p:nvSpPr>
          <p:cNvPr id="11" name="Rectangle 10">
            <a:extLst>
              <a:ext uri="{FF2B5EF4-FFF2-40B4-BE49-F238E27FC236}">
                <a16:creationId xmlns:a16="http://schemas.microsoft.com/office/drawing/2014/main" id="{D766F6B5-72C3-4B69-B8C1-567B912D1B07}"/>
              </a:ext>
            </a:extLst>
          </p:cNvPr>
          <p:cNvSpPr/>
          <p:nvPr/>
        </p:nvSpPr>
        <p:spPr>
          <a:xfrm>
            <a:off x="1446108" y="4766635"/>
            <a:ext cx="10513930" cy="1938992"/>
          </a:xfrm>
          <a:prstGeom prst="rect">
            <a:avLst/>
          </a:prstGeom>
        </p:spPr>
        <p:txBody>
          <a:bodyPr wrap="square">
            <a:spAutoFit/>
          </a:bodyPr>
          <a:lstStyle/>
          <a:p>
            <a:r>
              <a:rPr lang="en-US" sz="2000" b="1" dirty="0"/>
              <a:t>“In 2009, inspired by the ADVANCE Program created by the US National Science Foundation, the European Commission launched a new set of calls for proposals as part of the Science-in-Society Work </a:t>
            </a:r>
            <a:r>
              <a:rPr lang="en-US" sz="2000" b="1" dirty="0" err="1"/>
              <a:t>Programme</a:t>
            </a:r>
            <a:r>
              <a:rPr lang="en-US" sz="2000" b="1" dirty="0"/>
              <a:t> of the 7th Framework </a:t>
            </a:r>
            <a:r>
              <a:rPr lang="en-US" sz="2000" b="1" dirty="0" err="1"/>
              <a:t>Programme</a:t>
            </a:r>
            <a:r>
              <a:rPr lang="en-US" sz="2000" b="1" dirty="0"/>
              <a:t> (FP7), which sought to directly support Universities and Research </a:t>
            </a:r>
            <a:r>
              <a:rPr lang="en-US" sz="2000" b="1" dirty="0" err="1"/>
              <a:t>Organisations</a:t>
            </a:r>
            <a:r>
              <a:rPr lang="en-US" sz="2000" b="1" dirty="0"/>
              <a:t> into engaging in structural change through the implementation of tailored gender equality plans.”</a:t>
            </a:r>
          </a:p>
          <a:p>
            <a:pPr lvl="1" algn="r"/>
            <a:r>
              <a:rPr lang="en-US" sz="1600" b="1" dirty="0"/>
              <a:t>- The INTEGER Project, accessed Nov. 2017</a:t>
            </a:r>
          </a:p>
        </p:txBody>
      </p:sp>
      <p:sp>
        <p:nvSpPr>
          <p:cNvPr id="13" name="Title 2">
            <a:extLst>
              <a:ext uri="{FF2B5EF4-FFF2-40B4-BE49-F238E27FC236}">
                <a16:creationId xmlns:a16="http://schemas.microsoft.com/office/drawing/2014/main" id="{0E0D4979-936F-4091-8760-AA5252B625EB}"/>
              </a:ext>
            </a:extLst>
          </p:cNvPr>
          <p:cNvSpPr txBox="1">
            <a:spLocks/>
          </p:cNvSpPr>
          <p:nvPr/>
        </p:nvSpPr>
        <p:spPr>
          <a:xfrm>
            <a:off x="1676400" y="50963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b="1" dirty="0">
                <a:effectLst>
                  <a:outerShdw blurRad="38100" dist="38100" dir="2700000" algn="tl">
                    <a:srgbClr val="000000">
                      <a:alpha val="43137"/>
                    </a:srgbClr>
                  </a:outerShdw>
                </a:effectLst>
                <a:latin typeface="Book Antiqua" panose="02040602050305030304" pitchFamily="18" charset="0"/>
                <a:cs typeface="Aharoni" panose="02010803020104030203" pitchFamily="2" charset="-79"/>
              </a:rPr>
              <a:t>ADVANCE Inspires International Action</a:t>
            </a:r>
          </a:p>
        </p:txBody>
      </p:sp>
      <p:pic>
        <p:nvPicPr>
          <p:cNvPr id="14" name="Picture 13">
            <a:extLst>
              <a:ext uri="{FF2B5EF4-FFF2-40B4-BE49-F238E27FC236}">
                <a16:creationId xmlns:a16="http://schemas.microsoft.com/office/drawing/2014/main" id="{75297AE5-3444-433E-8822-2F1854FA75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192" y="186613"/>
            <a:ext cx="1256742" cy="1264006"/>
          </a:xfrm>
          <a:prstGeom prst="rect">
            <a:avLst/>
          </a:prstGeom>
        </p:spPr>
      </p:pic>
      <p:pic>
        <p:nvPicPr>
          <p:cNvPr id="15" name="Picture 14">
            <a:extLst>
              <a:ext uri="{FF2B5EF4-FFF2-40B4-BE49-F238E27FC236}">
                <a16:creationId xmlns:a16="http://schemas.microsoft.com/office/drawing/2014/main" id="{F03AF3CE-551D-4396-9DB9-904B50D59AE5}"/>
              </a:ext>
            </a:extLst>
          </p:cNvPr>
          <p:cNvPicPr>
            <a:picLocks noChangeAspect="1"/>
          </p:cNvPicPr>
          <p:nvPr/>
        </p:nvPicPr>
        <p:blipFill>
          <a:blip r:embed="rId10"/>
          <a:stretch>
            <a:fillRect/>
          </a:stretch>
        </p:blipFill>
        <p:spPr>
          <a:xfrm>
            <a:off x="-3973" y="0"/>
            <a:ext cx="201448" cy="6867524"/>
          </a:xfrm>
          <a:prstGeom prst="rect">
            <a:avLst/>
          </a:prstGeom>
        </p:spPr>
      </p:pic>
    </p:spTree>
    <p:extLst>
      <p:ext uri="{BB962C8B-B14F-4D97-AF65-F5344CB8AC3E}">
        <p14:creationId xmlns:p14="http://schemas.microsoft.com/office/powerpoint/2010/main" val="1973140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61C500-6046-40D3-AD14-5596EBF6CE1B}"/>
              </a:ext>
            </a:extLst>
          </p:cNvPr>
          <p:cNvPicPr>
            <a:picLocks noChangeAspect="1"/>
          </p:cNvPicPr>
          <p:nvPr/>
        </p:nvPicPr>
        <p:blipFill>
          <a:blip r:embed="rId3"/>
          <a:stretch>
            <a:fillRect/>
          </a:stretch>
        </p:blipFill>
        <p:spPr>
          <a:xfrm>
            <a:off x="-1128" y="-9524"/>
            <a:ext cx="201448" cy="6867524"/>
          </a:xfrm>
          <a:prstGeom prst="rect">
            <a:avLst/>
          </a:prstGeom>
        </p:spPr>
      </p:pic>
      <p:sp>
        <p:nvSpPr>
          <p:cNvPr id="8" name="Rectangle 7">
            <a:extLst>
              <a:ext uri="{FF2B5EF4-FFF2-40B4-BE49-F238E27FC236}">
                <a16:creationId xmlns:a16="http://schemas.microsoft.com/office/drawing/2014/main" id="{8BA7F9BF-5BC9-4D7B-8586-CBA5A078118F}"/>
              </a:ext>
            </a:extLst>
          </p:cNvPr>
          <p:cNvSpPr/>
          <p:nvPr/>
        </p:nvSpPr>
        <p:spPr>
          <a:xfrm>
            <a:off x="4639539" y="1498241"/>
            <a:ext cx="2698175" cy="369332"/>
          </a:xfrm>
          <a:prstGeom prst="rect">
            <a:avLst/>
          </a:prstGeom>
        </p:spPr>
        <p:txBody>
          <a:bodyPr wrap="none">
            <a:spAutoFit/>
          </a:bodyPr>
          <a:lstStyle/>
          <a:p>
            <a:r>
              <a:rPr lang="en-US" dirty="0">
                <a:solidFill>
                  <a:srgbClr val="2693D6"/>
                </a:solidFill>
                <a:latin typeface="arial" panose="020B0604020202020204" pitchFamily="34" charset="0"/>
                <a:hlinkClick r:id="rId4"/>
              </a:rPr>
              <a:t>https://awmadvance.org/</a:t>
            </a:r>
            <a:endParaRPr lang="en-US" dirty="0"/>
          </a:p>
        </p:txBody>
      </p:sp>
      <p:sp>
        <p:nvSpPr>
          <p:cNvPr id="14" name="Title 1">
            <a:extLst>
              <a:ext uri="{FF2B5EF4-FFF2-40B4-BE49-F238E27FC236}">
                <a16:creationId xmlns:a16="http://schemas.microsoft.com/office/drawing/2014/main" id="{2E2A8883-BF39-4367-83B4-6883B9A9961F}"/>
              </a:ext>
            </a:extLst>
          </p:cNvPr>
          <p:cNvSpPr txBox="1">
            <a:spLocks/>
          </p:cNvSpPr>
          <p:nvPr/>
        </p:nvSpPr>
        <p:spPr>
          <a:xfrm>
            <a:off x="540289" y="400917"/>
            <a:ext cx="11085176" cy="10411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effectLst>
                  <a:outerShdw blurRad="38100" dist="38100" dir="2700000" algn="tl">
                    <a:srgbClr val="000000">
                      <a:alpha val="43137"/>
                    </a:srgbClr>
                  </a:outerShdw>
                </a:effectLst>
                <a:latin typeface="Book Antiqua" panose="02040602050305030304" pitchFamily="18" charset="0"/>
                <a:cs typeface="Aharoni" panose="02010803020104030203" pitchFamily="2" charset="-79"/>
              </a:rPr>
              <a:t>Association for Women in Mathematics ADVANCE Project</a:t>
            </a:r>
          </a:p>
        </p:txBody>
      </p:sp>
      <p:graphicFrame>
        <p:nvGraphicFramePr>
          <p:cNvPr id="5" name="Chart 4">
            <a:extLst>
              <a:ext uri="{FF2B5EF4-FFF2-40B4-BE49-F238E27FC236}">
                <a16:creationId xmlns:a16="http://schemas.microsoft.com/office/drawing/2014/main" id="{10B305A2-9B40-4D21-BEDA-081FBC445D0E}"/>
              </a:ext>
            </a:extLst>
          </p:cNvPr>
          <p:cNvGraphicFramePr/>
          <p:nvPr>
            <p:extLst/>
          </p:nvPr>
        </p:nvGraphicFramePr>
        <p:xfrm>
          <a:off x="6372506" y="1992626"/>
          <a:ext cx="6007063" cy="5006050"/>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709A062F-2C6A-4B67-9EEE-74460D5E83AD}"/>
              </a:ext>
            </a:extLst>
          </p:cNvPr>
          <p:cNvSpPr txBox="1"/>
          <p:nvPr/>
        </p:nvSpPr>
        <p:spPr>
          <a:xfrm>
            <a:off x="424086" y="1992626"/>
            <a:ext cx="6390913" cy="4339650"/>
          </a:xfrm>
          <a:prstGeom prst="rect">
            <a:avLst/>
          </a:prstGeom>
          <a:noFill/>
        </p:spPr>
        <p:txBody>
          <a:bodyPr wrap="square" rtlCol="0">
            <a:spAutoFit/>
          </a:bodyPr>
          <a:lstStyle/>
          <a:p>
            <a:r>
              <a:rPr lang="en-US" sz="2000" b="1" dirty="0"/>
              <a:t>Research Collaboration Topics (2015-2017):</a:t>
            </a:r>
          </a:p>
          <a:p>
            <a:pPr marL="285750" indent="-285750">
              <a:buFont typeface="Arial" panose="020B0604020202020204" pitchFamily="34" charset="0"/>
              <a:buChar char="•"/>
            </a:pPr>
            <a:r>
              <a:rPr lang="en-US" dirty="0"/>
              <a:t>Number Theory</a:t>
            </a:r>
          </a:p>
          <a:p>
            <a:pPr marL="285750" indent="-285750">
              <a:buFont typeface="Arial" panose="020B0604020202020204" pitchFamily="34" charset="0"/>
              <a:buChar char="•"/>
            </a:pPr>
            <a:r>
              <a:rPr lang="en-US" dirty="0"/>
              <a:t>Numerical Analysis and Scientific Computing</a:t>
            </a:r>
          </a:p>
          <a:p>
            <a:pPr marL="285750" indent="-285750">
              <a:buFont typeface="Arial" panose="020B0604020202020204" pitchFamily="34" charset="0"/>
              <a:buChar char="•"/>
            </a:pPr>
            <a:r>
              <a:rPr lang="en-US" dirty="0"/>
              <a:t>Numerical Partial Differential Equations</a:t>
            </a:r>
          </a:p>
          <a:p>
            <a:pPr marL="285750" indent="-285750">
              <a:buFont typeface="Arial" panose="020B0604020202020204" pitchFamily="34" charset="0"/>
              <a:buChar char="•"/>
            </a:pPr>
            <a:r>
              <a:rPr lang="en-US" dirty="0"/>
              <a:t>Mathematical Biology</a:t>
            </a:r>
          </a:p>
          <a:p>
            <a:pPr marL="285750" indent="-285750">
              <a:buFont typeface="Arial" panose="020B0604020202020204" pitchFamily="34" charset="0"/>
              <a:buChar char="•"/>
            </a:pPr>
            <a:r>
              <a:rPr lang="en-US" dirty="0"/>
              <a:t>Algebraic </a:t>
            </a:r>
            <a:r>
              <a:rPr lang="en-US" dirty="0" err="1"/>
              <a:t>Combinatorixx</a:t>
            </a:r>
            <a:endParaRPr lang="en-US" dirty="0"/>
          </a:p>
          <a:p>
            <a:pPr marL="285750" indent="-285750">
              <a:buFont typeface="Arial" panose="020B0604020202020204" pitchFamily="34" charset="0"/>
              <a:buChar char="•"/>
            </a:pPr>
            <a:r>
              <a:rPr lang="en-US" dirty="0"/>
              <a:t>Infinite Dimensions</a:t>
            </a:r>
          </a:p>
          <a:p>
            <a:pPr marL="285750" indent="-285750">
              <a:buFont typeface="Arial" panose="020B0604020202020204" pitchFamily="34" charset="0"/>
              <a:buChar char="•"/>
            </a:pPr>
            <a:r>
              <a:rPr lang="en-US" dirty="0"/>
              <a:t>Science of Data and Mathematics</a:t>
            </a:r>
          </a:p>
          <a:p>
            <a:pPr marL="285750" indent="-285750">
              <a:buFont typeface="Arial" panose="020B0604020202020204" pitchFamily="34" charset="0"/>
              <a:buChar char="•"/>
            </a:pPr>
            <a:r>
              <a:rPr lang="en-US" dirty="0"/>
              <a:t>Computational Topology</a:t>
            </a:r>
          </a:p>
          <a:p>
            <a:pPr marL="285750" indent="-285750">
              <a:buFont typeface="Arial" panose="020B0604020202020204" pitchFamily="34" charset="0"/>
              <a:buChar char="•"/>
            </a:pPr>
            <a:r>
              <a:rPr lang="en-US" dirty="0"/>
              <a:t>Noncommutative Algebra and Representation Theory</a:t>
            </a:r>
          </a:p>
          <a:p>
            <a:endParaRPr lang="en-US" sz="2000" b="1" dirty="0"/>
          </a:p>
          <a:p>
            <a:r>
              <a:rPr lang="en-US" sz="2000" b="1" dirty="0"/>
              <a:t>Early Outcomes </a:t>
            </a:r>
          </a:p>
          <a:p>
            <a:pPr marL="342900" indent="-342900">
              <a:buFont typeface="Arial" panose="020B0604020202020204" pitchFamily="34" charset="0"/>
              <a:buChar char="•"/>
            </a:pPr>
            <a:r>
              <a:rPr lang="en-US" dirty="0"/>
              <a:t>Half of participants report increased research collaborations</a:t>
            </a:r>
          </a:p>
          <a:p>
            <a:pPr marL="342900" indent="-342900">
              <a:buFont typeface="Arial" panose="020B0604020202020204" pitchFamily="34" charset="0"/>
              <a:buChar char="•"/>
            </a:pPr>
            <a:r>
              <a:rPr lang="en-US" dirty="0"/>
              <a:t>40% report more invitations to give colloquia talks</a:t>
            </a:r>
          </a:p>
          <a:p>
            <a:pPr marL="342900" indent="-342900">
              <a:buFont typeface="Arial" panose="020B0604020202020204" pitchFamily="34" charset="0"/>
              <a:buChar char="•"/>
            </a:pPr>
            <a:r>
              <a:rPr lang="en-US" dirty="0"/>
              <a:t>Too early to see changes in numbers of publications</a:t>
            </a:r>
          </a:p>
        </p:txBody>
      </p:sp>
    </p:spTree>
    <p:extLst>
      <p:ext uri="{BB962C8B-B14F-4D97-AF65-F5344CB8AC3E}">
        <p14:creationId xmlns:p14="http://schemas.microsoft.com/office/powerpoint/2010/main" val="390363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Equity (or Equal Opportunity)</a:t>
            </a:r>
          </a:p>
        </p:txBody>
      </p:sp>
      <p:sp>
        <p:nvSpPr>
          <p:cNvPr id="3" name="Content Placeholder 2"/>
          <p:cNvSpPr>
            <a:spLocks noGrp="1"/>
          </p:cNvSpPr>
          <p:nvPr>
            <p:ph sz="quarter" idx="1"/>
          </p:nvPr>
        </p:nvSpPr>
        <p:spPr/>
        <p:txBody>
          <a:bodyPr/>
          <a:lstStyle/>
          <a:p>
            <a:r>
              <a:rPr lang="en-US" dirty="0"/>
              <a:t>Equity issues may exist even if proportional representation is achieved. </a:t>
            </a:r>
          </a:p>
          <a:p>
            <a:r>
              <a:rPr lang="en-US" dirty="0"/>
              <a:t>Pay gaps are an example of a gender equity issue in academics that may persist even with full participation of women:</a:t>
            </a:r>
          </a:p>
          <a:p>
            <a:endParaRPr lang="en-US" dirty="0"/>
          </a:p>
        </p:txBody>
      </p:sp>
      <p:pic>
        <p:nvPicPr>
          <p:cNvPr id="4" name="Picture 3"/>
          <p:cNvPicPr>
            <a:picLocks noChangeAspect="1"/>
          </p:cNvPicPr>
          <p:nvPr/>
        </p:nvPicPr>
        <p:blipFill>
          <a:blip r:embed="rId3"/>
          <a:stretch>
            <a:fillRect/>
          </a:stretch>
        </p:blipFill>
        <p:spPr>
          <a:xfrm>
            <a:off x="253111" y="3141785"/>
            <a:ext cx="5781675" cy="3381375"/>
          </a:xfrm>
          <a:prstGeom prst="rect">
            <a:avLst/>
          </a:prstGeom>
        </p:spPr>
      </p:pic>
      <p:pic>
        <p:nvPicPr>
          <p:cNvPr id="5" name="Picture 4"/>
          <p:cNvPicPr>
            <a:picLocks noChangeAspect="1"/>
          </p:cNvPicPr>
          <p:nvPr/>
        </p:nvPicPr>
        <p:blipFill>
          <a:blip r:embed="rId4"/>
          <a:stretch>
            <a:fillRect/>
          </a:stretch>
        </p:blipFill>
        <p:spPr>
          <a:xfrm>
            <a:off x="6505575" y="3124200"/>
            <a:ext cx="5381625" cy="3419475"/>
          </a:xfrm>
          <a:prstGeom prst="rect">
            <a:avLst/>
          </a:prstGeom>
        </p:spPr>
      </p:pic>
      <p:sp>
        <p:nvSpPr>
          <p:cNvPr id="6" name="TextBox 5"/>
          <p:cNvSpPr txBox="1"/>
          <p:nvPr/>
        </p:nvSpPr>
        <p:spPr>
          <a:xfrm>
            <a:off x="3180200" y="6488668"/>
            <a:ext cx="6594690" cy="369332"/>
          </a:xfrm>
          <a:prstGeom prst="rect">
            <a:avLst/>
          </a:prstGeom>
          <a:noFill/>
        </p:spPr>
        <p:txBody>
          <a:bodyPr wrap="none" rtlCol="0">
            <a:spAutoFit/>
          </a:bodyPr>
          <a:lstStyle/>
          <a:p>
            <a:r>
              <a:rPr lang="en-US" dirty="0"/>
              <a:t>AAUP Faculty salary survey data U.S. doctoral institutions 2014-2015</a:t>
            </a:r>
          </a:p>
        </p:txBody>
      </p:sp>
    </p:spTree>
    <p:extLst>
      <p:ext uri="{BB962C8B-B14F-4D97-AF65-F5344CB8AC3E}">
        <p14:creationId xmlns:p14="http://schemas.microsoft.com/office/powerpoint/2010/main" val="1502404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11154664" cy="990600"/>
          </a:xfrm>
        </p:spPr>
        <p:txBody>
          <a:bodyPr>
            <a:normAutofit/>
          </a:bodyPr>
          <a:lstStyle/>
          <a:p>
            <a:pPr>
              <a:defRPr/>
            </a:pPr>
            <a:r>
              <a:rPr lang="en-US" b="1" dirty="0">
                <a:latin typeface="Times New Roman" panose="02020603050405020304" pitchFamily="18" charset="0"/>
                <a:cs typeface="Times New Roman" panose="02020603050405020304" pitchFamily="18" charset="0"/>
              </a:rPr>
              <a:t>ADVANCE Grant Types NSF 16-594</a:t>
            </a:r>
          </a:p>
        </p:txBody>
      </p:sp>
      <p:graphicFrame>
        <p:nvGraphicFramePr>
          <p:cNvPr id="4" name="Diagram 3"/>
          <p:cNvGraphicFramePr/>
          <p:nvPr>
            <p:extLst>
              <p:ext uri="{D42A27DB-BD31-4B8C-83A1-F6EECF244321}">
                <p14:modId xmlns:p14="http://schemas.microsoft.com/office/powerpoint/2010/main" val="1935734380"/>
              </p:ext>
            </p:extLst>
          </p:nvPr>
        </p:nvGraphicFramePr>
        <p:xfrm>
          <a:off x="653655" y="1323473"/>
          <a:ext cx="10735733" cy="46922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653655" y="6120043"/>
            <a:ext cx="9008492" cy="369332"/>
          </a:xfrm>
          <a:prstGeom prst="rect">
            <a:avLst/>
          </a:prstGeom>
        </p:spPr>
        <p:txBody>
          <a:bodyPr wrap="square">
            <a:spAutoFit/>
          </a:bodyPr>
          <a:lstStyle/>
          <a:p>
            <a:r>
              <a:rPr lang="en-US" dirty="0"/>
              <a:t>*These deadlines will recur every other year until the solicitation is replaced.</a:t>
            </a:r>
          </a:p>
        </p:txBody>
      </p:sp>
    </p:spTree>
    <p:extLst>
      <p:ext uri="{BB962C8B-B14F-4D97-AF65-F5344CB8AC3E}">
        <p14:creationId xmlns:p14="http://schemas.microsoft.com/office/powerpoint/2010/main" val="1452963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17CDA24-35F8-4540-8C52-3096D6D9494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658BFE0-4E65-4174-9C75-687C94E882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A75DFED-A0C1-4A83-BE1D-0271C1826EF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0E90185-B233-4F3C-A9FC-BAA66DE64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340" y="3631096"/>
            <a:ext cx="4973982" cy="2760560"/>
          </a:xfrm>
          <a:prstGeom prst="rect">
            <a:avLst/>
          </a:prstGeom>
        </p:spPr>
      </p:pic>
      <p:pic>
        <p:nvPicPr>
          <p:cNvPr id="13" name="Picture 12">
            <a:extLst>
              <a:ext uri="{FF2B5EF4-FFF2-40B4-BE49-F238E27FC236}">
                <a16:creationId xmlns:a16="http://schemas.microsoft.com/office/drawing/2014/main" id="{F42CF063-FB37-4DA9-8F4F-2F89289B4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931" y="321734"/>
            <a:ext cx="5229306" cy="2905170"/>
          </a:xfrm>
          <a:prstGeom prst="rect">
            <a:avLst/>
          </a:prstGeom>
        </p:spPr>
      </p:pic>
      <p:pic>
        <p:nvPicPr>
          <p:cNvPr id="19" name="Picture 18">
            <a:extLst>
              <a:ext uri="{FF2B5EF4-FFF2-40B4-BE49-F238E27FC236}">
                <a16:creationId xmlns:a16="http://schemas.microsoft.com/office/drawing/2014/main" id="{C078013A-DE57-46D7-B47A-6CB297F0A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92" y="3631096"/>
            <a:ext cx="4973982" cy="2760560"/>
          </a:xfrm>
          <a:prstGeom prst="rect">
            <a:avLst/>
          </a:prstGeom>
        </p:spPr>
      </p:pic>
      <p:pic>
        <p:nvPicPr>
          <p:cNvPr id="15" name="Picture 14">
            <a:extLst>
              <a:ext uri="{FF2B5EF4-FFF2-40B4-BE49-F238E27FC236}">
                <a16:creationId xmlns:a16="http://schemas.microsoft.com/office/drawing/2014/main" id="{F4343D2C-A355-4B8A-B49D-81F64DAD0F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8034" y="354154"/>
            <a:ext cx="5112595" cy="2840330"/>
          </a:xfrm>
          <a:prstGeom prst="rect">
            <a:avLst/>
          </a:prstGeom>
        </p:spPr>
      </p:pic>
    </p:spTree>
    <p:extLst>
      <p:ext uri="{BB962C8B-B14F-4D97-AF65-F5344CB8AC3E}">
        <p14:creationId xmlns:p14="http://schemas.microsoft.com/office/powerpoint/2010/main" val="1189699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695790B9-46F6-4C00-AC90-B20D2A9EDE34}"/>
              </a:ext>
            </a:extLst>
          </p:cNvPr>
          <p:cNvSpPr txBox="1">
            <a:spLocks/>
          </p:cNvSpPr>
          <p:nvPr/>
        </p:nvSpPr>
        <p:spPr>
          <a:xfrm>
            <a:off x="4986642" y="8615758"/>
            <a:ext cx="3584584" cy="11924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b="1" dirty="0">
              <a:solidFill>
                <a:schemeClr val="bg1"/>
              </a:solidFill>
            </a:endParaRPr>
          </a:p>
          <a:p>
            <a:pPr marL="0" indent="0" algn="ctr">
              <a:buNone/>
            </a:pPr>
            <a:r>
              <a:rPr lang="en-US" sz="2400" b="1" dirty="0">
                <a:solidFill>
                  <a:schemeClr val="bg1"/>
                </a:solidFill>
              </a:rPr>
              <a:t>ADVANCE@nsf.gov</a:t>
            </a:r>
          </a:p>
        </p:txBody>
      </p:sp>
      <p:sp>
        <p:nvSpPr>
          <p:cNvPr id="22" name="Rectangle 21">
            <a:extLst>
              <a:ext uri="{FF2B5EF4-FFF2-40B4-BE49-F238E27FC236}">
                <a16:creationId xmlns:a16="http://schemas.microsoft.com/office/drawing/2014/main" id="{FF003B96-B2EE-4507-9E24-42476C4232B2}"/>
              </a:ext>
            </a:extLst>
          </p:cNvPr>
          <p:cNvSpPr/>
          <p:nvPr/>
        </p:nvSpPr>
        <p:spPr>
          <a:xfrm>
            <a:off x="1592110" y="499619"/>
            <a:ext cx="8852450" cy="545618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161034C-0FDB-464C-9A2C-6BF80507219C}"/>
              </a:ext>
            </a:extLst>
          </p:cNvPr>
          <p:cNvPicPr>
            <a:picLocks noChangeAspect="1"/>
          </p:cNvPicPr>
          <p:nvPr/>
        </p:nvPicPr>
        <p:blipFill rotWithShape="1">
          <a:blip r:embed="rId3"/>
          <a:srcRect l="27422"/>
          <a:stretch/>
        </p:blipFill>
        <p:spPr>
          <a:xfrm>
            <a:off x="1660188" y="3947406"/>
            <a:ext cx="2183454" cy="1997769"/>
          </a:xfrm>
          <a:prstGeom prst="rect">
            <a:avLst/>
          </a:prstGeom>
        </p:spPr>
      </p:pic>
      <p:pic>
        <p:nvPicPr>
          <p:cNvPr id="25" name="Picture 24">
            <a:extLst>
              <a:ext uri="{FF2B5EF4-FFF2-40B4-BE49-F238E27FC236}">
                <a16:creationId xmlns:a16="http://schemas.microsoft.com/office/drawing/2014/main" id="{91B04D16-B7D6-4961-8460-8C2D0DF562AB}"/>
              </a:ext>
            </a:extLst>
          </p:cNvPr>
          <p:cNvPicPr>
            <a:picLocks noChangeAspect="1"/>
          </p:cNvPicPr>
          <p:nvPr/>
        </p:nvPicPr>
        <p:blipFill rotWithShape="1">
          <a:blip r:embed="rId4"/>
          <a:srcRect l="18090" r="14788" b="16862"/>
          <a:stretch/>
        </p:blipFill>
        <p:spPr>
          <a:xfrm>
            <a:off x="1794356" y="2605230"/>
            <a:ext cx="2049286" cy="1310845"/>
          </a:xfrm>
          <a:prstGeom prst="rect">
            <a:avLst/>
          </a:prstGeom>
        </p:spPr>
      </p:pic>
      <p:pic>
        <p:nvPicPr>
          <p:cNvPr id="26" name="Picture 25">
            <a:extLst>
              <a:ext uri="{FF2B5EF4-FFF2-40B4-BE49-F238E27FC236}">
                <a16:creationId xmlns:a16="http://schemas.microsoft.com/office/drawing/2014/main" id="{0E5201A2-0856-4DDC-8CFD-FD6B058D671D}"/>
              </a:ext>
            </a:extLst>
          </p:cNvPr>
          <p:cNvPicPr>
            <a:picLocks noChangeAspect="1"/>
          </p:cNvPicPr>
          <p:nvPr/>
        </p:nvPicPr>
        <p:blipFill>
          <a:blip r:embed="rId5"/>
          <a:stretch>
            <a:fillRect/>
          </a:stretch>
        </p:blipFill>
        <p:spPr>
          <a:xfrm flipH="1">
            <a:off x="1651247" y="2600273"/>
            <a:ext cx="864701" cy="1315802"/>
          </a:xfrm>
          <a:prstGeom prst="rect">
            <a:avLst/>
          </a:prstGeom>
        </p:spPr>
      </p:pic>
      <p:grpSp>
        <p:nvGrpSpPr>
          <p:cNvPr id="27" name="Group 26">
            <a:extLst>
              <a:ext uri="{FF2B5EF4-FFF2-40B4-BE49-F238E27FC236}">
                <a16:creationId xmlns:a16="http://schemas.microsoft.com/office/drawing/2014/main" id="{AE317701-270F-4B34-9204-C811FC2510AB}"/>
              </a:ext>
            </a:extLst>
          </p:cNvPr>
          <p:cNvGrpSpPr/>
          <p:nvPr/>
        </p:nvGrpSpPr>
        <p:grpSpPr>
          <a:xfrm>
            <a:off x="8238451" y="529933"/>
            <a:ext cx="2177723" cy="5352387"/>
            <a:chOff x="7834312" y="29052"/>
            <a:chExt cx="2857501" cy="7973180"/>
          </a:xfrm>
        </p:grpSpPr>
        <p:pic>
          <p:nvPicPr>
            <p:cNvPr id="28" name="Picture 27" descr="Dilpreet Bajwa Portrait">
              <a:extLst>
                <a:ext uri="{FF2B5EF4-FFF2-40B4-BE49-F238E27FC236}">
                  <a16:creationId xmlns:a16="http://schemas.microsoft.com/office/drawing/2014/main" id="{E4633A65-0FC6-4B95-89CB-09A46FB2D0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7119" y="5995865"/>
              <a:ext cx="142875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Kevin Brooks Portrait">
              <a:extLst>
                <a:ext uri="{FF2B5EF4-FFF2-40B4-BE49-F238E27FC236}">
                  <a16:creationId xmlns:a16="http://schemas.microsoft.com/office/drawing/2014/main" id="{9A82685D-FC55-4F64-9FFC-0B29E05629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4312" y="36512"/>
              <a:ext cx="14287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Tom Stone Carlson Portrait">
              <a:extLst>
                <a:ext uri="{FF2B5EF4-FFF2-40B4-BE49-F238E27FC236}">
                  <a16:creationId xmlns:a16="http://schemas.microsoft.com/office/drawing/2014/main" id="{B57A04DD-A201-412A-8630-F5081B087F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7175" y="4009232"/>
              <a:ext cx="14287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Warren Christensen Portrait">
              <a:extLst>
                <a:ext uri="{FF2B5EF4-FFF2-40B4-BE49-F238E27FC236}">
                  <a16:creationId xmlns:a16="http://schemas.microsoft.com/office/drawing/2014/main" id="{CC8349C2-B39B-4B91-B4E9-5C65EF959D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54730" y="29052"/>
              <a:ext cx="142875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https://www.ndsu.edu/fileadmin/forward/pictures/advocate/Denton_Alan_150x210.png">
              <a:extLst>
                <a:ext uri="{FF2B5EF4-FFF2-40B4-BE49-F238E27FC236}">
                  <a16:creationId xmlns:a16="http://schemas.microsoft.com/office/drawing/2014/main" id="{8279A859-9846-4DC6-B078-39FA739682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57120" y="4001773"/>
              <a:ext cx="142875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Robert Gordon Portrait">
              <a:extLst>
                <a:ext uri="{FF2B5EF4-FFF2-40B4-BE49-F238E27FC236}">
                  <a16:creationId xmlns:a16="http://schemas.microsoft.com/office/drawing/2014/main" id="{1827EF56-955B-481E-B46A-781442DFD8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3063" y="2023903"/>
              <a:ext cx="142875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Roger Green Portrait">
              <a:extLst>
                <a:ext uri="{FF2B5EF4-FFF2-40B4-BE49-F238E27FC236}">
                  <a16:creationId xmlns:a16="http://schemas.microsoft.com/office/drawing/2014/main" id="{DB484B91-5052-4F71-BFE1-D3912E3B647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48599" y="2023902"/>
              <a:ext cx="14287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Christopher Ray Portrait">
              <a:extLst>
                <a:ext uri="{FF2B5EF4-FFF2-40B4-BE49-F238E27FC236}">
                  <a16:creationId xmlns:a16="http://schemas.microsoft.com/office/drawing/2014/main" id="{7C8C7885-B491-40A9-A657-FD77D203E4F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73407" y="6001982"/>
              <a:ext cx="1428750" cy="2000250"/>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36">
            <a:extLst>
              <a:ext uri="{FF2B5EF4-FFF2-40B4-BE49-F238E27FC236}">
                <a16:creationId xmlns:a16="http://schemas.microsoft.com/office/drawing/2014/main" id="{912EC5DF-2393-470F-841B-CB0D08B0BA86}"/>
              </a:ext>
            </a:extLst>
          </p:cNvPr>
          <p:cNvPicPr>
            <a:picLocks noChangeAspect="1"/>
          </p:cNvPicPr>
          <p:nvPr/>
        </p:nvPicPr>
        <p:blipFill rotWithShape="1">
          <a:blip r:embed="rId14"/>
          <a:srcRect b="37812"/>
          <a:stretch/>
        </p:blipFill>
        <p:spPr>
          <a:xfrm>
            <a:off x="3935170" y="2674964"/>
            <a:ext cx="3387013" cy="2680480"/>
          </a:xfrm>
          <a:prstGeom prst="rect">
            <a:avLst/>
          </a:prstGeom>
          <a:ln w="57150">
            <a:solidFill>
              <a:schemeClr val="accent6"/>
            </a:solidFill>
          </a:ln>
        </p:spPr>
      </p:pic>
      <p:grpSp>
        <p:nvGrpSpPr>
          <p:cNvPr id="53" name="Group 52">
            <a:extLst>
              <a:ext uri="{FF2B5EF4-FFF2-40B4-BE49-F238E27FC236}">
                <a16:creationId xmlns:a16="http://schemas.microsoft.com/office/drawing/2014/main" id="{3E865784-C61E-497D-8B69-DEC00AE24929}"/>
              </a:ext>
            </a:extLst>
          </p:cNvPr>
          <p:cNvGrpSpPr/>
          <p:nvPr/>
        </p:nvGrpSpPr>
        <p:grpSpPr>
          <a:xfrm rot="5400000">
            <a:off x="5360527" y="3943173"/>
            <a:ext cx="556347" cy="3508008"/>
            <a:chOff x="-191398" y="-4381"/>
            <a:chExt cx="1417186" cy="7160551"/>
          </a:xfrm>
        </p:grpSpPr>
        <p:pic>
          <p:nvPicPr>
            <p:cNvPr id="54" name="Picture 53">
              <a:extLst>
                <a:ext uri="{FF2B5EF4-FFF2-40B4-BE49-F238E27FC236}">
                  <a16:creationId xmlns:a16="http://schemas.microsoft.com/office/drawing/2014/main" id="{A50E679C-898D-436E-949F-E7DC2E4BDFEC}"/>
                </a:ext>
              </a:extLst>
            </p:cNvPr>
            <p:cNvPicPr>
              <a:picLocks noChangeAspect="1"/>
            </p:cNvPicPr>
            <p:nvPr/>
          </p:nvPicPr>
          <p:blipFill rotWithShape="1">
            <a:blip r:embed="rId15"/>
            <a:srcRect l="5450" t="85447" r="69965" b="1001"/>
            <a:stretch/>
          </p:blipFill>
          <p:spPr>
            <a:xfrm rot="16200000" flipH="1">
              <a:off x="-352777" y="161385"/>
              <a:ext cx="1031358" cy="708590"/>
            </a:xfrm>
            <a:prstGeom prst="rect">
              <a:avLst/>
            </a:prstGeom>
          </p:spPr>
        </p:pic>
        <p:pic>
          <p:nvPicPr>
            <p:cNvPr id="55" name="Picture 54">
              <a:extLst>
                <a:ext uri="{FF2B5EF4-FFF2-40B4-BE49-F238E27FC236}">
                  <a16:creationId xmlns:a16="http://schemas.microsoft.com/office/drawing/2014/main" id="{8DBD24D5-8FFF-42E9-A439-D4D970A348A3}"/>
                </a:ext>
              </a:extLst>
            </p:cNvPr>
            <p:cNvPicPr>
              <a:picLocks noChangeAspect="1"/>
            </p:cNvPicPr>
            <p:nvPr/>
          </p:nvPicPr>
          <p:blipFill rotWithShape="1">
            <a:blip r:embed="rId15"/>
            <a:srcRect l="5450" t="85447" r="69965" b="1001"/>
            <a:stretch/>
          </p:blipFill>
          <p:spPr>
            <a:xfrm rot="16200000" flipH="1">
              <a:off x="355813" y="637953"/>
              <a:ext cx="1031358" cy="708590"/>
            </a:xfrm>
            <a:prstGeom prst="rect">
              <a:avLst/>
            </a:prstGeom>
          </p:spPr>
        </p:pic>
        <p:pic>
          <p:nvPicPr>
            <p:cNvPr id="56" name="Picture 55">
              <a:extLst>
                <a:ext uri="{FF2B5EF4-FFF2-40B4-BE49-F238E27FC236}">
                  <a16:creationId xmlns:a16="http://schemas.microsoft.com/office/drawing/2014/main" id="{A916E82F-6448-423F-89B7-C7B495717CC8}"/>
                </a:ext>
              </a:extLst>
            </p:cNvPr>
            <p:cNvPicPr>
              <a:picLocks noChangeAspect="1"/>
            </p:cNvPicPr>
            <p:nvPr/>
          </p:nvPicPr>
          <p:blipFill rotWithShape="1">
            <a:blip r:embed="rId15"/>
            <a:srcRect l="5450" t="85447" r="69965" b="1001"/>
            <a:stretch/>
          </p:blipFill>
          <p:spPr>
            <a:xfrm flipH="1">
              <a:off x="517197" y="-4381"/>
              <a:ext cx="708591" cy="486834"/>
            </a:xfrm>
            <a:prstGeom prst="rect">
              <a:avLst/>
            </a:prstGeom>
          </p:spPr>
        </p:pic>
        <p:pic>
          <p:nvPicPr>
            <p:cNvPr id="57" name="Picture 56">
              <a:extLst>
                <a:ext uri="{FF2B5EF4-FFF2-40B4-BE49-F238E27FC236}">
                  <a16:creationId xmlns:a16="http://schemas.microsoft.com/office/drawing/2014/main" id="{2A29CF42-CD29-4AF5-BE5A-6066B909A6FF}"/>
                </a:ext>
              </a:extLst>
            </p:cNvPr>
            <p:cNvPicPr>
              <a:picLocks noChangeAspect="1"/>
            </p:cNvPicPr>
            <p:nvPr/>
          </p:nvPicPr>
          <p:blipFill rotWithShape="1">
            <a:blip r:embed="rId15"/>
            <a:srcRect l="5450" t="85447" r="69965" b="1001"/>
            <a:stretch/>
          </p:blipFill>
          <p:spPr>
            <a:xfrm rot="5400000" flipH="1">
              <a:off x="-352778" y="915349"/>
              <a:ext cx="1031358" cy="708590"/>
            </a:xfrm>
            <a:prstGeom prst="rect">
              <a:avLst/>
            </a:prstGeom>
          </p:spPr>
        </p:pic>
        <p:pic>
          <p:nvPicPr>
            <p:cNvPr id="58" name="Picture 57">
              <a:extLst>
                <a:ext uri="{FF2B5EF4-FFF2-40B4-BE49-F238E27FC236}">
                  <a16:creationId xmlns:a16="http://schemas.microsoft.com/office/drawing/2014/main" id="{85C33D95-DD6A-48B1-86CF-302CAD714F69}"/>
                </a:ext>
              </a:extLst>
            </p:cNvPr>
            <p:cNvPicPr>
              <a:picLocks noChangeAspect="1"/>
            </p:cNvPicPr>
            <p:nvPr/>
          </p:nvPicPr>
          <p:blipFill rotWithShape="1">
            <a:blip r:embed="rId15"/>
            <a:srcRect l="5450" t="85447" r="69965" b="1001"/>
            <a:stretch/>
          </p:blipFill>
          <p:spPr>
            <a:xfrm flipH="1">
              <a:off x="517197" y="1507927"/>
              <a:ext cx="708591" cy="486834"/>
            </a:xfrm>
            <a:prstGeom prst="rect">
              <a:avLst/>
            </a:prstGeom>
          </p:spPr>
        </p:pic>
        <p:pic>
          <p:nvPicPr>
            <p:cNvPr id="59" name="Picture 58">
              <a:extLst>
                <a:ext uri="{FF2B5EF4-FFF2-40B4-BE49-F238E27FC236}">
                  <a16:creationId xmlns:a16="http://schemas.microsoft.com/office/drawing/2014/main" id="{70C13B58-8F5E-4208-9DA6-A710C97CEBB9}"/>
                </a:ext>
              </a:extLst>
            </p:cNvPr>
            <p:cNvPicPr>
              <a:picLocks noChangeAspect="1"/>
            </p:cNvPicPr>
            <p:nvPr/>
          </p:nvPicPr>
          <p:blipFill rotWithShape="1">
            <a:blip r:embed="rId15"/>
            <a:srcRect l="5450" t="85447" r="69965" b="1001"/>
            <a:stretch/>
          </p:blipFill>
          <p:spPr>
            <a:xfrm flipH="1">
              <a:off x="-191394" y="1770713"/>
              <a:ext cx="708591" cy="486834"/>
            </a:xfrm>
            <a:prstGeom prst="rect">
              <a:avLst/>
            </a:prstGeom>
          </p:spPr>
        </p:pic>
        <p:pic>
          <p:nvPicPr>
            <p:cNvPr id="60" name="Picture 59">
              <a:extLst>
                <a:ext uri="{FF2B5EF4-FFF2-40B4-BE49-F238E27FC236}">
                  <a16:creationId xmlns:a16="http://schemas.microsoft.com/office/drawing/2014/main" id="{7689D27D-EAC6-48FC-8490-D4CA6BF2334D}"/>
                </a:ext>
              </a:extLst>
            </p:cNvPr>
            <p:cNvPicPr>
              <a:picLocks noChangeAspect="1"/>
            </p:cNvPicPr>
            <p:nvPr/>
          </p:nvPicPr>
          <p:blipFill rotWithShape="1">
            <a:blip r:embed="rId15"/>
            <a:srcRect l="5450" t="85447" r="69965" b="1001"/>
            <a:stretch/>
          </p:blipFill>
          <p:spPr>
            <a:xfrm rot="10800000" flipH="1">
              <a:off x="517196" y="1972952"/>
              <a:ext cx="708591" cy="486834"/>
            </a:xfrm>
            <a:prstGeom prst="rect">
              <a:avLst/>
            </a:prstGeom>
          </p:spPr>
        </p:pic>
        <p:pic>
          <p:nvPicPr>
            <p:cNvPr id="61" name="Picture 60">
              <a:extLst>
                <a:ext uri="{FF2B5EF4-FFF2-40B4-BE49-F238E27FC236}">
                  <a16:creationId xmlns:a16="http://schemas.microsoft.com/office/drawing/2014/main" id="{09CB30BD-21E7-4B1A-B660-065BEAB978B2}"/>
                </a:ext>
              </a:extLst>
            </p:cNvPr>
            <p:cNvPicPr>
              <a:picLocks noChangeAspect="1"/>
            </p:cNvPicPr>
            <p:nvPr/>
          </p:nvPicPr>
          <p:blipFill rotWithShape="1">
            <a:blip r:embed="rId15"/>
            <a:srcRect l="5450" t="85447" r="69965" b="1001"/>
            <a:stretch/>
          </p:blipFill>
          <p:spPr>
            <a:xfrm rot="16200000" flipH="1">
              <a:off x="-352777" y="2403519"/>
              <a:ext cx="1031358" cy="708590"/>
            </a:xfrm>
            <a:prstGeom prst="rect">
              <a:avLst/>
            </a:prstGeom>
          </p:spPr>
        </p:pic>
        <p:pic>
          <p:nvPicPr>
            <p:cNvPr id="62" name="Picture 61">
              <a:extLst>
                <a:ext uri="{FF2B5EF4-FFF2-40B4-BE49-F238E27FC236}">
                  <a16:creationId xmlns:a16="http://schemas.microsoft.com/office/drawing/2014/main" id="{E81811A7-0D2C-4D94-AAE7-0001E1B64C6E}"/>
                </a:ext>
              </a:extLst>
            </p:cNvPr>
            <p:cNvPicPr>
              <a:picLocks noChangeAspect="1"/>
            </p:cNvPicPr>
            <p:nvPr/>
          </p:nvPicPr>
          <p:blipFill rotWithShape="1">
            <a:blip r:embed="rId15"/>
            <a:srcRect l="5450" t="85447" r="69965" b="1001"/>
            <a:stretch/>
          </p:blipFill>
          <p:spPr>
            <a:xfrm rot="16200000" flipH="1">
              <a:off x="355812" y="2560993"/>
              <a:ext cx="1031358" cy="708590"/>
            </a:xfrm>
            <a:prstGeom prst="rect">
              <a:avLst/>
            </a:prstGeom>
          </p:spPr>
        </p:pic>
        <p:pic>
          <p:nvPicPr>
            <p:cNvPr id="63" name="Picture 62">
              <a:extLst>
                <a:ext uri="{FF2B5EF4-FFF2-40B4-BE49-F238E27FC236}">
                  <a16:creationId xmlns:a16="http://schemas.microsoft.com/office/drawing/2014/main" id="{B2D108A8-4BF9-4370-9F95-56FB480C8A3F}"/>
                </a:ext>
              </a:extLst>
            </p:cNvPr>
            <p:cNvPicPr>
              <a:picLocks noChangeAspect="1"/>
            </p:cNvPicPr>
            <p:nvPr/>
          </p:nvPicPr>
          <p:blipFill rotWithShape="1">
            <a:blip r:embed="rId15"/>
            <a:srcRect l="5450" t="85447" r="69965" b="1001"/>
            <a:stretch/>
          </p:blipFill>
          <p:spPr>
            <a:xfrm rot="5400000" flipH="1" flipV="1">
              <a:off x="-352778" y="3399754"/>
              <a:ext cx="1031358" cy="708590"/>
            </a:xfrm>
            <a:prstGeom prst="rect">
              <a:avLst/>
            </a:prstGeom>
          </p:spPr>
        </p:pic>
        <p:pic>
          <p:nvPicPr>
            <p:cNvPr id="64" name="Picture 63">
              <a:extLst>
                <a:ext uri="{FF2B5EF4-FFF2-40B4-BE49-F238E27FC236}">
                  <a16:creationId xmlns:a16="http://schemas.microsoft.com/office/drawing/2014/main" id="{99979949-3F92-4936-95C7-A21EAE3673E7}"/>
                </a:ext>
              </a:extLst>
            </p:cNvPr>
            <p:cNvPicPr>
              <a:picLocks noChangeAspect="1"/>
            </p:cNvPicPr>
            <p:nvPr/>
          </p:nvPicPr>
          <p:blipFill rotWithShape="1">
            <a:blip r:embed="rId15"/>
            <a:srcRect l="5450" t="85447" r="69965" b="1001"/>
            <a:stretch/>
          </p:blipFill>
          <p:spPr>
            <a:xfrm rot="16200000" flipH="1">
              <a:off x="355812" y="3876322"/>
              <a:ext cx="1031358" cy="708590"/>
            </a:xfrm>
            <a:prstGeom prst="rect">
              <a:avLst/>
            </a:prstGeom>
          </p:spPr>
        </p:pic>
        <p:pic>
          <p:nvPicPr>
            <p:cNvPr id="65" name="Picture 64">
              <a:extLst>
                <a:ext uri="{FF2B5EF4-FFF2-40B4-BE49-F238E27FC236}">
                  <a16:creationId xmlns:a16="http://schemas.microsoft.com/office/drawing/2014/main" id="{4C74C8DA-B619-4C7A-B669-CE2523314DFE}"/>
                </a:ext>
              </a:extLst>
            </p:cNvPr>
            <p:cNvPicPr>
              <a:picLocks noChangeAspect="1"/>
            </p:cNvPicPr>
            <p:nvPr/>
          </p:nvPicPr>
          <p:blipFill rotWithShape="1">
            <a:blip r:embed="rId15"/>
            <a:srcRect l="5450" t="85447" r="69965" b="1001"/>
            <a:stretch/>
          </p:blipFill>
          <p:spPr>
            <a:xfrm flipH="1">
              <a:off x="517196" y="3233988"/>
              <a:ext cx="708591" cy="486834"/>
            </a:xfrm>
            <a:prstGeom prst="rect">
              <a:avLst/>
            </a:prstGeom>
          </p:spPr>
        </p:pic>
        <p:pic>
          <p:nvPicPr>
            <p:cNvPr id="66" name="Picture 65">
              <a:extLst>
                <a:ext uri="{FF2B5EF4-FFF2-40B4-BE49-F238E27FC236}">
                  <a16:creationId xmlns:a16="http://schemas.microsoft.com/office/drawing/2014/main" id="{391A2478-BB33-4CAF-9B86-9EB79BA59C5A}"/>
                </a:ext>
              </a:extLst>
            </p:cNvPr>
            <p:cNvPicPr>
              <a:picLocks noChangeAspect="1"/>
            </p:cNvPicPr>
            <p:nvPr/>
          </p:nvPicPr>
          <p:blipFill rotWithShape="1">
            <a:blip r:embed="rId15"/>
            <a:srcRect l="5450" t="85447" r="69965" b="1001"/>
            <a:stretch/>
          </p:blipFill>
          <p:spPr>
            <a:xfrm rot="5400000" flipH="1">
              <a:off x="-352779" y="4153718"/>
              <a:ext cx="1031358" cy="708590"/>
            </a:xfrm>
            <a:prstGeom prst="rect">
              <a:avLst/>
            </a:prstGeom>
          </p:spPr>
        </p:pic>
        <p:pic>
          <p:nvPicPr>
            <p:cNvPr id="67" name="Picture 66">
              <a:extLst>
                <a:ext uri="{FF2B5EF4-FFF2-40B4-BE49-F238E27FC236}">
                  <a16:creationId xmlns:a16="http://schemas.microsoft.com/office/drawing/2014/main" id="{7E457E7F-EDE4-49A6-B49A-AB5888B33A70}"/>
                </a:ext>
              </a:extLst>
            </p:cNvPr>
            <p:cNvPicPr>
              <a:picLocks noChangeAspect="1"/>
            </p:cNvPicPr>
            <p:nvPr/>
          </p:nvPicPr>
          <p:blipFill rotWithShape="1">
            <a:blip r:embed="rId15"/>
            <a:srcRect l="5450" t="85447" r="69965" b="1001"/>
            <a:stretch/>
          </p:blipFill>
          <p:spPr>
            <a:xfrm flipH="1">
              <a:off x="517196" y="4746296"/>
              <a:ext cx="708591" cy="486834"/>
            </a:xfrm>
            <a:prstGeom prst="rect">
              <a:avLst/>
            </a:prstGeom>
          </p:spPr>
        </p:pic>
        <p:pic>
          <p:nvPicPr>
            <p:cNvPr id="68" name="Picture 67">
              <a:extLst>
                <a:ext uri="{FF2B5EF4-FFF2-40B4-BE49-F238E27FC236}">
                  <a16:creationId xmlns:a16="http://schemas.microsoft.com/office/drawing/2014/main" id="{A957D7D5-45C1-417B-A15C-127EA6E92486}"/>
                </a:ext>
              </a:extLst>
            </p:cNvPr>
            <p:cNvPicPr>
              <a:picLocks noChangeAspect="1"/>
            </p:cNvPicPr>
            <p:nvPr/>
          </p:nvPicPr>
          <p:blipFill rotWithShape="1">
            <a:blip r:embed="rId15"/>
            <a:srcRect l="5450" t="85447" r="69965" b="1001"/>
            <a:stretch/>
          </p:blipFill>
          <p:spPr>
            <a:xfrm flipV="1">
              <a:off x="-191395" y="5009082"/>
              <a:ext cx="708591" cy="486834"/>
            </a:xfrm>
            <a:prstGeom prst="rect">
              <a:avLst/>
            </a:prstGeom>
          </p:spPr>
        </p:pic>
        <p:pic>
          <p:nvPicPr>
            <p:cNvPr id="69" name="Picture 68">
              <a:extLst>
                <a:ext uri="{FF2B5EF4-FFF2-40B4-BE49-F238E27FC236}">
                  <a16:creationId xmlns:a16="http://schemas.microsoft.com/office/drawing/2014/main" id="{99AD2300-03C1-4FED-98CC-A6695AD816DB}"/>
                </a:ext>
              </a:extLst>
            </p:cNvPr>
            <p:cNvPicPr>
              <a:picLocks noChangeAspect="1"/>
            </p:cNvPicPr>
            <p:nvPr/>
          </p:nvPicPr>
          <p:blipFill rotWithShape="1">
            <a:blip r:embed="rId15"/>
            <a:srcRect l="5450" t="85447" r="69965" b="1001"/>
            <a:stretch/>
          </p:blipFill>
          <p:spPr>
            <a:xfrm rot="10800000" flipH="1">
              <a:off x="517195" y="5211321"/>
              <a:ext cx="708591" cy="486834"/>
            </a:xfrm>
            <a:prstGeom prst="rect">
              <a:avLst/>
            </a:prstGeom>
          </p:spPr>
        </p:pic>
        <p:pic>
          <p:nvPicPr>
            <p:cNvPr id="70" name="Picture 69">
              <a:extLst>
                <a:ext uri="{FF2B5EF4-FFF2-40B4-BE49-F238E27FC236}">
                  <a16:creationId xmlns:a16="http://schemas.microsoft.com/office/drawing/2014/main" id="{38DF77AA-AC5F-4767-AE15-356DB7D84F8E}"/>
                </a:ext>
              </a:extLst>
            </p:cNvPr>
            <p:cNvPicPr>
              <a:picLocks noChangeAspect="1"/>
            </p:cNvPicPr>
            <p:nvPr/>
          </p:nvPicPr>
          <p:blipFill rotWithShape="1">
            <a:blip r:embed="rId15"/>
            <a:srcRect l="5450" t="85447" r="69965" b="1001"/>
            <a:stretch/>
          </p:blipFill>
          <p:spPr>
            <a:xfrm rot="16200000" flipH="1">
              <a:off x="-352778" y="5641888"/>
              <a:ext cx="1031358" cy="708590"/>
            </a:xfrm>
            <a:prstGeom prst="rect">
              <a:avLst/>
            </a:prstGeom>
          </p:spPr>
        </p:pic>
        <p:pic>
          <p:nvPicPr>
            <p:cNvPr id="71" name="Picture 70">
              <a:extLst>
                <a:ext uri="{FF2B5EF4-FFF2-40B4-BE49-F238E27FC236}">
                  <a16:creationId xmlns:a16="http://schemas.microsoft.com/office/drawing/2014/main" id="{59E48101-8F2A-4DBF-B4AF-724A9B8418F3}"/>
                </a:ext>
              </a:extLst>
            </p:cNvPr>
            <p:cNvPicPr>
              <a:picLocks noChangeAspect="1"/>
            </p:cNvPicPr>
            <p:nvPr/>
          </p:nvPicPr>
          <p:blipFill rotWithShape="1">
            <a:blip r:embed="rId15"/>
            <a:srcRect l="5450" t="85447" r="69965" b="1001"/>
            <a:stretch/>
          </p:blipFill>
          <p:spPr>
            <a:xfrm rot="16200000" flipH="1">
              <a:off x="355811" y="5799362"/>
              <a:ext cx="1031358" cy="708590"/>
            </a:xfrm>
            <a:prstGeom prst="rect">
              <a:avLst/>
            </a:prstGeom>
          </p:spPr>
        </p:pic>
        <p:pic>
          <p:nvPicPr>
            <p:cNvPr id="72" name="Picture 71">
              <a:extLst>
                <a:ext uri="{FF2B5EF4-FFF2-40B4-BE49-F238E27FC236}">
                  <a16:creationId xmlns:a16="http://schemas.microsoft.com/office/drawing/2014/main" id="{65FF9351-F9DE-4785-BB6B-F46A1DE481BA}"/>
                </a:ext>
              </a:extLst>
            </p:cNvPr>
            <p:cNvPicPr>
              <a:picLocks noChangeAspect="1"/>
            </p:cNvPicPr>
            <p:nvPr/>
          </p:nvPicPr>
          <p:blipFill rotWithShape="1">
            <a:blip r:embed="rId15"/>
            <a:srcRect l="5450" t="85447" r="69965" b="1001"/>
            <a:stretch/>
          </p:blipFill>
          <p:spPr>
            <a:xfrm flipH="1">
              <a:off x="-191398" y="6494856"/>
              <a:ext cx="708591" cy="661312"/>
            </a:xfrm>
            <a:prstGeom prst="rect">
              <a:avLst/>
            </a:prstGeom>
          </p:spPr>
        </p:pic>
        <p:pic>
          <p:nvPicPr>
            <p:cNvPr id="73" name="Picture 72">
              <a:extLst>
                <a:ext uri="{FF2B5EF4-FFF2-40B4-BE49-F238E27FC236}">
                  <a16:creationId xmlns:a16="http://schemas.microsoft.com/office/drawing/2014/main" id="{6F6D12C7-691E-4E33-A72E-F4783EBCEE96}"/>
                </a:ext>
              </a:extLst>
            </p:cNvPr>
            <p:cNvPicPr>
              <a:picLocks noChangeAspect="1"/>
            </p:cNvPicPr>
            <p:nvPr/>
          </p:nvPicPr>
          <p:blipFill rotWithShape="1">
            <a:blip r:embed="rId15"/>
            <a:srcRect l="5450" t="85447" r="69965" b="1001"/>
            <a:stretch/>
          </p:blipFill>
          <p:spPr>
            <a:xfrm rot="10800000" flipH="1">
              <a:off x="517194" y="6669336"/>
              <a:ext cx="708591" cy="486834"/>
            </a:xfrm>
            <a:prstGeom prst="rect">
              <a:avLst/>
            </a:prstGeom>
          </p:spPr>
        </p:pic>
      </p:grpSp>
      <p:pic>
        <p:nvPicPr>
          <p:cNvPr id="76" name="Picture 75">
            <a:extLst>
              <a:ext uri="{FF2B5EF4-FFF2-40B4-BE49-F238E27FC236}">
                <a16:creationId xmlns:a16="http://schemas.microsoft.com/office/drawing/2014/main" id="{DAD6D5B9-AB8B-4B4F-B2B3-1D87366099F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414403" y="498524"/>
            <a:ext cx="944669" cy="1397439"/>
          </a:xfrm>
          <a:prstGeom prst="rect">
            <a:avLst/>
          </a:prstGeom>
        </p:spPr>
      </p:pic>
      <p:pic>
        <p:nvPicPr>
          <p:cNvPr id="77" name="Picture 76">
            <a:extLst>
              <a:ext uri="{FF2B5EF4-FFF2-40B4-BE49-F238E27FC236}">
                <a16:creationId xmlns:a16="http://schemas.microsoft.com/office/drawing/2014/main" id="{01E13B75-AA08-4F77-B665-DB8007BE91E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15096" y="3189007"/>
            <a:ext cx="954249" cy="1437733"/>
          </a:xfrm>
          <a:prstGeom prst="rect">
            <a:avLst/>
          </a:prstGeom>
        </p:spPr>
      </p:pic>
      <p:pic>
        <p:nvPicPr>
          <p:cNvPr id="78" name="Picture 77">
            <a:extLst>
              <a:ext uri="{FF2B5EF4-FFF2-40B4-BE49-F238E27FC236}">
                <a16:creationId xmlns:a16="http://schemas.microsoft.com/office/drawing/2014/main" id="{7624D11A-F101-4997-841E-13B7F6DFB74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00651" y="1904954"/>
            <a:ext cx="972171" cy="1330947"/>
          </a:xfrm>
          <a:prstGeom prst="rect">
            <a:avLst/>
          </a:prstGeom>
        </p:spPr>
      </p:pic>
      <p:pic>
        <p:nvPicPr>
          <p:cNvPr id="79" name="Picture 78">
            <a:extLst>
              <a:ext uri="{FF2B5EF4-FFF2-40B4-BE49-F238E27FC236}">
                <a16:creationId xmlns:a16="http://schemas.microsoft.com/office/drawing/2014/main" id="{6EE73E42-699A-448D-997E-2BB75565483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03025" y="4570068"/>
            <a:ext cx="953555" cy="1416381"/>
          </a:xfrm>
          <a:prstGeom prst="rect">
            <a:avLst/>
          </a:prstGeom>
        </p:spPr>
      </p:pic>
      <p:pic>
        <p:nvPicPr>
          <p:cNvPr id="82" name="Picture 81">
            <a:extLst>
              <a:ext uri="{FF2B5EF4-FFF2-40B4-BE49-F238E27FC236}">
                <a16:creationId xmlns:a16="http://schemas.microsoft.com/office/drawing/2014/main" id="{82B43C0F-18D0-4D53-B792-75DB10351184}"/>
              </a:ext>
            </a:extLst>
          </p:cNvPr>
          <p:cNvPicPr>
            <a:picLocks noChangeAspect="1"/>
          </p:cNvPicPr>
          <p:nvPr/>
        </p:nvPicPr>
        <p:blipFill rotWithShape="1">
          <a:blip r:embed="rId20"/>
          <a:srcRect r="33157"/>
          <a:stretch/>
        </p:blipFill>
        <p:spPr>
          <a:xfrm>
            <a:off x="5331935" y="538662"/>
            <a:ext cx="2041720" cy="2036341"/>
          </a:xfrm>
          <a:prstGeom prst="rect">
            <a:avLst/>
          </a:prstGeom>
        </p:spPr>
      </p:pic>
      <p:pic>
        <p:nvPicPr>
          <p:cNvPr id="83" name="Picture 82">
            <a:extLst>
              <a:ext uri="{FF2B5EF4-FFF2-40B4-BE49-F238E27FC236}">
                <a16:creationId xmlns:a16="http://schemas.microsoft.com/office/drawing/2014/main" id="{9FE6BA3F-0B9A-4FE9-AC1F-F8A50C73D8E7}"/>
              </a:ext>
            </a:extLst>
          </p:cNvPr>
          <p:cNvPicPr>
            <a:picLocks noChangeAspect="1"/>
          </p:cNvPicPr>
          <p:nvPr/>
        </p:nvPicPr>
        <p:blipFill>
          <a:blip r:embed="rId21"/>
          <a:stretch>
            <a:fillRect/>
          </a:stretch>
        </p:blipFill>
        <p:spPr>
          <a:xfrm>
            <a:off x="1675732" y="538479"/>
            <a:ext cx="1575763" cy="2036861"/>
          </a:xfrm>
          <a:prstGeom prst="rect">
            <a:avLst/>
          </a:prstGeom>
        </p:spPr>
      </p:pic>
      <p:grpSp>
        <p:nvGrpSpPr>
          <p:cNvPr id="38" name="Group 37">
            <a:extLst>
              <a:ext uri="{FF2B5EF4-FFF2-40B4-BE49-F238E27FC236}">
                <a16:creationId xmlns:a16="http://schemas.microsoft.com/office/drawing/2014/main" id="{6B3939F6-6428-41FE-8BE2-1478C34BDE20}"/>
              </a:ext>
            </a:extLst>
          </p:cNvPr>
          <p:cNvGrpSpPr/>
          <p:nvPr/>
        </p:nvGrpSpPr>
        <p:grpSpPr>
          <a:xfrm>
            <a:off x="3211896" y="529486"/>
            <a:ext cx="2286349" cy="2046930"/>
            <a:chOff x="6728822" y="59900"/>
            <a:chExt cx="1593004" cy="1426190"/>
          </a:xfrm>
        </p:grpSpPr>
        <p:pic>
          <p:nvPicPr>
            <p:cNvPr id="39" name="Picture 2" descr="http://advance.umich.edu/img/1Bergin.jpg">
              <a:hlinkClick r:id="rId22"/>
              <a:extLst>
                <a:ext uri="{FF2B5EF4-FFF2-40B4-BE49-F238E27FC236}">
                  <a16:creationId xmlns:a16="http://schemas.microsoft.com/office/drawing/2014/main" id="{C2E09872-23FE-464A-9E7B-517C0F421CA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27005" y="999890"/>
              <a:ext cx="399747" cy="48054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descr="http://advance.umich.edu/img/2Cortina.jpg">
              <a:hlinkClick r:id="rId24"/>
              <a:extLst>
                <a:ext uri="{FF2B5EF4-FFF2-40B4-BE49-F238E27FC236}">
                  <a16:creationId xmlns:a16="http://schemas.microsoft.com/office/drawing/2014/main" id="{3662D982-88E9-42FB-BDB8-45FDCF5D6E2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922079" y="1005543"/>
              <a:ext cx="399747" cy="48054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ttp://advance.umich.edu/img/3Linderman.jpg">
              <a:hlinkClick r:id="rId26"/>
              <a:extLst>
                <a:ext uri="{FF2B5EF4-FFF2-40B4-BE49-F238E27FC236}">
                  <a16:creationId xmlns:a16="http://schemas.microsoft.com/office/drawing/2014/main" id="{9FBA5872-3014-4343-B47F-2C653095B8A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750643" y="1003711"/>
              <a:ext cx="399747" cy="47629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ttp://advance.umich.edu/img/5Moore.jpg">
              <a:hlinkClick r:id="rId28"/>
              <a:extLst>
                <a:ext uri="{FF2B5EF4-FFF2-40B4-BE49-F238E27FC236}">
                  <a16:creationId xmlns:a16="http://schemas.microsoft.com/office/drawing/2014/main" id="{63CBF5D0-9533-4C08-80C9-4DA88CEAD91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913500" y="529250"/>
              <a:ext cx="404000" cy="48054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7" descr="http://advance.umich.edu/img/6Peters-Golden.jpg">
              <a:hlinkClick r:id="rId30"/>
              <a:extLst>
                <a:ext uri="{FF2B5EF4-FFF2-40B4-BE49-F238E27FC236}">
                  <a16:creationId xmlns:a16="http://schemas.microsoft.com/office/drawing/2014/main" id="{C62D771B-50A3-469A-B2BA-FB12046FF339}"/>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728822" y="540447"/>
              <a:ext cx="399747" cy="4805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http://advance.umich.edu/img/7Powell.jpg">
              <a:hlinkClick r:id="rId32"/>
              <a:extLst>
                <a:ext uri="{FF2B5EF4-FFF2-40B4-BE49-F238E27FC236}">
                  <a16:creationId xmlns:a16="http://schemas.microsoft.com/office/drawing/2014/main" id="{66B76159-4B4E-4A50-84DC-1AB2B8687AE1}"/>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728822" y="60602"/>
              <a:ext cx="404000" cy="48054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9" descr="http://advance.umich.edu/img/8Pozzi.jpg">
              <a:hlinkClick r:id="rId34"/>
              <a:extLst>
                <a:ext uri="{FF2B5EF4-FFF2-40B4-BE49-F238E27FC236}">
                  <a16:creationId xmlns:a16="http://schemas.microsoft.com/office/drawing/2014/main" id="{A1C37B4B-1E34-4697-AC54-9C8003449022}"/>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528315" y="59900"/>
              <a:ext cx="399747" cy="48054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http://advance.umich.edu/img/10Rivas-Drake.jpg">
              <a:hlinkClick r:id="rId36"/>
              <a:extLst>
                <a:ext uri="{FF2B5EF4-FFF2-40B4-BE49-F238E27FC236}">
                  <a16:creationId xmlns:a16="http://schemas.microsoft.com/office/drawing/2014/main" id="{D975DF19-6633-4EDE-9758-E99B6E2D65BE}"/>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131743" y="1002077"/>
              <a:ext cx="399747" cy="48054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1" descr="http://advance.umich.edu/img/9Ruetsche.jpg">
              <a:hlinkClick r:id="rId38"/>
              <a:extLst>
                <a:ext uri="{FF2B5EF4-FFF2-40B4-BE49-F238E27FC236}">
                  <a16:creationId xmlns:a16="http://schemas.microsoft.com/office/drawing/2014/main" id="{A6D47739-1FE7-476C-9717-ED134FEA7E7F}"/>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126442" y="59900"/>
              <a:ext cx="404000" cy="4805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2" descr="http://advance.umich.edu/img/11Skerlos.jpg">
              <a:hlinkClick r:id="rId40"/>
              <a:extLst>
                <a:ext uri="{FF2B5EF4-FFF2-40B4-BE49-F238E27FC236}">
                  <a16:creationId xmlns:a16="http://schemas.microsoft.com/office/drawing/2014/main" id="{C90E1BB2-6C95-4BC1-BC3F-C7EAEDCA8A82}"/>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921189" y="67077"/>
              <a:ext cx="399747" cy="48054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http://advance.umich.edu/img/14Vandermeer.jpg">
              <a:hlinkClick r:id="rId42"/>
              <a:extLst>
                <a:ext uri="{FF2B5EF4-FFF2-40B4-BE49-F238E27FC236}">
                  <a16:creationId xmlns:a16="http://schemas.microsoft.com/office/drawing/2014/main" id="{690EE621-B20F-476A-9328-043B053EC613}"/>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139427" y="543381"/>
              <a:ext cx="399747" cy="48054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5" descr="http://advance.umich.edu/img/15Viswanath.jpg">
              <a:hlinkClick r:id="rId44"/>
              <a:extLst>
                <a:ext uri="{FF2B5EF4-FFF2-40B4-BE49-F238E27FC236}">
                  <a16:creationId xmlns:a16="http://schemas.microsoft.com/office/drawing/2014/main" id="{E50ED015-5725-4F0F-A76D-88EC804D73C9}"/>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527939" y="547946"/>
              <a:ext cx="404000" cy="4805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38570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9E8D1BF-7FCE-4DC8-99DE-D41BE0D3D706}"/>
              </a:ext>
            </a:extLst>
          </p:cNvPr>
          <p:cNvGrpSpPr/>
          <p:nvPr/>
        </p:nvGrpSpPr>
        <p:grpSpPr>
          <a:xfrm>
            <a:off x="-235950" y="1096416"/>
            <a:ext cx="3812652" cy="2116797"/>
            <a:chOff x="768023" y="2393950"/>
            <a:chExt cx="4013524" cy="2311855"/>
          </a:xfrm>
        </p:grpSpPr>
        <p:sp>
          <p:nvSpPr>
            <p:cNvPr id="6" name="Arrow: Pentagon 5">
              <a:extLst>
                <a:ext uri="{FF2B5EF4-FFF2-40B4-BE49-F238E27FC236}">
                  <a16:creationId xmlns:a16="http://schemas.microsoft.com/office/drawing/2014/main" id="{4E88F84D-67CA-4D56-B49D-30EF19C67025}"/>
                </a:ext>
              </a:extLst>
            </p:cNvPr>
            <p:cNvSpPr/>
            <p:nvPr/>
          </p:nvSpPr>
          <p:spPr>
            <a:xfrm>
              <a:off x="1128151" y="2393950"/>
              <a:ext cx="3552972" cy="2311400"/>
            </a:xfrm>
            <a:custGeom>
              <a:avLst/>
              <a:gdLst>
                <a:gd name="connsiteX0" fmla="*/ 0 w 4083570"/>
                <a:gd name="connsiteY0" fmla="*/ 0 h 2311400"/>
                <a:gd name="connsiteX1" fmla="*/ 2927870 w 4083570"/>
                <a:gd name="connsiteY1" fmla="*/ 0 h 2311400"/>
                <a:gd name="connsiteX2" fmla="*/ 4083570 w 4083570"/>
                <a:gd name="connsiteY2" fmla="*/ 1155700 h 2311400"/>
                <a:gd name="connsiteX3" fmla="*/ 2927870 w 4083570"/>
                <a:gd name="connsiteY3" fmla="*/ 2311400 h 2311400"/>
                <a:gd name="connsiteX4" fmla="*/ 0 w 4083570"/>
                <a:gd name="connsiteY4" fmla="*/ 2311400 h 2311400"/>
                <a:gd name="connsiteX5" fmla="*/ 0 w 4083570"/>
                <a:gd name="connsiteY5" fmla="*/ 0 h 2311400"/>
                <a:gd name="connsiteX0" fmla="*/ 4464 w 4088034"/>
                <a:gd name="connsiteY0" fmla="*/ 0 h 2311400"/>
                <a:gd name="connsiteX1" fmla="*/ 2932334 w 4088034"/>
                <a:gd name="connsiteY1" fmla="*/ 0 h 2311400"/>
                <a:gd name="connsiteX2" fmla="*/ 4088034 w 4088034"/>
                <a:gd name="connsiteY2" fmla="*/ 1155700 h 2311400"/>
                <a:gd name="connsiteX3" fmla="*/ 2932334 w 4088034"/>
                <a:gd name="connsiteY3" fmla="*/ 2311400 h 2311400"/>
                <a:gd name="connsiteX4" fmla="*/ 4464 w 4088034"/>
                <a:gd name="connsiteY4" fmla="*/ 2311400 h 2311400"/>
                <a:gd name="connsiteX5" fmla="*/ 0 w 4088034"/>
                <a:gd name="connsiteY5" fmla="*/ 1102665 h 2311400"/>
                <a:gd name="connsiteX6" fmla="*/ 4464 w 4088034"/>
                <a:gd name="connsiteY6" fmla="*/ 0 h 2311400"/>
                <a:gd name="connsiteX0" fmla="*/ 0 w 4083570"/>
                <a:gd name="connsiteY0" fmla="*/ 0 h 2311400"/>
                <a:gd name="connsiteX1" fmla="*/ 2927870 w 4083570"/>
                <a:gd name="connsiteY1" fmla="*/ 0 h 2311400"/>
                <a:gd name="connsiteX2" fmla="*/ 4083570 w 4083570"/>
                <a:gd name="connsiteY2" fmla="*/ 1155700 h 2311400"/>
                <a:gd name="connsiteX3" fmla="*/ 2927870 w 4083570"/>
                <a:gd name="connsiteY3" fmla="*/ 2311400 h 2311400"/>
                <a:gd name="connsiteX4" fmla="*/ 0 w 4083570"/>
                <a:gd name="connsiteY4" fmla="*/ 2311400 h 2311400"/>
                <a:gd name="connsiteX5" fmla="*/ 189846 w 4083570"/>
                <a:gd name="connsiteY5" fmla="*/ 1102665 h 2311400"/>
                <a:gd name="connsiteX6" fmla="*/ 0 w 4083570"/>
                <a:gd name="connsiteY6" fmla="*/ 0 h 2311400"/>
                <a:gd name="connsiteX0" fmla="*/ 0 w 3552972"/>
                <a:gd name="connsiteY0" fmla="*/ 0 h 2311400"/>
                <a:gd name="connsiteX1" fmla="*/ 2927870 w 3552972"/>
                <a:gd name="connsiteY1" fmla="*/ 0 h 2311400"/>
                <a:gd name="connsiteX2" fmla="*/ 3552972 w 3552972"/>
                <a:gd name="connsiteY2" fmla="*/ 1128016 h 2311400"/>
                <a:gd name="connsiteX3" fmla="*/ 2927870 w 3552972"/>
                <a:gd name="connsiteY3" fmla="*/ 2311400 h 2311400"/>
                <a:gd name="connsiteX4" fmla="*/ 0 w 3552972"/>
                <a:gd name="connsiteY4" fmla="*/ 2311400 h 2311400"/>
                <a:gd name="connsiteX5" fmla="*/ 189846 w 3552972"/>
                <a:gd name="connsiteY5" fmla="*/ 1102665 h 2311400"/>
                <a:gd name="connsiteX6" fmla="*/ 0 w 3552972"/>
                <a:gd name="connsiteY6" fmla="*/ 0 h 231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972" h="2311400">
                  <a:moveTo>
                    <a:pt x="0" y="0"/>
                  </a:moveTo>
                  <a:lnTo>
                    <a:pt x="2927870" y="0"/>
                  </a:lnTo>
                  <a:lnTo>
                    <a:pt x="3552972" y="1128016"/>
                  </a:lnTo>
                  <a:lnTo>
                    <a:pt x="2927870" y="2311400"/>
                  </a:lnTo>
                  <a:lnTo>
                    <a:pt x="0" y="2311400"/>
                  </a:lnTo>
                  <a:lnTo>
                    <a:pt x="189846" y="1102665"/>
                  </a:lnTo>
                  <a:lnTo>
                    <a:pt x="0" y="0"/>
                  </a:lnTo>
                  <a:close/>
                </a:path>
              </a:pathLst>
            </a:custGeom>
            <a:effectLst>
              <a:outerShdw blurRad="76200" dir="13500000" sy="23000" kx="1200000" algn="br" rotWithShape="0">
                <a:prstClr val="black">
                  <a:alpha val="20000"/>
                </a:prstClr>
              </a:outerShdw>
            </a:effectLst>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Title 1">
              <a:extLst>
                <a:ext uri="{FF2B5EF4-FFF2-40B4-BE49-F238E27FC236}">
                  <a16:creationId xmlns:a16="http://schemas.microsoft.com/office/drawing/2014/main" id="{270629EE-A576-40D8-8B8C-ED67C66A8A0A}"/>
                </a:ext>
              </a:extLst>
            </p:cNvPr>
            <p:cNvSpPr txBox="1">
              <a:spLocks/>
            </p:cNvSpPr>
            <p:nvPr/>
          </p:nvSpPr>
          <p:spPr>
            <a:xfrm>
              <a:off x="1325521" y="2490855"/>
              <a:ext cx="3456026" cy="2117587"/>
            </a:xfrm>
            <a:prstGeom prst="rect">
              <a:avLst/>
            </a:prstGeom>
            <a:effectLst>
              <a:outerShdw blurRad="76200" dir="13500000" sy="23000" kx="1200000" algn="br" rotWithShape="0">
                <a:prstClr val="black">
                  <a:alpha val="20000"/>
                </a:prstClr>
              </a:outerShdw>
            </a:effectLst>
          </p:spPr>
          <p:txBody>
            <a:bodyPr rIns="54864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Book Antiqua" panose="02040602050305030304" pitchFamily="18" charset="0"/>
                  <a:cs typeface="Aharoni" panose="02010803020104030203" pitchFamily="2" charset="-79"/>
                </a:rPr>
                <a:t>Systemic Change &amp; Gender Equity</a:t>
              </a:r>
            </a:p>
            <a:p>
              <a:endParaRPr lang="en-US" sz="2400" b="1" dirty="0">
                <a:latin typeface="Book Antiqua" panose="02040602050305030304" pitchFamily="18" charset="0"/>
                <a:cs typeface="Aharoni" panose="02010803020104030203" pitchFamily="2" charset="-79"/>
              </a:endParaRPr>
            </a:p>
            <a:p>
              <a:r>
                <a:rPr lang="en-US" sz="2000" b="1" dirty="0">
                  <a:latin typeface="Book Antiqua" panose="02040602050305030304" pitchFamily="18" charset="0"/>
                  <a:cs typeface="Aharoni" panose="02010803020104030203" pitchFamily="2" charset="-79"/>
                </a:rPr>
                <a:t>“Fixing” the institutions, not </a:t>
              </a:r>
            </a:p>
            <a:p>
              <a:r>
                <a:rPr lang="en-US" sz="2000" b="1" dirty="0">
                  <a:latin typeface="Book Antiqua" panose="02040602050305030304" pitchFamily="18" charset="0"/>
                  <a:cs typeface="Aharoni" panose="02010803020104030203" pitchFamily="2" charset="-79"/>
                </a:rPr>
                <a:t>the individuals…</a:t>
              </a:r>
            </a:p>
          </p:txBody>
        </p:sp>
        <p:sp>
          <p:nvSpPr>
            <p:cNvPr id="9" name="Arrow: Chevron 8">
              <a:extLst>
                <a:ext uri="{FF2B5EF4-FFF2-40B4-BE49-F238E27FC236}">
                  <a16:creationId xmlns:a16="http://schemas.microsoft.com/office/drawing/2014/main" id="{8464865D-7519-4423-AF33-01757960D203}"/>
                </a:ext>
              </a:extLst>
            </p:cNvPr>
            <p:cNvSpPr/>
            <p:nvPr/>
          </p:nvSpPr>
          <p:spPr>
            <a:xfrm>
              <a:off x="768023" y="2394404"/>
              <a:ext cx="438150" cy="2311401"/>
            </a:xfrm>
            <a:prstGeom prst="chevron">
              <a:avLst/>
            </a:prstGeom>
            <a:effectLst>
              <a:outerShdw blurRad="76200" dir="13500000" sy="23000" kx="1200000" algn="br" rotWithShape="0">
                <a:prstClr val="black">
                  <a:alpha val="20000"/>
                </a:prstClr>
              </a:outerShdw>
            </a:effectLst>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10" name="Title 1">
            <a:extLst>
              <a:ext uri="{FF2B5EF4-FFF2-40B4-BE49-F238E27FC236}">
                <a16:creationId xmlns:a16="http://schemas.microsoft.com/office/drawing/2014/main" id="{8AB268EF-DFD3-4E9E-8B57-C1FF91EBE8F0}"/>
              </a:ext>
            </a:extLst>
          </p:cNvPr>
          <p:cNvSpPr txBox="1">
            <a:spLocks/>
          </p:cNvSpPr>
          <p:nvPr/>
        </p:nvSpPr>
        <p:spPr>
          <a:xfrm>
            <a:off x="301044" y="257604"/>
            <a:ext cx="11313106" cy="10411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effectLst>
                  <a:outerShdw blurRad="38100" dist="38100" dir="2700000" algn="tl">
                    <a:srgbClr val="000000">
                      <a:alpha val="43137"/>
                    </a:srgbClr>
                  </a:outerShdw>
                </a:effectLst>
                <a:latin typeface="Book Antiqua" panose="02040602050305030304" pitchFamily="18" charset="0"/>
                <a:cs typeface="Aharoni" panose="02010803020104030203" pitchFamily="2" charset="-79"/>
              </a:rPr>
              <a:t>The ADVANCE Program Model</a:t>
            </a:r>
          </a:p>
        </p:txBody>
      </p:sp>
      <p:grpSp>
        <p:nvGrpSpPr>
          <p:cNvPr id="2" name="Group 1">
            <a:extLst>
              <a:ext uri="{FF2B5EF4-FFF2-40B4-BE49-F238E27FC236}">
                <a16:creationId xmlns:a16="http://schemas.microsoft.com/office/drawing/2014/main" id="{520B1038-419A-431A-A705-3C8E8C8B6791}"/>
              </a:ext>
            </a:extLst>
          </p:cNvPr>
          <p:cNvGrpSpPr/>
          <p:nvPr/>
        </p:nvGrpSpPr>
        <p:grpSpPr>
          <a:xfrm>
            <a:off x="9331366" y="2403156"/>
            <a:ext cx="2690118" cy="4454544"/>
            <a:chOff x="9331366" y="2403156"/>
            <a:chExt cx="2690118" cy="4454544"/>
          </a:xfrm>
        </p:grpSpPr>
        <p:sp>
          <p:nvSpPr>
            <p:cNvPr id="21" name="Rectangle: Diagonal Corners Snipped 20">
              <a:extLst>
                <a:ext uri="{FF2B5EF4-FFF2-40B4-BE49-F238E27FC236}">
                  <a16:creationId xmlns:a16="http://schemas.microsoft.com/office/drawing/2014/main" id="{383DD13C-4D3C-4655-A04E-4E056678A07C}"/>
                </a:ext>
              </a:extLst>
            </p:cNvPr>
            <p:cNvSpPr/>
            <p:nvPr/>
          </p:nvSpPr>
          <p:spPr>
            <a:xfrm>
              <a:off x="9515659" y="2403156"/>
              <a:ext cx="2446075" cy="3984128"/>
            </a:xfrm>
            <a:prstGeom prst="snip2DiagRect">
              <a:avLst/>
            </a:prstGeom>
            <a:solidFill>
              <a:schemeClr val="accent1">
                <a:lumMod val="75000"/>
              </a:schemeClr>
            </a:solidFill>
            <a:ln>
              <a:noFill/>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latin typeface="Times New Roman" panose="02020603050405020304" pitchFamily="18" charset="0"/>
                  <a:cs typeface="Times New Roman" panose="02020603050405020304" pitchFamily="18" charset="0"/>
                </a:rPr>
                <a:t>Long-term Goal:</a:t>
              </a:r>
            </a:p>
            <a:p>
              <a:pPr algn="ctr"/>
              <a:r>
                <a:rPr lang="en-US" sz="2400" dirty="0">
                  <a:latin typeface="Times New Roman" panose="02020603050405020304" pitchFamily="18" charset="0"/>
                  <a:cs typeface="Times New Roman" panose="02020603050405020304" pitchFamily="18" charset="0"/>
                </a:rPr>
                <a:t>A productive, successful, &amp; diverse STEM academic workforce</a:t>
              </a:r>
            </a:p>
          </p:txBody>
        </p:sp>
        <p:sp>
          <p:nvSpPr>
            <p:cNvPr id="5" name="Oval 4">
              <a:extLst>
                <a:ext uri="{FF2B5EF4-FFF2-40B4-BE49-F238E27FC236}">
                  <a16:creationId xmlns:a16="http://schemas.microsoft.com/office/drawing/2014/main" id="{2D8873AD-2F87-4439-9F10-DF614DEB8BFC}"/>
                </a:ext>
              </a:extLst>
            </p:cNvPr>
            <p:cNvSpPr/>
            <p:nvPr/>
          </p:nvSpPr>
          <p:spPr>
            <a:xfrm flipH="1">
              <a:off x="9331366" y="5202703"/>
              <a:ext cx="1259743" cy="1198241"/>
            </a:xfrm>
            <a:prstGeom prst="ellipse">
              <a:avLst/>
            </a:prstGeom>
            <a:blipFill>
              <a:blip r:embed="rId3" cstate="print">
                <a:extLst>
                  <a:ext uri="{28A0092B-C50C-407E-A947-70E740481C1C}">
                    <a14:useLocalDpi xmlns:a14="http://schemas.microsoft.com/office/drawing/2010/main" val="0"/>
                  </a:ext>
                </a:extLst>
              </a:blip>
              <a:srcRect/>
              <a:stretch>
                <a:fillRect l="-17000" r="-17000"/>
              </a:stretch>
            </a:blipFill>
            <a:effectLst>
              <a:outerShdw blurRad="76200" dir="13500000" sy="23000" kx="1200000" algn="br" rotWithShape="0">
                <a:prstClr val="black">
                  <a:alpha val="20000"/>
                </a:prstClr>
              </a:outerShdw>
            </a:effectLst>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0"/>
                <a:satOff val="0"/>
                <a:lumOff val="0"/>
                <a:alphaOff val="0"/>
              </a:schemeClr>
            </a:effectRef>
            <a:fontRef idx="minor">
              <a:schemeClr val="lt1">
                <a:hueOff val="0"/>
                <a:satOff val="0"/>
                <a:lumOff val="0"/>
                <a:alphaOff val="0"/>
              </a:schemeClr>
            </a:fontRef>
          </p:style>
        </p:sp>
        <p:sp>
          <p:nvSpPr>
            <p:cNvPr id="13" name="Oval 12">
              <a:extLst>
                <a:ext uri="{FF2B5EF4-FFF2-40B4-BE49-F238E27FC236}">
                  <a16:creationId xmlns:a16="http://schemas.microsoft.com/office/drawing/2014/main" id="{928836DA-BB63-4040-88EE-2FA4696E88F7}"/>
                </a:ext>
              </a:extLst>
            </p:cNvPr>
            <p:cNvSpPr/>
            <p:nvPr/>
          </p:nvSpPr>
          <p:spPr>
            <a:xfrm flipH="1">
              <a:off x="10907639" y="5486648"/>
              <a:ext cx="1113845" cy="1222462"/>
            </a:xfrm>
            <a:prstGeom prst="ellipse">
              <a:avLst/>
            </a:prstGeom>
            <a:blipFill>
              <a:blip r:embed="rId4" cstate="print">
                <a:extLst>
                  <a:ext uri="{28A0092B-C50C-407E-A947-70E740481C1C}">
                    <a14:useLocalDpi xmlns:a14="http://schemas.microsoft.com/office/drawing/2010/main" val="0"/>
                  </a:ext>
                </a:extLst>
              </a:blip>
              <a:srcRect/>
              <a:stretch>
                <a:fillRect t="-25000" b="-25000"/>
              </a:stretch>
            </a:blipFill>
            <a:effectLst>
              <a:outerShdw blurRad="76200" dir="13500000" sy="23000" kx="1200000" algn="br" rotWithShape="0">
                <a:prstClr val="black">
                  <a:alpha val="20000"/>
                </a:prstClr>
              </a:outerShdw>
            </a:effectLst>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3364820"/>
                <a:satOff val="-11474"/>
                <a:lumOff val="-1911"/>
                <a:alphaOff val="0"/>
              </a:schemeClr>
            </a:effectRef>
            <a:fontRef idx="minor">
              <a:schemeClr val="lt1">
                <a:hueOff val="0"/>
                <a:satOff val="0"/>
                <a:lumOff val="0"/>
                <a:alphaOff val="0"/>
              </a:schemeClr>
            </a:fontRef>
          </p:style>
        </p:sp>
        <p:sp>
          <p:nvSpPr>
            <p:cNvPr id="15" name="Oval 14">
              <a:extLst>
                <a:ext uri="{FF2B5EF4-FFF2-40B4-BE49-F238E27FC236}">
                  <a16:creationId xmlns:a16="http://schemas.microsoft.com/office/drawing/2014/main" id="{651E933C-914D-4C2A-BEAB-AE0504C6D429}"/>
                </a:ext>
              </a:extLst>
            </p:cNvPr>
            <p:cNvSpPr/>
            <p:nvPr/>
          </p:nvSpPr>
          <p:spPr>
            <a:xfrm flipH="1">
              <a:off x="9932127" y="5652225"/>
              <a:ext cx="1233347" cy="1205475"/>
            </a:xfrm>
            <a:prstGeom prst="ellipse">
              <a:avLst/>
            </a:prstGeom>
            <a:blipFill>
              <a:blip r:embed="rId5" cstate="print">
                <a:extLst>
                  <a:ext uri="{28A0092B-C50C-407E-A947-70E740481C1C}">
                    <a14:useLocalDpi xmlns:a14="http://schemas.microsoft.com/office/drawing/2010/main" val="0"/>
                  </a:ext>
                </a:extLst>
              </a:blip>
              <a:srcRect/>
              <a:stretch>
                <a:fillRect l="-25000" r="-25000"/>
              </a:stretch>
            </a:blipFill>
            <a:effectLst>
              <a:outerShdw blurRad="76200" dir="13500000" sy="23000" kx="1200000" algn="br" rotWithShape="0">
                <a:prstClr val="black">
                  <a:alpha val="20000"/>
                </a:prstClr>
              </a:outerShdw>
            </a:effectLst>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6729641"/>
                <a:satOff val="-22947"/>
                <a:lumOff val="-3823"/>
                <a:alphaOff val="0"/>
              </a:schemeClr>
            </a:effectRef>
            <a:fontRef idx="minor">
              <a:schemeClr val="lt1">
                <a:hueOff val="0"/>
                <a:satOff val="0"/>
                <a:lumOff val="0"/>
                <a:alphaOff val="0"/>
              </a:schemeClr>
            </a:fontRef>
          </p:style>
        </p:sp>
      </p:grpSp>
      <p:grpSp>
        <p:nvGrpSpPr>
          <p:cNvPr id="4" name="Group 3">
            <a:extLst>
              <a:ext uri="{FF2B5EF4-FFF2-40B4-BE49-F238E27FC236}">
                <a16:creationId xmlns:a16="http://schemas.microsoft.com/office/drawing/2014/main" id="{FCF226E9-DE60-4F7F-B109-12B3E603C524}"/>
              </a:ext>
            </a:extLst>
          </p:cNvPr>
          <p:cNvGrpSpPr/>
          <p:nvPr/>
        </p:nvGrpSpPr>
        <p:grpSpPr>
          <a:xfrm>
            <a:off x="3529944" y="1556740"/>
            <a:ext cx="5827961" cy="4478300"/>
            <a:chOff x="3529944" y="1556740"/>
            <a:chExt cx="5827961" cy="4478300"/>
          </a:xfrm>
        </p:grpSpPr>
        <p:sp>
          <p:nvSpPr>
            <p:cNvPr id="24" name="Rectangle 23">
              <a:extLst>
                <a:ext uri="{FF2B5EF4-FFF2-40B4-BE49-F238E27FC236}">
                  <a16:creationId xmlns:a16="http://schemas.microsoft.com/office/drawing/2014/main" id="{D26B0DF4-69FD-4195-963C-B3ECCD17A5E1}"/>
                </a:ext>
              </a:extLst>
            </p:cNvPr>
            <p:cNvSpPr/>
            <p:nvPr/>
          </p:nvSpPr>
          <p:spPr>
            <a:xfrm>
              <a:off x="3529944" y="1556740"/>
              <a:ext cx="5102167" cy="4478300"/>
            </a:xfrm>
            <a:prstGeom prst="rect">
              <a:avLst/>
            </a:prstGeom>
            <a:ln>
              <a:noFill/>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a:latin typeface="Times New Roman" panose="02020603050405020304" pitchFamily="18" charset="0"/>
                  <a:cs typeface="Times New Roman" panose="02020603050405020304" pitchFamily="18" charset="0"/>
                </a:rPr>
                <a:t>Program Goals:</a:t>
              </a:r>
              <a:endParaRPr lang="en-US" b="1" dirty="0">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66A17BF2-7CE2-45F4-86E5-69539CCAA6C1}"/>
                </a:ext>
              </a:extLst>
            </p:cNvPr>
            <p:cNvSpPr/>
            <p:nvPr/>
          </p:nvSpPr>
          <p:spPr>
            <a:xfrm flipH="1">
              <a:off x="3687698" y="3337329"/>
              <a:ext cx="5643667" cy="1220707"/>
            </a:xfrm>
            <a:custGeom>
              <a:avLst/>
              <a:gdLst>
                <a:gd name="connsiteX0" fmla="*/ 0 w 6009386"/>
                <a:gd name="connsiteY0" fmla="*/ 0 h 776823"/>
                <a:gd name="connsiteX1" fmla="*/ 5620975 w 6009386"/>
                <a:gd name="connsiteY1" fmla="*/ 0 h 776823"/>
                <a:gd name="connsiteX2" fmla="*/ 6009386 w 6009386"/>
                <a:gd name="connsiteY2" fmla="*/ 388412 h 776823"/>
                <a:gd name="connsiteX3" fmla="*/ 5620975 w 6009386"/>
                <a:gd name="connsiteY3" fmla="*/ 776823 h 776823"/>
                <a:gd name="connsiteX4" fmla="*/ 0 w 6009386"/>
                <a:gd name="connsiteY4" fmla="*/ 776823 h 776823"/>
                <a:gd name="connsiteX5" fmla="*/ 0 w 6009386"/>
                <a:gd name="connsiteY5" fmla="*/ 0 h 77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9386" h="776823">
                  <a:moveTo>
                    <a:pt x="6009386" y="776822"/>
                  </a:moveTo>
                  <a:lnTo>
                    <a:pt x="388411" y="776822"/>
                  </a:lnTo>
                  <a:lnTo>
                    <a:pt x="0" y="388411"/>
                  </a:lnTo>
                  <a:lnTo>
                    <a:pt x="388411" y="1"/>
                  </a:lnTo>
                  <a:lnTo>
                    <a:pt x="6009386" y="1"/>
                  </a:lnTo>
                  <a:lnTo>
                    <a:pt x="6009386" y="77682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txBody>
            <a:bodyPr spcFirstLastPara="0" vert="horz" wrap="square" lIns="274320" tIns="83821" rIns="156464" bIns="83820" numCol="1" spcCol="1270" anchor="ctr" anchorCtr="0">
              <a:noAutofit/>
            </a:bodyPr>
            <a:lstStyle/>
            <a:p>
              <a:pPr marL="0" lvl="0" indent="0" defTabSz="977900" rtl="0">
                <a:lnSpc>
                  <a:spcPct val="90000"/>
                </a:lnSpc>
                <a:spcBef>
                  <a:spcPct val="0"/>
                </a:spcBef>
                <a:spcAft>
                  <a:spcPct val="35000"/>
                </a:spcAft>
                <a:buNone/>
              </a:pPr>
              <a:r>
                <a:rPr lang="en-US" sz="2200" b="1" kern="1200" dirty="0">
                  <a:latin typeface="Book Antiqua" panose="02040602050305030304" pitchFamily="18" charset="0"/>
                  <a:ea typeface="+mn-ea"/>
                  <a:cs typeface="+mn-cs"/>
                </a:rPr>
                <a:t>Research-based inclusive practices used by STEM institutions &amp; organizations  </a:t>
              </a:r>
            </a:p>
          </p:txBody>
        </p:sp>
        <p:sp>
          <p:nvSpPr>
            <p:cNvPr id="3" name="Freeform: Shape 2">
              <a:extLst>
                <a:ext uri="{FF2B5EF4-FFF2-40B4-BE49-F238E27FC236}">
                  <a16:creationId xmlns:a16="http://schemas.microsoft.com/office/drawing/2014/main" id="{45F65F74-7C19-4DD5-92CF-0832663DC415}"/>
                </a:ext>
              </a:extLst>
            </p:cNvPr>
            <p:cNvSpPr/>
            <p:nvPr/>
          </p:nvSpPr>
          <p:spPr>
            <a:xfrm flipH="1">
              <a:off x="3662993" y="2050912"/>
              <a:ext cx="5668371" cy="1162301"/>
            </a:xfrm>
            <a:custGeom>
              <a:avLst/>
              <a:gdLst>
                <a:gd name="connsiteX0" fmla="*/ 0 w 5831244"/>
                <a:gd name="connsiteY0" fmla="*/ 0 h 776823"/>
                <a:gd name="connsiteX1" fmla="*/ 5442833 w 5831244"/>
                <a:gd name="connsiteY1" fmla="*/ 0 h 776823"/>
                <a:gd name="connsiteX2" fmla="*/ 5831244 w 5831244"/>
                <a:gd name="connsiteY2" fmla="*/ 388412 h 776823"/>
                <a:gd name="connsiteX3" fmla="*/ 5442833 w 5831244"/>
                <a:gd name="connsiteY3" fmla="*/ 776823 h 776823"/>
                <a:gd name="connsiteX4" fmla="*/ 0 w 5831244"/>
                <a:gd name="connsiteY4" fmla="*/ 776823 h 776823"/>
                <a:gd name="connsiteX5" fmla="*/ 0 w 5831244"/>
                <a:gd name="connsiteY5" fmla="*/ 0 h 77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1244" h="776823">
                  <a:moveTo>
                    <a:pt x="5831244" y="776822"/>
                  </a:moveTo>
                  <a:lnTo>
                    <a:pt x="388411" y="776822"/>
                  </a:lnTo>
                  <a:lnTo>
                    <a:pt x="0" y="388411"/>
                  </a:lnTo>
                  <a:lnTo>
                    <a:pt x="388411" y="1"/>
                  </a:lnTo>
                  <a:lnTo>
                    <a:pt x="5831244" y="1"/>
                  </a:lnTo>
                  <a:lnTo>
                    <a:pt x="5831244" y="77682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74320" tIns="83821" rIns="182880" bIns="83821" numCol="1" spcCol="1270" anchor="ctr" anchorCtr="0">
              <a:noAutofit/>
            </a:bodyPr>
            <a:lstStyle/>
            <a:p>
              <a:pPr marL="0" lvl="0" indent="0" defTabSz="977900" rtl="0">
                <a:lnSpc>
                  <a:spcPct val="90000"/>
                </a:lnSpc>
                <a:spcBef>
                  <a:spcPct val="0"/>
                </a:spcBef>
                <a:spcAft>
                  <a:spcPct val="35000"/>
                </a:spcAft>
                <a:buNone/>
              </a:pPr>
              <a:r>
                <a:rPr lang="en-US" sz="2200" b="1" kern="1200" dirty="0">
                  <a:latin typeface="Book Antiqua" panose="02040602050305030304" pitchFamily="18" charset="0"/>
                  <a:ea typeface="+mn-ea"/>
                  <a:cs typeface="+mn-cs"/>
                </a:rPr>
                <a:t>STEM institutions &amp; organizations that are structured to be equitable </a:t>
              </a:r>
            </a:p>
          </p:txBody>
        </p:sp>
        <p:sp>
          <p:nvSpPr>
            <p:cNvPr id="12" name="Freeform: Shape 11">
              <a:extLst>
                <a:ext uri="{FF2B5EF4-FFF2-40B4-BE49-F238E27FC236}">
                  <a16:creationId xmlns:a16="http://schemas.microsoft.com/office/drawing/2014/main" id="{CED44832-D4FE-4968-A31F-939E4E483112}"/>
                </a:ext>
              </a:extLst>
            </p:cNvPr>
            <p:cNvSpPr/>
            <p:nvPr/>
          </p:nvSpPr>
          <p:spPr>
            <a:xfrm flipH="1">
              <a:off x="3687699" y="4721531"/>
              <a:ext cx="5670206" cy="1174089"/>
            </a:xfrm>
            <a:custGeom>
              <a:avLst/>
              <a:gdLst>
                <a:gd name="connsiteX0" fmla="*/ 0 w 6266942"/>
                <a:gd name="connsiteY0" fmla="*/ 0 h 776823"/>
                <a:gd name="connsiteX1" fmla="*/ 5878531 w 6266942"/>
                <a:gd name="connsiteY1" fmla="*/ 0 h 776823"/>
                <a:gd name="connsiteX2" fmla="*/ 6266942 w 6266942"/>
                <a:gd name="connsiteY2" fmla="*/ 388412 h 776823"/>
                <a:gd name="connsiteX3" fmla="*/ 5878531 w 6266942"/>
                <a:gd name="connsiteY3" fmla="*/ 776823 h 776823"/>
                <a:gd name="connsiteX4" fmla="*/ 0 w 6266942"/>
                <a:gd name="connsiteY4" fmla="*/ 776823 h 776823"/>
                <a:gd name="connsiteX5" fmla="*/ 0 w 6266942"/>
                <a:gd name="connsiteY5" fmla="*/ 0 h 77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6942" h="776823">
                  <a:moveTo>
                    <a:pt x="6266942" y="1"/>
                  </a:moveTo>
                  <a:lnTo>
                    <a:pt x="388411" y="1"/>
                  </a:lnTo>
                  <a:lnTo>
                    <a:pt x="0" y="388412"/>
                  </a:lnTo>
                  <a:lnTo>
                    <a:pt x="388411" y="776822"/>
                  </a:lnTo>
                  <a:lnTo>
                    <a:pt x="6266942" y="776822"/>
                  </a:lnTo>
                  <a:lnTo>
                    <a:pt x="6266942" y="1"/>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3379271"/>
                <a:satOff val="-8710"/>
                <a:lumOff val="-5883"/>
                <a:alphaOff val="0"/>
              </a:schemeClr>
            </a:fillRef>
            <a:effectRef idx="2">
              <a:schemeClr val="accent5">
                <a:hueOff val="-3379271"/>
                <a:satOff val="-8710"/>
                <a:lumOff val="-5883"/>
                <a:alphaOff val="0"/>
              </a:schemeClr>
            </a:effectRef>
            <a:fontRef idx="minor">
              <a:schemeClr val="lt1"/>
            </a:fontRef>
          </p:style>
          <p:txBody>
            <a:bodyPr spcFirstLastPara="0" vert="horz" wrap="square" lIns="274320" tIns="83820" rIns="156464" bIns="83821" numCol="1" spcCol="1270" anchor="ctr" anchorCtr="0">
              <a:noAutofit/>
            </a:bodyPr>
            <a:lstStyle/>
            <a:p>
              <a:pPr marL="0" lvl="0" indent="0" defTabSz="977900" rtl="0">
                <a:lnSpc>
                  <a:spcPct val="90000"/>
                </a:lnSpc>
                <a:spcBef>
                  <a:spcPct val="0"/>
                </a:spcBef>
                <a:spcAft>
                  <a:spcPct val="35000"/>
                </a:spcAft>
                <a:buNone/>
              </a:pPr>
              <a:r>
                <a:rPr lang="en-US" sz="2200" b="1" kern="1200" dirty="0">
                  <a:latin typeface="Book Antiqua" panose="02040602050305030304" pitchFamily="18" charset="0"/>
                  <a:ea typeface="+mn-ea"/>
                  <a:cs typeface="+mn-cs"/>
                </a:rPr>
                <a:t>STEM </a:t>
              </a:r>
              <a:r>
                <a:rPr lang="en-US" sz="2200" b="1" dirty="0">
                  <a:latin typeface="Book Antiqua" panose="02040602050305030304" pitchFamily="18" charset="0"/>
                </a:rPr>
                <a:t>culture &amp; climate </a:t>
              </a:r>
              <a:r>
                <a:rPr lang="en-US" sz="2200" b="1" kern="1200" dirty="0">
                  <a:latin typeface="Book Antiqua" panose="02040602050305030304" pitchFamily="18" charset="0"/>
                  <a:ea typeface="+mn-ea"/>
                  <a:cs typeface="+mn-cs"/>
                </a:rPr>
                <a:t>that suppor</a:t>
              </a:r>
              <a:r>
                <a:rPr lang="en-US" sz="2200" b="1" dirty="0">
                  <a:latin typeface="Book Antiqua" panose="02040602050305030304" pitchFamily="18" charset="0"/>
                </a:rPr>
                <a:t>ts a</a:t>
              </a:r>
              <a:r>
                <a:rPr lang="en-US" sz="2200" b="1" kern="1200" dirty="0">
                  <a:latin typeface="Book Antiqua" panose="02040602050305030304" pitchFamily="18" charset="0"/>
                  <a:ea typeface="+mn-ea"/>
                  <a:cs typeface="+mn-cs"/>
                </a:rPr>
                <a:t> diverse STEM academic workforce</a:t>
              </a:r>
            </a:p>
          </p:txBody>
        </p:sp>
      </p:grpSp>
      <p:pic>
        <p:nvPicPr>
          <p:cNvPr id="17" name="Picture 16">
            <a:extLst>
              <a:ext uri="{FF2B5EF4-FFF2-40B4-BE49-F238E27FC236}">
                <a16:creationId xmlns:a16="http://schemas.microsoft.com/office/drawing/2014/main" id="{5C53FF70-8561-4313-9CE1-C4C39C6E5F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271" y="5581050"/>
            <a:ext cx="1027718" cy="1033658"/>
          </a:xfrm>
          <a:prstGeom prst="rect">
            <a:avLst/>
          </a:prstGeom>
        </p:spPr>
      </p:pic>
    </p:spTree>
    <p:extLst>
      <p:ext uri="{BB962C8B-B14F-4D97-AF65-F5344CB8AC3E}">
        <p14:creationId xmlns:p14="http://schemas.microsoft.com/office/powerpoint/2010/main" val="176946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9179" y="228599"/>
            <a:ext cx="11257268" cy="990600"/>
          </a:xfrm>
        </p:spPr>
        <p:txBody>
          <a:bodyPr>
            <a:normAutofit/>
          </a:bodyPr>
          <a:lstStyle/>
          <a:p>
            <a:pPr algn="ctr">
              <a:defRPr/>
            </a:pPr>
            <a:r>
              <a:rPr lang="en-US" sz="4000" b="1" dirty="0">
                <a:effectLst>
                  <a:outerShdw blurRad="38100" dist="38100" dir="2700000" algn="tl">
                    <a:srgbClr val="000000">
                      <a:alpha val="43137"/>
                    </a:srgbClr>
                  </a:outerShdw>
                </a:effectLst>
                <a:latin typeface="Book Antiqua" panose="02040602050305030304" pitchFamily="18" charset="0"/>
                <a:cs typeface="Aharoni" panose="02010803020104030203" pitchFamily="2" charset="-79"/>
              </a:rPr>
              <a:t>ADVANCE Portfolio 2001-2018</a:t>
            </a:r>
          </a:p>
        </p:txBody>
      </p:sp>
      <p:sp>
        <p:nvSpPr>
          <p:cNvPr id="5" name="Content Placeholder 4"/>
          <p:cNvSpPr txBox="1">
            <a:spLocks/>
          </p:cNvSpPr>
          <p:nvPr/>
        </p:nvSpPr>
        <p:spPr>
          <a:xfrm>
            <a:off x="567641" y="1827961"/>
            <a:ext cx="6009749" cy="4314001"/>
          </a:xfrm>
          <a:prstGeom prst="rect">
            <a:avLst/>
          </a:prstGeom>
          <a:noFill/>
        </p:spPr>
        <p:txBody>
          <a:bodyPr vert="horz" wrap="square" rtlCol="0">
            <a:sp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anose="05000000000000000000" pitchFamily="2" charset="2"/>
              <a:buChar char="q"/>
            </a:pPr>
            <a:r>
              <a:rPr lang="en-US" sz="2400" i="1" dirty="0"/>
              <a:t>65 Institutional Transformation (IT) </a:t>
            </a:r>
            <a:r>
              <a:rPr lang="en-US" sz="2400" dirty="0"/>
              <a:t>grants </a:t>
            </a:r>
          </a:p>
          <a:p>
            <a:pPr lvl="1">
              <a:buFont typeface="Wingdings" panose="05000000000000000000" pitchFamily="2" charset="2"/>
              <a:buChar char="Ø"/>
            </a:pPr>
            <a:r>
              <a:rPr lang="en-US" sz="2000" dirty="0"/>
              <a:t>Reach:</a:t>
            </a:r>
          </a:p>
          <a:p>
            <a:pPr lvl="2">
              <a:buFont typeface="Wingdings" panose="05000000000000000000" pitchFamily="2" charset="2"/>
              <a:buChar char="Ø"/>
            </a:pPr>
            <a:r>
              <a:rPr lang="en-US" sz="2000" dirty="0"/>
              <a:t>~2% of all non-profit IHEs in U.S.</a:t>
            </a:r>
          </a:p>
          <a:p>
            <a:pPr lvl="2">
              <a:buFont typeface="Wingdings" panose="05000000000000000000" pitchFamily="2" charset="2"/>
              <a:buChar char="Ø"/>
            </a:pPr>
            <a:r>
              <a:rPr lang="en-US" sz="2000" dirty="0"/>
              <a:t>28% of Very High Research Universities</a:t>
            </a:r>
          </a:p>
          <a:p>
            <a:pPr>
              <a:buFont typeface="Wingdings" panose="05000000000000000000" pitchFamily="2" charset="2"/>
              <a:buChar char="q"/>
            </a:pPr>
            <a:endParaRPr lang="en-US" sz="2400" i="1" dirty="0"/>
          </a:p>
          <a:p>
            <a:pPr>
              <a:buFont typeface="Wingdings" panose="05000000000000000000" pitchFamily="2" charset="2"/>
              <a:buChar char="q"/>
            </a:pPr>
            <a:r>
              <a:rPr lang="en-US" sz="2400" i="1" dirty="0"/>
              <a:t>IT-Catalyst, Adaptation,</a:t>
            </a:r>
            <a:r>
              <a:rPr lang="en-US" sz="2400" dirty="0"/>
              <a:t> and </a:t>
            </a:r>
            <a:r>
              <a:rPr lang="en-US" sz="2400" i="1" dirty="0"/>
              <a:t>Partnership</a:t>
            </a:r>
            <a:r>
              <a:rPr lang="en-US" sz="2400" dirty="0"/>
              <a:t> grants </a:t>
            </a:r>
          </a:p>
          <a:p>
            <a:pPr lvl="1">
              <a:buFont typeface="Wingdings" panose="05000000000000000000" pitchFamily="2" charset="2"/>
              <a:buChar char="Ø"/>
            </a:pPr>
            <a:r>
              <a:rPr lang="en-US" sz="2000" dirty="0"/>
              <a:t>Reach:</a:t>
            </a:r>
          </a:p>
          <a:p>
            <a:pPr lvl="2">
              <a:buFont typeface="Wingdings" panose="05000000000000000000" pitchFamily="2" charset="2"/>
              <a:buChar char="Ø"/>
            </a:pPr>
            <a:r>
              <a:rPr lang="en-US" sz="2000" dirty="0"/>
              <a:t>Another ~3% of all non-profits IHEs in U.S.</a:t>
            </a:r>
          </a:p>
          <a:p>
            <a:pPr lvl="2">
              <a:buFont typeface="Wingdings" panose="05000000000000000000" pitchFamily="2" charset="2"/>
              <a:buChar char="Ø"/>
            </a:pPr>
            <a:r>
              <a:rPr lang="en-US" sz="2000" dirty="0"/>
              <a:t>14 non-profit organizations (STEM professional societies, FFRDCs, and National Academies)</a:t>
            </a:r>
          </a:p>
        </p:txBody>
      </p:sp>
      <p:grpSp>
        <p:nvGrpSpPr>
          <p:cNvPr id="8" name="Group 7">
            <a:extLst>
              <a:ext uri="{FF2B5EF4-FFF2-40B4-BE49-F238E27FC236}">
                <a16:creationId xmlns:a16="http://schemas.microsoft.com/office/drawing/2014/main" id="{A208D50C-F3B1-4D93-A864-006CA515A593}"/>
              </a:ext>
            </a:extLst>
          </p:cNvPr>
          <p:cNvGrpSpPr/>
          <p:nvPr/>
        </p:nvGrpSpPr>
        <p:grpSpPr>
          <a:xfrm>
            <a:off x="6807960" y="3595725"/>
            <a:ext cx="4225339" cy="3230916"/>
            <a:chOff x="5973339" y="1400715"/>
            <a:chExt cx="5733108" cy="4517921"/>
          </a:xfrm>
        </p:grpSpPr>
        <p:grpSp>
          <p:nvGrpSpPr>
            <p:cNvPr id="2" name="Group 1">
              <a:extLst>
                <a:ext uri="{FF2B5EF4-FFF2-40B4-BE49-F238E27FC236}">
                  <a16:creationId xmlns:a16="http://schemas.microsoft.com/office/drawing/2014/main" id="{D4CB05D3-4501-496C-A918-2DF3EF40449D}"/>
                </a:ext>
              </a:extLst>
            </p:cNvPr>
            <p:cNvGrpSpPr/>
            <p:nvPr/>
          </p:nvGrpSpPr>
          <p:grpSpPr>
            <a:xfrm>
              <a:off x="5973339" y="1659366"/>
              <a:ext cx="5726752" cy="3253924"/>
              <a:chOff x="4416700" y="1509018"/>
              <a:chExt cx="5726752" cy="3253924"/>
            </a:xfrm>
          </p:grpSpPr>
          <p:pic>
            <p:nvPicPr>
              <p:cNvPr id="6" name="Picture 5">
                <a:extLst>
                  <a:ext uri="{FF2B5EF4-FFF2-40B4-BE49-F238E27FC236}">
                    <a16:creationId xmlns:a16="http://schemas.microsoft.com/office/drawing/2014/main" id="{021259EB-1223-4FA9-A4A9-090823BB5CCF}"/>
                  </a:ext>
                </a:extLst>
              </p:cNvPr>
              <p:cNvPicPr>
                <a:picLocks noChangeAspect="1"/>
              </p:cNvPicPr>
              <p:nvPr/>
            </p:nvPicPr>
            <p:blipFill rotWithShape="1">
              <a:blip r:embed="rId3"/>
              <a:srcRect l="5025" t="3953" r="4824" b="4214"/>
              <a:stretch/>
            </p:blipFill>
            <p:spPr>
              <a:xfrm>
                <a:off x="4416700" y="1509018"/>
                <a:ext cx="5726752" cy="3253924"/>
              </a:xfrm>
              <a:prstGeom prst="rect">
                <a:avLst/>
              </a:prstGeom>
            </p:spPr>
          </p:pic>
          <p:pic>
            <p:nvPicPr>
              <p:cNvPr id="9" name="Picture 2" descr="Image result for puerto rico map outline">
                <a:extLst>
                  <a:ext uri="{FF2B5EF4-FFF2-40B4-BE49-F238E27FC236}">
                    <a16:creationId xmlns:a16="http://schemas.microsoft.com/office/drawing/2014/main" id="{C2979132-E2AE-49B7-A12E-BE7822EDA72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538028" y="4571557"/>
                <a:ext cx="332009" cy="109537"/>
              </a:xfrm>
              <a:prstGeom prst="rect">
                <a:avLst/>
              </a:prstGeom>
              <a:noFill/>
            </p:spPr>
          </p:pic>
        </p:grpSp>
        <p:sp>
          <p:nvSpPr>
            <p:cNvPr id="10" name="Text Placeholder 5">
              <a:extLst>
                <a:ext uri="{FF2B5EF4-FFF2-40B4-BE49-F238E27FC236}">
                  <a16:creationId xmlns:a16="http://schemas.microsoft.com/office/drawing/2014/main" id="{8ACBFD18-1646-4631-BF0E-A9DA5F3209BF}"/>
                </a:ext>
              </a:extLst>
            </p:cNvPr>
            <p:cNvSpPr txBox="1">
              <a:spLocks/>
            </p:cNvSpPr>
            <p:nvPr/>
          </p:nvSpPr>
          <p:spPr>
            <a:xfrm>
              <a:off x="5979695" y="5002994"/>
              <a:ext cx="5726752" cy="915642"/>
            </a:xfrm>
            <a:prstGeom prst="rect">
              <a:avLst/>
            </a:prstGeom>
            <a:solidFill>
              <a:srgbClr val="64B7C6"/>
            </a:solidFill>
            <a:ln>
              <a:solidFill>
                <a:schemeClr val="bg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200" b="1" dirty="0">
                  <a:latin typeface="Arial" charset="0"/>
                  <a:ea typeface="Arial" charset="0"/>
                  <a:cs typeface="Arial" charset="0"/>
                </a:rPr>
                <a:t>214 ADVANCE Grants Across the U.S. 01-18</a:t>
              </a:r>
            </a:p>
            <a:p>
              <a:pPr marL="0" indent="0" algn="ctr">
                <a:spcBef>
                  <a:spcPts val="0"/>
                </a:spcBef>
                <a:buNone/>
              </a:pPr>
              <a:endParaRPr lang="en-US" sz="1200" dirty="0">
                <a:latin typeface="Arial" charset="0"/>
                <a:ea typeface="Arial" charset="0"/>
                <a:cs typeface="Arial" charset="0"/>
              </a:endParaRPr>
            </a:p>
            <a:p>
              <a:pPr marL="0" indent="0" algn="ctr">
                <a:spcBef>
                  <a:spcPts val="0"/>
                </a:spcBef>
                <a:buNone/>
              </a:pPr>
              <a:r>
                <a:rPr lang="en-US" sz="1200" dirty="0">
                  <a:latin typeface="Arial" charset="0"/>
                  <a:ea typeface="Arial" charset="0"/>
                  <a:cs typeface="Arial" charset="0"/>
                </a:rPr>
                <a:t>(shading indicates number of awards)</a:t>
              </a:r>
            </a:p>
          </p:txBody>
        </p:sp>
        <p:sp>
          <p:nvSpPr>
            <p:cNvPr id="7" name="Rectangle 6">
              <a:extLst>
                <a:ext uri="{FF2B5EF4-FFF2-40B4-BE49-F238E27FC236}">
                  <a16:creationId xmlns:a16="http://schemas.microsoft.com/office/drawing/2014/main" id="{EE3E606B-6301-4C23-83A2-601580E534CB}"/>
                </a:ext>
              </a:extLst>
            </p:cNvPr>
            <p:cNvSpPr/>
            <p:nvPr/>
          </p:nvSpPr>
          <p:spPr>
            <a:xfrm>
              <a:off x="5973339" y="1400715"/>
              <a:ext cx="5726752" cy="4512624"/>
            </a:xfrm>
            <a:prstGeom prst="rect">
              <a:avLst/>
            </a:prstGeom>
            <a:noFill/>
            <a:ln w="57150">
              <a:solidFill>
                <a:srgbClr val="C0D6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8621652D-3764-4545-BA7C-61353514D1E8}"/>
              </a:ext>
            </a:extLst>
          </p:cNvPr>
          <p:cNvSpPr/>
          <p:nvPr/>
        </p:nvSpPr>
        <p:spPr>
          <a:xfrm>
            <a:off x="3288920" y="921800"/>
            <a:ext cx="5720396" cy="400110"/>
          </a:xfrm>
          <a:prstGeom prst="rect">
            <a:avLst/>
          </a:prstGeom>
        </p:spPr>
        <p:txBody>
          <a:bodyPr wrap="square">
            <a:spAutoFit/>
          </a:bodyPr>
          <a:lstStyle/>
          <a:p>
            <a:pPr algn="ctr"/>
            <a:r>
              <a:rPr lang="en-US" sz="2000" dirty="0"/>
              <a:t>$297M 2001-2018</a:t>
            </a:r>
          </a:p>
        </p:txBody>
      </p:sp>
      <p:graphicFrame>
        <p:nvGraphicFramePr>
          <p:cNvPr id="12" name="Table 11">
            <a:extLst>
              <a:ext uri="{FF2B5EF4-FFF2-40B4-BE49-F238E27FC236}">
                <a16:creationId xmlns:a16="http://schemas.microsoft.com/office/drawing/2014/main" id="{F9CDF7BF-B4B3-45BC-95CA-677D39FA4648}"/>
              </a:ext>
            </a:extLst>
          </p:cNvPr>
          <p:cNvGraphicFramePr>
            <a:graphicFrameLocks noGrp="1"/>
          </p:cNvGraphicFramePr>
          <p:nvPr>
            <p:extLst>
              <p:ext uri="{D42A27DB-BD31-4B8C-83A1-F6EECF244321}">
                <p14:modId xmlns:p14="http://schemas.microsoft.com/office/powerpoint/2010/main" val="247170198"/>
              </p:ext>
            </p:extLst>
          </p:nvPr>
        </p:nvGraphicFramePr>
        <p:xfrm>
          <a:off x="6808919" y="1448387"/>
          <a:ext cx="4279431" cy="2103120"/>
        </p:xfrm>
        <a:graphic>
          <a:graphicData uri="http://schemas.openxmlformats.org/drawingml/2006/table">
            <a:tbl>
              <a:tblPr firstRow="1" bandRow="1">
                <a:tableStyleId>{21E4AEA4-8DFA-4A89-87EB-49C32662AFE0}</a:tableStyleId>
              </a:tblPr>
              <a:tblGrid>
                <a:gridCol w="2671893">
                  <a:extLst>
                    <a:ext uri="{9D8B030D-6E8A-4147-A177-3AD203B41FA5}">
                      <a16:colId xmlns:a16="http://schemas.microsoft.com/office/drawing/2014/main" val="20000"/>
                    </a:ext>
                  </a:extLst>
                </a:gridCol>
                <a:gridCol w="1607538">
                  <a:extLst>
                    <a:ext uri="{9D8B030D-6E8A-4147-A177-3AD203B41FA5}">
                      <a16:colId xmlns:a16="http://schemas.microsoft.com/office/drawing/2014/main" val="20001"/>
                    </a:ext>
                  </a:extLst>
                </a:gridCol>
              </a:tblGrid>
              <a:tr h="349930">
                <a:tc>
                  <a:txBody>
                    <a:bodyPr/>
                    <a:lstStyle/>
                    <a:p>
                      <a:pPr algn="ctr"/>
                      <a:r>
                        <a:rPr lang="en-US" sz="1800" dirty="0">
                          <a:latin typeface="Arial" pitchFamily="34" charset="0"/>
                          <a:cs typeface="Arial" pitchFamily="34" charset="0"/>
                        </a:rPr>
                        <a:t>Products</a:t>
                      </a:r>
                    </a:p>
                  </a:txBody>
                  <a:tcPr anchor="b"/>
                </a:tc>
                <a:tc>
                  <a:txBody>
                    <a:bodyPr/>
                    <a:lstStyle/>
                    <a:p>
                      <a:pPr algn="ctr"/>
                      <a:endParaRPr lang="en-US" sz="1800" dirty="0">
                        <a:latin typeface="Arial" pitchFamily="34" charset="0"/>
                        <a:cs typeface="Arial" pitchFamily="34" charset="0"/>
                      </a:endParaRPr>
                    </a:p>
                  </a:txBody>
                  <a:tcPr anchor="b"/>
                </a:tc>
                <a:extLst>
                  <a:ext uri="{0D108BD9-81ED-4DB2-BD59-A6C34878D82A}">
                    <a16:rowId xmlns:a16="http://schemas.microsoft.com/office/drawing/2014/main" val="10000"/>
                  </a:ext>
                </a:extLst>
              </a:tr>
              <a:tr h="349930">
                <a:tc>
                  <a:txBody>
                    <a:bodyPr/>
                    <a:lstStyle/>
                    <a:p>
                      <a:r>
                        <a:rPr lang="en-US" sz="1800" dirty="0">
                          <a:latin typeface="Arial" pitchFamily="34" charset="0"/>
                          <a:cs typeface="Arial" pitchFamily="34" charset="0"/>
                        </a:rPr>
                        <a:t>Publications</a:t>
                      </a:r>
                      <a:endParaRPr lang="en-US" sz="1800" dirty="0">
                        <a:solidFill>
                          <a:srgbClr val="000000"/>
                        </a:solidFill>
                        <a:latin typeface="Arial" pitchFamily="34" charset="0"/>
                        <a:cs typeface="Arial" pitchFamily="34" charset="0"/>
                      </a:endParaRPr>
                    </a:p>
                  </a:txBody>
                  <a:tcPr/>
                </a:tc>
                <a:tc>
                  <a:txBody>
                    <a:bodyPr/>
                    <a:lstStyle/>
                    <a:p>
                      <a:pPr algn="ctr"/>
                      <a:r>
                        <a:rPr lang="en-US" sz="1800" dirty="0">
                          <a:latin typeface="Arial" pitchFamily="34" charset="0"/>
                          <a:cs typeface="Arial" pitchFamily="34" charset="0"/>
                        </a:rPr>
                        <a:t>~ 200</a:t>
                      </a:r>
                    </a:p>
                  </a:txBody>
                  <a:tcPr/>
                </a:tc>
                <a:extLst>
                  <a:ext uri="{0D108BD9-81ED-4DB2-BD59-A6C34878D82A}">
                    <a16:rowId xmlns:a16="http://schemas.microsoft.com/office/drawing/2014/main" val="10001"/>
                  </a:ext>
                </a:extLst>
              </a:tr>
              <a:tr h="349930">
                <a:tc>
                  <a:txBody>
                    <a:bodyPr/>
                    <a:lstStyle/>
                    <a:p>
                      <a:r>
                        <a:rPr lang="en-US" sz="1800" dirty="0">
                          <a:solidFill>
                            <a:srgbClr val="000000"/>
                          </a:solidFill>
                          <a:latin typeface="Arial" pitchFamily="34" charset="0"/>
                          <a:cs typeface="Arial" pitchFamily="34" charset="0"/>
                        </a:rPr>
                        <a:t>Books/book chapters</a:t>
                      </a:r>
                    </a:p>
                  </a:txBody>
                  <a:tcPr/>
                </a:tc>
                <a:tc>
                  <a:txBody>
                    <a:bodyPr/>
                    <a:lstStyle/>
                    <a:p>
                      <a:pPr algn="ctr"/>
                      <a:r>
                        <a:rPr lang="en-US" sz="1800" dirty="0">
                          <a:solidFill>
                            <a:srgbClr val="000000"/>
                          </a:solidFill>
                          <a:latin typeface="Arial" pitchFamily="34" charset="0"/>
                          <a:cs typeface="Arial" pitchFamily="34" charset="0"/>
                        </a:rPr>
                        <a:t>~ 30</a:t>
                      </a:r>
                    </a:p>
                  </a:txBody>
                  <a:tcPr/>
                </a:tc>
                <a:extLst>
                  <a:ext uri="{0D108BD9-81ED-4DB2-BD59-A6C34878D82A}">
                    <a16:rowId xmlns:a16="http://schemas.microsoft.com/office/drawing/2014/main" val="4166184793"/>
                  </a:ext>
                </a:extLst>
              </a:tr>
              <a:tr h="349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rgbClr val="000000"/>
                          </a:solidFill>
                          <a:latin typeface="Arial" pitchFamily="34" charset="0"/>
                          <a:cs typeface="Arial" pitchFamily="34" charset="0"/>
                        </a:rPr>
                        <a:t>ADVANE Resource Network</a:t>
                      </a:r>
                    </a:p>
                  </a:txBody>
                  <a:tcPr/>
                </a:tc>
                <a:tc>
                  <a:txBody>
                    <a:bodyPr/>
                    <a:lstStyle/>
                    <a:p>
                      <a:pPr algn="ctr"/>
                      <a:r>
                        <a:rPr lang="en-US" sz="1800" dirty="0">
                          <a:solidFill>
                            <a:srgbClr val="000000"/>
                          </a:solidFill>
                          <a:latin typeface="Arial" pitchFamily="34" charset="0"/>
                          <a:cs typeface="Arial" pitchFamily="34" charset="0"/>
                        </a:rPr>
                        <a:t>2017-2022</a:t>
                      </a:r>
                    </a:p>
                  </a:txBody>
                  <a:tcPr/>
                </a:tc>
                <a:extLst>
                  <a:ext uri="{0D108BD9-81ED-4DB2-BD59-A6C34878D82A}">
                    <a16:rowId xmlns:a16="http://schemas.microsoft.com/office/drawing/2014/main" val="10002"/>
                  </a:ext>
                </a:extLst>
              </a:tr>
              <a:tr h="349930">
                <a:tc>
                  <a:txBody>
                    <a:bodyPr/>
                    <a:lstStyle/>
                    <a:p>
                      <a:r>
                        <a:rPr lang="en-US" sz="1800" i="1" dirty="0">
                          <a:latin typeface="Arial" pitchFamily="34" charset="0"/>
                          <a:cs typeface="Arial" pitchFamily="34" charset="0"/>
                        </a:rPr>
                        <a:t>ADVANCE Journal</a:t>
                      </a:r>
                    </a:p>
                  </a:txBody>
                  <a:tcPr/>
                </a:tc>
                <a:tc>
                  <a:txBody>
                    <a:bodyPr/>
                    <a:lstStyle/>
                    <a:p>
                      <a:pPr algn="ctr"/>
                      <a:r>
                        <a:rPr lang="en-US" sz="1600" dirty="0">
                          <a:solidFill>
                            <a:srgbClr val="000000"/>
                          </a:solidFill>
                          <a:latin typeface="Arial" pitchFamily="34" charset="0"/>
                          <a:cs typeface="Arial" pitchFamily="34" charset="0"/>
                        </a:rPr>
                        <a:t>2017</a:t>
                      </a:r>
                    </a:p>
                  </a:txBody>
                  <a:tcPr/>
                </a:tc>
                <a:extLst>
                  <a:ext uri="{0D108BD9-81ED-4DB2-BD59-A6C34878D82A}">
                    <a16:rowId xmlns:a16="http://schemas.microsoft.com/office/drawing/2014/main" val="10003"/>
                  </a:ext>
                </a:extLst>
              </a:tr>
            </a:tbl>
          </a:graphicData>
        </a:graphic>
      </p:graphicFrame>
      <p:pic>
        <p:nvPicPr>
          <p:cNvPr id="13" name="Picture 12">
            <a:extLst>
              <a:ext uri="{FF2B5EF4-FFF2-40B4-BE49-F238E27FC236}">
                <a16:creationId xmlns:a16="http://schemas.microsoft.com/office/drawing/2014/main" id="{2868409E-B1DE-4BF0-9E5E-D72499043C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63041" y="2994914"/>
            <a:ext cx="944669" cy="1397439"/>
          </a:xfrm>
          <a:prstGeom prst="rect">
            <a:avLst/>
          </a:prstGeom>
        </p:spPr>
      </p:pic>
      <p:pic>
        <p:nvPicPr>
          <p:cNvPr id="14" name="Picture 13">
            <a:extLst>
              <a:ext uri="{FF2B5EF4-FFF2-40B4-BE49-F238E27FC236}">
                <a16:creationId xmlns:a16="http://schemas.microsoft.com/office/drawing/2014/main" id="{E3179553-2233-4A92-AE9F-94AB8EFAA0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3734" y="5457580"/>
            <a:ext cx="954249" cy="1437733"/>
          </a:xfrm>
          <a:prstGeom prst="rect">
            <a:avLst/>
          </a:prstGeom>
        </p:spPr>
      </p:pic>
      <p:pic>
        <p:nvPicPr>
          <p:cNvPr id="15" name="Picture 14">
            <a:extLst>
              <a:ext uri="{FF2B5EF4-FFF2-40B4-BE49-F238E27FC236}">
                <a16:creationId xmlns:a16="http://schemas.microsoft.com/office/drawing/2014/main" id="{15A289FE-2F3E-46A0-ABA1-A75560F73E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49289" y="4267994"/>
            <a:ext cx="972171" cy="1330947"/>
          </a:xfrm>
          <a:prstGeom prst="rect">
            <a:avLst/>
          </a:prstGeom>
        </p:spPr>
      </p:pic>
      <p:pic>
        <p:nvPicPr>
          <p:cNvPr id="17" name="Picture 16">
            <a:extLst>
              <a:ext uri="{FF2B5EF4-FFF2-40B4-BE49-F238E27FC236}">
                <a16:creationId xmlns:a16="http://schemas.microsoft.com/office/drawing/2014/main" id="{FCE7D778-3328-40B1-903B-8F915DAE82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55563" y="1575670"/>
            <a:ext cx="941680" cy="1420638"/>
          </a:xfrm>
          <a:prstGeom prst="rect">
            <a:avLst/>
          </a:prstGeom>
        </p:spPr>
      </p:pic>
      <p:pic>
        <p:nvPicPr>
          <p:cNvPr id="18" name="Picture 17">
            <a:extLst>
              <a:ext uri="{FF2B5EF4-FFF2-40B4-BE49-F238E27FC236}">
                <a16:creationId xmlns:a16="http://schemas.microsoft.com/office/drawing/2014/main" id="{8B562B23-439C-40F1-B209-6D8CC2763D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01" y="5628294"/>
            <a:ext cx="1027718" cy="1033658"/>
          </a:xfrm>
          <a:prstGeom prst="rect">
            <a:avLst/>
          </a:prstGeom>
        </p:spPr>
      </p:pic>
    </p:spTree>
    <p:extLst>
      <p:ext uri="{BB962C8B-B14F-4D97-AF65-F5344CB8AC3E}">
        <p14:creationId xmlns:p14="http://schemas.microsoft.com/office/powerpoint/2010/main" val="1545709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20F23F-B734-4F88-ADBC-CED0E0958095}"/>
              </a:ext>
            </a:extLst>
          </p:cNvPr>
          <p:cNvSpPr/>
          <p:nvPr/>
        </p:nvSpPr>
        <p:spPr>
          <a:xfrm>
            <a:off x="2760879" y="2540007"/>
            <a:ext cx="1250086" cy="461665"/>
          </a:xfrm>
          <a:prstGeom prst="rect">
            <a:avLst/>
          </a:prstGeom>
        </p:spPr>
        <p:txBody>
          <a:bodyPr wrap="none">
            <a:spAutoFit/>
          </a:bodyPr>
          <a:lstStyle/>
          <a:p>
            <a:pPr algn="ctr"/>
            <a:r>
              <a:rPr lang="en-US" sz="2400" b="1" dirty="0">
                <a:latin typeface="Candara" panose="020E0502030303020204" pitchFamily="34" charset="0"/>
              </a:rPr>
              <a:t>#</a:t>
            </a:r>
            <a:r>
              <a:rPr lang="en-US" sz="2400" b="1" dirty="0" err="1">
                <a:latin typeface="Candara" panose="020E0502030303020204" pitchFamily="34" charset="0"/>
              </a:rPr>
              <a:t>MeToo</a:t>
            </a:r>
            <a:endParaRPr lang="en-US" sz="2400" b="1" dirty="0">
              <a:latin typeface="Candara" panose="020E0502030303020204" pitchFamily="34" charset="0"/>
            </a:endParaRPr>
          </a:p>
        </p:txBody>
      </p:sp>
      <p:grpSp>
        <p:nvGrpSpPr>
          <p:cNvPr id="75" name="Group 74">
            <a:extLst>
              <a:ext uri="{FF2B5EF4-FFF2-40B4-BE49-F238E27FC236}">
                <a16:creationId xmlns:a16="http://schemas.microsoft.com/office/drawing/2014/main" id="{C6E6862D-A1F8-4CF9-99D5-A4B2BF9BD57E}"/>
              </a:ext>
            </a:extLst>
          </p:cNvPr>
          <p:cNvGrpSpPr/>
          <p:nvPr/>
        </p:nvGrpSpPr>
        <p:grpSpPr>
          <a:xfrm>
            <a:off x="1566071" y="-38358"/>
            <a:ext cx="10740991" cy="6992353"/>
            <a:chOff x="1523202" y="-95251"/>
            <a:chExt cx="10740991" cy="6992353"/>
          </a:xfrm>
        </p:grpSpPr>
        <p:sp>
          <p:nvSpPr>
            <p:cNvPr id="80" name="Rectangle 79">
              <a:extLst>
                <a:ext uri="{FF2B5EF4-FFF2-40B4-BE49-F238E27FC236}">
                  <a16:creationId xmlns:a16="http://schemas.microsoft.com/office/drawing/2014/main" id="{D09AC546-FA3D-4EC8-AA54-F32AAC832091}"/>
                </a:ext>
              </a:extLst>
            </p:cNvPr>
            <p:cNvSpPr/>
            <p:nvPr/>
          </p:nvSpPr>
          <p:spPr>
            <a:xfrm>
              <a:off x="1537099" y="-67580"/>
              <a:ext cx="1072709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6583F1F4-BAD2-478B-92EF-273F3A38B29E}"/>
                </a:ext>
              </a:extLst>
            </p:cNvPr>
            <p:cNvSpPr/>
            <p:nvPr/>
          </p:nvSpPr>
          <p:spPr>
            <a:xfrm>
              <a:off x="1854770" y="1926011"/>
              <a:ext cx="10073349" cy="2133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9C8C3729-A375-4501-AD21-1DE60C5ECFED}"/>
                </a:ext>
              </a:extLst>
            </p:cNvPr>
            <p:cNvSpPr/>
            <p:nvPr/>
          </p:nvSpPr>
          <p:spPr>
            <a:xfrm>
              <a:off x="1879763" y="4258039"/>
              <a:ext cx="10073349" cy="2133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E7CD9A24-B347-43EB-857B-72A41560F7E7}"/>
                </a:ext>
              </a:extLst>
            </p:cNvPr>
            <p:cNvSpPr/>
            <p:nvPr/>
          </p:nvSpPr>
          <p:spPr>
            <a:xfrm>
              <a:off x="1823745" y="6683740"/>
              <a:ext cx="10073349" cy="2133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12804CF-8DAE-4AE8-91E9-1617224B5593}"/>
                </a:ext>
              </a:extLst>
            </p:cNvPr>
            <p:cNvSpPr/>
            <p:nvPr/>
          </p:nvSpPr>
          <p:spPr>
            <a:xfrm rot="5400000">
              <a:off x="-1741585" y="3169536"/>
              <a:ext cx="6992351" cy="462777"/>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29A3EBB9-3C2C-471D-BE9C-9C6458E3CE31}"/>
                </a:ext>
              </a:extLst>
            </p:cNvPr>
            <p:cNvSpPr/>
            <p:nvPr/>
          </p:nvSpPr>
          <p:spPr>
            <a:xfrm rot="5400000">
              <a:off x="8485959" y="3208938"/>
              <a:ext cx="6992352" cy="38397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E717B9E8-B986-4F96-9361-E551DEFE1351}"/>
              </a:ext>
            </a:extLst>
          </p:cNvPr>
          <p:cNvGrpSpPr/>
          <p:nvPr/>
        </p:nvGrpSpPr>
        <p:grpSpPr>
          <a:xfrm>
            <a:off x="2018903" y="4496244"/>
            <a:ext cx="4923536" cy="2227169"/>
            <a:chOff x="1892580" y="4456571"/>
            <a:chExt cx="4923536" cy="2227169"/>
          </a:xfrm>
        </p:grpSpPr>
        <p:sp>
          <p:nvSpPr>
            <p:cNvPr id="89" name="Rectangle 88">
              <a:extLst>
                <a:ext uri="{FF2B5EF4-FFF2-40B4-BE49-F238E27FC236}">
                  <a16:creationId xmlns:a16="http://schemas.microsoft.com/office/drawing/2014/main" id="{63E8EF3A-B815-4130-A621-11871DD52531}"/>
                </a:ext>
              </a:extLst>
            </p:cNvPr>
            <p:cNvSpPr/>
            <p:nvPr/>
          </p:nvSpPr>
          <p:spPr>
            <a:xfrm rot="16200000">
              <a:off x="1089941" y="5301979"/>
              <a:ext cx="2184400" cy="579122"/>
            </a:xfrm>
            <a:prstGeom prst="rect">
              <a:avLst/>
            </a:prstGeom>
            <a:blipFill>
              <a:blip r:embed="rId4"/>
              <a:tile tx="0" ty="0" sx="100000" sy="100000" flip="none" algn="tl"/>
            </a:blipFill>
            <a:scene3d>
              <a:camera prst="orthographicFront"/>
              <a:lightRig rig="soft" dir="t">
                <a:rot lat="0" lon="0" rev="15600000"/>
              </a:lightRig>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prstMaterial="softEdge">
                <a:bevelT w="25400" h="38100" prst="relaxedInset"/>
              </a:sp3d>
            </a:bodyPr>
            <a:lstStyle/>
            <a:p>
              <a:pPr algn="ctr"/>
              <a:r>
                <a:rPr lang="en-US" b="1" dirty="0">
                  <a:ln/>
                  <a:solidFill>
                    <a:schemeClr val="tx1"/>
                  </a:solidFill>
                  <a:effectLst>
                    <a:outerShdw blurRad="38100" dist="38100" dir="2700000" algn="tl">
                      <a:srgbClr val="000000">
                        <a:alpha val="43137"/>
                      </a:srgbClr>
                    </a:outerShdw>
                  </a:effectLst>
                  <a:latin typeface="Arial Black" panose="020B0A04020102020204" pitchFamily="34" charset="0"/>
                </a:rPr>
                <a:t>Professional Development</a:t>
              </a:r>
            </a:p>
          </p:txBody>
        </p:sp>
        <p:sp>
          <p:nvSpPr>
            <p:cNvPr id="90" name="Rectangle 89">
              <a:extLst>
                <a:ext uri="{FF2B5EF4-FFF2-40B4-BE49-F238E27FC236}">
                  <a16:creationId xmlns:a16="http://schemas.microsoft.com/office/drawing/2014/main" id="{2FFF0834-0DD4-4A2C-AEF8-4CE59286BFB8}"/>
                </a:ext>
              </a:extLst>
            </p:cNvPr>
            <p:cNvSpPr/>
            <p:nvPr/>
          </p:nvSpPr>
          <p:spPr>
            <a:xfrm rot="16200000">
              <a:off x="2006181" y="5451839"/>
              <a:ext cx="1671322" cy="792480"/>
            </a:xfrm>
            <a:prstGeom prst="rect">
              <a:avLst/>
            </a:prstGeom>
            <a:blipFill>
              <a:blip r:embed="rId4"/>
              <a:tile tx="0" ty="0" sx="100000" sy="100000" flip="none" algn="tl"/>
            </a:blipFill>
            <a:scene3d>
              <a:camera prst="orthographicFront"/>
              <a:lightRig rig="soft" dir="t">
                <a:rot lat="0" lon="0" rev="15600000"/>
              </a:lightRig>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prstMaterial="softEdge">
                <a:bevelT w="25400" h="38100" prst="relaxedInset"/>
              </a:sp3d>
            </a:bodyPr>
            <a:lstStyle/>
            <a:p>
              <a:pPr algn="ctr"/>
              <a:r>
                <a:rPr lang="en-US" sz="1600" dirty="0">
                  <a:ln/>
                  <a:solidFill>
                    <a:schemeClr val="tx1"/>
                  </a:solidFill>
                  <a:latin typeface="Britannic Bold" panose="020B0903060703020204" pitchFamily="34" charset="0"/>
                </a:rPr>
                <a:t>Women who negotiate are nice too!</a:t>
              </a:r>
            </a:p>
          </p:txBody>
        </p:sp>
        <p:sp>
          <p:nvSpPr>
            <p:cNvPr id="91" name="Rectangle 90">
              <a:extLst>
                <a:ext uri="{FF2B5EF4-FFF2-40B4-BE49-F238E27FC236}">
                  <a16:creationId xmlns:a16="http://schemas.microsoft.com/office/drawing/2014/main" id="{F4387A06-1DA2-4CCE-9074-8D67EEF0C937}"/>
                </a:ext>
              </a:extLst>
            </p:cNvPr>
            <p:cNvSpPr/>
            <p:nvPr/>
          </p:nvSpPr>
          <p:spPr>
            <a:xfrm rot="16200000">
              <a:off x="2471012" y="5406119"/>
              <a:ext cx="2026921" cy="528320"/>
            </a:xfrm>
            <a:prstGeom prst="rect">
              <a:avLst/>
            </a:prstGeom>
            <a:blipFill>
              <a:blip r:embed="rId4"/>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relaxedInset"/>
              </a:sp3d>
            </a:bodyPr>
            <a:lstStyle/>
            <a:p>
              <a:pPr algn="ctr"/>
              <a:r>
                <a:rPr lang="en-US" b="1" dirty="0">
                  <a:solidFill>
                    <a:schemeClr val="tx1"/>
                  </a:solidFill>
                </a:rPr>
                <a:t>Support Programs</a:t>
              </a:r>
            </a:p>
          </p:txBody>
        </p:sp>
        <p:sp>
          <p:nvSpPr>
            <p:cNvPr id="92" name="Rectangle 91">
              <a:extLst>
                <a:ext uri="{FF2B5EF4-FFF2-40B4-BE49-F238E27FC236}">
                  <a16:creationId xmlns:a16="http://schemas.microsoft.com/office/drawing/2014/main" id="{69D2C705-8FD5-4C7F-8A7D-FC27F15D5310}"/>
                </a:ext>
              </a:extLst>
            </p:cNvPr>
            <p:cNvSpPr/>
            <p:nvPr/>
          </p:nvSpPr>
          <p:spPr>
            <a:xfrm rot="16200000">
              <a:off x="3052980" y="5409278"/>
              <a:ext cx="1969805" cy="579118"/>
            </a:xfrm>
            <a:prstGeom prst="rect">
              <a:avLst/>
            </a:prstGeom>
            <a:blipFill>
              <a:blip r:embed="rId4"/>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relaxedInset"/>
              </a:sp3d>
            </a:bodyPr>
            <a:lstStyle/>
            <a:p>
              <a:pPr algn="ctr"/>
              <a:r>
                <a:rPr lang="en-US" b="1" dirty="0">
                  <a:solidFill>
                    <a:schemeClr val="tx1"/>
                  </a:solidFill>
                </a:rPr>
                <a:t>Expand Definition of Excellence</a:t>
              </a:r>
            </a:p>
          </p:txBody>
        </p:sp>
        <p:sp>
          <p:nvSpPr>
            <p:cNvPr id="93" name="Rectangle 92">
              <a:extLst>
                <a:ext uri="{FF2B5EF4-FFF2-40B4-BE49-F238E27FC236}">
                  <a16:creationId xmlns:a16="http://schemas.microsoft.com/office/drawing/2014/main" id="{7FA471F6-A5C3-4266-B34D-94653FDEB9C9}"/>
                </a:ext>
              </a:extLst>
            </p:cNvPr>
            <p:cNvSpPr/>
            <p:nvPr/>
          </p:nvSpPr>
          <p:spPr>
            <a:xfrm>
              <a:off x="4333031" y="4508885"/>
              <a:ext cx="942314" cy="2174855"/>
            </a:xfrm>
            <a:prstGeom prst="rect">
              <a:avLst/>
            </a:prstGeom>
            <a:blipFill>
              <a:blip r:embed="rId4"/>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relaxedInset"/>
              </a:sp3d>
            </a:bodyPr>
            <a:lstStyle/>
            <a:p>
              <a:pPr algn="ctr"/>
              <a:r>
                <a:rPr lang="en-US" sz="1600" b="1" dirty="0">
                  <a:solidFill>
                    <a:schemeClr val="tx1"/>
                  </a:solidFill>
                </a:rPr>
                <a:t>Inclusive Organizations</a:t>
              </a:r>
            </a:p>
          </p:txBody>
        </p:sp>
        <p:grpSp>
          <p:nvGrpSpPr>
            <p:cNvPr id="94" name="Group 93">
              <a:extLst>
                <a:ext uri="{FF2B5EF4-FFF2-40B4-BE49-F238E27FC236}">
                  <a16:creationId xmlns:a16="http://schemas.microsoft.com/office/drawing/2014/main" id="{11D132E8-45AF-471D-9360-406604DD1470}"/>
                </a:ext>
              </a:extLst>
            </p:cNvPr>
            <p:cNvGrpSpPr/>
            <p:nvPr/>
          </p:nvGrpSpPr>
          <p:grpSpPr>
            <a:xfrm>
              <a:off x="5294702" y="4456571"/>
              <a:ext cx="1521414" cy="2227169"/>
              <a:chOff x="5294702" y="4456571"/>
              <a:chExt cx="1521414" cy="2227169"/>
            </a:xfrm>
          </p:grpSpPr>
          <p:sp>
            <p:nvSpPr>
              <p:cNvPr id="95" name="Rectangle 94">
                <a:extLst>
                  <a:ext uri="{FF2B5EF4-FFF2-40B4-BE49-F238E27FC236}">
                    <a16:creationId xmlns:a16="http://schemas.microsoft.com/office/drawing/2014/main" id="{44638878-432D-48A4-85AF-F4364607FA90}"/>
                  </a:ext>
                </a:extLst>
              </p:cNvPr>
              <p:cNvSpPr/>
              <p:nvPr/>
            </p:nvSpPr>
            <p:spPr>
              <a:xfrm>
                <a:off x="5294702" y="4456571"/>
                <a:ext cx="518165" cy="2225040"/>
              </a:xfrm>
              <a:prstGeom prst="rect">
                <a:avLst/>
              </a:prstGeom>
              <a:blipFill>
                <a:blip r:embed="rId4"/>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sp3d extrusionH="57150">
                  <a:bevelT w="38100" h="38100" prst="relaxedInset"/>
                </a:sp3d>
              </a:bodyPr>
              <a:lstStyle/>
              <a:p>
                <a:pPr algn="ctr"/>
                <a:r>
                  <a:rPr lang="en-US" b="1" i="1" dirty="0">
                    <a:solidFill>
                      <a:schemeClr val="tx1"/>
                    </a:solidFill>
                    <a:effectLst>
                      <a:outerShdw blurRad="38100" dist="38100" dir="2700000" algn="tl">
                        <a:srgbClr val="000000">
                          <a:alpha val="43137"/>
                        </a:srgbClr>
                      </a:outerShdw>
                    </a:effectLst>
                  </a:rPr>
                  <a:t>MENTORING Circles</a:t>
                </a:r>
              </a:p>
            </p:txBody>
          </p:sp>
          <p:sp>
            <p:nvSpPr>
              <p:cNvPr id="96" name="Rectangle 95">
                <a:extLst>
                  <a:ext uri="{FF2B5EF4-FFF2-40B4-BE49-F238E27FC236}">
                    <a16:creationId xmlns:a16="http://schemas.microsoft.com/office/drawing/2014/main" id="{CA7BFDFE-6F2E-4E68-B122-7FED6D297942}"/>
                  </a:ext>
                </a:extLst>
              </p:cNvPr>
              <p:cNvSpPr/>
              <p:nvPr/>
            </p:nvSpPr>
            <p:spPr>
              <a:xfrm rot="16200000">
                <a:off x="5178699" y="5466865"/>
                <a:ext cx="1837674" cy="596076"/>
              </a:xfrm>
              <a:prstGeom prst="rect">
                <a:avLst/>
              </a:prstGeom>
              <a:blipFill>
                <a:blip r:embed="rId4"/>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a:bevelT w="38100" h="38100" prst="relaxedInset"/>
                </a:sp3d>
              </a:bodyPr>
              <a:lstStyle/>
              <a:p>
                <a:pPr algn="ctr"/>
                <a:r>
                  <a:rPr lang="en-US" b="1" dirty="0">
                    <a:solidFill>
                      <a:schemeClr val="tx1"/>
                    </a:solidFill>
                  </a:rPr>
                  <a:t>Using Culture &amp; Climate Surveys</a:t>
                </a:r>
              </a:p>
            </p:txBody>
          </p:sp>
          <p:sp>
            <p:nvSpPr>
              <p:cNvPr id="97" name="Rectangle 96">
                <a:extLst>
                  <a:ext uri="{FF2B5EF4-FFF2-40B4-BE49-F238E27FC236}">
                    <a16:creationId xmlns:a16="http://schemas.microsoft.com/office/drawing/2014/main" id="{9BA30885-3D1D-4BEE-9B8B-ADFFF017C163}"/>
                  </a:ext>
                </a:extLst>
              </p:cNvPr>
              <p:cNvSpPr/>
              <p:nvPr/>
            </p:nvSpPr>
            <p:spPr>
              <a:xfrm>
                <a:off x="6402490" y="5351166"/>
                <a:ext cx="413626" cy="1332574"/>
              </a:xfrm>
              <a:prstGeom prst="rect">
                <a:avLst/>
              </a:prstGeom>
              <a:blipFill>
                <a:blip r:embed="rId4"/>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sp3d extrusionH="57150">
                  <a:bevelT w="38100" h="38100" prst="relaxedInset"/>
                </a:sp3d>
              </a:bodyPr>
              <a:lstStyle/>
              <a:p>
                <a:pPr algn="ctr"/>
                <a:r>
                  <a:rPr lang="en-US" b="1" i="1" dirty="0">
                    <a:solidFill>
                      <a:schemeClr val="tx1"/>
                    </a:solidFill>
                  </a:rPr>
                  <a:t>Mini-Grants</a:t>
                </a:r>
              </a:p>
            </p:txBody>
          </p:sp>
        </p:grpSp>
      </p:grpSp>
      <p:grpSp>
        <p:nvGrpSpPr>
          <p:cNvPr id="98" name="Group 97">
            <a:extLst>
              <a:ext uri="{FF2B5EF4-FFF2-40B4-BE49-F238E27FC236}">
                <a16:creationId xmlns:a16="http://schemas.microsoft.com/office/drawing/2014/main" id="{8FAFE2CF-6E5E-4024-A50E-4157612F70D0}"/>
              </a:ext>
            </a:extLst>
          </p:cNvPr>
          <p:cNvGrpSpPr/>
          <p:nvPr/>
        </p:nvGrpSpPr>
        <p:grpSpPr>
          <a:xfrm>
            <a:off x="2046715" y="-7371"/>
            <a:ext cx="9788689" cy="6748002"/>
            <a:chOff x="2004548" y="-64262"/>
            <a:chExt cx="9788689" cy="6748002"/>
          </a:xfrm>
        </p:grpSpPr>
        <p:sp>
          <p:nvSpPr>
            <p:cNvPr id="99" name="Rectangle 98">
              <a:extLst>
                <a:ext uri="{FF2B5EF4-FFF2-40B4-BE49-F238E27FC236}">
                  <a16:creationId xmlns:a16="http://schemas.microsoft.com/office/drawing/2014/main" id="{DE0DE2AF-1651-47B3-8BE2-4B872CB62715}"/>
                </a:ext>
              </a:extLst>
            </p:cNvPr>
            <p:cNvSpPr/>
            <p:nvPr/>
          </p:nvSpPr>
          <p:spPr>
            <a:xfrm>
              <a:off x="2004548" y="2251158"/>
              <a:ext cx="680720" cy="2017375"/>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i="1" dirty="0">
                  <a:solidFill>
                    <a:schemeClr val="tx1"/>
                  </a:solidFill>
                </a:rPr>
                <a:t>Eliminating Hidden Rules</a:t>
              </a:r>
            </a:p>
          </p:txBody>
        </p:sp>
        <p:sp>
          <p:nvSpPr>
            <p:cNvPr id="100" name="Rectangle 99">
              <a:extLst>
                <a:ext uri="{FF2B5EF4-FFF2-40B4-BE49-F238E27FC236}">
                  <a16:creationId xmlns:a16="http://schemas.microsoft.com/office/drawing/2014/main" id="{84F5EFC3-4DB0-4D64-9EBF-644683193D84}"/>
                </a:ext>
              </a:extLst>
            </p:cNvPr>
            <p:cNvSpPr/>
            <p:nvPr/>
          </p:nvSpPr>
          <p:spPr>
            <a:xfrm>
              <a:off x="2690353" y="2642933"/>
              <a:ext cx="886446" cy="1625600"/>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Train leaders to use policies</a:t>
              </a:r>
            </a:p>
          </p:txBody>
        </p:sp>
        <p:sp>
          <p:nvSpPr>
            <p:cNvPr id="101" name="Rectangle 100">
              <a:extLst>
                <a:ext uri="{FF2B5EF4-FFF2-40B4-BE49-F238E27FC236}">
                  <a16:creationId xmlns:a16="http://schemas.microsoft.com/office/drawing/2014/main" id="{2E9D9D50-ED13-4758-818C-7228E3A55070}"/>
                </a:ext>
              </a:extLst>
            </p:cNvPr>
            <p:cNvSpPr/>
            <p:nvPr/>
          </p:nvSpPr>
          <p:spPr>
            <a:xfrm>
              <a:off x="3587309" y="2282253"/>
              <a:ext cx="1216648" cy="1986280"/>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i="1" dirty="0">
                  <a:solidFill>
                    <a:schemeClr val="tx1"/>
                  </a:solidFill>
                </a:rPr>
                <a:t>Collecting, analyzing, sharing, using the right data</a:t>
              </a:r>
            </a:p>
          </p:txBody>
        </p:sp>
        <p:sp>
          <p:nvSpPr>
            <p:cNvPr id="102" name="Rectangle 101">
              <a:extLst>
                <a:ext uri="{FF2B5EF4-FFF2-40B4-BE49-F238E27FC236}">
                  <a16:creationId xmlns:a16="http://schemas.microsoft.com/office/drawing/2014/main" id="{E7C083C8-A894-43FC-A5AC-EE371AFD9689}"/>
                </a:ext>
              </a:extLst>
            </p:cNvPr>
            <p:cNvSpPr/>
            <p:nvPr/>
          </p:nvSpPr>
          <p:spPr>
            <a:xfrm rot="16200000">
              <a:off x="4117854" y="2859140"/>
              <a:ext cx="2098040" cy="720745"/>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Recognize &amp; value service work</a:t>
              </a:r>
            </a:p>
          </p:txBody>
        </p:sp>
        <p:sp>
          <p:nvSpPr>
            <p:cNvPr id="103" name="Rectangle 102">
              <a:extLst>
                <a:ext uri="{FF2B5EF4-FFF2-40B4-BE49-F238E27FC236}">
                  <a16:creationId xmlns:a16="http://schemas.microsoft.com/office/drawing/2014/main" id="{9FD4879F-158D-4DE4-BA6F-9786EF268198}"/>
                </a:ext>
              </a:extLst>
            </p:cNvPr>
            <p:cNvSpPr/>
            <p:nvPr/>
          </p:nvSpPr>
          <p:spPr>
            <a:xfrm rot="16200000">
              <a:off x="5030357" y="2927749"/>
              <a:ext cx="1837674" cy="843894"/>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Equitable Policies for Resource Allocation</a:t>
              </a:r>
            </a:p>
          </p:txBody>
        </p:sp>
        <p:sp>
          <p:nvSpPr>
            <p:cNvPr id="104" name="Rectangle 103">
              <a:extLst>
                <a:ext uri="{FF2B5EF4-FFF2-40B4-BE49-F238E27FC236}">
                  <a16:creationId xmlns:a16="http://schemas.microsoft.com/office/drawing/2014/main" id="{190134DF-4F45-42AD-9B1E-C73365D97B37}"/>
                </a:ext>
              </a:extLst>
            </p:cNvPr>
            <p:cNvSpPr/>
            <p:nvPr/>
          </p:nvSpPr>
          <p:spPr>
            <a:xfrm rot="16200000">
              <a:off x="5579009" y="3043290"/>
              <a:ext cx="2017375" cy="433110"/>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Monitoring workload</a:t>
              </a:r>
            </a:p>
          </p:txBody>
        </p:sp>
        <p:sp>
          <p:nvSpPr>
            <p:cNvPr id="105" name="Rectangle 104">
              <a:extLst>
                <a:ext uri="{FF2B5EF4-FFF2-40B4-BE49-F238E27FC236}">
                  <a16:creationId xmlns:a16="http://schemas.microsoft.com/office/drawing/2014/main" id="{47D48BD0-1E22-44F8-8C27-B9B25B8B8AC0}"/>
                </a:ext>
              </a:extLst>
            </p:cNvPr>
            <p:cNvSpPr/>
            <p:nvPr/>
          </p:nvSpPr>
          <p:spPr>
            <a:xfrm>
              <a:off x="6813442" y="2447857"/>
              <a:ext cx="680720" cy="1820676"/>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i="1" dirty="0">
                  <a:solidFill>
                    <a:schemeClr val="tx1"/>
                  </a:solidFill>
                </a:rPr>
                <a:t>Implicit Bias Training</a:t>
              </a:r>
            </a:p>
          </p:txBody>
        </p:sp>
        <p:sp>
          <p:nvSpPr>
            <p:cNvPr id="106" name="Rectangle 105">
              <a:extLst>
                <a:ext uri="{FF2B5EF4-FFF2-40B4-BE49-F238E27FC236}">
                  <a16:creationId xmlns:a16="http://schemas.microsoft.com/office/drawing/2014/main" id="{2194DF85-3492-446F-878B-53FE36814910}"/>
                </a:ext>
              </a:extLst>
            </p:cNvPr>
            <p:cNvSpPr/>
            <p:nvPr/>
          </p:nvSpPr>
          <p:spPr>
            <a:xfrm>
              <a:off x="7507368" y="2642933"/>
              <a:ext cx="778934" cy="1625600"/>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tx1"/>
                  </a:solidFill>
                </a:rPr>
                <a:t>Accountability for Leadership</a:t>
              </a:r>
            </a:p>
          </p:txBody>
        </p:sp>
        <p:sp>
          <p:nvSpPr>
            <p:cNvPr id="107" name="Rectangle 106">
              <a:extLst>
                <a:ext uri="{FF2B5EF4-FFF2-40B4-BE49-F238E27FC236}">
                  <a16:creationId xmlns:a16="http://schemas.microsoft.com/office/drawing/2014/main" id="{8244ECDD-DDF9-478A-BB2A-6861E1DC621A}"/>
                </a:ext>
              </a:extLst>
            </p:cNvPr>
            <p:cNvSpPr/>
            <p:nvPr/>
          </p:nvSpPr>
          <p:spPr>
            <a:xfrm>
              <a:off x="11041251" y="2282253"/>
              <a:ext cx="738919" cy="1986280"/>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n-US" b="1" i="1" dirty="0">
                  <a:solidFill>
                    <a:schemeClr val="tx1"/>
                  </a:solidFill>
                </a:rPr>
                <a:t>ADVOCATES  AND ALLIES</a:t>
              </a:r>
            </a:p>
          </p:txBody>
        </p:sp>
        <p:sp>
          <p:nvSpPr>
            <p:cNvPr id="108" name="Rectangle 107">
              <a:extLst>
                <a:ext uri="{FF2B5EF4-FFF2-40B4-BE49-F238E27FC236}">
                  <a16:creationId xmlns:a16="http://schemas.microsoft.com/office/drawing/2014/main" id="{C6DD7903-FC67-4247-AF33-6FEAC5B5A68C}"/>
                </a:ext>
              </a:extLst>
            </p:cNvPr>
            <p:cNvSpPr/>
            <p:nvPr/>
          </p:nvSpPr>
          <p:spPr>
            <a:xfrm rot="16200000">
              <a:off x="1412986" y="634389"/>
              <a:ext cx="1916702" cy="720745"/>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Bystander Interventions</a:t>
              </a:r>
            </a:p>
          </p:txBody>
        </p:sp>
        <p:sp>
          <p:nvSpPr>
            <p:cNvPr id="109" name="Rectangle 108">
              <a:extLst>
                <a:ext uri="{FF2B5EF4-FFF2-40B4-BE49-F238E27FC236}">
                  <a16:creationId xmlns:a16="http://schemas.microsoft.com/office/drawing/2014/main" id="{DB655EC3-25BA-41B7-8E57-E7E4D3423D32}"/>
                </a:ext>
              </a:extLst>
            </p:cNvPr>
            <p:cNvSpPr/>
            <p:nvPr/>
          </p:nvSpPr>
          <p:spPr>
            <a:xfrm rot="16200000">
              <a:off x="7782553" y="2927749"/>
              <a:ext cx="1837674" cy="843894"/>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Work Life Policies &amp; Programs</a:t>
              </a:r>
            </a:p>
          </p:txBody>
        </p:sp>
        <p:sp>
          <p:nvSpPr>
            <p:cNvPr id="110" name="Rectangle 109">
              <a:extLst>
                <a:ext uri="{FF2B5EF4-FFF2-40B4-BE49-F238E27FC236}">
                  <a16:creationId xmlns:a16="http://schemas.microsoft.com/office/drawing/2014/main" id="{7B04F0BF-4019-4222-A2A9-4B0B1FA178BD}"/>
                </a:ext>
              </a:extLst>
            </p:cNvPr>
            <p:cNvSpPr/>
            <p:nvPr/>
          </p:nvSpPr>
          <p:spPr>
            <a:xfrm rot="16200000">
              <a:off x="8411122" y="2888215"/>
              <a:ext cx="2122824" cy="637812"/>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Mitigate Implicit Bias</a:t>
              </a:r>
            </a:p>
            <a:p>
              <a:pPr algn="ctr"/>
              <a:r>
                <a:rPr lang="en-US" sz="1600" b="1" dirty="0">
                  <a:solidFill>
                    <a:schemeClr val="tx1"/>
                  </a:solidFill>
                </a:rPr>
                <a:t>Vol 1 – search coms</a:t>
              </a:r>
            </a:p>
          </p:txBody>
        </p:sp>
        <p:sp>
          <p:nvSpPr>
            <p:cNvPr id="111" name="Rectangle 110">
              <a:extLst>
                <a:ext uri="{FF2B5EF4-FFF2-40B4-BE49-F238E27FC236}">
                  <a16:creationId xmlns:a16="http://schemas.microsoft.com/office/drawing/2014/main" id="{C5E80C56-B907-4912-A5DF-516C46264EAF}"/>
                </a:ext>
              </a:extLst>
            </p:cNvPr>
            <p:cNvSpPr/>
            <p:nvPr/>
          </p:nvSpPr>
          <p:spPr>
            <a:xfrm rot="16200000">
              <a:off x="9066131" y="2871021"/>
              <a:ext cx="2122824" cy="672200"/>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Mitigate Implicit Bias</a:t>
              </a:r>
            </a:p>
            <a:p>
              <a:pPr algn="ctr"/>
              <a:r>
                <a:rPr lang="en-US" sz="1600" b="1" dirty="0">
                  <a:solidFill>
                    <a:schemeClr val="tx1"/>
                  </a:solidFill>
                </a:rPr>
                <a:t>Vol 2 - tenure</a:t>
              </a:r>
            </a:p>
          </p:txBody>
        </p:sp>
        <p:sp>
          <p:nvSpPr>
            <p:cNvPr id="112" name="Rectangle 111">
              <a:extLst>
                <a:ext uri="{FF2B5EF4-FFF2-40B4-BE49-F238E27FC236}">
                  <a16:creationId xmlns:a16="http://schemas.microsoft.com/office/drawing/2014/main" id="{63575960-C15B-4ADC-A366-4EDB4A8F9E6B}"/>
                </a:ext>
              </a:extLst>
            </p:cNvPr>
            <p:cNvSpPr/>
            <p:nvPr/>
          </p:nvSpPr>
          <p:spPr>
            <a:xfrm rot="16200000">
              <a:off x="9690695" y="2918655"/>
              <a:ext cx="2122824" cy="576931"/>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Mitigate Implicit Bias</a:t>
              </a:r>
            </a:p>
            <a:p>
              <a:pPr algn="ctr"/>
              <a:r>
                <a:rPr lang="en-US" sz="1600" b="1" dirty="0">
                  <a:solidFill>
                    <a:schemeClr val="tx1"/>
                  </a:solidFill>
                </a:rPr>
                <a:t>Vol 3 - promotion</a:t>
              </a:r>
            </a:p>
          </p:txBody>
        </p:sp>
        <p:sp>
          <p:nvSpPr>
            <p:cNvPr id="113" name="Rectangle 112">
              <a:extLst>
                <a:ext uri="{FF2B5EF4-FFF2-40B4-BE49-F238E27FC236}">
                  <a16:creationId xmlns:a16="http://schemas.microsoft.com/office/drawing/2014/main" id="{1BBA0A03-39BB-4CFC-9911-C3ABDF41AAA2}"/>
                </a:ext>
              </a:extLst>
            </p:cNvPr>
            <p:cNvSpPr/>
            <p:nvPr/>
          </p:nvSpPr>
          <p:spPr>
            <a:xfrm>
              <a:off x="2748328" y="1452454"/>
              <a:ext cx="2668162" cy="490149"/>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Microaggression Training</a:t>
              </a:r>
            </a:p>
          </p:txBody>
        </p:sp>
        <p:sp>
          <p:nvSpPr>
            <p:cNvPr id="114" name="Rectangle 113">
              <a:extLst>
                <a:ext uri="{FF2B5EF4-FFF2-40B4-BE49-F238E27FC236}">
                  <a16:creationId xmlns:a16="http://schemas.microsoft.com/office/drawing/2014/main" id="{02A564D7-1A5A-4492-BA03-751C3B1240AD}"/>
                </a:ext>
              </a:extLst>
            </p:cNvPr>
            <p:cNvSpPr/>
            <p:nvPr/>
          </p:nvSpPr>
          <p:spPr>
            <a:xfrm>
              <a:off x="2744192" y="913952"/>
              <a:ext cx="2628107" cy="539631"/>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Transparency &amp; Consistency</a:t>
              </a:r>
            </a:p>
          </p:txBody>
        </p:sp>
        <p:sp>
          <p:nvSpPr>
            <p:cNvPr id="115" name="Rectangle 114">
              <a:extLst>
                <a:ext uri="{FF2B5EF4-FFF2-40B4-BE49-F238E27FC236}">
                  <a16:creationId xmlns:a16="http://schemas.microsoft.com/office/drawing/2014/main" id="{BFEB6C42-B38D-4B49-BC97-B71D8502EACB}"/>
                </a:ext>
              </a:extLst>
            </p:cNvPr>
            <p:cNvSpPr/>
            <p:nvPr/>
          </p:nvSpPr>
          <p:spPr>
            <a:xfrm rot="5400000">
              <a:off x="3750668" y="-645796"/>
              <a:ext cx="560413" cy="2565093"/>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i="1" dirty="0">
                  <a:solidFill>
                    <a:schemeClr val="tx1"/>
                  </a:solidFill>
                </a:rPr>
                <a:t>Offices of Diversity and Inclusion - for Faculty too!</a:t>
              </a:r>
            </a:p>
          </p:txBody>
        </p:sp>
        <p:sp>
          <p:nvSpPr>
            <p:cNvPr id="116" name="Rectangle 115">
              <a:extLst>
                <a:ext uri="{FF2B5EF4-FFF2-40B4-BE49-F238E27FC236}">
                  <a16:creationId xmlns:a16="http://schemas.microsoft.com/office/drawing/2014/main" id="{F1E5EFAB-F3A9-43D0-8C31-4CEFE9C4A1E6}"/>
                </a:ext>
              </a:extLst>
            </p:cNvPr>
            <p:cNvSpPr/>
            <p:nvPr/>
          </p:nvSpPr>
          <p:spPr>
            <a:xfrm>
              <a:off x="11392082" y="0"/>
              <a:ext cx="390595" cy="1925933"/>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i="1" dirty="0">
                  <a:solidFill>
                    <a:schemeClr val="tx1"/>
                  </a:solidFill>
                </a:rPr>
                <a:t>Start-up checklists</a:t>
              </a:r>
            </a:p>
          </p:txBody>
        </p:sp>
        <p:sp>
          <p:nvSpPr>
            <p:cNvPr id="117" name="Rectangle 116">
              <a:extLst>
                <a:ext uri="{FF2B5EF4-FFF2-40B4-BE49-F238E27FC236}">
                  <a16:creationId xmlns:a16="http://schemas.microsoft.com/office/drawing/2014/main" id="{9950B883-C291-4146-A12E-AD6996DA9305}"/>
                </a:ext>
              </a:extLst>
            </p:cNvPr>
            <p:cNvSpPr/>
            <p:nvPr/>
          </p:nvSpPr>
          <p:spPr>
            <a:xfrm>
              <a:off x="5440641" y="-64262"/>
              <a:ext cx="680720" cy="2017375"/>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Using Culture &amp; Climate Surveys</a:t>
              </a:r>
            </a:p>
          </p:txBody>
        </p:sp>
        <p:sp>
          <p:nvSpPr>
            <p:cNvPr id="118" name="Rectangle 117">
              <a:extLst>
                <a:ext uri="{FF2B5EF4-FFF2-40B4-BE49-F238E27FC236}">
                  <a16:creationId xmlns:a16="http://schemas.microsoft.com/office/drawing/2014/main" id="{9C81795B-57E0-4A49-A35D-E00E3E9E630D}"/>
                </a:ext>
              </a:extLst>
            </p:cNvPr>
            <p:cNvSpPr/>
            <p:nvPr/>
          </p:nvSpPr>
          <p:spPr>
            <a:xfrm>
              <a:off x="6122408" y="430482"/>
              <a:ext cx="738552" cy="1522631"/>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tx1"/>
                  </a:solidFill>
                  <a:effectLst>
                    <a:outerShdw blurRad="38100" dist="38100" dir="2700000" algn="tl">
                      <a:srgbClr val="000000">
                        <a:alpha val="43137"/>
                      </a:srgbClr>
                    </a:outerShdw>
                  </a:effectLst>
                </a:rPr>
                <a:t>Salary Equity  Surveys</a:t>
              </a:r>
            </a:p>
          </p:txBody>
        </p:sp>
        <p:sp>
          <p:nvSpPr>
            <p:cNvPr id="119" name="Rectangle 118">
              <a:extLst>
                <a:ext uri="{FF2B5EF4-FFF2-40B4-BE49-F238E27FC236}">
                  <a16:creationId xmlns:a16="http://schemas.microsoft.com/office/drawing/2014/main" id="{F8C96FDE-E546-4261-A42B-FF1F080FD35B}"/>
                </a:ext>
              </a:extLst>
            </p:cNvPr>
            <p:cNvSpPr/>
            <p:nvPr/>
          </p:nvSpPr>
          <p:spPr>
            <a:xfrm>
              <a:off x="6857891" y="26795"/>
              <a:ext cx="530396" cy="1926318"/>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n-US" b="1" i="1" dirty="0">
                  <a:solidFill>
                    <a:schemeClr val="tx1"/>
                  </a:solidFill>
                </a:rPr>
                <a:t>Family Advocates</a:t>
              </a:r>
            </a:p>
          </p:txBody>
        </p:sp>
        <p:sp>
          <p:nvSpPr>
            <p:cNvPr id="120" name="Rectangle 119">
              <a:extLst>
                <a:ext uri="{FF2B5EF4-FFF2-40B4-BE49-F238E27FC236}">
                  <a16:creationId xmlns:a16="http://schemas.microsoft.com/office/drawing/2014/main" id="{42B55766-CF37-4A71-AD2F-C2E790B6A137}"/>
                </a:ext>
              </a:extLst>
            </p:cNvPr>
            <p:cNvSpPr/>
            <p:nvPr/>
          </p:nvSpPr>
          <p:spPr>
            <a:xfrm>
              <a:off x="7400107" y="-64262"/>
              <a:ext cx="513409" cy="2017375"/>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i="1" dirty="0">
                  <a:solidFill>
                    <a:schemeClr val="tx1"/>
                  </a:solidFill>
                </a:rPr>
                <a:t>Dual Career Policies</a:t>
              </a:r>
            </a:p>
          </p:txBody>
        </p:sp>
        <p:sp>
          <p:nvSpPr>
            <p:cNvPr id="121" name="Rectangle 120">
              <a:extLst>
                <a:ext uri="{FF2B5EF4-FFF2-40B4-BE49-F238E27FC236}">
                  <a16:creationId xmlns:a16="http://schemas.microsoft.com/office/drawing/2014/main" id="{261B22CF-4FF5-4728-A445-9915008CE6E6}"/>
                </a:ext>
              </a:extLst>
            </p:cNvPr>
            <p:cNvSpPr/>
            <p:nvPr/>
          </p:nvSpPr>
          <p:spPr>
            <a:xfrm rot="16200000">
              <a:off x="7226320" y="795333"/>
              <a:ext cx="1837674" cy="477886"/>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Chair Training</a:t>
              </a:r>
            </a:p>
          </p:txBody>
        </p:sp>
        <p:sp>
          <p:nvSpPr>
            <p:cNvPr id="122" name="Rectangle 121">
              <a:extLst>
                <a:ext uri="{FF2B5EF4-FFF2-40B4-BE49-F238E27FC236}">
                  <a16:creationId xmlns:a16="http://schemas.microsoft.com/office/drawing/2014/main" id="{86036F6D-CBAE-44F7-80C1-3B206F189AEE}"/>
                </a:ext>
              </a:extLst>
            </p:cNvPr>
            <p:cNvSpPr/>
            <p:nvPr/>
          </p:nvSpPr>
          <p:spPr>
            <a:xfrm>
              <a:off x="8395289" y="-33167"/>
              <a:ext cx="738919" cy="1986280"/>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n-US" b="1" i="1" dirty="0">
                  <a:solidFill>
                    <a:schemeClr val="tx1"/>
                  </a:solidFill>
                </a:rPr>
                <a:t>Departmental Level Strategies</a:t>
              </a:r>
            </a:p>
          </p:txBody>
        </p:sp>
        <p:sp>
          <p:nvSpPr>
            <p:cNvPr id="123" name="Rectangle 122">
              <a:extLst>
                <a:ext uri="{FF2B5EF4-FFF2-40B4-BE49-F238E27FC236}">
                  <a16:creationId xmlns:a16="http://schemas.microsoft.com/office/drawing/2014/main" id="{4199C293-AE56-481A-B891-7D7820E4BC46}"/>
                </a:ext>
              </a:extLst>
            </p:cNvPr>
            <p:cNvSpPr/>
            <p:nvPr/>
          </p:nvSpPr>
          <p:spPr>
            <a:xfrm rot="16200000">
              <a:off x="8588882" y="818476"/>
              <a:ext cx="1692343" cy="576931"/>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tx1"/>
                  </a:solidFill>
                  <a:effectLst>
                    <a:outerShdw blurRad="38100" dist="38100" dir="2700000" algn="tl">
                      <a:srgbClr val="000000">
                        <a:alpha val="43137"/>
                      </a:srgbClr>
                    </a:outerShdw>
                  </a:effectLst>
                </a:rPr>
                <a:t>Interactive Theater</a:t>
              </a:r>
            </a:p>
          </p:txBody>
        </p:sp>
        <p:sp>
          <p:nvSpPr>
            <p:cNvPr id="124" name="Rectangle 123">
              <a:extLst>
                <a:ext uri="{FF2B5EF4-FFF2-40B4-BE49-F238E27FC236}">
                  <a16:creationId xmlns:a16="http://schemas.microsoft.com/office/drawing/2014/main" id="{E70A64A0-FCF7-4488-BBB3-CEC635E11359}"/>
                </a:ext>
              </a:extLst>
            </p:cNvPr>
            <p:cNvSpPr/>
            <p:nvPr/>
          </p:nvSpPr>
          <p:spPr>
            <a:xfrm>
              <a:off x="9708414" y="525517"/>
              <a:ext cx="680720" cy="1424282"/>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i="1" dirty="0">
                  <a:solidFill>
                    <a:schemeClr val="tx1"/>
                  </a:solidFill>
                </a:rPr>
                <a:t>Diversity Goals</a:t>
              </a:r>
            </a:p>
          </p:txBody>
        </p:sp>
        <p:sp>
          <p:nvSpPr>
            <p:cNvPr id="125" name="Rectangle 124">
              <a:extLst>
                <a:ext uri="{FF2B5EF4-FFF2-40B4-BE49-F238E27FC236}">
                  <a16:creationId xmlns:a16="http://schemas.microsoft.com/office/drawing/2014/main" id="{43C6B02B-BD26-4489-B46D-95AA272FDCAB}"/>
                </a:ext>
              </a:extLst>
            </p:cNvPr>
            <p:cNvSpPr/>
            <p:nvPr/>
          </p:nvSpPr>
          <p:spPr>
            <a:xfrm rot="16200000">
              <a:off x="9796016" y="713942"/>
              <a:ext cx="1837674" cy="651439"/>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Leadership Development</a:t>
              </a:r>
            </a:p>
          </p:txBody>
        </p:sp>
        <p:sp>
          <p:nvSpPr>
            <p:cNvPr id="126" name="Rectangle 125">
              <a:extLst>
                <a:ext uri="{FF2B5EF4-FFF2-40B4-BE49-F238E27FC236}">
                  <a16:creationId xmlns:a16="http://schemas.microsoft.com/office/drawing/2014/main" id="{CB8207F1-72AF-4448-8869-EAEA50939120}"/>
                </a:ext>
              </a:extLst>
            </p:cNvPr>
            <p:cNvSpPr/>
            <p:nvPr/>
          </p:nvSpPr>
          <p:spPr>
            <a:xfrm>
              <a:off x="11010862" y="356544"/>
              <a:ext cx="381220" cy="1584887"/>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i="1" dirty="0">
                  <a:solidFill>
                    <a:schemeClr val="tx1"/>
                  </a:solidFill>
                </a:rPr>
                <a:t>Sponsorship</a:t>
              </a:r>
            </a:p>
          </p:txBody>
        </p:sp>
        <p:sp>
          <p:nvSpPr>
            <p:cNvPr id="127" name="Rectangle 126">
              <a:extLst>
                <a:ext uri="{FF2B5EF4-FFF2-40B4-BE49-F238E27FC236}">
                  <a16:creationId xmlns:a16="http://schemas.microsoft.com/office/drawing/2014/main" id="{F0F36F30-E550-4C4E-A993-DD65EC97A871}"/>
                </a:ext>
              </a:extLst>
            </p:cNvPr>
            <p:cNvSpPr/>
            <p:nvPr/>
          </p:nvSpPr>
          <p:spPr>
            <a:xfrm>
              <a:off x="6919726" y="5161109"/>
              <a:ext cx="738552" cy="1522631"/>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tx1"/>
                  </a:solidFill>
                  <a:effectLst>
                    <a:outerShdw blurRad="38100" dist="38100" dir="2700000" algn="tl">
                      <a:srgbClr val="000000">
                        <a:alpha val="43137"/>
                      </a:srgbClr>
                    </a:outerShdw>
                  </a:effectLst>
                </a:rPr>
                <a:t>Open Searches</a:t>
              </a:r>
            </a:p>
          </p:txBody>
        </p:sp>
        <p:sp>
          <p:nvSpPr>
            <p:cNvPr id="128" name="Rectangle 127">
              <a:extLst>
                <a:ext uri="{FF2B5EF4-FFF2-40B4-BE49-F238E27FC236}">
                  <a16:creationId xmlns:a16="http://schemas.microsoft.com/office/drawing/2014/main" id="{CAD90C60-3F8F-4149-9A54-5382C6F1FBFD}"/>
                </a:ext>
              </a:extLst>
            </p:cNvPr>
            <p:cNvSpPr/>
            <p:nvPr/>
          </p:nvSpPr>
          <p:spPr>
            <a:xfrm>
              <a:off x="7655209" y="4757422"/>
              <a:ext cx="530396" cy="1926318"/>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n-US" b="1" i="1" dirty="0">
                  <a:solidFill>
                    <a:schemeClr val="tx1"/>
                  </a:solidFill>
                </a:rPr>
                <a:t>Dependent Care Policies</a:t>
              </a:r>
            </a:p>
          </p:txBody>
        </p:sp>
        <p:sp>
          <p:nvSpPr>
            <p:cNvPr id="129" name="Rectangle 128">
              <a:extLst>
                <a:ext uri="{FF2B5EF4-FFF2-40B4-BE49-F238E27FC236}">
                  <a16:creationId xmlns:a16="http://schemas.microsoft.com/office/drawing/2014/main" id="{B7AE80E4-6E52-4C1E-BEA9-00F83839B1E6}"/>
                </a:ext>
              </a:extLst>
            </p:cNvPr>
            <p:cNvSpPr/>
            <p:nvPr/>
          </p:nvSpPr>
          <p:spPr>
            <a:xfrm>
              <a:off x="8197425" y="4666365"/>
              <a:ext cx="513409" cy="2017375"/>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i="1" dirty="0">
                  <a:solidFill>
                    <a:schemeClr val="tx1"/>
                  </a:solidFill>
                </a:rPr>
                <a:t>Empowerment</a:t>
              </a:r>
            </a:p>
          </p:txBody>
        </p:sp>
        <p:sp>
          <p:nvSpPr>
            <p:cNvPr id="130" name="Rectangle 129">
              <a:extLst>
                <a:ext uri="{FF2B5EF4-FFF2-40B4-BE49-F238E27FC236}">
                  <a16:creationId xmlns:a16="http://schemas.microsoft.com/office/drawing/2014/main" id="{3E16B8BE-5B09-4FD0-B119-118017A88364}"/>
                </a:ext>
              </a:extLst>
            </p:cNvPr>
            <p:cNvSpPr/>
            <p:nvPr/>
          </p:nvSpPr>
          <p:spPr>
            <a:xfrm rot="16200000">
              <a:off x="8023638" y="5525960"/>
              <a:ext cx="1837674" cy="477886"/>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Search Data</a:t>
              </a:r>
            </a:p>
          </p:txBody>
        </p:sp>
        <p:sp>
          <p:nvSpPr>
            <p:cNvPr id="131" name="Rectangle 130">
              <a:extLst>
                <a:ext uri="{FF2B5EF4-FFF2-40B4-BE49-F238E27FC236}">
                  <a16:creationId xmlns:a16="http://schemas.microsoft.com/office/drawing/2014/main" id="{2749377D-C118-4DD9-8942-EC820BEE96AB}"/>
                </a:ext>
              </a:extLst>
            </p:cNvPr>
            <p:cNvSpPr/>
            <p:nvPr/>
          </p:nvSpPr>
          <p:spPr>
            <a:xfrm>
              <a:off x="9192607" y="4697460"/>
              <a:ext cx="738919" cy="1986280"/>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n-US" b="1" i="1" dirty="0">
                  <a:solidFill>
                    <a:schemeClr val="tx1"/>
                  </a:solidFill>
                </a:rPr>
                <a:t>Address Academic Stigmas</a:t>
              </a:r>
            </a:p>
          </p:txBody>
        </p:sp>
        <p:sp>
          <p:nvSpPr>
            <p:cNvPr id="132" name="Rectangle 131">
              <a:extLst>
                <a:ext uri="{FF2B5EF4-FFF2-40B4-BE49-F238E27FC236}">
                  <a16:creationId xmlns:a16="http://schemas.microsoft.com/office/drawing/2014/main" id="{3C850359-28F3-4AD1-B340-10BB03B3696D}"/>
                </a:ext>
              </a:extLst>
            </p:cNvPr>
            <p:cNvSpPr/>
            <p:nvPr/>
          </p:nvSpPr>
          <p:spPr>
            <a:xfrm rot="16200000">
              <a:off x="10223157" y="5096661"/>
              <a:ext cx="2017375" cy="1122785"/>
            </a:xfrm>
            <a:prstGeom prst="rect">
              <a:avLst/>
            </a:prstGeom>
            <a:blipFill>
              <a:blip r:embed="rId5"/>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Adaptation for Different Contexts</a:t>
              </a:r>
            </a:p>
          </p:txBody>
        </p:sp>
        <p:sp>
          <p:nvSpPr>
            <p:cNvPr id="133" name="Rectangle 132">
              <a:extLst>
                <a:ext uri="{FF2B5EF4-FFF2-40B4-BE49-F238E27FC236}">
                  <a16:creationId xmlns:a16="http://schemas.microsoft.com/office/drawing/2014/main" id="{7699707A-82E4-40D9-BBBD-1D14DE57E330}"/>
                </a:ext>
              </a:extLst>
            </p:cNvPr>
            <p:cNvSpPr/>
            <p:nvPr/>
          </p:nvSpPr>
          <p:spPr>
            <a:xfrm>
              <a:off x="9968663" y="4846065"/>
              <a:ext cx="680720" cy="1820676"/>
            </a:xfrm>
            <a:prstGeom prst="rect">
              <a:avLst/>
            </a:prstGeom>
            <a:blipFill>
              <a:blip r:embed="rId5"/>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i="1" dirty="0">
                  <a:solidFill>
                    <a:schemeClr val="tx1"/>
                  </a:solidFill>
                </a:rPr>
                <a:t>Intersectional Perspective</a:t>
              </a:r>
            </a:p>
          </p:txBody>
        </p:sp>
      </p:grpSp>
      <p:sp>
        <p:nvSpPr>
          <p:cNvPr id="2" name="TextBox 1">
            <a:extLst>
              <a:ext uri="{FF2B5EF4-FFF2-40B4-BE49-F238E27FC236}">
                <a16:creationId xmlns:a16="http://schemas.microsoft.com/office/drawing/2014/main" id="{FD722257-6DF8-41B1-A948-92B0C3675F8A}"/>
              </a:ext>
            </a:extLst>
          </p:cNvPr>
          <p:cNvSpPr txBox="1"/>
          <p:nvPr/>
        </p:nvSpPr>
        <p:spPr>
          <a:xfrm>
            <a:off x="90279" y="328829"/>
            <a:ext cx="1413024" cy="1015663"/>
          </a:xfrm>
          <a:prstGeom prst="rect">
            <a:avLst/>
          </a:prstGeom>
          <a:noFill/>
        </p:spPr>
        <p:txBody>
          <a:bodyPr wrap="square" rtlCol="0">
            <a:spAutoFit/>
          </a:bodyPr>
          <a:lstStyle/>
          <a:p>
            <a:pPr algn="ctr"/>
            <a:r>
              <a:rPr lang="en-US" sz="2000" b="1" dirty="0"/>
              <a:t>Bookshelf</a:t>
            </a:r>
          </a:p>
          <a:p>
            <a:pPr algn="ctr"/>
            <a:r>
              <a:rPr lang="en-US" sz="2000" b="1" dirty="0"/>
              <a:t>of Diversity</a:t>
            </a:r>
          </a:p>
          <a:p>
            <a:pPr algn="ctr"/>
            <a:r>
              <a:rPr lang="en-US" sz="2000" b="1" dirty="0"/>
              <a:t>Strategies</a:t>
            </a:r>
          </a:p>
        </p:txBody>
      </p:sp>
      <p:grpSp>
        <p:nvGrpSpPr>
          <p:cNvPr id="76" name="Group 75">
            <a:extLst>
              <a:ext uri="{FF2B5EF4-FFF2-40B4-BE49-F238E27FC236}">
                <a16:creationId xmlns:a16="http://schemas.microsoft.com/office/drawing/2014/main" id="{B3BF5487-10ED-40D4-9CCD-AA0634EACB7C}"/>
              </a:ext>
            </a:extLst>
          </p:cNvPr>
          <p:cNvGrpSpPr/>
          <p:nvPr/>
        </p:nvGrpSpPr>
        <p:grpSpPr>
          <a:xfrm>
            <a:off x="2013994" y="4495179"/>
            <a:ext cx="4923536" cy="2227169"/>
            <a:chOff x="1892580" y="4456571"/>
            <a:chExt cx="4923536" cy="2227169"/>
          </a:xfrm>
          <a:solidFill>
            <a:schemeClr val="accent5">
              <a:lumMod val="40000"/>
              <a:lumOff val="60000"/>
            </a:schemeClr>
          </a:solidFill>
        </p:grpSpPr>
        <p:sp>
          <p:nvSpPr>
            <p:cNvPr id="77" name="Rectangle 76">
              <a:extLst>
                <a:ext uri="{FF2B5EF4-FFF2-40B4-BE49-F238E27FC236}">
                  <a16:creationId xmlns:a16="http://schemas.microsoft.com/office/drawing/2014/main" id="{7D352F8A-0A65-4D59-AEF6-65A00231AB09}"/>
                </a:ext>
              </a:extLst>
            </p:cNvPr>
            <p:cNvSpPr/>
            <p:nvPr/>
          </p:nvSpPr>
          <p:spPr>
            <a:xfrm rot="16200000">
              <a:off x="1089941" y="5301979"/>
              <a:ext cx="2184400" cy="579122"/>
            </a:xfrm>
            <a:prstGeom prst="rect">
              <a:avLst/>
            </a:prstGeom>
            <a:grpFill/>
            <a:scene3d>
              <a:camera prst="orthographicFront"/>
              <a:lightRig rig="soft" dir="t">
                <a:rot lat="0" lon="0" rev="15600000"/>
              </a:lightRig>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prstMaterial="softEdge">
                <a:bevelT w="25400" h="38100" prst="relaxedInset"/>
              </a:sp3d>
            </a:bodyPr>
            <a:lstStyle/>
            <a:p>
              <a:pPr algn="ctr"/>
              <a:r>
                <a:rPr lang="en-US" b="1" dirty="0">
                  <a:ln/>
                  <a:solidFill>
                    <a:schemeClr val="tx1"/>
                  </a:solidFill>
                  <a:effectLst>
                    <a:outerShdw blurRad="38100" dist="38100" dir="2700000" algn="tl">
                      <a:srgbClr val="000000">
                        <a:alpha val="43137"/>
                      </a:srgbClr>
                    </a:outerShdw>
                  </a:effectLst>
                  <a:latin typeface="Arial Black" panose="020B0A04020102020204" pitchFamily="34" charset="0"/>
                </a:rPr>
                <a:t>Skill Development</a:t>
              </a:r>
            </a:p>
          </p:txBody>
        </p:sp>
        <p:sp>
          <p:nvSpPr>
            <p:cNvPr id="78" name="Rectangle 77">
              <a:extLst>
                <a:ext uri="{FF2B5EF4-FFF2-40B4-BE49-F238E27FC236}">
                  <a16:creationId xmlns:a16="http://schemas.microsoft.com/office/drawing/2014/main" id="{B5AE9FD5-9C4A-4BAA-85D3-F0B057AB51C4}"/>
                </a:ext>
              </a:extLst>
            </p:cNvPr>
            <p:cNvSpPr/>
            <p:nvPr/>
          </p:nvSpPr>
          <p:spPr>
            <a:xfrm rot="16200000">
              <a:off x="2006181" y="5451839"/>
              <a:ext cx="1671322" cy="792480"/>
            </a:xfrm>
            <a:prstGeom prst="rect">
              <a:avLst/>
            </a:prstGeom>
            <a:grpFill/>
            <a:scene3d>
              <a:camera prst="orthographicFront"/>
              <a:lightRig rig="soft" dir="t">
                <a:rot lat="0" lon="0" rev="15600000"/>
              </a:lightRig>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prstMaterial="softEdge">
                <a:bevelT w="25400" h="38100" prst="relaxedInset"/>
              </a:sp3d>
            </a:bodyPr>
            <a:lstStyle/>
            <a:p>
              <a:pPr algn="ctr"/>
              <a:r>
                <a:rPr lang="en-US" sz="1600" dirty="0">
                  <a:ln/>
                  <a:solidFill>
                    <a:schemeClr val="tx1"/>
                  </a:solidFill>
                  <a:latin typeface="Britannic Bold" panose="020B0903060703020204" pitchFamily="34" charset="0"/>
                </a:rPr>
                <a:t>Negotiation training</a:t>
              </a:r>
            </a:p>
          </p:txBody>
        </p:sp>
        <p:sp>
          <p:nvSpPr>
            <p:cNvPr id="135" name="Rectangle 134">
              <a:extLst>
                <a:ext uri="{FF2B5EF4-FFF2-40B4-BE49-F238E27FC236}">
                  <a16:creationId xmlns:a16="http://schemas.microsoft.com/office/drawing/2014/main" id="{26D20F86-9130-4B28-8E8A-62DFD746928B}"/>
                </a:ext>
              </a:extLst>
            </p:cNvPr>
            <p:cNvSpPr/>
            <p:nvPr/>
          </p:nvSpPr>
          <p:spPr>
            <a:xfrm rot="16200000">
              <a:off x="2471012" y="5406119"/>
              <a:ext cx="2026921" cy="528320"/>
            </a:xfrm>
            <a:prstGeom prst="rect">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relaxedInset"/>
              </a:sp3d>
            </a:bodyPr>
            <a:lstStyle/>
            <a:p>
              <a:pPr algn="ctr"/>
              <a:r>
                <a:rPr lang="en-US" b="1" dirty="0">
                  <a:solidFill>
                    <a:schemeClr val="tx1"/>
                  </a:solidFill>
                </a:rPr>
                <a:t>Support Programs</a:t>
              </a:r>
            </a:p>
          </p:txBody>
        </p:sp>
        <p:sp>
          <p:nvSpPr>
            <p:cNvPr id="136" name="Rectangle 135">
              <a:extLst>
                <a:ext uri="{FF2B5EF4-FFF2-40B4-BE49-F238E27FC236}">
                  <a16:creationId xmlns:a16="http://schemas.microsoft.com/office/drawing/2014/main" id="{AE7FC2E1-711D-4D87-BE8B-BEAF106F3A4E}"/>
                </a:ext>
              </a:extLst>
            </p:cNvPr>
            <p:cNvSpPr/>
            <p:nvPr/>
          </p:nvSpPr>
          <p:spPr>
            <a:xfrm rot="16200000">
              <a:off x="3052980" y="5409278"/>
              <a:ext cx="1969805" cy="579118"/>
            </a:xfrm>
            <a:prstGeom prst="rect">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relaxedInset"/>
              </a:sp3d>
            </a:bodyPr>
            <a:lstStyle/>
            <a:p>
              <a:pPr algn="ctr"/>
              <a:r>
                <a:rPr lang="en-US" b="1" dirty="0">
                  <a:solidFill>
                    <a:schemeClr val="tx1"/>
                  </a:solidFill>
                </a:rPr>
                <a:t>Just Say No!</a:t>
              </a:r>
            </a:p>
          </p:txBody>
        </p:sp>
        <p:sp>
          <p:nvSpPr>
            <p:cNvPr id="137" name="Rectangle 136">
              <a:extLst>
                <a:ext uri="{FF2B5EF4-FFF2-40B4-BE49-F238E27FC236}">
                  <a16:creationId xmlns:a16="http://schemas.microsoft.com/office/drawing/2014/main" id="{3655D313-5676-4F71-A75D-E021053EE7CF}"/>
                </a:ext>
              </a:extLst>
            </p:cNvPr>
            <p:cNvSpPr/>
            <p:nvPr/>
          </p:nvSpPr>
          <p:spPr>
            <a:xfrm>
              <a:off x="4333031" y="4508885"/>
              <a:ext cx="942314" cy="2174855"/>
            </a:xfrm>
            <a:prstGeom prst="rect">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relaxedInset"/>
              </a:sp3d>
            </a:bodyPr>
            <a:lstStyle/>
            <a:p>
              <a:pPr algn="ctr"/>
              <a:r>
                <a:rPr lang="en-US" sz="1600" b="1" dirty="0">
                  <a:solidFill>
                    <a:schemeClr val="tx1"/>
                  </a:solidFill>
                </a:rPr>
                <a:t>Collect Data</a:t>
              </a:r>
            </a:p>
          </p:txBody>
        </p:sp>
        <p:grpSp>
          <p:nvGrpSpPr>
            <p:cNvPr id="138" name="Group 137">
              <a:extLst>
                <a:ext uri="{FF2B5EF4-FFF2-40B4-BE49-F238E27FC236}">
                  <a16:creationId xmlns:a16="http://schemas.microsoft.com/office/drawing/2014/main" id="{10D6B361-68A2-4F40-8400-EAF8BAAC3C80}"/>
                </a:ext>
              </a:extLst>
            </p:cNvPr>
            <p:cNvGrpSpPr/>
            <p:nvPr/>
          </p:nvGrpSpPr>
          <p:grpSpPr>
            <a:xfrm>
              <a:off x="5294702" y="4456571"/>
              <a:ext cx="1521414" cy="2227169"/>
              <a:chOff x="5294702" y="4456571"/>
              <a:chExt cx="1521414" cy="2227169"/>
            </a:xfrm>
            <a:grpFill/>
          </p:grpSpPr>
          <p:sp>
            <p:nvSpPr>
              <p:cNvPr id="139" name="Rectangle 138">
                <a:extLst>
                  <a:ext uri="{FF2B5EF4-FFF2-40B4-BE49-F238E27FC236}">
                    <a16:creationId xmlns:a16="http://schemas.microsoft.com/office/drawing/2014/main" id="{33190CEA-3B85-4FFC-B6C2-CE4128903DA1}"/>
                  </a:ext>
                </a:extLst>
              </p:cNvPr>
              <p:cNvSpPr/>
              <p:nvPr/>
            </p:nvSpPr>
            <p:spPr>
              <a:xfrm>
                <a:off x="5294702" y="4456571"/>
                <a:ext cx="518165" cy="2225040"/>
              </a:xfrm>
              <a:prstGeom prst="rect">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sp3d extrusionH="57150">
                  <a:bevelT w="38100" h="38100" prst="relaxedInset"/>
                </a:sp3d>
              </a:bodyPr>
              <a:lstStyle/>
              <a:p>
                <a:pPr algn="ctr"/>
                <a:r>
                  <a:rPr lang="en-US" b="1" i="1" dirty="0">
                    <a:solidFill>
                      <a:schemeClr val="tx1"/>
                    </a:solidFill>
                    <a:effectLst>
                      <a:outerShdw blurRad="38100" dist="38100" dir="2700000" algn="tl">
                        <a:srgbClr val="000000">
                          <a:alpha val="43137"/>
                        </a:srgbClr>
                      </a:outerShdw>
                    </a:effectLst>
                  </a:rPr>
                  <a:t>MENTORING </a:t>
                </a:r>
              </a:p>
            </p:txBody>
          </p:sp>
          <p:sp>
            <p:nvSpPr>
              <p:cNvPr id="140" name="Rectangle 139">
                <a:extLst>
                  <a:ext uri="{FF2B5EF4-FFF2-40B4-BE49-F238E27FC236}">
                    <a16:creationId xmlns:a16="http://schemas.microsoft.com/office/drawing/2014/main" id="{F8B34B69-0F7C-49CB-AAF5-8D47312F83C5}"/>
                  </a:ext>
                </a:extLst>
              </p:cNvPr>
              <p:cNvSpPr/>
              <p:nvPr/>
            </p:nvSpPr>
            <p:spPr>
              <a:xfrm rot="16200000">
                <a:off x="5178699" y="5466865"/>
                <a:ext cx="1837674" cy="596076"/>
              </a:xfrm>
              <a:prstGeom prst="rect">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a:bevelT w="38100" h="38100" prst="relaxedInset"/>
                </a:sp3d>
              </a:bodyPr>
              <a:lstStyle/>
              <a:p>
                <a:pPr algn="ctr"/>
                <a:r>
                  <a:rPr lang="en-US" b="1" dirty="0">
                    <a:solidFill>
                      <a:schemeClr val="tx1"/>
                    </a:solidFill>
                  </a:rPr>
                  <a:t>Culture &amp; Climate Surveys</a:t>
                </a:r>
              </a:p>
            </p:txBody>
          </p:sp>
          <p:sp>
            <p:nvSpPr>
              <p:cNvPr id="141" name="Rectangle 140">
                <a:extLst>
                  <a:ext uri="{FF2B5EF4-FFF2-40B4-BE49-F238E27FC236}">
                    <a16:creationId xmlns:a16="http://schemas.microsoft.com/office/drawing/2014/main" id="{5861BB24-2C13-4C8A-8E47-7D7B9F609135}"/>
                  </a:ext>
                </a:extLst>
              </p:cNvPr>
              <p:cNvSpPr/>
              <p:nvPr/>
            </p:nvSpPr>
            <p:spPr>
              <a:xfrm>
                <a:off x="6402490" y="5351166"/>
                <a:ext cx="413626" cy="1332574"/>
              </a:xfrm>
              <a:prstGeom prst="rect">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sp3d extrusionH="57150">
                  <a:bevelT w="38100" h="38100" prst="relaxedInset"/>
                </a:sp3d>
              </a:bodyPr>
              <a:lstStyle/>
              <a:p>
                <a:pPr algn="ctr"/>
                <a:r>
                  <a:rPr lang="en-US" b="1" i="1" dirty="0">
                    <a:solidFill>
                      <a:schemeClr val="tx1"/>
                    </a:solidFill>
                  </a:rPr>
                  <a:t>Mini-Grants</a:t>
                </a:r>
              </a:p>
            </p:txBody>
          </p:sp>
        </p:grpSp>
      </p:grpSp>
      <p:sp>
        <p:nvSpPr>
          <p:cNvPr id="142" name="TextBox 141">
            <a:extLst>
              <a:ext uri="{FF2B5EF4-FFF2-40B4-BE49-F238E27FC236}">
                <a16:creationId xmlns:a16="http://schemas.microsoft.com/office/drawing/2014/main" id="{CA3600E7-4600-4245-9DA6-9DC3C0A36B42}"/>
              </a:ext>
            </a:extLst>
          </p:cNvPr>
          <p:cNvSpPr txBox="1"/>
          <p:nvPr/>
        </p:nvSpPr>
        <p:spPr>
          <a:xfrm>
            <a:off x="14099" y="2670564"/>
            <a:ext cx="1413024" cy="1323439"/>
          </a:xfrm>
          <a:prstGeom prst="rect">
            <a:avLst/>
          </a:prstGeom>
          <a:noFill/>
        </p:spPr>
        <p:txBody>
          <a:bodyPr wrap="square" rtlCol="0">
            <a:spAutoFit/>
          </a:bodyPr>
          <a:lstStyle/>
          <a:p>
            <a:pPr algn="ctr"/>
            <a:r>
              <a:rPr lang="en-US" sz="2000" b="1" dirty="0"/>
              <a:t>Bookshelf</a:t>
            </a:r>
          </a:p>
          <a:p>
            <a:pPr algn="ctr"/>
            <a:r>
              <a:rPr lang="en-US" sz="2000" b="1" dirty="0"/>
              <a:t>with ADVANCE</a:t>
            </a:r>
          </a:p>
          <a:p>
            <a:pPr algn="ctr"/>
            <a:r>
              <a:rPr lang="en-US" sz="2000" b="1" dirty="0"/>
              <a:t>Strategies</a:t>
            </a:r>
          </a:p>
        </p:txBody>
      </p:sp>
    </p:spTree>
    <p:extLst>
      <p:ext uri="{BB962C8B-B14F-4D97-AF65-F5344CB8AC3E}">
        <p14:creationId xmlns:p14="http://schemas.microsoft.com/office/powerpoint/2010/main" val="361405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76"/>
                                        </p:tgtEl>
                                      </p:cBhvr>
                                    </p:animEffect>
                                    <p:set>
                                      <p:cBhvr>
                                        <p:cTn id="14" dur="1" fill="hold">
                                          <p:stCondLst>
                                            <p:cond delay="4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sosceles Triangle 12">
            <a:extLst>
              <a:ext uri="{FF2B5EF4-FFF2-40B4-BE49-F238E27FC236}">
                <a16:creationId xmlns:a16="http://schemas.microsoft.com/office/drawing/2014/main" id="{B5283B34-CCA3-413E-BE1F-BB723FD93911}"/>
              </a:ext>
            </a:extLst>
          </p:cNvPr>
          <p:cNvSpPr/>
          <p:nvPr/>
        </p:nvSpPr>
        <p:spPr>
          <a:xfrm rot="17585099">
            <a:off x="837293" y="-2936162"/>
            <a:ext cx="11556632" cy="13530002"/>
          </a:xfrm>
          <a:prstGeom prst="triangle">
            <a:avLst>
              <a:gd name="adj" fmla="val 49128"/>
            </a:avLst>
          </a:prstGeom>
          <a:gradFill flip="none" rotWithShape="1">
            <a:gsLst>
              <a:gs pos="16000">
                <a:schemeClr val="accent1">
                  <a:lumMod val="0"/>
                  <a:lumOff val="100000"/>
                </a:schemeClr>
              </a:gs>
              <a:gs pos="45000">
                <a:schemeClr val="accent1">
                  <a:lumMod val="0"/>
                  <a:lumOff val="100000"/>
                </a:schemeClr>
              </a:gs>
              <a:gs pos="100000">
                <a:schemeClr val="accent6">
                  <a:lumMod val="40000"/>
                  <a:lumOff val="6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2A1034D-421A-475A-9BC5-6E04BCD8B8D9}"/>
              </a:ext>
            </a:extLst>
          </p:cNvPr>
          <p:cNvSpPr/>
          <p:nvPr/>
        </p:nvSpPr>
        <p:spPr>
          <a:xfrm>
            <a:off x="516531" y="570674"/>
            <a:ext cx="11047116" cy="646331"/>
          </a:xfrm>
          <a:prstGeom prst="rect">
            <a:avLst/>
          </a:prstGeom>
          <a:noFill/>
        </p:spPr>
        <p:txBody>
          <a:bodyPr wrap="square" lIns="91440" tIns="45720" rIns="91440" bIns="45720">
            <a:spAutoFit/>
          </a:bodyPr>
          <a:lstStyle/>
          <a:p>
            <a:pPr algn="ctr">
              <a:lnSpc>
                <a:spcPct val="90000"/>
              </a:lnSpc>
              <a:spcBef>
                <a:spcPct val="0"/>
              </a:spcBef>
              <a:defRPr/>
            </a:pPr>
            <a:r>
              <a:rPr lang="en-US" sz="4000" b="1" dirty="0">
                <a:effectLst>
                  <a:outerShdw blurRad="38100" dist="38100" dir="2700000" algn="tl">
                    <a:srgbClr val="000000">
                      <a:alpha val="43137"/>
                    </a:srgbClr>
                  </a:outerShdw>
                </a:effectLst>
                <a:latin typeface="Book Antiqua" panose="02040602050305030304" pitchFamily="18" charset="0"/>
                <a:ea typeface="+mj-ea"/>
                <a:cs typeface="Aharoni" panose="02010803020104030203" pitchFamily="2" charset="-79"/>
              </a:rPr>
              <a:t>Sustainability</a:t>
            </a:r>
            <a:r>
              <a:rPr lang="en-US" sz="4000" b="1" dirty="0">
                <a:effectLst>
                  <a:outerShdw blurRad="38100" dist="38100" dir="2700000" algn="tl">
                    <a:srgbClr val="000000">
                      <a:alpha val="43137"/>
                    </a:srgbClr>
                  </a:outerShdw>
                </a:effectLst>
                <a:latin typeface="Book Antiqua" panose="02040602050305030304" pitchFamily="18" charset="0"/>
                <a:cs typeface="Aharoni" panose="02010803020104030203" pitchFamily="2" charset="-79"/>
              </a:rPr>
              <a:t> of ADVANCE</a:t>
            </a:r>
            <a:endParaRPr lang="en-US" sz="4000" b="1" dirty="0">
              <a:effectLst>
                <a:outerShdw blurRad="38100" dist="38100" dir="2700000" algn="tl">
                  <a:srgbClr val="000000">
                    <a:alpha val="43137"/>
                  </a:srgbClr>
                </a:outerShdw>
              </a:effectLst>
              <a:latin typeface="Book Antiqua" panose="02040602050305030304" pitchFamily="18" charset="0"/>
              <a:ea typeface="+mj-ea"/>
              <a:cs typeface="Aharoni" panose="02010803020104030203" pitchFamily="2" charset="-79"/>
            </a:endParaRPr>
          </a:p>
        </p:txBody>
      </p:sp>
      <p:grpSp>
        <p:nvGrpSpPr>
          <p:cNvPr id="11" name="Group 10">
            <a:extLst>
              <a:ext uri="{FF2B5EF4-FFF2-40B4-BE49-F238E27FC236}">
                <a16:creationId xmlns:a16="http://schemas.microsoft.com/office/drawing/2014/main" id="{CB51F6C1-F231-41FA-9379-D7C95DE3451E}"/>
              </a:ext>
            </a:extLst>
          </p:cNvPr>
          <p:cNvGrpSpPr/>
          <p:nvPr/>
        </p:nvGrpSpPr>
        <p:grpSpPr>
          <a:xfrm>
            <a:off x="4642155" y="1518167"/>
            <a:ext cx="7361964" cy="5294113"/>
            <a:chOff x="4642155" y="1518167"/>
            <a:chExt cx="7361964" cy="5294113"/>
          </a:xfrm>
        </p:grpSpPr>
        <p:sp>
          <p:nvSpPr>
            <p:cNvPr id="2" name="Star: 16 Points 1">
              <a:extLst>
                <a:ext uri="{FF2B5EF4-FFF2-40B4-BE49-F238E27FC236}">
                  <a16:creationId xmlns:a16="http://schemas.microsoft.com/office/drawing/2014/main" id="{8BD2D473-9D52-41D3-B8E3-87822B52E1BD}"/>
                </a:ext>
              </a:extLst>
            </p:cNvPr>
            <p:cNvSpPr/>
            <p:nvPr/>
          </p:nvSpPr>
          <p:spPr>
            <a:xfrm>
              <a:off x="4642155" y="5127978"/>
              <a:ext cx="1466594" cy="1272821"/>
            </a:xfrm>
            <a:prstGeom prst="star16">
              <a:avLst/>
            </a:prstGeom>
            <a:solidFill>
              <a:schemeClr val="accent5">
                <a:lumMod val="75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 to 5 </a:t>
              </a:r>
              <a:r>
                <a:rPr lang="en-US" b="1" dirty="0" err="1"/>
                <a:t>yrs</a:t>
              </a:r>
              <a:endParaRPr lang="en-US" b="1" dirty="0"/>
            </a:p>
          </p:txBody>
        </p:sp>
        <p:sp>
          <p:nvSpPr>
            <p:cNvPr id="17" name="Rectangle 16">
              <a:extLst>
                <a:ext uri="{FF2B5EF4-FFF2-40B4-BE49-F238E27FC236}">
                  <a16:creationId xmlns:a16="http://schemas.microsoft.com/office/drawing/2014/main" id="{65DD5AF8-7FC1-4558-93D6-A961C67A7EC7}"/>
                </a:ext>
              </a:extLst>
            </p:cNvPr>
            <p:cNvSpPr/>
            <p:nvPr/>
          </p:nvSpPr>
          <p:spPr>
            <a:xfrm>
              <a:off x="6161472" y="1549904"/>
              <a:ext cx="4659049" cy="1477328"/>
            </a:xfrm>
            <a:prstGeom prst="rect">
              <a:avLst/>
            </a:prstGeom>
          </p:spPr>
          <p:txBody>
            <a:bodyPr wrap="square">
              <a:spAutoFit/>
            </a:bodyPr>
            <a:lstStyle/>
            <a:p>
              <a:pPr marL="457200" indent="-457200">
                <a:buFont typeface="Wingdings" panose="05000000000000000000" pitchFamily="2" charset="2"/>
                <a:buChar char="§"/>
              </a:pPr>
              <a:r>
                <a:rPr lang="en-US" b="1" i="0" dirty="0">
                  <a:effectLst/>
                </a:rPr>
                <a:t>University of Michigan</a:t>
              </a:r>
            </a:p>
            <a:p>
              <a:pPr marL="457200" indent="-457200">
                <a:buFont typeface="Wingdings" panose="05000000000000000000" pitchFamily="2" charset="2"/>
                <a:buChar char="§"/>
              </a:pPr>
              <a:r>
                <a:rPr lang="en-US" b="1" dirty="0">
                  <a:solidFill>
                    <a:srgbClr val="333333"/>
                  </a:solidFill>
                </a:rPr>
                <a:t>University of Wisconsin</a:t>
              </a:r>
              <a:endParaRPr lang="en-US" b="1" dirty="0"/>
            </a:p>
            <a:p>
              <a:pPr marL="457200" indent="-457200">
                <a:buFont typeface="Wingdings" panose="05000000000000000000" pitchFamily="2" charset="2"/>
                <a:buChar char="§"/>
              </a:pPr>
              <a:r>
                <a:rPr lang="en-US" b="1" dirty="0"/>
                <a:t>Georgia Tech</a:t>
              </a:r>
            </a:p>
            <a:p>
              <a:pPr marL="457200" indent="-457200">
                <a:buFont typeface="Wingdings" panose="05000000000000000000" pitchFamily="2" charset="2"/>
                <a:buChar char="§"/>
              </a:pPr>
              <a:r>
                <a:rPr lang="en-US" b="1" dirty="0"/>
                <a:t>University of Washington </a:t>
              </a:r>
            </a:p>
            <a:p>
              <a:pPr marL="457200" indent="-457200">
                <a:buFont typeface="Wingdings" panose="05000000000000000000" pitchFamily="2" charset="2"/>
                <a:buChar char="§"/>
              </a:pPr>
              <a:endParaRPr lang="en-US" b="1" i="0" dirty="0">
                <a:effectLst/>
              </a:endParaRPr>
            </a:p>
          </p:txBody>
        </p:sp>
        <p:sp>
          <p:nvSpPr>
            <p:cNvPr id="18" name="Star: 16 Points 17">
              <a:extLst>
                <a:ext uri="{FF2B5EF4-FFF2-40B4-BE49-F238E27FC236}">
                  <a16:creationId xmlns:a16="http://schemas.microsoft.com/office/drawing/2014/main" id="{5BCC24E8-F0C9-426B-B8BA-B01AE2421611}"/>
                </a:ext>
              </a:extLst>
            </p:cNvPr>
            <p:cNvSpPr/>
            <p:nvPr/>
          </p:nvSpPr>
          <p:spPr>
            <a:xfrm>
              <a:off x="4692534" y="1518167"/>
              <a:ext cx="1365837" cy="1305650"/>
            </a:xfrm>
            <a:prstGeom prst="star16">
              <a:avLst/>
            </a:prstGeom>
            <a:solidFill>
              <a:schemeClr val="accent4">
                <a:lumMod val="75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10 </a:t>
              </a:r>
              <a:r>
                <a:rPr lang="en-US" b="1" dirty="0" err="1"/>
                <a:t>yrs</a:t>
              </a:r>
              <a:endParaRPr lang="en-US" b="1" dirty="0"/>
            </a:p>
          </p:txBody>
        </p:sp>
        <p:sp>
          <p:nvSpPr>
            <p:cNvPr id="19" name="Rectangle 18">
              <a:extLst>
                <a:ext uri="{FF2B5EF4-FFF2-40B4-BE49-F238E27FC236}">
                  <a16:creationId xmlns:a16="http://schemas.microsoft.com/office/drawing/2014/main" id="{EB0F4628-65C7-422A-8B60-583B5971AD95}"/>
                </a:ext>
              </a:extLst>
            </p:cNvPr>
            <p:cNvSpPr/>
            <p:nvPr/>
          </p:nvSpPr>
          <p:spPr>
            <a:xfrm>
              <a:off x="6161472" y="3222174"/>
              <a:ext cx="5842647" cy="1280921"/>
            </a:xfrm>
            <a:prstGeom prst="rect">
              <a:avLst/>
            </a:prstGeom>
          </p:spPr>
          <p:txBody>
            <a:bodyPr wrap="square" numCol="2">
              <a:noAutofit/>
            </a:bodyPr>
            <a:lstStyle/>
            <a:p>
              <a:pPr marL="457200" indent="-457200">
                <a:buFont typeface="Wingdings" panose="05000000000000000000" pitchFamily="2" charset="2"/>
                <a:buChar char="§"/>
              </a:pPr>
              <a:r>
                <a:rPr lang="en-US" b="1" i="0" dirty="0">
                  <a:effectLst/>
                </a:rPr>
                <a:t>CUNY Hunter</a:t>
              </a:r>
            </a:p>
            <a:p>
              <a:pPr marL="457200" indent="-457200">
                <a:buFont typeface="Wingdings" panose="05000000000000000000" pitchFamily="2" charset="2"/>
                <a:buChar char="§"/>
              </a:pPr>
              <a:r>
                <a:rPr lang="en-US" b="1" dirty="0"/>
                <a:t>U of Colorado Boulder</a:t>
              </a:r>
            </a:p>
            <a:p>
              <a:pPr marL="457200" indent="-457200">
                <a:buFont typeface="Wingdings" panose="05000000000000000000" pitchFamily="2" charset="2"/>
                <a:buChar char="§"/>
              </a:pPr>
              <a:r>
                <a:rPr lang="en-US" b="1" dirty="0"/>
                <a:t>Case Western Reserve U</a:t>
              </a:r>
            </a:p>
            <a:p>
              <a:pPr marL="457200" indent="-457200">
                <a:buFont typeface="Wingdings" panose="05000000000000000000" pitchFamily="2" charset="2"/>
                <a:buChar char="§"/>
              </a:pPr>
              <a:r>
                <a:rPr lang="en-US" b="1" dirty="0"/>
                <a:t>UMBC</a:t>
              </a:r>
            </a:p>
            <a:p>
              <a:pPr marL="457200" indent="-457200">
                <a:buFont typeface="Wingdings" panose="05000000000000000000" pitchFamily="2" charset="2"/>
                <a:buChar char="§"/>
              </a:pPr>
              <a:endParaRPr lang="en-US" b="1" i="0" dirty="0">
                <a:effectLst/>
              </a:endParaRPr>
            </a:p>
            <a:p>
              <a:pPr marL="457200" indent="-457200">
                <a:buFont typeface="Wingdings" panose="05000000000000000000" pitchFamily="2" charset="2"/>
                <a:buChar char="§"/>
              </a:pPr>
              <a:r>
                <a:rPr lang="en-US" b="1" i="0" dirty="0">
                  <a:effectLst/>
                </a:rPr>
                <a:t>VA Tech</a:t>
              </a:r>
            </a:p>
            <a:p>
              <a:pPr marL="457200" indent="-457200">
                <a:buFont typeface="Wingdings" panose="05000000000000000000" pitchFamily="2" charset="2"/>
                <a:buChar char="§"/>
              </a:pPr>
              <a:r>
                <a:rPr lang="en-US" b="1" dirty="0"/>
                <a:t>Kansas State U</a:t>
              </a:r>
            </a:p>
            <a:p>
              <a:pPr marL="457200" indent="-457200">
                <a:buFont typeface="Wingdings" panose="05000000000000000000" pitchFamily="2" charset="2"/>
                <a:buChar char="§"/>
              </a:pPr>
              <a:r>
                <a:rPr lang="en-US" b="1" dirty="0"/>
                <a:t>New Mexico St U</a:t>
              </a:r>
            </a:p>
            <a:p>
              <a:pPr marL="457200" indent="-457200">
                <a:buFont typeface="Wingdings" panose="05000000000000000000" pitchFamily="2" charset="2"/>
                <a:buChar char="§"/>
              </a:pPr>
              <a:r>
                <a:rPr lang="en-US" b="1" dirty="0"/>
                <a:t>UC-Irvine</a:t>
              </a:r>
            </a:p>
            <a:p>
              <a:pPr marL="457200" indent="-457200">
                <a:buFont typeface="Wingdings" panose="05000000000000000000" pitchFamily="2" charset="2"/>
                <a:buChar char="§"/>
              </a:pPr>
              <a:endParaRPr lang="en-US" b="1" i="0" dirty="0">
                <a:effectLst/>
              </a:endParaRPr>
            </a:p>
          </p:txBody>
        </p:sp>
        <p:sp>
          <p:nvSpPr>
            <p:cNvPr id="21" name="Star: 16 Points 20">
              <a:extLst>
                <a:ext uri="{FF2B5EF4-FFF2-40B4-BE49-F238E27FC236}">
                  <a16:creationId xmlns:a16="http://schemas.microsoft.com/office/drawing/2014/main" id="{6B20F327-89C1-41FC-95B9-8C892E079BB8}"/>
                </a:ext>
              </a:extLst>
            </p:cNvPr>
            <p:cNvSpPr/>
            <p:nvPr/>
          </p:nvSpPr>
          <p:spPr>
            <a:xfrm>
              <a:off x="4694062" y="3222174"/>
              <a:ext cx="1362780" cy="1280922"/>
            </a:xfrm>
            <a:prstGeom prst="star16">
              <a:avLst/>
            </a:prstGeom>
            <a:solidFill>
              <a:schemeClr val="accent2">
                <a:lumMod val="75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 5 to 9 </a:t>
              </a:r>
              <a:r>
                <a:rPr lang="en-US" b="1" dirty="0" err="1">
                  <a:solidFill>
                    <a:schemeClr val="bg1"/>
                  </a:solidFill>
                </a:rPr>
                <a:t>yrs</a:t>
              </a:r>
              <a:endParaRPr lang="en-US" b="1" dirty="0">
                <a:solidFill>
                  <a:schemeClr val="bg1"/>
                </a:solidFill>
              </a:endParaRPr>
            </a:p>
          </p:txBody>
        </p:sp>
        <p:sp>
          <p:nvSpPr>
            <p:cNvPr id="22" name="Rectangle 21">
              <a:extLst>
                <a:ext uri="{FF2B5EF4-FFF2-40B4-BE49-F238E27FC236}">
                  <a16:creationId xmlns:a16="http://schemas.microsoft.com/office/drawing/2014/main" id="{5385B4F8-22B4-4EE2-8D92-DE0DF0F13EB6}"/>
                </a:ext>
              </a:extLst>
            </p:cNvPr>
            <p:cNvSpPr/>
            <p:nvPr/>
          </p:nvSpPr>
          <p:spPr>
            <a:xfrm>
              <a:off x="6161472" y="4904574"/>
              <a:ext cx="5842647" cy="1907706"/>
            </a:xfrm>
            <a:prstGeom prst="rect">
              <a:avLst/>
            </a:prstGeom>
          </p:spPr>
          <p:txBody>
            <a:bodyPr wrap="square" numCol="2">
              <a:noAutofit/>
            </a:bodyPr>
            <a:lstStyle/>
            <a:p>
              <a:pPr marL="457200" indent="-457200">
                <a:buFont typeface="Wingdings" panose="05000000000000000000" pitchFamily="2" charset="2"/>
                <a:buChar char="§"/>
              </a:pPr>
              <a:r>
                <a:rPr lang="en-US" b="1" i="0" dirty="0">
                  <a:effectLst/>
                </a:rPr>
                <a:t>Purdue U</a:t>
              </a:r>
              <a:endParaRPr lang="en-US" b="1" dirty="0"/>
            </a:p>
            <a:p>
              <a:pPr marL="457200" indent="-457200">
                <a:buFont typeface="Wingdings" panose="05000000000000000000" pitchFamily="2" charset="2"/>
                <a:buChar char="§"/>
              </a:pPr>
              <a:r>
                <a:rPr lang="en-US" b="1" i="0" dirty="0">
                  <a:effectLst/>
                </a:rPr>
                <a:t>U of Illinois Chicago</a:t>
              </a:r>
            </a:p>
            <a:p>
              <a:pPr marL="457200" indent="-457200">
                <a:buFont typeface="Wingdings" panose="05000000000000000000" pitchFamily="2" charset="2"/>
                <a:buChar char="§"/>
              </a:pPr>
              <a:r>
                <a:rPr lang="en-US" b="1" dirty="0"/>
                <a:t>Cornell University</a:t>
              </a:r>
              <a:endParaRPr lang="en-US" b="1" i="0" dirty="0">
                <a:effectLst/>
              </a:endParaRPr>
            </a:p>
            <a:p>
              <a:pPr marL="457200" indent="-457200">
                <a:buFont typeface="Wingdings" panose="05000000000000000000" pitchFamily="2" charset="2"/>
                <a:buChar char="§"/>
              </a:pPr>
              <a:r>
                <a:rPr lang="en-US" b="1" dirty="0"/>
                <a:t>U of Arizona</a:t>
              </a:r>
            </a:p>
            <a:p>
              <a:pPr marL="457200" indent="-457200">
                <a:buFont typeface="Wingdings" panose="05000000000000000000" pitchFamily="2" charset="2"/>
                <a:buChar char="§"/>
              </a:pPr>
              <a:r>
                <a:rPr lang="en-US" b="1" dirty="0"/>
                <a:t>UNC-Charlotte</a:t>
              </a:r>
            </a:p>
            <a:p>
              <a:pPr marL="457200" indent="-457200">
                <a:buFont typeface="Wingdings" panose="05000000000000000000" pitchFamily="2" charset="2"/>
                <a:buChar char="§"/>
              </a:pPr>
              <a:r>
                <a:rPr lang="en-US" b="1" dirty="0"/>
                <a:t>Iowa State University</a:t>
              </a:r>
            </a:p>
            <a:p>
              <a:pPr marL="457200" indent="-457200">
                <a:buFont typeface="Wingdings" panose="05000000000000000000" pitchFamily="2" charset="2"/>
                <a:buChar char="§"/>
              </a:pPr>
              <a:endParaRPr lang="en-US" b="1" dirty="0"/>
            </a:p>
            <a:p>
              <a:pPr marL="457200" indent="-457200">
                <a:buFont typeface="Wingdings" panose="05000000000000000000" pitchFamily="2" charset="2"/>
                <a:buChar char="§"/>
              </a:pPr>
              <a:r>
                <a:rPr lang="en-US" b="1" dirty="0"/>
                <a:t>Washington State U</a:t>
              </a:r>
            </a:p>
            <a:p>
              <a:pPr marL="457200" indent="-457200">
                <a:buFont typeface="Wingdings" panose="05000000000000000000" pitchFamily="2" charset="2"/>
                <a:buChar char="§"/>
              </a:pPr>
              <a:r>
                <a:rPr lang="en-US" b="1" dirty="0"/>
                <a:t>Ohio State U</a:t>
              </a:r>
            </a:p>
            <a:p>
              <a:pPr marL="457200" indent="-457200">
                <a:buFont typeface="Wingdings" panose="05000000000000000000" pitchFamily="2" charset="2"/>
                <a:buChar char="§"/>
              </a:pPr>
              <a:r>
                <a:rPr lang="en-US" b="1" dirty="0"/>
                <a:t>MI State U</a:t>
              </a:r>
            </a:p>
            <a:p>
              <a:pPr marL="457200" indent="-457200">
                <a:buFont typeface="Wingdings" panose="05000000000000000000" pitchFamily="2" charset="2"/>
                <a:buChar char="§"/>
              </a:pPr>
              <a:r>
                <a:rPr lang="en-US" b="1" dirty="0"/>
                <a:t>North Dakota St U</a:t>
              </a:r>
            </a:p>
            <a:p>
              <a:pPr marL="457200" indent="-457200">
                <a:buFont typeface="Wingdings" panose="05000000000000000000" pitchFamily="2" charset="2"/>
                <a:buChar char="§"/>
              </a:pPr>
              <a:r>
                <a:rPr lang="en-US" b="1" dirty="0"/>
                <a:t>U of Nebraska Lincoln</a:t>
              </a:r>
            </a:p>
            <a:p>
              <a:pPr marL="457200" indent="-457200">
                <a:buFont typeface="Wingdings" panose="05000000000000000000" pitchFamily="2" charset="2"/>
                <a:buChar char="§"/>
              </a:pPr>
              <a:r>
                <a:rPr lang="en-US" b="1" dirty="0"/>
                <a:t>Northeastern U</a:t>
              </a:r>
            </a:p>
            <a:p>
              <a:pPr marL="457200" indent="-457200">
                <a:buFont typeface="Wingdings" panose="05000000000000000000" pitchFamily="2" charset="2"/>
                <a:buChar char="§"/>
              </a:pPr>
              <a:endParaRPr lang="en-US" b="1" i="0" dirty="0">
                <a:effectLst/>
              </a:endParaRPr>
            </a:p>
          </p:txBody>
        </p:sp>
      </p:grpSp>
      <p:grpSp>
        <p:nvGrpSpPr>
          <p:cNvPr id="15" name="Group 14">
            <a:extLst>
              <a:ext uri="{FF2B5EF4-FFF2-40B4-BE49-F238E27FC236}">
                <a16:creationId xmlns:a16="http://schemas.microsoft.com/office/drawing/2014/main" id="{77BCE257-78B4-4915-BBA8-7C167C1ACA64}"/>
              </a:ext>
            </a:extLst>
          </p:cNvPr>
          <p:cNvGrpSpPr/>
          <p:nvPr/>
        </p:nvGrpSpPr>
        <p:grpSpPr>
          <a:xfrm>
            <a:off x="516531" y="1558420"/>
            <a:ext cx="4071373" cy="4631019"/>
            <a:chOff x="516531" y="1558420"/>
            <a:chExt cx="4071373" cy="4631019"/>
          </a:xfrm>
        </p:grpSpPr>
        <p:grpSp>
          <p:nvGrpSpPr>
            <p:cNvPr id="8" name="Group 7">
              <a:extLst>
                <a:ext uri="{FF2B5EF4-FFF2-40B4-BE49-F238E27FC236}">
                  <a16:creationId xmlns:a16="http://schemas.microsoft.com/office/drawing/2014/main" id="{4A356842-1C07-41BD-A2E4-E633C6A9869B}"/>
                </a:ext>
              </a:extLst>
            </p:cNvPr>
            <p:cNvGrpSpPr/>
            <p:nvPr/>
          </p:nvGrpSpPr>
          <p:grpSpPr>
            <a:xfrm>
              <a:off x="516531" y="1558420"/>
              <a:ext cx="4071373" cy="4631019"/>
              <a:chOff x="516531" y="1558420"/>
              <a:chExt cx="4071373" cy="4631019"/>
            </a:xfrm>
          </p:grpSpPr>
          <p:pic>
            <p:nvPicPr>
              <p:cNvPr id="3" name="Picture 2">
                <a:extLst>
                  <a:ext uri="{FF2B5EF4-FFF2-40B4-BE49-F238E27FC236}">
                    <a16:creationId xmlns:a16="http://schemas.microsoft.com/office/drawing/2014/main" id="{001F63B4-8957-48A9-84BE-19D082A7DFBE}"/>
                  </a:ext>
                </a:extLst>
              </p:cNvPr>
              <p:cNvPicPr>
                <a:picLocks noChangeAspect="1"/>
              </p:cNvPicPr>
              <p:nvPr/>
            </p:nvPicPr>
            <p:blipFill>
              <a:blip r:embed="rId3"/>
              <a:stretch>
                <a:fillRect/>
              </a:stretch>
            </p:blipFill>
            <p:spPr>
              <a:xfrm>
                <a:off x="677739" y="3187757"/>
                <a:ext cx="1092421" cy="1581887"/>
              </a:xfrm>
              <a:prstGeom prst="rect">
                <a:avLst/>
              </a:prstGeom>
            </p:spPr>
          </p:pic>
          <p:sp>
            <p:nvSpPr>
              <p:cNvPr id="4" name="Rectangle 3">
                <a:extLst>
                  <a:ext uri="{FF2B5EF4-FFF2-40B4-BE49-F238E27FC236}">
                    <a16:creationId xmlns:a16="http://schemas.microsoft.com/office/drawing/2014/main" id="{00677972-6713-43C4-8A54-B3A5E6CB6BDE}"/>
                  </a:ext>
                </a:extLst>
              </p:cNvPr>
              <p:cNvSpPr/>
              <p:nvPr/>
            </p:nvSpPr>
            <p:spPr>
              <a:xfrm>
                <a:off x="562541" y="4804444"/>
                <a:ext cx="1643739" cy="1384995"/>
              </a:xfrm>
              <a:prstGeom prst="rect">
                <a:avLst/>
              </a:prstGeom>
            </p:spPr>
            <p:txBody>
              <a:bodyPr wrap="square">
                <a:spAutoFit/>
              </a:bodyPr>
              <a:lstStyle/>
              <a:p>
                <a:r>
                  <a:rPr lang="en-US" b="1" i="0" dirty="0">
                    <a:effectLst/>
                  </a:rPr>
                  <a:t>Douglas Haynes</a:t>
                </a:r>
                <a:br>
                  <a:rPr lang="en-US" sz="1600" b="1" i="0" dirty="0">
                    <a:effectLst/>
                  </a:rPr>
                </a:br>
                <a:r>
                  <a:rPr lang="en-US" sz="1600" b="0" i="0" dirty="0">
                    <a:effectLst/>
                  </a:rPr>
                  <a:t>VP for Academic Equity, Diversity &amp; Inclusion</a:t>
                </a:r>
                <a:endParaRPr lang="en-US" sz="1600" dirty="0"/>
              </a:p>
            </p:txBody>
          </p:sp>
          <p:sp>
            <p:nvSpPr>
              <p:cNvPr id="5" name="Rectangle 4">
                <a:extLst>
                  <a:ext uri="{FF2B5EF4-FFF2-40B4-BE49-F238E27FC236}">
                    <a16:creationId xmlns:a16="http://schemas.microsoft.com/office/drawing/2014/main" id="{229F145E-1252-47EE-B661-2B5A75F4766A}"/>
                  </a:ext>
                </a:extLst>
              </p:cNvPr>
              <p:cNvSpPr/>
              <p:nvPr/>
            </p:nvSpPr>
            <p:spPr>
              <a:xfrm>
                <a:off x="516531" y="1585214"/>
                <a:ext cx="2043789" cy="1384995"/>
              </a:xfrm>
              <a:prstGeom prst="rect">
                <a:avLst/>
              </a:prstGeom>
            </p:spPr>
            <p:txBody>
              <a:bodyPr wrap="square">
                <a:spAutoFit/>
              </a:bodyPr>
              <a:lstStyle/>
              <a:p>
                <a:r>
                  <a:rPr lang="en-US" sz="2400" b="1" i="0" dirty="0">
                    <a:effectLst/>
                  </a:rPr>
                  <a:t>UC-Irvine </a:t>
                </a:r>
              </a:p>
              <a:p>
                <a:r>
                  <a:rPr lang="en-US" sz="2000" b="1" i="0" dirty="0">
                    <a:effectLst/>
                  </a:rPr>
                  <a:t>Office of Diversity and Inclusion</a:t>
                </a:r>
              </a:p>
            </p:txBody>
          </p:sp>
          <p:sp>
            <p:nvSpPr>
              <p:cNvPr id="24" name="Rectangle 23">
                <a:extLst>
                  <a:ext uri="{FF2B5EF4-FFF2-40B4-BE49-F238E27FC236}">
                    <a16:creationId xmlns:a16="http://schemas.microsoft.com/office/drawing/2014/main" id="{49A6190F-4677-426A-9480-3144B4170007}"/>
                  </a:ext>
                </a:extLst>
              </p:cNvPr>
              <p:cNvSpPr/>
              <p:nvPr/>
            </p:nvSpPr>
            <p:spPr>
              <a:xfrm>
                <a:off x="2544115" y="1558420"/>
                <a:ext cx="2043789" cy="1692771"/>
              </a:xfrm>
              <a:prstGeom prst="rect">
                <a:avLst/>
              </a:prstGeom>
            </p:spPr>
            <p:txBody>
              <a:bodyPr wrap="square">
                <a:spAutoFit/>
              </a:bodyPr>
              <a:lstStyle/>
              <a:p>
                <a:r>
                  <a:rPr lang="en-US" sz="2400" b="1" i="0" dirty="0">
                    <a:effectLst/>
                  </a:rPr>
                  <a:t>Purdue</a:t>
                </a:r>
              </a:p>
              <a:p>
                <a:r>
                  <a:rPr lang="en-US" sz="2000" b="1" i="0" dirty="0">
                    <a:effectLst/>
                  </a:rPr>
                  <a:t>ADVANCE-Purdue Center for Faculty Success</a:t>
                </a:r>
              </a:p>
            </p:txBody>
          </p:sp>
          <p:sp>
            <p:nvSpPr>
              <p:cNvPr id="25" name="Rectangle 24">
                <a:extLst>
                  <a:ext uri="{FF2B5EF4-FFF2-40B4-BE49-F238E27FC236}">
                    <a16:creationId xmlns:a16="http://schemas.microsoft.com/office/drawing/2014/main" id="{E97DF925-E3C0-4599-BE30-31DC50735D15}"/>
                  </a:ext>
                </a:extLst>
              </p:cNvPr>
              <p:cNvSpPr/>
              <p:nvPr/>
            </p:nvSpPr>
            <p:spPr>
              <a:xfrm>
                <a:off x="2523147" y="4820201"/>
                <a:ext cx="1643739" cy="1107996"/>
              </a:xfrm>
              <a:prstGeom prst="rect">
                <a:avLst/>
              </a:prstGeom>
            </p:spPr>
            <p:txBody>
              <a:bodyPr wrap="square">
                <a:spAutoFit/>
              </a:bodyPr>
              <a:lstStyle/>
              <a:p>
                <a:r>
                  <a:rPr lang="en-US" b="1" i="0" dirty="0">
                    <a:effectLst/>
                  </a:rPr>
                  <a:t>Chris </a:t>
                </a:r>
                <a:r>
                  <a:rPr lang="en-US" b="1" i="0" dirty="0" err="1">
                    <a:effectLst/>
                  </a:rPr>
                  <a:t>Sahley</a:t>
                </a:r>
                <a:br>
                  <a:rPr lang="en-US" sz="1600" b="1" i="0" dirty="0">
                    <a:effectLst/>
                  </a:rPr>
                </a:br>
                <a:r>
                  <a:rPr lang="en-US" sz="1600" b="0" i="0" dirty="0">
                    <a:effectLst/>
                  </a:rPr>
                  <a:t>Director Center for Faculty Success</a:t>
                </a:r>
                <a:endParaRPr lang="en-US" sz="1600" dirty="0"/>
              </a:p>
            </p:txBody>
          </p:sp>
        </p:grpSp>
        <p:pic>
          <p:nvPicPr>
            <p:cNvPr id="3076" name="Picture 4" descr="Image result for Chris Sahley">
              <a:extLst>
                <a:ext uri="{FF2B5EF4-FFF2-40B4-BE49-F238E27FC236}">
                  <a16:creationId xmlns:a16="http://schemas.microsoft.com/office/drawing/2014/main" id="{26A8AF44-33D4-4F18-A787-24C5332F1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744" y="3187756"/>
              <a:ext cx="1054591" cy="15818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6247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5014</TotalTime>
  <Words>5704</Words>
  <Application>Microsoft Office PowerPoint</Application>
  <PresentationFormat>Widescreen</PresentationFormat>
  <Paragraphs>729</Paragraphs>
  <Slides>34</Slides>
  <Notes>26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34</vt:i4>
      </vt:variant>
    </vt:vector>
  </HeadingPairs>
  <TitlesOfParts>
    <vt:vector size="49" baseType="lpstr">
      <vt:lpstr>Aharoni</vt:lpstr>
      <vt:lpstr>Arial</vt:lpstr>
      <vt:lpstr>Arial</vt:lpstr>
      <vt:lpstr>Arial Black</vt:lpstr>
      <vt:lpstr>Book Antiqua</vt:lpstr>
      <vt:lpstr>Britannic Bold</vt:lpstr>
      <vt:lpstr>Calibri</vt:lpstr>
      <vt:lpstr>Calibri Light</vt:lpstr>
      <vt:lpstr>Candara</vt:lpstr>
      <vt:lpstr>Impact</vt:lpstr>
      <vt:lpstr>Symbol</vt:lpstr>
      <vt:lpstr>Tempus Sans ITC</vt:lpstr>
      <vt:lpstr>Times New Roman</vt:lpstr>
      <vt:lpstr>Wingdings</vt:lpstr>
      <vt:lpstr>Office Theme</vt:lpstr>
      <vt:lpstr>PowerPoint Presentation</vt:lpstr>
      <vt:lpstr>NSF Budget and Priorities</vt:lpstr>
      <vt:lpstr>PowerPoint Presentation</vt:lpstr>
      <vt:lpstr>PowerPoint Presentation</vt:lpstr>
      <vt:lpstr>PowerPoint Presentation</vt:lpstr>
      <vt:lpstr>PowerPoint Presentation</vt:lpstr>
      <vt:lpstr>ADVANCE Portfolio 2001-2018</vt:lpstr>
      <vt:lpstr>PowerPoint Presentation</vt:lpstr>
      <vt:lpstr>PowerPoint Presentation</vt:lpstr>
      <vt:lpstr>Changes in Policies &amp; Climate from ADVANCE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STEM Equality Achievement Project  (SEA Change) </vt:lpstr>
      <vt:lpstr>PowerPoint Presentation</vt:lpstr>
      <vt:lpstr>ADVANCE Innovations &amp; Diffusion Strategies and Tactics for Recruiting to Improve Diversity and Excellence (STRIDE)</vt:lpstr>
      <vt:lpstr>PowerPoint Presentation</vt:lpstr>
      <vt:lpstr>ADVANCE Search Committee Training Example</vt:lpstr>
      <vt:lpstr>ADVANCE Senior Faculty Training Example</vt:lpstr>
      <vt:lpstr>ADVANCE Chair Training Example</vt:lpstr>
      <vt:lpstr>“If you always do what you always did,  you’ll always get what you always got.”   Unknown author</vt:lpstr>
      <vt:lpstr>PowerPoint Presentation</vt:lpstr>
      <vt:lpstr>PowerPoint Presentation</vt:lpstr>
      <vt:lpstr>PowerPoint Presentation</vt:lpstr>
      <vt:lpstr>PowerPoint Presentation</vt:lpstr>
      <vt:lpstr>PowerPoint Presentation</vt:lpstr>
      <vt:lpstr>PowerPoint Presentation</vt:lpstr>
      <vt:lpstr>Equity (or Equal Opportunity)</vt:lpstr>
      <vt:lpstr>ADVANCE Grant Types NSF 16-594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Dearo, Jessie A.</dc:creator>
  <cp:lastModifiedBy>Dearo, Jessie A.</cp:lastModifiedBy>
  <cp:revision>490</cp:revision>
  <cp:lastPrinted>2018-03-07T14:34:01Z</cp:lastPrinted>
  <dcterms:created xsi:type="dcterms:W3CDTF">2017-11-16T13:37:32Z</dcterms:created>
  <dcterms:modified xsi:type="dcterms:W3CDTF">2018-04-06T12:04:10Z</dcterms:modified>
</cp:coreProperties>
</file>