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575" r:id="rId2"/>
    <p:sldId id="589" r:id="rId3"/>
    <p:sldId id="602" r:id="rId4"/>
    <p:sldId id="638" r:id="rId5"/>
    <p:sldId id="635" r:id="rId6"/>
    <p:sldId id="644" r:id="rId7"/>
    <p:sldId id="646" r:id="rId8"/>
    <p:sldId id="647" r:id="rId9"/>
    <p:sldId id="643" r:id="rId10"/>
    <p:sldId id="615" r:id="rId11"/>
    <p:sldId id="616" r:id="rId12"/>
    <p:sldId id="648" r:id="rId13"/>
    <p:sldId id="604" r:id="rId14"/>
    <p:sldId id="651" r:id="rId15"/>
    <p:sldId id="655" r:id="rId16"/>
    <p:sldId id="653" r:id="rId17"/>
    <p:sldId id="654" r:id="rId18"/>
    <p:sldId id="656" r:id="rId19"/>
    <p:sldId id="649" r:id="rId20"/>
    <p:sldId id="645" r:id="rId21"/>
    <p:sldId id="650" r:id="rId22"/>
    <p:sldId id="630" r:id="rId23"/>
    <p:sldId id="621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57"/>
    <a:srgbClr val="002B5E"/>
    <a:srgbClr val="CDB87D"/>
    <a:srgbClr val="948151"/>
    <a:srgbClr val="FFCC00"/>
    <a:srgbClr val="996600"/>
    <a:srgbClr val="C3C16B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8" autoAdjust="0"/>
    <p:restoredTop sz="77100" autoAdjust="0"/>
  </p:normalViewPr>
  <p:slideViewPr>
    <p:cSldViewPr>
      <p:cViewPr varScale="1">
        <p:scale>
          <a:sx n="90" d="100"/>
          <a:sy n="90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itt-fs.univ.pitt.edu\OTP\Users\blh42\IDEAL-N_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Percentage of Pitt Women Faculty by Rank</a:t>
            </a:r>
          </a:p>
          <a:p>
            <a:pPr>
              <a:defRPr sz="1800"/>
            </a:pPr>
            <a:r>
              <a:rPr lang="en-US" sz="1800" dirty="0"/>
              <a:t>2005, 2011,</a:t>
            </a:r>
            <a:r>
              <a:rPr lang="en-US" sz="1800" baseline="0" dirty="0"/>
              <a:t> &amp; 2017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Assistant Professors</c:v>
                </c:pt>
                <c:pt idx="1">
                  <c:v>Associate Professors</c:v>
                </c:pt>
                <c:pt idx="2">
                  <c:v>Full Professors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43</c:v>
                </c:pt>
                <c:pt idx="1">
                  <c:v>29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5-4681-AABE-21AF35A918E1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Assistant Professors</c:v>
                </c:pt>
                <c:pt idx="1">
                  <c:v>Associate Professors</c:v>
                </c:pt>
                <c:pt idx="2">
                  <c:v>Full Professors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55-4681-AABE-21AF35A918E1}"/>
            </c:ext>
          </c:extLst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Sheet1!$B$5:$D$5</c:f>
              <c:strCache>
                <c:ptCount val="3"/>
                <c:pt idx="0">
                  <c:v>Assistant Professors</c:v>
                </c:pt>
                <c:pt idx="1">
                  <c:v>Associate Professors</c:v>
                </c:pt>
                <c:pt idx="2">
                  <c:v>Full Professors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48</c:v>
                </c:pt>
                <c:pt idx="1">
                  <c:v>40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55-4681-AABE-21AF35A91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42216"/>
        <c:axId val="123942608"/>
      </c:barChart>
      <c:catAx>
        <c:axId val="12394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42608"/>
        <c:crosses val="autoZero"/>
        <c:auto val="1"/>
        <c:lblAlgn val="ctr"/>
        <c:lblOffset val="100"/>
        <c:noMultiLvlLbl val="0"/>
      </c:catAx>
      <c:valAx>
        <c:axId val="12394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42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3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8ABA7036-6F8A-4BDB-862D-4A625F5317E4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3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608B887E-BD91-4FD5-9DF3-079C540EDE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3" y="1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16323950-E0C0-4EA8-B9F0-86023AF4DA56}" type="datetimeFigureOut">
              <a:rPr lang="en-US" smtClean="0"/>
              <a:t>4/5/2018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79" tIns="46440" rIns="92879" bIns="464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2879" tIns="46440" rIns="92879" bIns="464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3" y="6658664"/>
            <a:ext cx="4028440" cy="35052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461D7EA0-1D73-4751-9681-DA8A4CA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18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D7EA0-1D73-4751-9681-DA8A4CA271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61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65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8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6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6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5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baseline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89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1pPr>
            <a:lvl2pPr marL="769336" indent="-29589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2pPr>
            <a:lvl3pPr marL="1183595" indent="-236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3pPr>
            <a:lvl4pPr marL="1657033" indent="-236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4pPr>
            <a:lvl5pPr marL="2130471" indent="-23671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5pPr>
            <a:lvl6pPr marL="2603909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6pPr>
            <a:lvl7pPr marL="3077346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7pPr>
            <a:lvl8pPr marL="3550785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8pPr>
            <a:lvl9pPr marL="4024223" indent="-2367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9pPr>
          </a:lstStyle>
          <a:p>
            <a:fld id="{7C444E2B-2CD5-4C32-AF60-5C8945849180}" type="slidenum">
              <a:rPr lang="en-US" sz="1200">
                <a:solidFill>
                  <a:prstClr val="black"/>
                </a:solidFill>
              </a:rPr>
              <a:pPr/>
              <a:t>23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89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Total # of full-time faculty:  4637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% of full-time faculty who are women:  42.6% (1976)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% of full-time female faculty who are T, TS, NTS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24% of full professors are women Fall 2017 (vs. 21% in 2011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20% in 2005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of associate professors are women Fall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(vs. 35% in 2011; 29% in 2005)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48% of assistant professors are women (vs. 45% in 2011; 43% in 2005)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BA9596-308F-4C82-A29F-99663B7277B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96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1" y="6299200"/>
            <a:ext cx="8382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8E8BBD-610D-4CE9-9AA3-46FA9954E137}" type="slidenum">
              <a:rPr lang="en-US" sz="2400">
                <a:solidFill>
                  <a:srgbClr val="000000"/>
                </a:solidFill>
                <a:latin typeface="Arial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4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914400"/>
            <a:ext cx="20955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1341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1" y="6299200"/>
            <a:ext cx="8382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72869C-C32E-4166-ADE3-589DF85F0AD7}" type="slidenum">
              <a:rPr lang="en-US" sz="2400">
                <a:solidFill>
                  <a:srgbClr val="000000"/>
                </a:solidFill>
                <a:latin typeface="Arial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8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59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2" y="914400"/>
            <a:ext cx="8637563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758462"/>
            <a:ext cx="8623496" cy="49236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6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40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71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50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5276"/>
            <a:ext cx="4040188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19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35276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4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9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01700"/>
            <a:ext cx="3008313" cy="1155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9000"/>
            <a:ext cx="5111750" cy="5237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1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61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7900"/>
            <a:ext cx="5486400" cy="374967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0" y="6299200"/>
            <a:ext cx="1447800" cy="4572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9300" y="6299200"/>
            <a:ext cx="6223000" cy="558800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24801" y="6299200"/>
            <a:ext cx="838200" cy="457200"/>
          </a:xfrm>
          <a:prstGeom prst="rect">
            <a:avLst/>
          </a:prstGeom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B83B10-BCCD-4CF3-88F6-53813163D90B}" type="slidenum">
              <a:rPr lang="en-US" sz="2400">
                <a:solidFill>
                  <a:srgbClr val="000000"/>
                </a:solidFill>
                <a:latin typeface="Arial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8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owerpoint-C su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6" y="762000"/>
            <a:ext cx="792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1981200"/>
            <a:ext cx="792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19081-CFA7-4B1F-854E-9500C43A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baseline="0">
          <a:solidFill>
            <a:srgbClr val="94815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5pPr>
      <a:lvl6pPr marL="457177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353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530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706" algn="l" rtl="0" fontAlgn="base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ts val="600"/>
        </a:spcAft>
        <a:buClr>
          <a:srgbClr val="000000"/>
        </a:buClr>
        <a:buChar char="•"/>
        <a:defRPr sz="3200">
          <a:solidFill>
            <a:srgbClr val="002B5E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800">
          <a:solidFill>
            <a:srgbClr val="002B5E"/>
          </a:solidFill>
          <a:latin typeface="+mn-lt"/>
          <a:ea typeface="+mn-ea"/>
        </a:defRPr>
      </a:lvl2pPr>
      <a:lvl3pPr marL="1142942" indent="-228588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•"/>
        <a:defRPr sz="2400">
          <a:solidFill>
            <a:srgbClr val="002B5E"/>
          </a:solidFill>
          <a:latin typeface="+mn-lt"/>
          <a:ea typeface="+mn-ea"/>
        </a:defRPr>
      </a:lvl3pPr>
      <a:lvl4pPr marL="1600118" indent="-228588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–"/>
        <a:defRPr sz="2000">
          <a:solidFill>
            <a:srgbClr val="002B5E"/>
          </a:solidFill>
          <a:latin typeface="+mn-lt"/>
          <a:ea typeface="+mn-ea"/>
        </a:defRPr>
      </a:lvl4pPr>
      <a:lvl5pPr marL="2057295" indent="-228588" algn="l" rtl="0" eaLnBrk="0" fontAlgn="base" hangingPunct="0">
        <a:spcBef>
          <a:spcPct val="20000"/>
        </a:spcBef>
        <a:spcAft>
          <a:spcPts val="1200"/>
        </a:spcAft>
        <a:buClr>
          <a:srgbClr val="000000"/>
        </a:buClr>
        <a:buChar char="»"/>
        <a:defRPr sz="2000">
          <a:solidFill>
            <a:srgbClr val="002B5E"/>
          </a:solidFill>
          <a:latin typeface="+mn-lt"/>
          <a:ea typeface="+mn-ea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ost.pitt.edu/initiatives/spotlight-women-leader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vost.pitt.edu/facult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coach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title-slid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6075" y="963613"/>
            <a:ext cx="60452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IDEAL-N Annual Plenary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1315" y="3962400"/>
            <a:ext cx="5791200" cy="131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Laurie J. Kirsch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</a:b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Vice Provost for Faculty Affairs, Development, </a:t>
            </a: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&amp; </a:t>
            </a:r>
            <a:r>
              <a:rPr lang="en-US" sz="1800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Diversity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University of Pittsburgh</a:t>
            </a:r>
            <a:endParaRPr lang="en-US" sz="1800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775" y="3105834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April 6, 2018</a:t>
            </a:r>
            <a:endParaRPr lang="en-US" sz="1800" b="1" dirty="0">
              <a:solidFill>
                <a:srgbClr val="FFFFFF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53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06929"/>
              </p:ext>
            </p:extLst>
          </p:nvPr>
        </p:nvGraphicFramePr>
        <p:xfrm>
          <a:off x="4572000" y="838200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0" y="838200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89245"/>
              </p:ext>
            </p:extLst>
          </p:nvPr>
        </p:nvGraphicFramePr>
        <p:xfrm>
          <a:off x="31595" y="869475"/>
          <a:ext cx="4523670" cy="58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95" y="869475"/>
                        <a:ext cx="4523670" cy="585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82252"/>
              </p:ext>
            </p:extLst>
          </p:nvPr>
        </p:nvGraphicFramePr>
        <p:xfrm>
          <a:off x="0" y="838200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Acrobat Document" r:id="rId4" imgW="5829199" imgH="7543800" progId="Acrobat.Document.11">
                  <p:embed/>
                </p:oleObj>
              </mc:Choice>
              <mc:Fallback>
                <p:oleObj name="Acrobat Document" r:id="rId4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38200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82492"/>
              </p:ext>
            </p:extLst>
          </p:nvPr>
        </p:nvGraphicFramePr>
        <p:xfrm>
          <a:off x="4583151" y="847493"/>
          <a:ext cx="4572000" cy="59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Acrobat Document" r:id="rId6" imgW="5829199" imgH="7543800" progId="Acrobat.Document.11">
                  <p:embed/>
                </p:oleObj>
              </mc:Choice>
              <mc:Fallback>
                <p:oleObj name="Acrobat Document" r:id="rId6" imgW="5829199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83151" y="847493"/>
                        <a:ext cx="4572000" cy="591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Launched new Center for Mentoring &amp; Leadership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Third year Office of the Provost offering themed professional development programs</a:t>
            </a:r>
          </a:p>
          <a:p>
            <a:pPr marL="40003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0070C0"/>
                </a:solidFill>
              </a:rPr>
              <a:t>                  Academics as Leaders:  </a:t>
            </a:r>
            <a:endParaRPr lang="en-US" i="1" dirty="0">
              <a:solidFill>
                <a:srgbClr val="0070C0"/>
              </a:solidFill>
            </a:endParaRPr>
          </a:p>
          <a:p>
            <a:pPr marL="40003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0070C0"/>
                </a:solidFill>
              </a:rPr>
              <a:t>         Mentoring Your Faculty to Success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“Developing Others”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“An Overview of the Tenure and Promotion Processes”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15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37563" cy="16764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Key Findings:  Need for Support and Recognition</a:t>
            </a:r>
            <a:r>
              <a:rPr lang="en-US" sz="2800" dirty="0" smtClean="0">
                <a:solidFill>
                  <a:srgbClr val="CDB87D"/>
                </a:solidFill>
              </a:rPr>
              <a:t/>
            </a:r>
            <a:br>
              <a:rPr lang="en-US" sz="2800" dirty="0" smtClean="0">
                <a:solidFill>
                  <a:srgbClr val="CDB87D"/>
                </a:solidFill>
              </a:rPr>
            </a:br>
            <a:r>
              <a:rPr lang="en-US" sz="2800" dirty="0" smtClean="0">
                <a:solidFill>
                  <a:srgbClr val="CDB87D"/>
                </a:solidFill>
              </a:rPr>
              <a:t>                       </a:t>
            </a:r>
            <a:r>
              <a:rPr lang="en-US" sz="2800" i="1" dirty="0" smtClean="0">
                <a:solidFill>
                  <a:srgbClr val="CDB87D"/>
                </a:solidFill>
              </a:rPr>
              <a:t>(Focus Groups, IDEAL-N, Literature)</a:t>
            </a:r>
            <a:endParaRPr lang="en-US" sz="4800" i="1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610600" cy="3886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Women tend not to ask for what they want, including support they need to be successful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Women tend not to challenge the status quo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Women often have more difficulty finding their voice as academics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Women’s contributions can be overlooked or minimized</a:t>
            </a:r>
          </a:p>
        </p:txBody>
      </p:sp>
    </p:spTree>
    <p:extLst>
      <p:ext uri="{BB962C8B-B14F-4D97-AF65-F5344CB8AC3E}">
        <p14:creationId xmlns:p14="http://schemas.microsoft.com/office/powerpoint/2010/main" val="29150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37563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Writing Groups for Faculty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Faculty often struggle to find blocs of time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Pilot program in 2017-2018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Provide dedicated space for interested faculty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Groups meet weekly for two-hour bloc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Fall (27) and Spring (39)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“Writing productivity” talk and reception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IRB-approved study of writing groups program and its impacts</a:t>
            </a:r>
          </a:p>
        </p:txBody>
      </p:sp>
    </p:spTree>
    <p:extLst>
      <p:ext uri="{BB962C8B-B14F-4D97-AF65-F5344CB8AC3E}">
        <p14:creationId xmlns:p14="http://schemas.microsoft.com/office/powerpoint/2010/main" val="1140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582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Joined National </a:t>
            </a:r>
            <a:r>
              <a:rPr lang="en-US" dirty="0"/>
              <a:t>Center for Faculty Development and Diversity (</a:t>
            </a:r>
            <a:r>
              <a:rPr lang="en-US" b="1" dirty="0"/>
              <a:t>NCFDD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Developing a Pitt </a:t>
            </a:r>
            <a:r>
              <a:rPr lang="en-US" b="1" dirty="0" smtClean="0"/>
              <a:t>leadership program for women faculty</a:t>
            </a:r>
            <a:r>
              <a:rPr lang="en-US" dirty="0" smtClean="0"/>
              <a:t> who are leaders or aspiring leaders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Considering the </a:t>
            </a:r>
            <a:r>
              <a:rPr lang="en-US" b="1" dirty="0" smtClean="0"/>
              <a:t>OpEd</a:t>
            </a:r>
            <a:r>
              <a:rPr lang="en-US" dirty="0" smtClean="0"/>
              <a:t> project, a think tank and leadership organization that accelerates the ideas of and impact of underrepresented voices 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7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37563" cy="7620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8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56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Faculty development workshops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“Negotiation Tips, Skills, and Strategies for Academic Leaders”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Focus on women and leadership</a:t>
            </a:r>
          </a:p>
          <a:p>
            <a:pPr lvl="1">
              <a:spcBef>
                <a:spcPts val="600"/>
              </a:spcBef>
            </a:pPr>
            <a:r>
              <a:rPr lang="en-US" i="1" dirty="0" smtClean="0"/>
              <a:t>Spotlight on Women Leaders</a:t>
            </a:r>
            <a:r>
              <a:rPr lang="en-US" dirty="0" smtClean="0"/>
              <a:t> initiative</a:t>
            </a:r>
          </a:p>
          <a:p>
            <a:pPr lvl="2">
              <a:spcBef>
                <a:spcPts val="600"/>
              </a:spcBef>
            </a:pPr>
            <a:r>
              <a:rPr lang="en-US" dirty="0"/>
              <a:t>V</a:t>
            </a:r>
            <a:r>
              <a:rPr lang="en-US" dirty="0" smtClean="0"/>
              <a:t>ideos on website:  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www.provost.pitt.edu/initiatives/spotlight-women-leaders</a:t>
            </a:r>
            <a:endParaRPr lang="en-US" dirty="0" smtClean="0"/>
          </a:p>
          <a:p>
            <a:pPr lvl="2">
              <a:spcBef>
                <a:spcPts val="600"/>
              </a:spcBef>
            </a:pPr>
            <a:r>
              <a:rPr lang="en-US" dirty="0" smtClean="0"/>
              <a:t>Panel discussion of senior leaders and leadership workshop</a:t>
            </a:r>
          </a:p>
        </p:txBody>
      </p:sp>
    </p:spTree>
    <p:extLst>
      <p:ext uri="{BB962C8B-B14F-4D97-AF65-F5344CB8AC3E}">
        <p14:creationId xmlns:p14="http://schemas.microsoft.com/office/powerpoint/2010/main" val="19440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37563" cy="7620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800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i="1" dirty="0" smtClean="0"/>
              <a:t>A Celebration of Newly Promoted Women Faculty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Held annually in spring, with panel of senior women faculty offering advice, perspective, and guidance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Networking reception with introductions of newly promoted women faculty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Senior leadership attend, including Chancellor and Provost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Complements annual fall lecture and reception welcoming new women faculty to Pitt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0531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Celebration of Newly Promoted Women Faculty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69647"/>
            <a:ext cx="3799448" cy="252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3" y="4178713"/>
            <a:ext cx="4125519" cy="2544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3" y="1569647"/>
            <a:ext cx="4306762" cy="2526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6" y="4178713"/>
            <a:ext cx="3732132" cy="25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524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CDB87D"/>
                </a:solidFill>
              </a:rPr>
              <a:t>Key Findings: Communication Challenges</a:t>
            </a:r>
            <a:r>
              <a:rPr lang="en-US" sz="4400" dirty="0" smtClean="0">
                <a:solidFill>
                  <a:srgbClr val="CDB87D"/>
                </a:solidFill>
              </a:rPr>
              <a:t/>
            </a:r>
            <a:br>
              <a:rPr lang="en-US" sz="4400" dirty="0" smtClean="0">
                <a:solidFill>
                  <a:srgbClr val="CDB87D"/>
                </a:solidFill>
              </a:rPr>
            </a:br>
            <a:r>
              <a:rPr lang="en-US" sz="2800" i="1" dirty="0" smtClean="0">
                <a:solidFill>
                  <a:srgbClr val="CDB87D"/>
                </a:solidFill>
              </a:rPr>
              <a:t>(Focus Groups)</a:t>
            </a:r>
            <a:endParaRPr lang="en-US" sz="2800" i="1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01680" cy="3048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Women faculty seem poorly informed about policies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Faculty seem unaware of scope of resources available to them </a:t>
            </a:r>
          </a:p>
        </p:txBody>
      </p:sp>
    </p:spTree>
    <p:extLst>
      <p:ext uri="{BB962C8B-B14F-4D97-AF65-F5344CB8AC3E}">
        <p14:creationId xmlns:p14="http://schemas.microsoft.com/office/powerpoint/2010/main" val="30124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37563" cy="10668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The Core Team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724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Dr. Anne M. Robertson, </a:t>
            </a:r>
            <a:r>
              <a:rPr lang="en-US" sz="2800" i="1" dirty="0" smtClean="0"/>
              <a:t>William Kepler Whiteford Professor of Engineering</a:t>
            </a:r>
            <a:r>
              <a:rPr lang="en-US" sz="2800" dirty="0" smtClean="0"/>
              <a:t>, </a:t>
            </a:r>
            <a:r>
              <a:rPr lang="en-US" sz="2800" b="1" dirty="0"/>
              <a:t>Change Leader</a:t>
            </a:r>
            <a:endParaRPr lang="en-US" sz="2800" b="1" i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Dr</a:t>
            </a:r>
            <a:r>
              <a:rPr lang="en-US" sz="2800" dirty="0"/>
              <a:t>. Kristin </a:t>
            </a:r>
            <a:r>
              <a:rPr lang="en-US" sz="2800" dirty="0" smtClean="0"/>
              <a:t>Kanthak, </a:t>
            </a:r>
            <a:r>
              <a:rPr lang="en-US" sz="2800" i="1" dirty="0" smtClean="0"/>
              <a:t>Associate </a:t>
            </a:r>
            <a:r>
              <a:rPr lang="en-US" sz="2800" i="1" dirty="0"/>
              <a:t>Professor of Political </a:t>
            </a:r>
            <a:r>
              <a:rPr lang="en-US" sz="2800" i="1" dirty="0" smtClean="0"/>
              <a:t>Science</a:t>
            </a:r>
            <a:r>
              <a:rPr lang="en-US" sz="2800" dirty="0" smtClean="0"/>
              <a:t>, </a:t>
            </a:r>
            <a:r>
              <a:rPr lang="en-US" sz="2800" b="1" dirty="0"/>
              <a:t>Social Scientist</a:t>
            </a:r>
            <a:endParaRPr lang="en-US" sz="2800" b="1" i="1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Dr</a:t>
            </a:r>
            <a:r>
              <a:rPr lang="en-US" sz="2800" dirty="0"/>
              <a:t>. </a:t>
            </a:r>
            <a:r>
              <a:rPr lang="en-US" sz="2800" dirty="0" smtClean="0"/>
              <a:t>Laurie J. Kirsch, </a:t>
            </a:r>
            <a:r>
              <a:rPr lang="en-US" sz="2800" b="1" dirty="0" smtClean="0"/>
              <a:t>Co-Director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Ms. Brittany Witoslawski, Assistant to the Provost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Dr. Doris Rubio, Associate Vice Provost for Faculty</a:t>
            </a:r>
          </a:p>
        </p:txBody>
      </p:sp>
    </p:spTree>
    <p:extLst>
      <p:ext uri="{BB962C8B-B14F-4D97-AF65-F5344CB8AC3E}">
        <p14:creationId xmlns:p14="http://schemas.microsoft.com/office/powerpoint/2010/main" val="30848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152" y="762000"/>
            <a:ext cx="8637563" cy="9144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hlinkClick r:id="rId3"/>
              </a:rPr>
              <a:t>www.provost.pitt.edu/faculty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Prior focus on rules and regulations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Much more content about resources, career development, and opportunities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Family Friendly Programs for Pitt Faculty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Recruiting an Excellent and Diverse Faculty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Teaching Resource Guide for Faculty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New e-newsletter to all faculty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Many more flyers and brochures created</a:t>
            </a:r>
          </a:p>
        </p:txBody>
      </p:sp>
    </p:spTree>
    <p:extLst>
      <p:ext uri="{BB962C8B-B14F-4D97-AF65-F5344CB8AC3E}">
        <p14:creationId xmlns:p14="http://schemas.microsoft.com/office/powerpoint/2010/main" val="19290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824716"/>
            <a:ext cx="5410200" cy="60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37563" cy="6858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Going Forward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Evaluating efforts and their effectiveness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Focusing on institutionalizing efforts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Additional resource in Office of Provost to help with faculty development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Creating centers to house successful programs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Developing “how to create writing groups” guide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Expanded annual report on climate for women to include information about IDEAL-N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92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1282700" y="2887693"/>
            <a:ext cx="5562600" cy="65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9pPr>
          </a:lstStyle>
          <a:p>
            <a:pPr eaLnBrk="1" hangingPunct="1"/>
            <a:r>
              <a:rPr lang="en-US" sz="4800" b="1" i="1" dirty="0" smtClean="0">
                <a:solidFill>
                  <a:srgbClr val="FFFFFF"/>
                </a:solidFill>
                <a:latin typeface="Calibri" pitchFamily="34" charset="0"/>
              </a:rPr>
              <a:t>Thank you!</a:t>
            </a:r>
            <a:endParaRPr lang="en-US" sz="4800" b="1" i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7" name="Rectangle 3"/>
          <p:cNvSpPr txBox="1">
            <a:spLocks noChangeArrowheads="1"/>
          </p:cNvSpPr>
          <p:nvPr/>
        </p:nvSpPr>
        <p:spPr bwMode="auto">
          <a:xfrm>
            <a:off x="355600" y="4203700"/>
            <a:ext cx="5486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75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</a:pPr>
            <a:endParaRPr lang="en-US" sz="1600" dirty="0">
              <a:solidFill>
                <a:srgbClr val="CCCC9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80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930" y="762000"/>
            <a:ext cx="8637563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Institutional Transformation Theme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6358" y="1524000"/>
            <a:ext cx="8416565" cy="15240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 smtClean="0"/>
              <a:t>Building a culture that encourages and supports the professional development and career progression of mid-career women faculty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1" y="3886200"/>
            <a:ext cx="82747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 issues and barriers that prevent or slow advancement of women faculty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Identify mechanisms that facilitate career advancement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 and implement programming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Measure </a:t>
            </a:r>
            <a:r>
              <a:rPr lang="en-US" sz="2400" dirty="0"/>
              <a:t>results and assess impact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210930" y="3048000"/>
            <a:ext cx="86375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94815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948151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353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53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706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E7E"/>
                </a:solidFill>
                <a:latin typeface="Georgia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4400" kern="0" dirty="0" smtClean="0">
                <a:solidFill>
                  <a:srgbClr val="CDB87D"/>
                </a:solidFill>
              </a:rPr>
              <a:t>Approach</a:t>
            </a:r>
            <a:endParaRPr lang="en-US" sz="4400" kern="0" dirty="0">
              <a:solidFill>
                <a:srgbClr val="CDB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14400"/>
            <a:ext cx="8828648" cy="7620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Pitt Demographics</a:t>
            </a:r>
            <a:endParaRPr lang="en-US" sz="4000" dirty="0">
              <a:solidFill>
                <a:srgbClr val="CDB87D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21558"/>
              </p:ext>
            </p:extLst>
          </p:nvPr>
        </p:nvGraphicFramePr>
        <p:xfrm>
          <a:off x="266700" y="1758950"/>
          <a:ext cx="8623300" cy="492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99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152" y="914400"/>
            <a:ext cx="8637563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Data &amp; Analysis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1680" cy="3581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Study of promotion patterns at Pitt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COACHE survey of full-time faculty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Focus groups of mid-career women faculty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IDEAL-N participants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Research and practitioner literature</a:t>
            </a:r>
          </a:p>
        </p:txBody>
      </p:sp>
    </p:spTree>
    <p:extLst>
      <p:ext uri="{BB962C8B-B14F-4D97-AF65-F5344CB8AC3E}">
        <p14:creationId xmlns:p14="http://schemas.microsoft.com/office/powerpoint/2010/main" val="11216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DB87D"/>
                </a:solidFill>
              </a:rPr>
              <a:t>Key Findings:  Promotion &amp; Tenure</a:t>
            </a:r>
            <a:r>
              <a:rPr lang="en-US" sz="4800" dirty="0" smtClean="0">
                <a:solidFill>
                  <a:srgbClr val="CDB87D"/>
                </a:solidFill>
              </a:rPr>
              <a:t/>
            </a:r>
            <a:br>
              <a:rPr lang="en-US" sz="4800" dirty="0" smtClean="0">
                <a:solidFill>
                  <a:srgbClr val="CDB87D"/>
                </a:solidFill>
              </a:rPr>
            </a:br>
            <a:r>
              <a:rPr lang="en-US" sz="2800" i="1" dirty="0" smtClean="0">
                <a:solidFill>
                  <a:srgbClr val="CDB87D"/>
                </a:solidFill>
              </a:rPr>
              <a:t>(Pitt Study)</a:t>
            </a:r>
            <a:endParaRPr lang="en-US" sz="2800" i="1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Men are significantly more likely to be promoted to Associate Professor than women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It takes men significantly less time to be promoted</a:t>
            </a:r>
            <a:endParaRPr lang="en-US" i="1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Men are significantly more likely to be promoted from Associate to Full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Among those promoted, men and women take similar amounts of time</a:t>
            </a:r>
          </a:p>
        </p:txBody>
      </p:sp>
    </p:spTree>
    <p:extLst>
      <p:ext uri="{BB962C8B-B14F-4D97-AF65-F5344CB8AC3E}">
        <p14:creationId xmlns:p14="http://schemas.microsoft.com/office/powerpoint/2010/main" val="8456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906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DB87D"/>
                </a:solidFill>
              </a:rPr>
              <a:t>Key Findings:  Promotion &amp; Tenure</a:t>
            </a:r>
            <a:r>
              <a:rPr lang="en-US" sz="2800" dirty="0" smtClean="0">
                <a:solidFill>
                  <a:srgbClr val="CDB87D"/>
                </a:solidFill>
              </a:rPr>
              <a:t/>
            </a:r>
            <a:br>
              <a:rPr lang="en-US" sz="2800" dirty="0" smtClean="0">
                <a:solidFill>
                  <a:srgbClr val="CDB87D"/>
                </a:solidFill>
              </a:rPr>
            </a:br>
            <a:r>
              <a:rPr lang="en-US" sz="2800" i="1" dirty="0" smtClean="0">
                <a:solidFill>
                  <a:srgbClr val="CDB87D"/>
                </a:solidFill>
              </a:rPr>
              <a:t>(COACHE Results) </a:t>
            </a:r>
            <a:endParaRPr lang="en-US" sz="2800" i="1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2330245"/>
            <a:ext cx="8458200" cy="44958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Compared </a:t>
            </a:r>
            <a:r>
              <a:rPr lang="en-US" sz="2800" dirty="0"/>
              <a:t>to faculty at other institutions, Pitt faculty are: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Less satisfied about the clarity of tenure policies and the clarity of tenure expectations.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Less satisfied with the process of being promoted to full professor.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Pitt female faculty are less satisfied across many tenure and promotion metrics than Pitt male faculty</a:t>
            </a:r>
            <a:r>
              <a:rPr lang="en-US" sz="240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5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219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CDB87D"/>
                </a:solidFill>
              </a:rPr>
              <a:t>Key Findings:  Promotion &amp; Tenure</a:t>
            </a:r>
            <a:r>
              <a:rPr lang="en-US" sz="2800" dirty="0" smtClean="0">
                <a:solidFill>
                  <a:srgbClr val="CDB87D"/>
                </a:solidFill>
              </a:rPr>
              <a:t/>
            </a:r>
            <a:br>
              <a:rPr lang="en-US" sz="2800" dirty="0" smtClean="0">
                <a:solidFill>
                  <a:srgbClr val="CDB87D"/>
                </a:solidFill>
              </a:rPr>
            </a:br>
            <a:r>
              <a:rPr lang="en-US" sz="2800" i="1" dirty="0" smtClean="0">
                <a:solidFill>
                  <a:srgbClr val="CDB87D"/>
                </a:solidFill>
              </a:rPr>
              <a:t>(Focus Groups, IDEAL-N, Literature, COACHE Results) </a:t>
            </a:r>
            <a:endParaRPr lang="en-US" sz="2800" i="1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2743200"/>
            <a:ext cx="8301680" cy="3352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Women often lack guidance or mentoring to help them through promotion </a:t>
            </a:r>
            <a:endParaRPr lang="en-US" sz="2800" dirty="0"/>
          </a:p>
          <a:p>
            <a:pPr>
              <a:spcBef>
                <a:spcPts val="600"/>
              </a:spcBef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Women tend to say “yes” too often, taking on too much service</a:t>
            </a:r>
          </a:p>
        </p:txBody>
      </p:sp>
    </p:spTree>
    <p:extLst>
      <p:ext uri="{BB962C8B-B14F-4D97-AF65-F5344CB8AC3E}">
        <p14:creationId xmlns:p14="http://schemas.microsoft.com/office/powerpoint/2010/main" val="37626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DB87D"/>
                </a:solidFill>
              </a:rPr>
              <a:t>Actions</a:t>
            </a:r>
            <a:endParaRPr lang="en-US" sz="4400" dirty="0">
              <a:solidFill>
                <a:srgbClr val="CDB87D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168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Disseminated </a:t>
            </a:r>
            <a:r>
              <a:rPr lang="en-US" dirty="0"/>
              <a:t>and used COACHE results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hlinkClick r:id="rId3"/>
              </a:rPr>
              <a:t>www.pitt.edu/coache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Reports, results, presentations, infographics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Detailed and custom reports for schools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Discussions with deans about results and actions taken at school level</a:t>
            </a: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3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1_Blank Presentation">
  <a:themeElements>
    <a:clrScheme name="Pitt Colors">
      <a:dk1>
        <a:srgbClr val="1C2957"/>
      </a:dk1>
      <a:lt1>
        <a:srgbClr val="FFFFFF"/>
      </a:lt1>
      <a:dk2>
        <a:srgbClr val="1C2957"/>
      </a:dk2>
      <a:lt2>
        <a:srgbClr val="CDB87D"/>
      </a:lt2>
      <a:accent1>
        <a:srgbClr val="93A5E4"/>
      </a:accent1>
      <a:accent2>
        <a:srgbClr val="807042"/>
      </a:accent2>
      <a:accent3>
        <a:srgbClr val="B3A16D"/>
      </a:accent3>
      <a:accent4>
        <a:srgbClr val="8A551F"/>
      </a:accent4>
      <a:accent5>
        <a:srgbClr val="411F8A"/>
      </a:accent5>
      <a:accent6>
        <a:srgbClr val="1C2957"/>
      </a:accent6>
      <a:hlink>
        <a:srgbClr val="00B0F0"/>
      </a:hlink>
      <a:folHlink>
        <a:srgbClr val="7030A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871</Words>
  <Application>Microsoft Office PowerPoint</Application>
  <PresentationFormat>On-screen Show (4:3)</PresentationFormat>
  <Paragraphs>133</Paragraphs>
  <Slides>23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Georgia</vt:lpstr>
      <vt:lpstr>1_Blank Presentation</vt:lpstr>
      <vt:lpstr>Acrobat Document</vt:lpstr>
      <vt:lpstr>PowerPoint Presentation</vt:lpstr>
      <vt:lpstr>The Core Team</vt:lpstr>
      <vt:lpstr>Institutional Transformation Theme</vt:lpstr>
      <vt:lpstr>Pitt Demographics</vt:lpstr>
      <vt:lpstr>Data &amp; Analysis</vt:lpstr>
      <vt:lpstr>Key Findings:  Promotion &amp; Tenure (Pitt Study)</vt:lpstr>
      <vt:lpstr>Key Findings:  Promotion &amp; Tenure (COACHE Results) </vt:lpstr>
      <vt:lpstr>Key Findings:  Promotion &amp; Tenure (Focus Groups, IDEAL-N, Literature, COACHE Results) </vt:lpstr>
      <vt:lpstr>Actions</vt:lpstr>
      <vt:lpstr>PowerPoint Presentation</vt:lpstr>
      <vt:lpstr>PowerPoint Presentation</vt:lpstr>
      <vt:lpstr>Actions</vt:lpstr>
      <vt:lpstr>Key Findings:  Need for Support and Recognition                        (Focus Groups, IDEAL-N, Literature)</vt:lpstr>
      <vt:lpstr>Actions</vt:lpstr>
      <vt:lpstr>Actions</vt:lpstr>
      <vt:lpstr>Actions</vt:lpstr>
      <vt:lpstr>Actions</vt:lpstr>
      <vt:lpstr>A Celebration of Newly Promoted Women Faculty</vt:lpstr>
      <vt:lpstr>Key Findings: Communication Challenges (Focus Groups)</vt:lpstr>
      <vt:lpstr>Actions</vt:lpstr>
      <vt:lpstr>PowerPoint Presentation</vt:lpstr>
      <vt:lpstr>Going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Kubis</dc:creator>
  <cp:lastModifiedBy>Heather Burton</cp:lastModifiedBy>
  <cp:revision>443</cp:revision>
  <cp:lastPrinted>2018-04-05T11:55:22Z</cp:lastPrinted>
  <dcterms:created xsi:type="dcterms:W3CDTF">2014-03-20T18:46:28Z</dcterms:created>
  <dcterms:modified xsi:type="dcterms:W3CDTF">2018-04-05T17:51:24Z</dcterms:modified>
</cp:coreProperties>
</file>