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7"/>
  </p:handoutMasterIdLst>
  <p:sldIdLst>
    <p:sldId id="256" r:id="rId2"/>
    <p:sldId id="259" r:id="rId3"/>
    <p:sldId id="260" r:id="rId4"/>
    <p:sldId id="262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2F"/>
    <a:srgbClr val="9C8D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48E73-9982-9B45-974F-12EEC2946B21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A60EE-E913-354F-9C2F-D1B35C4E6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08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97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5" y="311150"/>
            <a:ext cx="2262188" cy="6632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9" y="311150"/>
            <a:ext cx="6637337" cy="6632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8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8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0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1" y="1812925"/>
            <a:ext cx="4449763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6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21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7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1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5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16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14CD3-B2C3-D44E-AB73-D4BF4A678D51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3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4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0" indent="-342860" algn="l" defTabSz="45714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defTabSz="45714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7" indent="-228573" algn="l" defTabSz="45714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3" indent="-228573" algn="l" defTabSz="45714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9" indent="-228573" algn="l" defTabSz="45714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CM-1016-32800_GeneralP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3826" y="2830371"/>
            <a:ext cx="6004373" cy="1700375"/>
          </a:xfrm>
        </p:spPr>
        <p:txBody>
          <a:bodyPr anchor="t">
            <a:normAutofit/>
          </a:bodyPr>
          <a:lstStyle/>
          <a:p>
            <a:pPr algn="l"/>
            <a:r>
              <a:rPr lang="en-US" sz="3500" b="1" dirty="0" smtClean="0">
                <a:solidFill>
                  <a:srgbClr val="9C8D5A"/>
                </a:solidFill>
                <a:latin typeface="Georgia"/>
                <a:cs typeface="Georgia"/>
              </a:rPr>
              <a:t>Faculty Gender Diversity</a:t>
            </a:r>
            <a:r>
              <a:rPr lang="en-US" sz="4200" b="1" dirty="0" smtClean="0">
                <a:latin typeface="Georgia"/>
                <a:cs typeface="Georgia"/>
              </a:rPr>
              <a:t/>
            </a:r>
            <a:br>
              <a:rPr lang="en-US" sz="4200" b="1" dirty="0" smtClean="0">
                <a:latin typeface="Georgia"/>
                <a:cs typeface="Georgia"/>
              </a:rPr>
            </a:br>
            <a:r>
              <a:rPr lang="en-US" sz="2500" dirty="0" smtClean="0">
                <a:solidFill>
                  <a:schemeClr val="bg1"/>
                </a:solidFill>
                <a:latin typeface="Georgia"/>
                <a:cs typeface="Georgia"/>
              </a:rPr>
              <a:t>How important is departmental climate?</a:t>
            </a:r>
            <a:endParaRPr lang="en-US" sz="25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3826" y="1022377"/>
            <a:ext cx="5318574" cy="1732661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sz="1800" dirty="0" smtClean="0">
                <a:solidFill>
                  <a:srgbClr val="9C8D5A"/>
                </a:solidFill>
                <a:latin typeface="Verdana"/>
                <a:cs typeface="Verdana"/>
              </a:rPr>
              <a:t>Dr. Andrea Snell                Dr. Joan </a:t>
            </a:r>
            <a:r>
              <a:rPr lang="en-US" sz="1800" dirty="0" err="1" smtClean="0">
                <a:solidFill>
                  <a:srgbClr val="9C8D5A"/>
                </a:solidFill>
                <a:latin typeface="Verdana"/>
                <a:cs typeface="Verdana"/>
              </a:rPr>
              <a:t>Carletta</a:t>
            </a:r>
            <a:endParaRPr lang="en-US" sz="1800" dirty="0" smtClean="0">
              <a:solidFill>
                <a:srgbClr val="9C8D5A"/>
              </a:solidFill>
              <a:latin typeface="Verdana"/>
              <a:cs typeface="Verdana"/>
            </a:endParaRPr>
          </a:p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rgbClr val="9C8D5A"/>
                </a:solidFill>
                <a:latin typeface="Verdana"/>
                <a:cs typeface="Verdana"/>
              </a:rPr>
              <a:t>Dr. Linda </a:t>
            </a:r>
            <a:r>
              <a:rPr lang="en-US" sz="1800" dirty="0" err="1" smtClean="0">
                <a:solidFill>
                  <a:srgbClr val="9C8D5A"/>
                </a:solidFill>
                <a:latin typeface="Verdana"/>
                <a:cs typeface="Verdana"/>
              </a:rPr>
              <a:t>Subich</a:t>
            </a:r>
            <a:endParaRPr lang="en-US" sz="1800" dirty="0">
              <a:solidFill>
                <a:srgbClr val="9C8D5A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723087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CM-1016-32800_GeneralPP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9799"/>
            <a:ext cx="8229600" cy="762001"/>
          </a:xfrm>
        </p:spPr>
        <p:txBody>
          <a:bodyPr anchor="b"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002F"/>
                </a:solidFill>
                <a:latin typeface="Georgia"/>
                <a:cs typeface="Georgia"/>
              </a:rPr>
              <a:t>Department Diversity Climate Survey</a:t>
            </a:r>
            <a:endParaRPr lang="en-US" sz="3200" b="1" dirty="0">
              <a:solidFill>
                <a:srgbClr val="00002F"/>
              </a:solidFill>
              <a:latin typeface="Georgia"/>
              <a:cs typeface="Georgi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921933"/>
            <a:ext cx="7643400" cy="635000"/>
          </a:xfrm>
        </p:spPr>
        <p:txBody>
          <a:bodyPr anchor="b">
            <a:normAutofit fontScale="92500" lnSpcReduction="10000"/>
          </a:bodyPr>
          <a:lstStyle/>
          <a:p>
            <a:r>
              <a:rPr lang="en-US" sz="2000" dirty="0" smtClean="0">
                <a:solidFill>
                  <a:srgbClr val="9C8D5A"/>
                </a:solidFill>
                <a:latin typeface="Georgia"/>
                <a:cs typeface="Georgia"/>
              </a:rPr>
              <a:t>Goal is to analyze the impact of department diversity climate on outcomes for faculty members </a:t>
            </a:r>
            <a:endParaRPr lang="en-US" sz="2000" dirty="0">
              <a:solidFill>
                <a:srgbClr val="9C8D5A"/>
              </a:solidFill>
              <a:latin typeface="Georgia"/>
              <a:cs typeface="Georg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556933"/>
            <a:ext cx="7976302" cy="1191080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Verdana"/>
                <a:cs typeface="Verdana"/>
              </a:rPr>
              <a:t>Before the survey began, focus groups were conducted</a:t>
            </a:r>
          </a:p>
          <a:p>
            <a:r>
              <a:rPr lang="en-US" sz="1600" dirty="0" smtClean="0">
                <a:latin typeface="Verdana"/>
                <a:cs typeface="Verdana"/>
              </a:rPr>
              <a:t>Concerns were raised about confidentiality, particularly for women and racial minorities who could be easily identified if asked to provide both department name and demographics</a:t>
            </a:r>
            <a:endParaRPr lang="en-US" sz="1600" dirty="0">
              <a:latin typeface="Verdana"/>
              <a:cs typeface="Verdana"/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57201" y="3600065"/>
            <a:ext cx="7643400" cy="468501"/>
          </a:xfrm>
        </p:spPr>
        <p:txBody>
          <a:bodyPr anchor="b">
            <a:normAutofit/>
          </a:bodyPr>
          <a:lstStyle/>
          <a:p>
            <a:r>
              <a:rPr lang="en-US" sz="2000" dirty="0" smtClean="0">
                <a:solidFill>
                  <a:srgbClr val="9C8D5A"/>
                </a:solidFill>
                <a:latin typeface="Georgia"/>
                <a:cs typeface="Georgia"/>
              </a:rPr>
              <a:t>Solution </a:t>
            </a:r>
            <a:endParaRPr lang="en-US" sz="2000" dirty="0">
              <a:solidFill>
                <a:srgbClr val="9C8D5A"/>
              </a:solidFill>
              <a:latin typeface="Georgia"/>
              <a:cs typeface="Georgia"/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sz="half" idx="2"/>
          </p:nvPr>
        </p:nvSpPr>
        <p:spPr>
          <a:xfrm>
            <a:off x="457201" y="4056237"/>
            <a:ext cx="7976302" cy="752068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Verdana"/>
                <a:cs typeface="Verdana"/>
              </a:rPr>
              <a:t>Trust building via clear, detailed confidentiality information</a:t>
            </a:r>
          </a:p>
          <a:p>
            <a:r>
              <a:rPr lang="en-US" sz="1600" dirty="0" smtClean="0">
                <a:latin typeface="Verdana"/>
                <a:cs typeface="Verdana"/>
              </a:rPr>
              <a:t>Direct involvement with the Dean’s office to build credibility</a:t>
            </a:r>
            <a:endParaRPr lang="en-US" sz="1600" dirty="0">
              <a:latin typeface="Verdana"/>
              <a:cs typeface="Verdana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34331"/>
            <a:ext cx="7643400" cy="468501"/>
          </a:xfrm>
        </p:spPr>
        <p:txBody>
          <a:bodyPr anchor="b">
            <a:normAutofit/>
          </a:bodyPr>
          <a:lstStyle/>
          <a:p>
            <a:r>
              <a:rPr lang="en-US" sz="2000" dirty="0" smtClean="0">
                <a:solidFill>
                  <a:srgbClr val="9C8D5A"/>
                </a:solidFill>
                <a:latin typeface="Georgia"/>
                <a:cs typeface="Georgia"/>
              </a:rPr>
              <a:t>Outcomes </a:t>
            </a:r>
            <a:endParaRPr lang="en-US" sz="2000" dirty="0">
              <a:solidFill>
                <a:srgbClr val="9C8D5A"/>
              </a:solidFill>
              <a:latin typeface="Georgia"/>
              <a:cs typeface="Georgia"/>
            </a:endParaRPr>
          </a:p>
        </p:txBody>
      </p:sp>
      <p:sp>
        <p:nvSpPr>
          <p:cNvPr id="10" name="Content Placeholder 4"/>
          <p:cNvSpPr>
            <a:spLocks noGrp="1"/>
          </p:cNvSpPr>
          <p:nvPr>
            <p:ph sz="half" idx="2"/>
          </p:nvPr>
        </p:nvSpPr>
        <p:spPr>
          <a:xfrm>
            <a:off x="457200" y="5202832"/>
            <a:ext cx="7976302" cy="1097282"/>
          </a:xfrm>
        </p:spPr>
        <p:txBody>
          <a:bodyPr>
            <a:normAutofit lnSpcReduction="10000"/>
          </a:bodyPr>
          <a:lstStyle/>
          <a:p>
            <a:r>
              <a:rPr lang="en-US" sz="1600" dirty="0" smtClean="0">
                <a:latin typeface="Verdana"/>
                <a:cs typeface="Verdana"/>
              </a:rPr>
              <a:t>Complete surveys from 95 faculty members (32% response rate)</a:t>
            </a:r>
          </a:p>
          <a:p>
            <a:r>
              <a:rPr lang="en-US" sz="1600" dirty="0" smtClean="0">
                <a:latin typeface="Verdana"/>
                <a:cs typeface="Verdana"/>
              </a:rPr>
              <a:t>21 departments represented</a:t>
            </a:r>
          </a:p>
          <a:p>
            <a:r>
              <a:rPr lang="en-US" sz="1600" dirty="0" smtClean="0">
                <a:latin typeface="Verdana"/>
                <a:cs typeface="Verdana"/>
              </a:rPr>
              <a:t>Of those who completed the survey, 93% provided optional demographics</a:t>
            </a:r>
            <a:endParaRPr lang="en-US" sz="16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163330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CM-1016-32800_GeneralPP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947791"/>
              </p:ext>
            </p:extLst>
          </p:nvPr>
        </p:nvGraphicFramePr>
        <p:xfrm>
          <a:off x="493186" y="702754"/>
          <a:ext cx="8149920" cy="5219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740"/>
                <a:gridCol w="1018740"/>
                <a:gridCol w="1018740"/>
                <a:gridCol w="1018740"/>
                <a:gridCol w="1018740"/>
                <a:gridCol w="1018740"/>
                <a:gridCol w="1018740"/>
                <a:gridCol w="1018740"/>
              </a:tblGrid>
              <a:tr h="4349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Dept.</a:t>
                      </a:r>
                      <a:endParaRPr lang="en-US" dirty="0"/>
                    </a:p>
                  </a:txBody>
                  <a:tcPr anchor="ctr">
                    <a:solidFill>
                      <a:srgbClr val="0000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 anchor="ctr">
                    <a:solidFill>
                      <a:srgbClr val="0000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anchor="ctr">
                    <a:solidFill>
                      <a:srgbClr val="0000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SD</a:t>
                      </a:r>
                      <a:endParaRPr lang="en-US" dirty="0"/>
                    </a:p>
                  </a:txBody>
                  <a:tcPr anchor="ctr">
                    <a:solidFill>
                      <a:srgbClr val="0000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Dept.</a:t>
                      </a:r>
                      <a:endParaRPr lang="en-US" dirty="0"/>
                    </a:p>
                  </a:txBody>
                  <a:tcPr anchor="ctr">
                    <a:solidFill>
                      <a:srgbClr val="0000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 anchor="ctr">
                    <a:solidFill>
                      <a:srgbClr val="0000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anchor="ctr">
                    <a:solidFill>
                      <a:srgbClr val="0000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SD</a:t>
                      </a:r>
                      <a:endParaRPr lang="en-US" dirty="0"/>
                    </a:p>
                  </a:txBody>
                  <a:tcPr anchor="ctr">
                    <a:solidFill>
                      <a:srgbClr val="00002F"/>
                    </a:solidFill>
                  </a:tcPr>
                </a:tc>
              </a:tr>
              <a:tr h="4349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4.36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.909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3.86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.795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</a:tr>
              <a:tr h="4349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3.76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.924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4.71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.000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</a:tr>
              <a:tr h="4349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4.07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.909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3.71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.880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</a:tr>
              <a:tr h="4349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4.42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.598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4.08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.777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</a:tr>
              <a:tr h="4349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4.71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.000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4.21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.505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</a:tr>
              <a:tr h="4349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3.28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.728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4.64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.505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</a:tr>
              <a:tr h="4349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3.57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.764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3.42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.968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</a:tr>
              <a:tr h="4349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4.09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.786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4.64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.358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</a:tr>
              <a:tr h="4349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3.88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.800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5.00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.000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</a:tr>
              <a:tr h="4349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3.28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1.20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4.67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.297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</a:tr>
              <a:tr h="4349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3.80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1.18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3.95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.853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831203" y="0"/>
            <a:ext cx="5380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2F"/>
                </a:solidFill>
              </a:rPr>
              <a:t>Diversity Climate Ratings by Department</a:t>
            </a:r>
            <a:endParaRPr lang="en-US" sz="2400" b="1" dirty="0">
              <a:solidFill>
                <a:srgbClr val="00002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3186" y="6053533"/>
            <a:ext cx="4968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All responses ranged from 1 to 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299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CM-1016-32800_GeneralPP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726461"/>
              </p:ext>
            </p:extLst>
          </p:nvPr>
        </p:nvGraphicFramePr>
        <p:xfrm>
          <a:off x="493186" y="702754"/>
          <a:ext cx="8322536" cy="5165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7964"/>
                <a:gridCol w="1438643"/>
                <a:gridCol w="1438643"/>
                <a:gridCol w="1438643"/>
                <a:gridCol w="1438643"/>
              </a:tblGrid>
              <a:tr h="86097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rgbClr val="0000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solidFill>
                      <a:srgbClr val="0000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>
                    <a:solidFill>
                      <a:srgbClr val="0000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solidFill>
                      <a:srgbClr val="0000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>
                    <a:solidFill>
                      <a:srgbClr val="00002F"/>
                    </a:solidFill>
                  </a:tcPr>
                </a:tc>
              </a:tr>
              <a:tr h="8609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 Diversity</a:t>
                      </a:r>
                      <a:r>
                        <a:rPr lang="en-US" baseline="0" dirty="0" smtClean="0"/>
                        <a:t> Climate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</a:tr>
              <a:tr h="8609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 Internal</a:t>
                      </a:r>
                      <a:r>
                        <a:rPr lang="en-US" baseline="0" dirty="0" smtClean="0"/>
                        <a:t> Academic Resources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.304**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</a:tr>
              <a:tr h="8609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 Internal</a:t>
                      </a:r>
                      <a:r>
                        <a:rPr lang="en-US" baseline="0" dirty="0" smtClean="0"/>
                        <a:t> Relational Supports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.414**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.546**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</a:tr>
              <a:tr h="8609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 Academic</a:t>
                      </a:r>
                      <a:r>
                        <a:rPr lang="en-US" baseline="0" dirty="0" smtClean="0"/>
                        <a:t> Job Satisfaction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.388**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.707**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.814**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</a:tr>
              <a:tr h="8609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 Organizational</a:t>
                      </a:r>
                      <a:r>
                        <a:rPr lang="en-US" baseline="0" dirty="0" smtClean="0"/>
                        <a:t> Commitment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.202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.457**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.655**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.621**</a:t>
                      </a:r>
                      <a:endParaRPr lang="en-US" dirty="0"/>
                    </a:p>
                  </a:txBody>
                  <a:tcPr anchor="ctr">
                    <a:solidFill>
                      <a:srgbClr val="9C8D5A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388350" y="30150"/>
            <a:ext cx="5380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2F"/>
                </a:solidFill>
              </a:rPr>
              <a:t>Diversity Climate Correlations</a:t>
            </a:r>
            <a:endParaRPr lang="en-US" sz="2400" b="1" dirty="0">
              <a:solidFill>
                <a:srgbClr val="00002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3473" y="5942841"/>
            <a:ext cx="5425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 </a:t>
            </a:r>
            <a:r>
              <a:rPr lang="en-US" i="1" dirty="0" smtClean="0"/>
              <a:t>p</a:t>
            </a:r>
            <a:r>
              <a:rPr lang="en-US" dirty="0" smtClean="0"/>
              <a:t> &lt; .001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15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CM-1016-32800_GeneralPP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9799"/>
            <a:ext cx="8229600" cy="762001"/>
          </a:xfrm>
        </p:spPr>
        <p:txBody>
          <a:bodyPr anchor="b"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002F"/>
                </a:solidFill>
                <a:latin typeface="Georgia"/>
                <a:cs typeface="Georgia"/>
              </a:rPr>
              <a:t>Click to add title</a:t>
            </a:r>
            <a:endParaRPr lang="en-US" sz="3200" b="1" dirty="0">
              <a:solidFill>
                <a:srgbClr val="00002F"/>
              </a:solidFill>
              <a:latin typeface="Georgia"/>
              <a:cs typeface="Georgi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921933"/>
            <a:ext cx="4040188" cy="516466"/>
          </a:xfrm>
        </p:spPr>
        <p:txBody>
          <a:bodyPr anchor="b">
            <a:normAutofit/>
          </a:bodyPr>
          <a:lstStyle/>
          <a:p>
            <a:r>
              <a:rPr lang="en-US" sz="2000" dirty="0" smtClean="0">
                <a:solidFill>
                  <a:srgbClr val="9C8D5A"/>
                </a:solidFill>
                <a:latin typeface="Georgia"/>
                <a:cs typeface="Georgia"/>
              </a:rPr>
              <a:t>Click to add text</a:t>
            </a:r>
            <a:endParaRPr lang="en-US" sz="2000" dirty="0">
              <a:solidFill>
                <a:srgbClr val="9C8D5A"/>
              </a:solidFill>
              <a:latin typeface="Georgia"/>
              <a:cs typeface="Georg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1" y="2556933"/>
            <a:ext cx="4040188" cy="3569230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Verdana"/>
                <a:cs typeface="Verdana"/>
              </a:rPr>
              <a:t>Click to add text</a:t>
            </a:r>
            <a:endParaRPr lang="en-US" sz="1600" dirty="0">
              <a:latin typeface="Verdana"/>
              <a:cs typeface="Verdana"/>
            </a:endParaRPr>
          </a:p>
        </p:txBody>
      </p:sp>
      <p:pic>
        <p:nvPicPr>
          <p:cNvPr id="6" name="Picture 5"/>
          <p:cNvPicPr/>
          <p:nvPr/>
        </p:nvPicPr>
        <p:blipFill rotWithShape="1">
          <a:blip r:embed="rId3"/>
          <a:srcRect l="10504" t="27895" r="39788" b="25000"/>
          <a:stretch/>
        </p:blipFill>
        <p:spPr bwMode="auto">
          <a:xfrm>
            <a:off x="457200" y="1035048"/>
            <a:ext cx="8382000" cy="48895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val="2905299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324</Words>
  <Application>Microsoft Office PowerPoint</Application>
  <PresentationFormat>On-screen Show (4:3)</PresentationFormat>
  <Paragraphs>136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Georgia</vt:lpstr>
      <vt:lpstr>Verdana</vt:lpstr>
      <vt:lpstr>Office Theme</vt:lpstr>
      <vt:lpstr>Faculty Gender Diversity How important is departmental climate?</vt:lpstr>
      <vt:lpstr>Department Diversity Climate Survey</vt:lpstr>
      <vt:lpstr>PowerPoint Presentation</vt:lpstr>
      <vt:lpstr>PowerPoint Presentation</vt:lpstr>
      <vt:lpstr>Click to add title</vt:lpstr>
    </vt:vector>
  </TitlesOfParts>
  <Company>University of Akron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Standard User</dc:creator>
  <cp:lastModifiedBy>Heather Burton</cp:lastModifiedBy>
  <cp:revision>19</cp:revision>
  <cp:lastPrinted>2015-06-05T13:13:34Z</cp:lastPrinted>
  <dcterms:created xsi:type="dcterms:W3CDTF">2015-06-03T17:53:09Z</dcterms:created>
  <dcterms:modified xsi:type="dcterms:W3CDTF">2018-04-06T11:32:23Z</dcterms:modified>
</cp:coreProperties>
</file>