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F807A99-A653-4305-B743-1E16F522E84A}">
  <a:tblStyle styleId="{3F807A99-A653-4305-B743-1E16F522E84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df43e14d8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gdf43e14d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" name="Google Shape;55;gdf43e14d8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Google Shape;57;p14"/>
          <p:cNvCxnSpPr/>
          <p:nvPr/>
        </p:nvCxnSpPr>
        <p:spPr>
          <a:xfrm>
            <a:off x="4543425" y="891541"/>
            <a:ext cx="0" cy="3418200"/>
          </a:xfrm>
          <a:prstGeom prst="straightConnector1">
            <a:avLst/>
          </a:prstGeom>
          <a:noFill/>
          <a:ln w="28575" cap="flat" cmpd="sng">
            <a:solidFill>
              <a:srgbClr val="4F4F4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58" name="Google Shape;58;p14"/>
          <p:cNvCxnSpPr/>
          <p:nvPr/>
        </p:nvCxnSpPr>
        <p:spPr>
          <a:xfrm>
            <a:off x="236920" y="2448683"/>
            <a:ext cx="8621400" cy="0"/>
          </a:xfrm>
          <a:prstGeom prst="straightConnector1">
            <a:avLst/>
          </a:prstGeom>
          <a:noFill/>
          <a:ln w="28575" cap="flat" cmpd="sng">
            <a:solidFill>
              <a:srgbClr val="4F4F4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graphicFrame>
        <p:nvGraphicFramePr>
          <p:cNvPr id="59" name="Google Shape;59;p14"/>
          <p:cNvGraphicFramePr/>
          <p:nvPr>
            <p:extLst>
              <p:ext uri="{D42A27DB-BD31-4B8C-83A1-F6EECF244321}">
                <p14:modId xmlns:p14="http://schemas.microsoft.com/office/powerpoint/2010/main" val="1638900213"/>
              </p:ext>
            </p:extLst>
          </p:nvPr>
        </p:nvGraphicFramePr>
        <p:xfrm>
          <a:off x="236920" y="37707"/>
          <a:ext cx="8621350" cy="617280"/>
        </p:xfrm>
        <a:graphic>
          <a:graphicData uri="http://schemas.openxmlformats.org/drawingml/2006/table">
            <a:tbl>
              <a:tblPr firstRow="1" bandRow="1">
                <a:noFill/>
                <a:tableStyleId>{3F807A99-A653-4305-B743-1E16F522E84A}</a:tableStyleId>
              </a:tblPr>
              <a:tblGrid>
                <a:gridCol w="160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u="none" strike="noStrike" cap="none"/>
                        <a:t>Lead Applicant Name</a:t>
                      </a:r>
                      <a:endParaRPr sz="1100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Date</a:t>
                      </a:r>
                      <a:endParaRPr sz="1100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Proposal Title</a:t>
                      </a:r>
                      <a:endParaRPr sz="1100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Challenge 1, 2 or 3: [</a:t>
                      </a:r>
                      <a:r>
                        <a:rPr lang="en" sz="900" b="1" i="1"/>
                        <a:t>Your Project Title]</a:t>
                      </a:r>
                      <a:endParaRPr sz="900" b="1" dirty="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Requested Budget</a:t>
                      </a:r>
                      <a:endParaRPr sz="1100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Proposed Start-Date</a:t>
                      </a:r>
                      <a:endParaRPr sz="1100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Proposed Stop Date</a:t>
                      </a:r>
                      <a:endParaRPr sz="1100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dirty="0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0" name="Google Shape;60;p14"/>
          <p:cNvGraphicFramePr/>
          <p:nvPr/>
        </p:nvGraphicFramePr>
        <p:xfrm>
          <a:off x="236920" y="685801"/>
          <a:ext cx="8621350" cy="205760"/>
        </p:xfrm>
        <a:graphic>
          <a:graphicData uri="http://schemas.openxmlformats.org/drawingml/2006/table">
            <a:tbl>
              <a:tblPr firstRow="1" bandRow="1">
                <a:noFill/>
                <a:tableStyleId>{3F807A99-A653-4305-B743-1E16F522E84A}</a:tableStyleId>
              </a:tblPr>
              <a:tblGrid>
                <a:gridCol w="431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Graphical Representation of the Technology</a:t>
                      </a:r>
                      <a:endParaRPr sz="1100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Why is this new and what areas will it impact?</a:t>
                      </a:r>
                      <a:endParaRPr sz="1100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4"/>
          <p:cNvGraphicFramePr/>
          <p:nvPr/>
        </p:nvGraphicFramePr>
        <p:xfrm>
          <a:off x="232758" y="2448683"/>
          <a:ext cx="8625500" cy="205760"/>
        </p:xfrm>
        <a:graphic>
          <a:graphicData uri="http://schemas.openxmlformats.org/drawingml/2006/table">
            <a:tbl>
              <a:tblPr firstRow="1" bandRow="1">
                <a:noFill/>
                <a:tableStyleId>{3F807A99-A653-4305-B743-1E16F522E84A}</a:tableStyleId>
              </a:tblPr>
              <a:tblGrid>
                <a:gridCol w="431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Description of the Technology</a:t>
                      </a:r>
                      <a:endParaRPr sz="1100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/>
                        <a:t>Proof of Concept Data – existing or experiments proposed</a:t>
                      </a:r>
                      <a:endParaRPr sz="1100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Google Shape;62;p14"/>
          <p:cNvSpPr txBox="1"/>
          <p:nvPr/>
        </p:nvSpPr>
        <p:spPr>
          <a:xfrm>
            <a:off x="3600450" y="4265065"/>
            <a:ext cx="55434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3600450" y="4265065"/>
            <a:ext cx="55434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Names of PIs, Institutional Affiliations and Contact Info (one from CWRU and one from CSU)</a:t>
            </a:r>
            <a:endParaRPr sz="1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75" y="4040501"/>
            <a:ext cx="3519677" cy="9108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544025" y="1318850"/>
            <a:ext cx="3091200" cy="400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Font size must be 8 pt or larger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Macintosh PowerPoint</Application>
  <PresentationFormat>On-screen Show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Nick Barendt</cp:lastModifiedBy>
  <cp:revision>1</cp:revision>
  <dcterms:modified xsi:type="dcterms:W3CDTF">2021-06-11T12:43:33Z</dcterms:modified>
</cp:coreProperties>
</file>