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 Type="http://schemas.openxmlformats.org/officeDocument/2006/relationships/slideMaster" Target="slideMasters/slideMaster5.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D523D35F-D110-4CD4-9D7F-EDFC370801AC}"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Default 2">
    <p:spTree>
      <p:nvGrpSpPr>
        <p:cNvPr id="1" name=""/>
        <p:cNvGrpSpPr/>
        <p:nvPr/>
      </p:nvGrpSpPr>
      <p:grpSpPr>
        <a:xfrm>
          <a:off x="0" y="0"/>
          <a:ext cx="0" cy="0"/>
          <a:chOff x="0" y="0"/>
          <a:chExt cx="0" cy="0"/>
        </a:xfrm>
      </p:grpSpPr>
      <p:sp>
        <p:nvSpPr>
          <p:cNvPr id="2" name="PlaceHolder 1"/>
          <p:cNvSpPr>
            <a:spLocks noGrp="1"/>
          </p:cNvSpPr>
          <p:nvPr>
            <p:ph type="ftr" idx="28"/>
          </p:nvPr>
        </p:nvSpPr>
        <p:spPr/>
        <p:txBody>
          <a:bodyPr/>
          <a:lstStyle/>
          <a:p>
            <a:r>
              <a:t>Footer</a:t>
            </a:r>
          </a:p>
        </p:txBody>
      </p:sp>
      <p:sp>
        <p:nvSpPr>
          <p:cNvPr id="3" name="PlaceHolder 2"/>
          <p:cNvSpPr>
            <a:spLocks noGrp="1"/>
          </p:cNvSpPr>
          <p:nvPr>
            <p:ph type="sldNum" idx="29"/>
          </p:nvPr>
        </p:nvSpPr>
        <p:spPr/>
        <p:txBody>
          <a:bodyPr/>
          <a:lstStyle/>
          <a:p>
            <a:fld id="{EFDF7319-0E89-41A0-AB95-366D0F83D27F}" type="slidenum">
              <a:t>‹#›</a:t>
            </a:fld>
            <a:endParaRPr/>
          </a:p>
        </p:txBody>
      </p:sp>
      <p:sp>
        <p:nvSpPr>
          <p:cNvPr id="4" name="PlaceHolder 3"/>
          <p:cNvSpPr>
            <a:spLocks noGrp="1"/>
          </p:cNvSpPr>
          <p:nvPr>
            <p:ph type="dt" idx="30"/>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Default 3">
    <p:spTree>
      <p:nvGrpSpPr>
        <p:cNvPr id="1" name=""/>
        <p:cNvGrpSpPr/>
        <p:nvPr/>
      </p:nvGrpSpPr>
      <p:grpSpPr>
        <a:xfrm>
          <a:off x="0" y="0"/>
          <a:ext cx="0" cy="0"/>
          <a:chOff x="0" y="0"/>
          <a:chExt cx="0" cy="0"/>
        </a:xfrm>
      </p:grpSpPr>
      <p:sp>
        <p:nvSpPr>
          <p:cNvPr id="2" name="PlaceHolder 1"/>
          <p:cNvSpPr>
            <a:spLocks noGrp="1"/>
          </p:cNvSpPr>
          <p:nvPr>
            <p:ph type="ftr" idx="31"/>
          </p:nvPr>
        </p:nvSpPr>
        <p:spPr/>
        <p:txBody>
          <a:bodyPr/>
          <a:lstStyle/>
          <a:p>
            <a:r>
              <a:t>Footer</a:t>
            </a:r>
          </a:p>
        </p:txBody>
      </p:sp>
      <p:sp>
        <p:nvSpPr>
          <p:cNvPr id="3" name="PlaceHolder 2"/>
          <p:cNvSpPr>
            <a:spLocks noGrp="1"/>
          </p:cNvSpPr>
          <p:nvPr>
            <p:ph type="sldNum" idx="32"/>
          </p:nvPr>
        </p:nvSpPr>
        <p:spPr/>
        <p:txBody>
          <a:bodyPr/>
          <a:lstStyle/>
          <a:p>
            <a:fld id="{C8DFD1CF-B1D8-4D1D-B65B-CCA6D8A8D4E3}" type="slidenum">
              <a:t>‹#›</a:t>
            </a:fld>
            <a:endParaRPr/>
          </a:p>
        </p:txBody>
      </p:sp>
      <p:sp>
        <p:nvSpPr>
          <p:cNvPr id="4" name="PlaceHolder 3"/>
          <p:cNvSpPr>
            <a:spLocks noGrp="1"/>
          </p:cNvSpPr>
          <p:nvPr>
            <p:ph type="dt" idx="3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_">
    <p:spTree>
      <p:nvGrpSpPr>
        <p:cNvPr id="1" name=""/>
        <p:cNvGrpSpPr/>
        <p:nvPr/>
      </p:nvGrpSpPr>
      <p:grpSpPr>
        <a:xfrm>
          <a:off x="0" y="0"/>
          <a:ext cx="0" cy="0"/>
          <a:chOff x="0" y="0"/>
          <a:chExt cx="0" cy="0"/>
        </a:xfrm>
      </p:grpSpPr>
      <p:sp>
        <p:nvSpPr>
          <p:cNvPr id="2" name="PlaceHolder 1"/>
          <p:cNvSpPr>
            <a:spLocks noGrp="1"/>
          </p:cNvSpPr>
          <p:nvPr>
            <p:ph type="ftr" idx="34"/>
          </p:nvPr>
        </p:nvSpPr>
        <p:spPr/>
        <p:txBody>
          <a:bodyPr/>
          <a:lstStyle/>
          <a:p>
            <a:r>
              <a:t>Footer</a:t>
            </a:r>
          </a:p>
        </p:txBody>
      </p:sp>
      <p:sp>
        <p:nvSpPr>
          <p:cNvPr id="3" name="PlaceHolder 2"/>
          <p:cNvSpPr>
            <a:spLocks noGrp="1"/>
          </p:cNvSpPr>
          <p:nvPr>
            <p:ph type="sldNum" idx="35"/>
          </p:nvPr>
        </p:nvSpPr>
        <p:spPr/>
        <p:txBody>
          <a:bodyPr/>
          <a:lstStyle/>
          <a:p>
            <a:fld id="{71CD666F-DB39-4831-AA9E-A267E5503B82}" type="slidenum">
              <a:t>‹#›</a:t>
            </a:fld>
            <a:endParaRPr/>
          </a:p>
        </p:txBody>
      </p:sp>
      <p:sp>
        <p:nvSpPr>
          <p:cNvPr id="4" name="PlaceHolder 3"/>
          <p:cNvSpPr>
            <a:spLocks noGrp="1"/>
          </p:cNvSpPr>
          <p:nvPr>
            <p:ph type="dt" idx="3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BJEC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400" b="0" strike="noStrike" spc="-1">
              <a:solidFill>
                <a:srgbClr val="000000"/>
              </a:solidFill>
              <a:latin typeface="Arial"/>
            </a:endParaRPr>
          </a:p>
        </p:txBody>
      </p:sp>
      <p:sp>
        <p:nvSpPr>
          <p:cNvPr id="11"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098D4C99-A323-487D-9C4E-AC882BAEC607}"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400" b="0" strike="noStrike" spc="-1">
              <a:solidFill>
                <a:srgbClr val="000000"/>
              </a:solidFill>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C9458632-331E-439B-8353-7270AACEFF73}" type="slidenum">
              <a:t>‹#›</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400" b="0" strike="noStrike" spc="-1">
              <a:solidFill>
                <a:srgbClr val="000000"/>
              </a:solidFill>
              <a:latin typeface="Arial"/>
            </a:endParaRPr>
          </a:p>
        </p:txBody>
      </p:sp>
      <p:sp>
        <p:nvSpPr>
          <p:cNvPr id="23"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3626D4B8-05A4-4EF6-B243-35555AB56622}" type="slidenum">
              <a:t>‹#›</a:t>
            </a:fld>
            <a:endParaRPr/>
          </a:p>
        </p:txBody>
      </p:sp>
      <p:sp>
        <p:nvSpPr>
          <p:cNvPr id="6" name="PlaceHolder 5"/>
          <p:cNvSpPr>
            <a:spLocks noGrp="1"/>
          </p:cNvSpPr>
          <p:nvPr>
            <p:ph type="dt" idx="12"/>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VERTICAL_TEXT">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lstStyle/>
          <a:p>
            <a:r>
              <a:t>Footer</a:t>
            </a:r>
          </a:p>
        </p:txBody>
      </p:sp>
      <p:sp>
        <p:nvSpPr>
          <p:cNvPr id="3" name="PlaceHolder 2"/>
          <p:cNvSpPr>
            <a:spLocks noGrp="1"/>
          </p:cNvSpPr>
          <p:nvPr>
            <p:ph type="sldNum" idx="14"/>
          </p:nvPr>
        </p:nvSpPr>
        <p:spPr/>
        <p:txBody>
          <a:bodyPr/>
          <a:lstStyle/>
          <a:p>
            <a:fld id="{344A92E0-0F13-4FD1-BD04-0F16F371D4BD}" type="slidenum">
              <a:t>‹#›</a:t>
            </a:fld>
            <a:endParaRPr/>
          </a:p>
        </p:txBody>
      </p:sp>
      <p:sp>
        <p:nvSpPr>
          <p:cNvPr id="4" name="PlaceHolder 3"/>
          <p:cNvSpPr>
            <a:spLocks noGrp="1"/>
          </p:cNvSpPr>
          <p:nvPr>
            <p:ph type="dt" idx="15"/>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VERTICAL_TITLE_AND_VERTICAL_TEXT">
    <p:spTree>
      <p:nvGrpSpPr>
        <p:cNvPr id="1" name=""/>
        <p:cNvGrpSpPr/>
        <p:nvPr/>
      </p:nvGrpSpPr>
      <p:grpSpPr>
        <a:xfrm>
          <a:off x="0" y="0"/>
          <a:ext cx="0" cy="0"/>
          <a:chOff x="0" y="0"/>
          <a:chExt cx="0" cy="0"/>
        </a:xfrm>
      </p:grpSpPr>
      <p:sp>
        <p:nvSpPr>
          <p:cNvPr id="2" name="PlaceHolder 1"/>
          <p:cNvSpPr>
            <a:spLocks noGrp="1"/>
          </p:cNvSpPr>
          <p:nvPr>
            <p:ph type="ftr" idx="16"/>
          </p:nvPr>
        </p:nvSpPr>
        <p:spPr/>
        <p:txBody>
          <a:bodyPr/>
          <a:lstStyle/>
          <a:p>
            <a:r>
              <a:t>Footer</a:t>
            </a:r>
          </a:p>
        </p:txBody>
      </p:sp>
      <p:sp>
        <p:nvSpPr>
          <p:cNvPr id="3" name="PlaceHolder 2"/>
          <p:cNvSpPr>
            <a:spLocks noGrp="1"/>
          </p:cNvSpPr>
          <p:nvPr>
            <p:ph type="sldNum" idx="17"/>
          </p:nvPr>
        </p:nvSpPr>
        <p:spPr/>
        <p:txBody>
          <a:bodyPr/>
          <a:lstStyle/>
          <a:p>
            <a:fld id="{58E8225F-CA20-4B42-AC4D-DD776FC54E5C}" type="slidenum">
              <a:t>‹#›</a:t>
            </a:fld>
            <a:endParaRPr/>
          </a:p>
        </p:txBody>
      </p:sp>
      <p:sp>
        <p:nvSpPr>
          <p:cNvPr id="4" name="PlaceHolder 3"/>
          <p:cNvSpPr>
            <a:spLocks noGrp="1"/>
          </p:cNvSpPr>
          <p:nvPr>
            <p:ph type="dt" idx="18"/>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Default">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lstStyle/>
          <a:p>
            <a:r>
              <a:t>Footer</a:t>
            </a:r>
          </a:p>
        </p:txBody>
      </p:sp>
      <p:sp>
        <p:nvSpPr>
          <p:cNvPr id="3" name="PlaceHolder 2"/>
          <p:cNvSpPr>
            <a:spLocks noGrp="1"/>
          </p:cNvSpPr>
          <p:nvPr>
            <p:ph type="sldNum" idx="20"/>
          </p:nvPr>
        </p:nvSpPr>
        <p:spPr/>
        <p:txBody>
          <a:bodyPr/>
          <a:lstStyle/>
          <a:p>
            <a:fld id="{5547AFB3-660F-4E68-8809-147B9D9714AB}" type="slidenum">
              <a:t>‹#›</a:t>
            </a:fld>
            <a:endParaRPr/>
          </a:p>
        </p:txBody>
      </p:sp>
      <p:sp>
        <p:nvSpPr>
          <p:cNvPr id="4" name="PlaceHolder 3"/>
          <p:cNvSpPr>
            <a:spLocks noGrp="1"/>
          </p:cNvSpPr>
          <p:nvPr>
            <p:ph type="dt" idx="2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_OBJECTS">
    <p:spTree>
      <p:nvGrpSpPr>
        <p:cNvPr id="1" name=""/>
        <p:cNvGrpSpPr/>
        <p:nvPr/>
      </p:nvGrpSpPr>
      <p:grpSpPr>
        <a:xfrm>
          <a:off x="0" y="0"/>
          <a:ext cx="0" cy="0"/>
          <a:chOff x="0" y="0"/>
          <a:chExt cx="0" cy="0"/>
        </a:xfrm>
      </p:grpSpPr>
      <p:sp>
        <p:nvSpPr>
          <p:cNvPr id="3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400" b="0" strike="noStrike" spc="-1">
              <a:solidFill>
                <a:srgbClr val="000000"/>
              </a:solidFill>
              <a:latin typeface="Arial"/>
            </a:endParaRPr>
          </a:p>
        </p:txBody>
      </p:sp>
      <p:sp>
        <p:nvSpPr>
          <p:cNvPr id="4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
        <p:nvSpPr>
          <p:cNvPr id="4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
        <p:nvSpPr>
          <p:cNvPr id="5" name="PlaceHolder 4"/>
          <p:cNvSpPr>
            <a:spLocks noGrp="1"/>
          </p:cNvSpPr>
          <p:nvPr>
            <p:ph type="ftr" idx="22"/>
          </p:nvPr>
        </p:nvSpPr>
        <p:spPr/>
        <p:txBody>
          <a:bodyPr/>
          <a:lstStyle/>
          <a:p>
            <a:r>
              <a:t>Footer</a:t>
            </a:r>
          </a:p>
        </p:txBody>
      </p:sp>
      <p:sp>
        <p:nvSpPr>
          <p:cNvPr id="6" name="PlaceHolder 5"/>
          <p:cNvSpPr>
            <a:spLocks noGrp="1"/>
          </p:cNvSpPr>
          <p:nvPr>
            <p:ph type="sldNum" idx="23"/>
          </p:nvPr>
        </p:nvSpPr>
        <p:spPr/>
        <p:txBody>
          <a:bodyPr/>
          <a:lstStyle/>
          <a:p>
            <a:fld id="{9BC3486B-287D-4BDC-8B38-6BD28F2A1E3B}" type="slidenum">
              <a:t>‹#›</a:t>
            </a:fld>
            <a:endParaRPr/>
          </a:p>
        </p:txBody>
      </p:sp>
      <p:sp>
        <p:nvSpPr>
          <p:cNvPr id="7" name="PlaceHolder 6"/>
          <p:cNvSpPr>
            <a:spLocks noGrp="1"/>
          </p:cNvSpPr>
          <p:nvPr>
            <p:ph type="dt" idx="24"/>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Default 1">
    <p:spTree>
      <p:nvGrpSpPr>
        <p:cNvPr id="1" name=""/>
        <p:cNvGrpSpPr/>
        <p:nvPr/>
      </p:nvGrpSpPr>
      <p:grpSpPr>
        <a:xfrm>
          <a:off x="0" y="0"/>
          <a:ext cx="0" cy="0"/>
          <a:chOff x="0" y="0"/>
          <a:chExt cx="0" cy="0"/>
        </a:xfrm>
      </p:grpSpPr>
      <p:sp>
        <p:nvSpPr>
          <p:cNvPr id="2" name="PlaceHolder 1"/>
          <p:cNvSpPr>
            <a:spLocks noGrp="1"/>
          </p:cNvSpPr>
          <p:nvPr>
            <p:ph type="ftr" idx="25"/>
          </p:nvPr>
        </p:nvSpPr>
        <p:spPr/>
        <p:txBody>
          <a:bodyPr/>
          <a:lstStyle/>
          <a:p>
            <a:r>
              <a:t>Footer</a:t>
            </a:r>
          </a:p>
        </p:txBody>
      </p:sp>
      <p:sp>
        <p:nvSpPr>
          <p:cNvPr id="3" name="PlaceHolder 2"/>
          <p:cNvSpPr>
            <a:spLocks noGrp="1"/>
          </p:cNvSpPr>
          <p:nvPr>
            <p:ph type="sldNum" idx="26"/>
          </p:nvPr>
        </p:nvSpPr>
        <p:spPr/>
        <p:txBody>
          <a:bodyPr/>
          <a:lstStyle/>
          <a:p>
            <a:fld id="{C45D4AB6-FF4A-43BD-BEA0-F1F7FBB20AED}" type="slidenum">
              <a:t>‹#›</a:t>
            </a:fld>
            <a:endParaRPr/>
          </a:p>
        </p:txBody>
      </p:sp>
      <p:sp>
        <p:nvSpPr>
          <p:cNvPr id="4" name="PlaceHolder 3"/>
          <p:cNvSpPr>
            <a:spLocks noGrp="1"/>
          </p:cNvSpPr>
          <p:nvPr>
            <p:ph type="dt" idx="27"/>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ftr" idx="1"/>
          </p:nvPr>
        </p:nvSpPr>
        <p:spPr>
          <a:xfrm>
            <a:off x="4038480" y="6356520"/>
            <a:ext cx="4114080" cy="36432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 </a:t>
            </a:r>
          </a:p>
        </p:txBody>
      </p:sp>
      <p:sp>
        <p:nvSpPr>
          <p:cNvPr id="6" name="PlaceHolder 2"/>
          <p:cNvSpPr>
            <a:spLocks noGrp="1"/>
          </p:cNvSpPr>
          <p:nvPr>
            <p:ph type="sldNum" idx="2"/>
          </p:nvPr>
        </p:nvSpPr>
        <p:spPr>
          <a:xfrm>
            <a:off x="8610480" y="6356520"/>
            <a:ext cx="2742480" cy="364320"/>
          </a:xfrm>
          <a:prstGeom prst="rect">
            <a:avLst/>
          </a:prstGeom>
          <a:noFill/>
          <a:ln w="0">
            <a:noFill/>
          </a:ln>
        </p:spPr>
        <p:txBody>
          <a:bodyPr lIns="91440" tIns="45720" rIns="91440" bIns="45720" anchor="ctr">
            <a:noAutofit/>
          </a:bodyPr>
          <a:lstStyle/>
          <a:p>
            <a:pPr indent="0">
              <a:buNone/>
            </a:pPr>
            <a:endParaRPr lang="en-US" sz="1200" b="0" strike="noStrike" spc="-1">
              <a:solidFill>
                <a:srgbClr val="000000"/>
              </a:solidFill>
              <a:latin typeface="Times New Roman"/>
            </a:endParaRPr>
          </a:p>
        </p:txBody>
      </p:sp>
      <p:sp>
        <p:nvSpPr>
          <p:cNvPr id="2" name="PlaceHolder 3"/>
          <p:cNvSpPr>
            <a:spLocks noGrp="1"/>
          </p:cNvSpPr>
          <p:nvPr>
            <p:ph type="dt" idx="3"/>
          </p:nvPr>
        </p:nvSpPr>
        <p:spPr>
          <a:xfrm>
            <a:off x="838080" y="6356520"/>
            <a:ext cx="2742480" cy="36432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 </a:t>
            </a:r>
          </a:p>
        </p:txBody>
      </p:sp>
      <p:sp>
        <p:nvSpPr>
          <p:cNvPr id="3"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US" sz="1400" b="0" strike="noStrike" spc="-1">
                <a:solidFill>
                  <a:srgbClr val="000000"/>
                </a:solidFill>
                <a:latin typeface="Arial"/>
              </a:rPr>
              <a:t>Click to edit the title text format</a:t>
            </a: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 name="PlaceHolder 1"/>
          <p:cNvSpPr>
            <a:spLocks noGrp="1"/>
          </p:cNvSpPr>
          <p:nvPr>
            <p:ph type="ftr" idx="28"/>
          </p:nvPr>
        </p:nvSpPr>
        <p:spPr>
          <a:xfrm>
            <a:off x="4038480" y="6356520"/>
            <a:ext cx="4114080" cy="36432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46" name="PlaceHolder 2"/>
          <p:cNvSpPr>
            <a:spLocks noGrp="1"/>
          </p:cNvSpPr>
          <p:nvPr>
            <p:ph type="sldNum" idx="29"/>
          </p:nvPr>
        </p:nvSpPr>
        <p:spPr>
          <a:xfrm>
            <a:off x="8610480" y="6356520"/>
            <a:ext cx="2742480" cy="364320"/>
          </a:xfrm>
          <a:prstGeom prst="rect">
            <a:avLst/>
          </a:prstGeom>
          <a:noFill/>
          <a:ln w="0">
            <a:noFill/>
          </a:ln>
        </p:spPr>
        <p:txBody>
          <a:bodyPr lIns="91440" tIns="45720" rIns="91440" bIns="45720" anchor="ctr">
            <a:noAutofit/>
          </a:bodyPr>
          <a:lstStyle/>
          <a:p>
            <a:pPr indent="0">
              <a:buNone/>
            </a:pPr>
            <a:endParaRPr lang="en-US" sz="1200" b="0" strike="noStrike" spc="-1">
              <a:solidFill>
                <a:srgbClr val="000000"/>
              </a:solidFill>
              <a:latin typeface="Times New Roman"/>
            </a:endParaRPr>
          </a:p>
        </p:txBody>
      </p:sp>
      <p:sp>
        <p:nvSpPr>
          <p:cNvPr id="47" name="PlaceHolder 3"/>
          <p:cNvSpPr>
            <a:spLocks noGrp="1"/>
          </p:cNvSpPr>
          <p:nvPr>
            <p:ph type="dt" idx="30"/>
          </p:nvPr>
        </p:nvSpPr>
        <p:spPr>
          <a:xfrm>
            <a:off x="838080" y="6356520"/>
            <a:ext cx="2742480" cy="36432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 name="PlaceHolder 1"/>
          <p:cNvSpPr>
            <a:spLocks noGrp="1"/>
          </p:cNvSpPr>
          <p:nvPr>
            <p:ph type="ftr" idx="31"/>
          </p:nvPr>
        </p:nvSpPr>
        <p:spPr>
          <a:xfrm>
            <a:off x="4038480" y="6356520"/>
            <a:ext cx="4114080" cy="36432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49" name="PlaceHolder 2"/>
          <p:cNvSpPr>
            <a:spLocks noGrp="1"/>
          </p:cNvSpPr>
          <p:nvPr>
            <p:ph type="sldNum" idx="32"/>
          </p:nvPr>
        </p:nvSpPr>
        <p:spPr>
          <a:xfrm>
            <a:off x="8610480" y="6356520"/>
            <a:ext cx="2742480" cy="364320"/>
          </a:xfrm>
          <a:prstGeom prst="rect">
            <a:avLst/>
          </a:prstGeom>
          <a:noFill/>
          <a:ln w="0">
            <a:noFill/>
          </a:ln>
        </p:spPr>
        <p:txBody>
          <a:bodyPr lIns="91440" tIns="45720" rIns="91440" bIns="45720" anchor="ctr">
            <a:noAutofit/>
          </a:bodyPr>
          <a:lstStyle/>
          <a:p>
            <a:pPr indent="0">
              <a:buNone/>
            </a:pPr>
            <a:endParaRPr lang="en-US" sz="1200" b="0" strike="noStrike" spc="-1">
              <a:solidFill>
                <a:srgbClr val="000000"/>
              </a:solidFill>
              <a:latin typeface="Times New Roman"/>
            </a:endParaRPr>
          </a:p>
        </p:txBody>
      </p:sp>
      <p:sp>
        <p:nvSpPr>
          <p:cNvPr id="50" name="PlaceHolder 3"/>
          <p:cNvSpPr>
            <a:spLocks noGrp="1"/>
          </p:cNvSpPr>
          <p:nvPr>
            <p:ph type="dt" idx="33"/>
          </p:nvPr>
        </p:nvSpPr>
        <p:spPr>
          <a:xfrm>
            <a:off x="838080" y="6356520"/>
            <a:ext cx="2742480" cy="36432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 name="PlaceHolder 1"/>
          <p:cNvSpPr>
            <a:spLocks noGrp="1"/>
          </p:cNvSpPr>
          <p:nvPr>
            <p:ph type="ftr" idx="34"/>
          </p:nvPr>
        </p:nvSpPr>
        <p:spPr>
          <a:xfrm>
            <a:off x="4038480" y="6356520"/>
            <a:ext cx="4113720" cy="36396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en-US" sz="1400" b="0" strike="noStrike" spc="-1">
                <a:solidFill>
                  <a:srgbClr val="000000"/>
                </a:solidFill>
                <a:latin typeface="Times New Roman"/>
              </a:defRPr>
            </a:lvl1pPr>
          </a:lstStyle>
          <a:p>
            <a:pPr indent="0" algn="ctr" defTabSz="914400">
              <a:lnSpc>
                <a:spcPct val="100000"/>
              </a:lnSpc>
              <a:buNone/>
              <a:tabLst>
                <a:tab pos="0" algn="l"/>
              </a:tabLst>
            </a:pPr>
            <a:r>
              <a:rPr lang="en-US" sz="1400" b="0" strike="noStrike" spc="-1">
                <a:solidFill>
                  <a:srgbClr val="000000"/>
                </a:solidFill>
                <a:latin typeface="Times New Roman"/>
              </a:rPr>
              <a:t>&lt;footer&gt;</a:t>
            </a:r>
          </a:p>
        </p:txBody>
      </p:sp>
      <p:sp>
        <p:nvSpPr>
          <p:cNvPr id="52" name="PlaceHolder 2"/>
          <p:cNvSpPr>
            <a:spLocks noGrp="1"/>
          </p:cNvSpPr>
          <p:nvPr>
            <p:ph type="sldNum" idx="35"/>
          </p:nvPr>
        </p:nvSpPr>
        <p:spPr>
          <a:xfrm>
            <a:off x="8610480" y="6356520"/>
            <a:ext cx="2742120" cy="363960"/>
          </a:xfrm>
          <a:prstGeom prst="rect">
            <a:avLst/>
          </a:prstGeom>
          <a:noFill/>
          <a:ln w="0">
            <a:noFill/>
          </a:ln>
        </p:spPr>
        <p:txBody>
          <a:bodyPr lIns="91440" tIns="45720" rIns="91440" bIns="45720" anchor="ctr">
            <a:noAutofit/>
          </a:bodyPr>
          <a:lstStyle/>
          <a:p>
            <a:pPr indent="0">
              <a:buNone/>
            </a:pPr>
            <a:endParaRPr lang="en-US" sz="1800" b="0" strike="noStrike" spc="-1">
              <a:solidFill>
                <a:srgbClr val="000000"/>
              </a:solidFill>
              <a:latin typeface="Times New Roman"/>
            </a:endParaRPr>
          </a:p>
        </p:txBody>
      </p:sp>
      <p:sp>
        <p:nvSpPr>
          <p:cNvPr id="53" name="PlaceHolder 3"/>
          <p:cNvSpPr>
            <a:spLocks noGrp="1"/>
          </p:cNvSpPr>
          <p:nvPr>
            <p:ph type="dt" idx="36"/>
          </p:nvPr>
        </p:nvSpPr>
        <p:spPr>
          <a:xfrm>
            <a:off x="838080" y="6356520"/>
            <a:ext cx="2742120" cy="36396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
        <p:nvSpPr>
          <p:cNvPr id="54"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US" sz="1800" b="0" strike="noStrike" spc="-1">
                <a:solidFill>
                  <a:schemeClr val="dk1"/>
                </a:solidFill>
                <a:latin typeface="Arial"/>
              </a:rPr>
              <a:t>Click to edit the title text format</a:t>
            </a:r>
          </a:p>
        </p:txBody>
      </p:sp>
      <p:sp>
        <p:nvSpPr>
          <p:cNvPr id="5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chemeClr val="dk1"/>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chemeClr val="dk1"/>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chemeClr val="dk1"/>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Arial"/>
              </a:rPr>
              <a:t>Click to edit the title text format</a:t>
            </a:r>
          </a:p>
        </p:txBody>
      </p:sp>
      <p:sp>
        <p:nvSpPr>
          <p:cNvPr id="6"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7" name="PlaceHolder 3"/>
          <p:cNvSpPr>
            <a:spLocks noGrp="1"/>
          </p:cNvSpPr>
          <p:nvPr>
            <p:ph type="ftr" idx="4"/>
          </p:nvPr>
        </p:nvSpPr>
        <p:spPr>
          <a:xfrm>
            <a:off x="4038480" y="6356520"/>
            <a:ext cx="4114080" cy="36432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8" name="PlaceHolder 4"/>
          <p:cNvSpPr>
            <a:spLocks noGrp="1"/>
          </p:cNvSpPr>
          <p:nvPr>
            <p:ph type="sldNum" idx="5"/>
          </p:nvPr>
        </p:nvSpPr>
        <p:spPr>
          <a:xfrm>
            <a:off x="8610480" y="6356520"/>
            <a:ext cx="2742480" cy="364320"/>
          </a:xfrm>
          <a:prstGeom prst="rect">
            <a:avLst/>
          </a:prstGeom>
          <a:noFill/>
          <a:ln w="0">
            <a:noFill/>
          </a:ln>
        </p:spPr>
        <p:txBody>
          <a:bodyPr lIns="91440" tIns="45720" rIns="91440" bIns="45720" anchor="ctr">
            <a:noAutofit/>
          </a:bodyPr>
          <a:lstStyle/>
          <a:p>
            <a:pPr indent="0">
              <a:buNone/>
            </a:pPr>
            <a:endParaRPr lang="en-US" sz="1200" b="0" strike="noStrike" spc="-1">
              <a:solidFill>
                <a:srgbClr val="000000"/>
              </a:solidFill>
              <a:latin typeface="Times New Roman"/>
            </a:endParaRPr>
          </a:p>
        </p:txBody>
      </p:sp>
      <p:sp>
        <p:nvSpPr>
          <p:cNvPr id="9" name="PlaceHolder 5"/>
          <p:cNvSpPr>
            <a:spLocks noGrp="1"/>
          </p:cNvSpPr>
          <p:nvPr>
            <p:ph type="dt" idx="6"/>
          </p:nvPr>
        </p:nvSpPr>
        <p:spPr>
          <a:xfrm>
            <a:off x="838080" y="6356520"/>
            <a:ext cx="2742480" cy="36432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Arial"/>
              </a:rPr>
              <a:t>Click to edit the title text format</a:t>
            </a:r>
          </a:p>
        </p:txBody>
      </p:sp>
      <p:sp>
        <p:nvSpPr>
          <p:cNvPr id="13" name="PlaceHolder 2"/>
          <p:cNvSpPr>
            <a:spLocks noGrp="1"/>
          </p:cNvSpPr>
          <p:nvPr>
            <p:ph type="ftr" idx="7"/>
          </p:nvPr>
        </p:nvSpPr>
        <p:spPr>
          <a:xfrm>
            <a:off x="4038480" y="6356520"/>
            <a:ext cx="4114080" cy="36432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14" name="PlaceHolder 3"/>
          <p:cNvSpPr>
            <a:spLocks noGrp="1"/>
          </p:cNvSpPr>
          <p:nvPr>
            <p:ph type="sldNum" idx="8"/>
          </p:nvPr>
        </p:nvSpPr>
        <p:spPr>
          <a:xfrm>
            <a:off x="8610480" y="6356520"/>
            <a:ext cx="2742480" cy="364320"/>
          </a:xfrm>
          <a:prstGeom prst="rect">
            <a:avLst/>
          </a:prstGeom>
          <a:noFill/>
          <a:ln w="0">
            <a:noFill/>
          </a:ln>
        </p:spPr>
        <p:txBody>
          <a:bodyPr lIns="91440" tIns="45720" rIns="91440" bIns="45720" anchor="ctr">
            <a:noAutofit/>
          </a:bodyPr>
          <a:lstStyle/>
          <a:p>
            <a:pPr indent="0">
              <a:buNone/>
            </a:pPr>
            <a:endParaRPr lang="en-US" sz="1200" b="0" strike="noStrike" spc="-1">
              <a:solidFill>
                <a:srgbClr val="000000"/>
              </a:solidFill>
              <a:latin typeface="Times New Roman"/>
            </a:endParaRPr>
          </a:p>
        </p:txBody>
      </p:sp>
      <p:sp>
        <p:nvSpPr>
          <p:cNvPr id="15" name="PlaceHolder 4"/>
          <p:cNvSpPr>
            <a:spLocks noGrp="1"/>
          </p:cNvSpPr>
          <p:nvPr>
            <p:ph type="dt" idx="9"/>
          </p:nvPr>
        </p:nvSpPr>
        <p:spPr>
          <a:xfrm>
            <a:off x="838080" y="6356520"/>
            <a:ext cx="2742480" cy="36432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
        <p:nvSpPr>
          <p:cNvPr id="16"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Arial"/>
              </a:rPr>
              <a:t>Click to edit the title text format</a:t>
            </a:r>
          </a:p>
        </p:txBody>
      </p:sp>
      <p:sp>
        <p:nvSpPr>
          <p:cNvPr id="19" name="PlaceHolder 2"/>
          <p:cNvSpPr>
            <a:spLocks noGrp="1"/>
          </p:cNvSpPr>
          <p:nvPr>
            <p:ph type="ftr" idx="10"/>
          </p:nvPr>
        </p:nvSpPr>
        <p:spPr>
          <a:xfrm>
            <a:off x="4038480" y="6356520"/>
            <a:ext cx="4114080" cy="36432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20" name="PlaceHolder 3"/>
          <p:cNvSpPr>
            <a:spLocks noGrp="1"/>
          </p:cNvSpPr>
          <p:nvPr>
            <p:ph type="sldNum" idx="11"/>
          </p:nvPr>
        </p:nvSpPr>
        <p:spPr>
          <a:xfrm>
            <a:off x="8610480" y="6356520"/>
            <a:ext cx="2742480" cy="364320"/>
          </a:xfrm>
          <a:prstGeom prst="rect">
            <a:avLst/>
          </a:prstGeom>
          <a:noFill/>
          <a:ln w="0">
            <a:noFill/>
          </a:ln>
        </p:spPr>
        <p:txBody>
          <a:bodyPr lIns="91440" tIns="45720" rIns="91440" bIns="45720" anchor="ctr">
            <a:noAutofit/>
          </a:bodyPr>
          <a:lstStyle/>
          <a:p>
            <a:pPr indent="0">
              <a:buNone/>
            </a:pPr>
            <a:endParaRPr lang="en-US" sz="1200" b="0" strike="noStrike" spc="-1">
              <a:solidFill>
                <a:srgbClr val="000000"/>
              </a:solidFill>
              <a:latin typeface="Times New Roman"/>
            </a:endParaRPr>
          </a:p>
        </p:txBody>
      </p:sp>
      <p:sp>
        <p:nvSpPr>
          <p:cNvPr id="21" name="PlaceHolder 4"/>
          <p:cNvSpPr>
            <a:spLocks noGrp="1"/>
          </p:cNvSpPr>
          <p:nvPr>
            <p:ph type="dt" idx="12"/>
          </p:nvPr>
        </p:nvSpPr>
        <p:spPr>
          <a:xfrm>
            <a:off x="838080" y="6356520"/>
            <a:ext cx="2742480" cy="36432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 name="PlaceHolder 1"/>
          <p:cNvSpPr>
            <a:spLocks noGrp="1"/>
          </p:cNvSpPr>
          <p:nvPr>
            <p:ph type="ftr" idx="13"/>
          </p:nvPr>
        </p:nvSpPr>
        <p:spPr>
          <a:xfrm>
            <a:off x="4038480" y="6356520"/>
            <a:ext cx="4114080" cy="36432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25" name="PlaceHolder 2"/>
          <p:cNvSpPr>
            <a:spLocks noGrp="1"/>
          </p:cNvSpPr>
          <p:nvPr>
            <p:ph type="sldNum" idx="14"/>
          </p:nvPr>
        </p:nvSpPr>
        <p:spPr>
          <a:xfrm>
            <a:off x="8610480" y="6356520"/>
            <a:ext cx="2742480" cy="364320"/>
          </a:xfrm>
          <a:prstGeom prst="rect">
            <a:avLst/>
          </a:prstGeom>
          <a:noFill/>
          <a:ln w="0">
            <a:noFill/>
          </a:ln>
        </p:spPr>
        <p:txBody>
          <a:bodyPr lIns="91440" tIns="45720" rIns="91440" bIns="45720" anchor="ctr">
            <a:noAutofit/>
          </a:bodyPr>
          <a:lstStyle/>
          <a:p>
            <a:pPr indent="0">
              <a:buNone/>
            </a:pPr>
            <a:endParaRPr lang="en-US" sz="1200" b="0" strike="noStrike" spc="-1">
              <a:solidFill>
                <a:srgbClr val="000000"/>
              </a:solidFill>
              <a:latin typeface="Times New Roman"/>
            </a:endParaRPr>
          </a:p>
        </p:txBody>
      </p:sp>
      <p:sp>
        <p:nvSpPr>
          <p:cNvPr id="26" name="PlaceHolder 3"/>
          <p:cNvSpPr>
            <a:spLocks noGrp="1"/>
          </p:cNvSpPr>
          <p:nvPr>
            <p:ph type="dt" idx="15"/>
          </p:nvPr>
        </p:nvSpPr>
        <p:spPr>
          <a:xfrm>
            <a:off x="838080" y="6356520"/>
            <a:ext cx="2742480" cy="36432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 name="PlaceHolder 1"/>
          <p:cNvSpPr>
            <a:spLocks noGrp="1"/>
          </p:cNvSpPr>
          <p:nvPr>
            <p:ph type="ftr" idx="16"/>
          </p:nvPr>
        </p:nvSpPr>
        <p:spPr>
          <a:xfrm>
            <a:off x="4038480" y="6356520"/>
            <a:ext cx="4114080" cy="36432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28" name="PlaceHolder 2"/>
          <p:cNvSpPr>
            <a:spLocks noGrp="1"/>
          </p:cNvSpPr>
          <p:nvPr>
            <p:ph type="sldNum" idx="17"/>
          </p:nvPr>
        </p:nvSpPr>
        <p:spPr>
          <a:xfrm>
            <a:off x="8610480" y="6356520"/>
            <a:ext cx="2742480" cy="364320"/>
          </a:xfrm>
          <a:prstGeom prst="rect">
            <a:avLst/>
          </a:prstGeom>
          <a:noFill/>
          <a:ln w="0">
            <a:noFill/>
          </a:ln>
        </p:spPr>
        <p:txBody>
          <a:bodyPr lIns="91440" tIns="45720" rIns="91440" bIns="45720" anchor="ctr">
            <a:noAutofit/>
          </a:bodyPr>
          <a:lstStyle/>
          <a:p>
            <a:pPr indent="0">
              <a:buNone/>
            </a:pPr>
            <a:endParaRPr lang="en-US" sz="1200" b="0" strike="noStrike" spc="-1">
              <a:solidFill>
                <a:srgbClr val="000000"/>
              </a:solidFill>
              <a:latin typeface="Times New Roman"/>
            </a:endParaRPr>
          </a:p>
        </p:txBody>
      </p:sp>
      <p:sp>
        <p:nvSpPr>
          <p:cNvPr id="29" name="PlaceHolder 3"/>
          <p:cNvSpPr>
            <a:spLocks noGrp="1"/>
          </p:cNvSpPr>
          <p:nvPr>
            <p:ph type="dt" idx="18"/>
          </p:nvPr>
        </p:nvSpPr>
        <p:spPr>
          <a:xfrm>
            <a:off x="838080" y="6356520"/>
            <a:ext cx="2742480" cy="36432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 name="PlaceHolder 1"/>
          <p:cNvSpPr>
            <a:spLocks noGrp="1"/>
          </p:cNvSpPr>
          <p:nvPr>
            <p:ph type="ftr" idx="19"/>
          </p:nvPr>
        </p:nvSpPr>
        <p:spPr>
          <a:xfrm>
            <a:off x="4038480" y="6356520"/>
            <a:ext cx="4114080" cy="36432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31" name="PlaceHolder 2"/>
          <p:cNvSpPr>
            <a:spLocks noGrp="1"/>
          </p:cNvSpPr>
          <p:nvPr>
            <p:ph type="sldNum" idx="20"/>
          </p:nvPr>
        </p:nvSpPr>
        <p:spPr>
          <a:xfrm>
            <a:off x="8610480" y="6356520"/>
            <a:ext cx="2742480" cy="364320"/>
          </a:xfrm>
          <a:prstGeom prst="rect">
            <a:avLst/>
          </a:prstGeom>
          <a:noFill/>
          <a:ln w="0">
            <a:noFill/>
          </a:ln>
        </p:spPr>
        <p:txBody>
          <a:bodyPr lIns="91440" tIns="45720" rIns="91440" bIns="45720" anchor="ctr">
            <a:noAutofit/>
          </a:bodyPr>
          <a:lstStyle/>
          <a:p>
            <a:pPr indent="0">
              <a:buNone/>
            </a:pPr>
            <a:endParaRPr lang="en-US" sz="1200" b="0" strike="noStrike" spc="-1">
              <a:solidFill>
                <a:srgbClr val="000000"/>
              </a:solidFill>
              <a:latin typeface="Times New Roman"/>
            </a:endParaRPr>
          </a:p>
        </p:txBody>
      </p:sp>
      <p:sp>
        <p:nvSpPr>
          <p:cNvPr id="32" name="PlaceHolder 3"/>
          <p:cNvSpPr>
            <a:spLocks noGrp="1"/>
          </p:cNvSpPr>
          <p:nvPr>
            <p:ph type="dt" idx="21"/>
          </p:nvPr>
        </p:nvSpPr>
        <p:spPr>
          <a:xfrm>
            <a:off x="838080" y="6356520"/>
            <a:ext cx="2742480" cy="36432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Arial"/>
              </a:rPr>
              <a:t>Click to edit the title text format</a:t>
            </a:r>
          </a:p>
        </p:txBody>
      </p:sp>
      <p:sp>
        <p:nvSpPr>
          <p:cNvPr id="34"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35"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36" name="PlaceHolder 4"/>
          <p:cNvSpPr>
            <a:spLocks noGrp="1"/>
          </p:cNvSpPr>
          <p:nvPr>
            <p:ph type="ftr" idx="22"/>
          </p:nvPr>
        </p:nvSpPr>
        <p:spPr>
          <a:xfrm>
            <a:off x="4038480" y="6356520"/>
            <a:ext cx="4114080" cy="36432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37" name="PlaceHolder 5"/>
          <p:cNvSpPr>
            <a:spLocks noGrp="1"/>
          </p:cNvSpPr>
          <p:nvPr>
            <p:ph type="sldNum" idx="23"/>
          </p:nvPr>
        </p:nvSpPr>
        <p:spPr>
          <a:xfrm>
            <a:off x="8610480" y="6356520"/>
            <a:ext cx="2742480" cy="364320"/>
          </a:xfrm>
          <a:prstGeom prst="rect">
            <a:avLst/>
          </a:prstGeom>
          <a:noFill/>
          <a:ln w="0">
            <a:noFill/>
          </a:ln>
        </p:spPr>
        <p:txBody>
          <a:bodyPr lIns="91440" tIns="45720" rIns="91440" bIns="45720" anchor="ctr">
            <a:noAutofit/>
          </a:bodyPr>
          <a:lstStyle/>
          <a:p>
            <a:pPr indent="0">
              <a:buNone/>
            </a:pPr>
            <a:endParaRPr lang="en-US" sz="1200" b="0" strike="noStrike" spc="-1">
              <a:solidFill>
                <a:srgbClr val="000000"/>
              </a:solidFill>
              <a:latin typeface="Times New Roman"/>
            </a:endParaRPr>
          </a:p>
        </p:txBody>
      </p:sp>
      <p:sp>
        <p:nvSpPr>
          <p:cNvPr id="38" name="PlaceHolder 6"/>
          <p:cNvSpPr>
            <a:spLocks noGrp="1"/>
          </p:cNvSpPr>
          <p:nvPr>
            <p:ph type="dt" idx="24"/>
          </p:nvPr>
        </p:nvSpPr>
        <p:spPr>
          <a:xfrm>
            <a:off x="838080" y="6356520"/>
            <a:ext cx="2742480" cy="36432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PlaceHolder 1"/>
          <p:cNvSpPr>
            <a:spLocks noGrp="1"/>
          </p:cNvSpPr>
          <p:nvPr>
            <p:ph type="ftr" idx="25"/>
          </p:nvPr>
        </p:nvSpPr>
        <p:spPr>
          <a:xfrm>
            <a:off x="4038480" y="6356520"/>
            <a:ext cx="4114080" cy="36432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43" name="PlaceHolder 2"/>
          <p:cNvSpPr>
            <a:spLocks noGrp="1"/>
          </p:cNvSpPr>
          <p:nvPr>
            <p:ph type="sldNum" idx="26"/>
          </p:nvPr>
        </p:nvSpPr>
        <p:spPr>
          <a:xfrm>
            <a:off x="8610480" y="6356520"/>
            <a:ext cx="2742480" cy="364320"/>
          </a:xfrm>
          <a:prstGeom prst="rect">
            <a:avLst/>
          </a:prstGeom>
          <a:noFill/>
          <a:ln w="0">
            <a:noFill/>
          </a:ln>
        </p:spPr>
        <p:txBody>
          <a:bodyPr lIns="91440" tIns="45720" rIns="91440" bIns="45720" anchor="ctr">
            <a:noAutofit/>
          </a:bodyPr>
          <a:lstStyle/>
          <a:p>
            <a:pPr indent="0">
              <a:buNone/>
            </a:pPr>
            <a:endParaRPr lang="en-US" sz="1200" b="0" strike="noStrike" spc="-1">
              <a:solidFill>
                <a:srgbClr val="000000"/>
              </a:solidFill>
              <a:latin typeface="Times New Roman"/>
            </a:endParaRPr>
          </a:p>
        </p:txBody>
      </p:sp>
      <p:sp>
        <p:nvSpPr>
          <p:cNvPr id="44" name="PlaceHolder 3"/>
          <p:cNvSpPr>
            <a:spLocks noGrp="1"/>
          </p:cNvSpPr>
          <p:nvPr>
            <p:ph type="dt" idx="27"/>
          </p:nvPr>
        </p:nvSpPr>
        <p:spPr>
          <a:xfrm>
            <a:off x="838080" y="6356520"/>
            <a:ext cx="2742480" cy="36432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56" name="Google Shape;132;p1"/>
          <p:cNvSpPr/>
          <p:nvPr/>
        </p:nvSpPr>
        <p:spPr>
          <a:xfrm rot="5400000">
            <a:off x="8661600" y="2386080"/>
            <a:ext cx="5076720" cy="1095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6600" b="0" strike="noStrike" spc="-1">
                <a:solidFill>
                  <a:srgbClr val="595959"/>
                </a:solidFill>
                <a:latin typeface="Times New Roman"/>
                <a:ea typeface="Times New Roman"/>
              </a:rPr>
              <a:t>SCALING</a:t>
            </a:r>
            <a:endParaRPr lang="en-US" sz="6600" b="0" strike="noStrike" spc="-1">
              <a:solidFill>
                <a:srgbClr val="000000"/>
              </a:solidFill>
              <a:latin typeface="Arial"/>
            </a:endParaRPr>
          </a:p>
        </p:txBody>
      </p:sp>
      <p:sp>
        <p:nvSpPr>
          <p:cNvPr id="57" name="Google Shape;133;p1"/>
          <p:cNvSpPr/>
          <p:nvPr/>
        </p:nvSpPr>
        <p:spPr>
          <a:xfrm>
            <a:off x="851040" y="1523880"/>
            <a:ext cx="9386640" cy="210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6600" b="0" strike="noStrike" spc="-1">
                <a:solidFill>
                  <a:srgbClr val="E6593D"/>
                </a:solidFill>
                <a:latin typeface="Times New Roman"/>
                <a:ea typeface="Times New Roman"/>
              </a:rPr>
              <a:t>Scaling the Orange Bond Asset Class:</a:t>
            </a:r>
            <a:endParaRPr lang="en-US" sz="6600" b="0" strike="noStrike" spc="-1">
              <a:solidFill>
                <a:srgbClr val="000000"/>
              </a:solidFill>
              <a:latin typeface="Arial"/>
            </a:endParaRPr>
          </a:p>
        </p:txBody>
      </p:sp>
      <p:sp>
        <p:nvSpPr>
          <p:cNvPr id="58" name="Google Shape;134;p1"/>
          <p:cNvSpPr/>
          <p:nvPr/>
        </p:nvSpPr>
        <p:spPr>
          <a:xfrm>
            <a:off x="0" y="1473120"/>
            <a:ext cx="177120" cy="1243800"/>
          </a:xfrm>
          <a:prstGeom prst="rect">
            <a:avLst/>
          </a:prstGeom>
          <a:solidFill>
            <a:srgbClr val="E6593D"/>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59" name="Google Shape;135;p1"/>
          <p:cNvSpPr/>
          <p:nvPr/>
        </p:nvSpPr>
        <p:spPr>
          <a:xfrm>
            <a:off x="851040" y="3928680"/>
            <a:ext cx="9385920" cy="1370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2800" b="0" strike="noStrike" spc="-1">
                <a:solidFill>
                  <a:srgbClr val="595959"/>
                </a:solidFill>
                <a:latin typeface="Times New Roman"/>
                <a:ea typeface="Times New Roman"/>
              </a:rPr>
              <a:t>A Practical Toolkit for Investors, Issuers, and Advisors with Legal Frameworks and Insights from the Women’s Livelihood Bond™ Series</a:t>
            </a:r>
            <a:endParaRPr lang="en-US" sz="2800" b="0" strike="noStrike" spc="-1">
              <a:solidFill>
                <a:srgbClr val="000000"/>
              </a:solidFill>
              <a:latin typeface="Arial"/>
            </a:endParaRPr>
          </a:p>
        </p:txBody>
      </p:sp>
      <p:cxnSp>
        <p:nvCxnSpPr>
          <p:cNvPr id="60" name="Google Shape;136;p1"/>
          <p:cNvCxnSpPr/>
          <p:nvPr/>
        </p:nvCxnSpPr>
        <p:spPr>
          <a:xfrm>
            <a:off x="850680" y="3769200"/>
            <a:ext cx="5956920" cy="720"/>
          </a:xfrm>
          <a:prstGeom prst="straightConnector1">
            <a:avLst/>
          </a:prstGeom>
          <a:ln w="9525">
            <a:solidFill>
              <a:srgbClr val="E6593D"/>
            </a:solidFill>
            <a:round/>
          </a:ln>
        </p:spPr>
      </p:cxnSp>
      <p:grpSp>
        <p:nvGrpSpPr>
          <p:cNvPr id="61" name="Google Shape;137;p1"/>
          <p:cNvGrpSpPr/>
          <p:nvPr/>
        </p:nvGrpSpPr>
        <p:grpSpPr>
          <a:xfrm>
            <a:off x="977760" y="6146640"/>
            <a:ext cx="1077120" cy="138960"/>
            <a:chOff x="977760" y="6146640"/>
            <a:chExt cx="1077120" cy="138960"/>
          </a:xfrm>
        </p:grpSpPr>
        <p:sp>
          <p:nvSpPr>
            <p:cNvPr id="62" name="Google Shape;138;p1"/>
            <p:cNvSpPr/>
            <p:nvPr/>
          </p:nvSpPr>
          <p:spPr>
            <a:xfrm>
              <a:off x="977760" y="6146640"/>
              <a:ext cx="228960" cy="138960"/>
            </a:xfrm>
            <a:prstGeom prst="rect">
              <a:avLst/>
            </a:prstGeom>
            <a:gradFill rotWithShape="0">
              <a:gsLst>
                <a:gs pos="0">
                  <a:srgbClr val="E6593D"/>
                </a:gs>
                <a:gs pos="100000">
                  <a:srgbClr val="E6593D">
                    <a:alpha val="0"/>
                  </a:srgbClr>
                </a:gs>
              </a:gsLst>
              <a:lin ang="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63" name="Google Shape;139;p1"/>
            <p:cNvSpPr/>
            <p:nvPr/>
          </p:nvSpPr>
          <p:spPr>
            <a:xfrm>
              <a:off x="1260720" y="6146640"/>
              <a:ext cx="228960" cy="138960"/>
            </a:xfrm>
            <a:prstGeom prst="rect">
              <a:avLst/>
            </a:prstGeom>
            <a:gradFill rotWithShape="0">
              <a:gsLst>
                <a:gs pos="0">
                  <a:srgbClr val="E6593D"/>
                </a:gs>
                <a:gs pos="100000">
                  <a:srgbClr val="E6593D">
                    <a:alpha val="0"/>
                  </a:srgbClr>
                </a:gs>
              </a:gsLst>
              <a:lin ang="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64" name="Google Shape;140;p1"/>
            <p:cNvSpPr/>
            <p:nvPr/>
          </p:nvSpPr>
          <p:spPr>
            <a:xfrm>
              <a:off x="1543320" y="6146640"/>
              <a:ext cx="228960" cy="138960"/>
            </a:xfrm>
            <a:prstGeom prst="rect">
              <a:avLst/>
            </a:prstGeom>
            <a:gradFill rotWithShape="0">
              <a:gsLst>
                <a:gs pos="0">
                  <a:srgbClr val="E6593D"/>
                </a:gs>
                <a:gs pos="100000">
                  <a:srgbClr val="E6593D">
                    <a:alpha val="0"/>
                  </a:srgbClr>
                </a:gs>
              </a:gsLst>
              <a:lin ang="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65" name="Google Shape;141;p1"/>
            <p:cNvSpPr/>
            <p:nvPr/>
          </p:nvSpPr>
          <p:spPr>
            <a:xfrm>
              <a:off x="1825920" y="6146640"/>
              <a:ext cx="228960" cy="138960"/>
            </a:xfrm>
            <a:prstGeom prst="rect">
              <a:avLst/>
            </a:prstGeom>
            <a:gradFill rotWithShape="0">
              <a:gsLst>
                <a:gs pos="0">
                  <a:srgbClr val="E6593D"/>
                </a:gs>
                <a:gs pos="100000">
                  <a:srgbClr val="E6593D">
                    <a:alpha val="0"/>
                  </a:srgbClr>
                </a:gs>
              </a:gsLst>
              <a:lin ang="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grpSp>
      <p:sp>
        <p:nvSpPr>
          <p:cNvPr id="66" name="Google Shape;142;p1"/>
          <p:cNvSpPr/>
          <p:nvPr/>
        </p:nvSpPr>
        <p:spPr>
          <a:xfrm rot="5400000">
            <a:off x="8375400" y="3829320"/>
            <a:ext cx="4425120" cy="1095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6600" b="0" strike="noStrike" spc="-1">
                <a:solidFill>
                  <a:srgbClr val="595959"/>
                </a:solidFill>
                <a:latin typeface="Times New Roman"/>
                <a:ea typeface="Times New Roman"/>
              </a:rPr>
              <a:t>ORANGE</a:t>
            </a:r>
            <a:endParaRPr lang="en-US" sz="6600" b="0" strike="noStrike" spc="-1">
              <a:solidFill>
                <a:srgbClr val="000000"/>
              </a:solidFill>
              <a:latin typeface="Arial"/>
            </a:endParaRPr>
          </a:p>
        </p:txBody>
      </p:sp>
      <p:sp>
        <p:nvSpPr>
          <p:cNvPr id="67" name="Google Shape;143;p1"/>
          <p:cNvSpPr/>
          <p:nvPr/>
        </p:nvSpPr>
        <p:spPr>
          <a:xfrm>
            <a:off x="10909440" y="2641680"/>
            <a:ext cx="226440" cy="2564640"/>
          </a:xfrm>
          <a:prstGeom prst="rect">
            <a:avLst/>
          </a:prstGeom>
          <a:solidFill>
            <a:srgbClr val="E6593D">
              <a:alpha val="82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pic>
        <p:nvPicPr>
          <p:cNvPr id="68" name="Google Shape;144;p1" descr="New CWRU Law Logo horizontal"/>
          <p:cNvPicPr/>
          <p:nvPr/>
        </p:nvPicPr>
        <p:blipFill>
          <a:blip r:embed="rId3"/>
          <a:stretch/>
        </p:blipFill>
        <p:spPr>
          <a:xfrm>
            <a:off x="637560" y="395640"/>
            <a:ext cx="3159720" cy="88308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187" name="Google Shape;414;p15"/>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88" name="Google Shape;415;p15"/>
          <p:cNvSpPr/>
          <p:nvPr/>
        </p:nvSpPr>
        <p:spPr>
          <a:xfrm>
            <a:off x="862920" y="374760"/>
            <a:ext cx="6095160" cy="1004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chemeClr val="dk1"/>
                </a:solidFill>
                <a:latin typeface="Times New Roman"/>
                <a:ea typeface="Times New Roman"/>
              </a:rPr>
              <a:t>Orange Bonds’ objectives</a:t>
            </a:r>
            <a:endParaRPr lang="en-US" sz="3000" b="0" strike="noStrike" spc="-1">
              <a:solidFill>
                <a:srgbClr val="000000"/>
              </a:solidFill>
              <a:latin typeface="Arial"/>
            </a:endParaRPr>
          </a:p>
          <a:p>
            <a:pPr>
              <a:lnSpc>
                <a:spcPct val="100000"/>
              </a:lnSpc>
              <a:tabLst>
                <a:tab pos="0" algn="l"/>
              </a:tabLst>
            </a:pPr>
            <a:endParaRPr lang="en-US" sz="3000" b="0" strike="noStrike" spc="-1">
              <a:solidFill>
                <a:srgbClr val="000000"/>
              </a:solidFill>
              <a:latin typeface="Arial"/>
            </a:endParaRPr>
          </a:p>
        </p:txBody>
      </p:sp>
      <p:sp>
        <p:nvSpPr>
          <p:cNvPr id="189" name="Google Shape;416;p15"/>
          <p:cNvSpPr/>
          <p:nvPr/>
        </p:nvSpPr>
        <p:spPr>
          <a:xfrm>
            <a:off x="1023120" y="4111560"/>
            <a:ext cx="10156680" cy="2149560"/>
          </a:xfrm>
          <a:prstGeom prst="ellipse">
            <a:avLst/>
          </a:prstGeom>
          <a:gradFill rotWithShape="0">
            <a:gsLst>
              <a:gs pos="0">
                <a:srgbClr val="E6593D">
                  <a:alpha val="0"/>
                </a:srgbClr>
              </a:gs>
              <a:gs pos="49000">
                <a:srgbClr val="E6593D">
                  <a:alpha val="0"/>
                </a:srgbClr>
              </a:gs>
              <a:gs pos="100000">
                <a:srgbClr val="E6593D">
                  <a:alpha val="9000"/>
                </a:srgbClr>
              </a:gs>
            </a:gsLst>
            <a:path path="circle">
              <a:fillToRect l="50000" t="50000" r="50000" b="50000"/>
            </a:path>
          </a:gradFill>
          <a:ln w="9525">
            <a:solidFill>
              <a:srgbClr val="C13418">
                <a:alpha val="15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190" name="Google Shape;417;p15"/>
          <p:cNvSpPr/>
          <p:nvPr/>
        </p:nvSpPr>
        <p:spPr>
          <a:xfrm>
            <a:off x="1952640" y="4248000"/>
            <a:ext cx="8297640" cy="1698480"/>
          </a:xfrm>
          <a:prstGeom prst="ellipse">
            <a:avLst/>
          </a:prstGeom>
          <a:gradFill rotWithShape="0">
            <a:gsLst>
              <a:gs pos="0">
                <a:srgbClr val="E6593D">
                  <a:alpha val="0"/>
                </a:srgbClr>
              </a:gs>
              <a:gs pos="49000">
                <a:srgbClr val="E6593D">
                  <a:alpha val="0"/>
                </a:srgbClr>
              </a:gs>
              <a:gs pos="100000">
                <a:srgbClr val="E6593D">
                  <a:alpha val="9000"/>
                </a:srgbClr>
              </a:gs>
            </a:gsLst>
            <a:path path="circle">
              <a:fillToRect l="50000" t="50000" r="50000" b="50000"/>
            </a:path>
          </a:gradFill>
          <a:ln w="9525">
            <a:solidFill>
              <a:srgbClr val="C13418">
                <a:alpha val="25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191" name="Google Shape;418;p15"/>
          <p:cNvSpPr/>
          <p:nvPr/>
        </p:nvSpPr>
        <p:spPr>
          <a:xfrm>
            <a:off x="3035880" y="4380840"/>
            <a:ext cx="6135840" cy="1038240"/>
          </a:xfrm>
          <a:prstGeom prst="ellipse">
            <a:avLst/>
          </a:prstGeom>
          <a:gradFill rotWithShape="0">
            <a:gsLst>
              <a:gs pos="0">
                <a:srgbClr val="E6593D">
                  <a:alpha val="0"/>
                </a:srgbClr>
              </a:gs>
              <a:gs pos="49000">
                <a:srgbClr val="E6593D">
                  <a:alpha val="0"/>
                </a:srgbClr>
              </a:gs>
              <a:gs pos="100000">
                <a:srgbClr val="E6593D">
                  <a:alpha val="9000"/>
                </a:srgbClr>
              </a:gs>
            </a:gsLst>
            <a:path path="circle">
              <a:fillToRect l="50000" t="50000" r="50000" b="50000"/>
            </a:path>
          </a:gradFill>
          <a:ln w="9525">
            <a:solidFill>
              <a:srgbClr val="C13418">
                <a:alpha val="38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192" name="Google Shape;419;p15"/>
          <p:cNvSpPr/>
          <p:nvPr/>
        </p:nvSpPr>
        <p:spPr>
          <a:xfrm rot="10800000">
            <a:off x="3661560" y="1672560"/>
            <a:ext cx="4886280" cy="3468240"/>
          </a:xfrm>
          <a:custGeom>
            <a:avLst/>
            <a:gdLst>
              <a:gd name="textAreaLeft" fmla="*/ 0 w 4886280"/>
              <a:gd name="textAreaRight" fmla="*/ 4886640 w 4886280"/>
              <a:gd name="textAreaTop" fmla="*/ 0 h 3468240"/>
              <a:gd name="textAreaBottom" fmla="*/ 3468600 h 3468240"/>
            </a:gdLst>
            <a:ahLst/>
            <a:cxnLst/>
            <a:rect l="textAreaLeft" t="textAreaTop" r="textAreaRight" b="textAreaBottom"/>
            <a:pathLst>
              <a:path w="7478" h="5308">
                <a:moveTo>
                  <a:pt x="3746" y="0"/>
                </a:moveTo>
                <a:cubicBezTo>
                  <a:pt x="4949" y="0"/>
                  <a:pt x="5924" y="181"/>
                  <a:pt x="5924" y="404"/>
                </a:cubicBezTo>
                <a:cubicBezTo>
                  <a:pt x="5924" y="410"/>
                  <a:pt x="5923" y="417"/>
                  <a:pt x="5921" y="424"/>
                </a:cubicBezTo>
                <a:lnTo>
                  <a:pt x="5921" y="425"/>
                </a:lnTo>
                <a:lnTo>
                  <a:pt x="5921" y="425"/>
                </a:lnTo>
                <a:lnTo>
                  <a:pt x="7478" y="5308"/>
                </a:lnTo>
                <a:lnTo>
                  <a:pt x="0" y="5308"/>
                </a:lnTo>
                <a:lnTo>
                  <a:pt x="1571" y="425"/>
                </a:lnTo>
                <a:lnTo>
                  <a:pt x="1571" y="425"/>
                </a:lnTo>
                <a:lnTo>
                  <a:pt x="1571" y="424"/>
                </a:lnTo>
                <a:cubicBezTo>
                  <a:pt x="1569" y="417"/>
                  <a:pt x="1568" y="410"/>
                  <a:pt x="1568" y="404"/>
                </a:cubicBezTo>
                <a:cubicBezTo>
                  <a:pt x="1568" y="181"/>
                  <a:pt x="2543" y="0"/>
                  <a:pt x="3746"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193" name="Google Shape;420;p15"/>
          <p:cNvSpPr/>
          <p:nvPr/>
        </p:nvSpPr>
        <p:spPr>
          <a:xfrm>
            <a:off x="4010400" y="4541400"/>
            <a:ext cx="4187160" cy="715680"/>
          </a:xfrm>
          <a:prstGeom prst="ellipse">
            <a:avLst/>
          </a:prstGeom>
          <a:solidFill>
            <a:schemeClr val="accent1">
              <a:alpha val="3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194" name="Google Shape;421;p15"/>
          <p:cNvSpPr/>
          <p:nvPr/>
        </p:nvSpPr>
        <p:spPr>
          <a:xfrm>
            <a:off x="4681080" y="4613400"/>
            <a:ext cx="2846160" cy="527040"/>
          </a:xfrm>
          <a:prstGeom prst="ellipse">
            <a:avLst/>
          </a:prstGeom>
          <a:solidFill>
            <a:schemeClr val="l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195" name="Google Shape;422;p15"/>
          <p:cNvSpPr/>
          <p:nvPr/>
        </p:nvSpPr>
        <p:spPr>
          <a:xfrm rot="10800000">
            <a:off x="3661560" y="1676520"/>
            <a:ext cx="4886280" cy="3468240"/>
          </a:xfrm>
          <a:custGeom>
            <a:avLst/>
            <a:gdLst>
              <a:gd name="textAreaLeft" fmla="*/ 0 w 4886280"/>
              <a:gd name="textAreaRight" fmla="*/ 4886640 w 4886280"/>
              <a:gd name="textAreaTop" fmla="*/ 0 h 3468240"/>
              <a:gd name="textAreaBottom" fmla="*/ 3468600 h 3468240"/>
            </a:gdLst>
            <a:ahLst/>
            <a:cxnLst/>
            <a:rect l="textAreaLeft" t="textAreaTop" r="textAreaRight" b="textAreaBottom"/>
            <a:pathLst>
              <a:path w="7478" h="5308">
                <a:moveTo>
                  <a:pt x="3746" y="0"/>
                </a:moveTo>
                <a:cubicBezTo>
                  <a:pt x="4949" y="0"/>
                  <a:pt x="5924" y="181"/>
                  <a:pt x="5924" y="404"/>
                </a:cubicBezTo>
                <a:cubicBezTo>
                  <a:pt x="5924" y="410"/>
                  <a:pt x="5923" y="417"/>
                  <a:pt x="5921" y="424"/>
                </a:cubicBezTo>
                <a:lnTo>
                  <a:pt x="5921" y="425"/>
                </a:lnTo>
                <a:lnTo>
                  <a:pt x="5921" y="425"/>
                </a:lnTo>
                <a:lnTo>
                  <a:pt x="7478" y="5308"/>
                </a:lnTo>
                <a:lnTo>
                  <a:pt x="0" y="5308"/>
                </a:lnTo>
                <a:lnTo>
                  <a:pt x="1571" y="425"/>
                </a:lnTo>
                <a:lnTo>
                  <a:pt x="1571" y="425"/>
                </a:lnTo>
                <a:lnTo>
                  <a:pt x="1571" y="424"/>
                </a:lnTo>
                <a:cubicBezTo>
                  <a:pt x="1569" y="417"/>
                  <a:pt x="1568" y="410"/>
                  <a:pt x="1568" y="404"/>
                </a:cubicBezTo>
                <a:cubicBezTo>
                  <a:pt x="1568" y="181"/>
                  <a:pt x="2543" y="0"/>
                  <a:pt x="3746" y="0"/>
                </a:cubicBezTo>
                <a:close/>
              </a:path>
            </a:pathLst>
          </a:custGeom>
          <a:gradFill rotWithShape="0">
            <a:gsLst>
              <a:gs pos="0">
                <a:srgbClr val="E6593D">
                  <a:alpha val="0"/>
                </a:srgbClr>
              </a:gs>
              <a:gs pos="100000">
                <a:srgbClr val="E6593D">
                  <a:alpha val="17000"/>
                </a:srgbClr>
              </a:gs>
            </a:gsLst>
            <a:lin ang="1620000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196" name="Google Shape;423;p15"/>
          <p:cNvSpPr/>
          <p:nvPr/>
        </p:nvSpPr>
        <p:spPr>
          <a:xfrm>
            <a:off x="4681080" y="4616280"/>
            <a:ext cx="2846160" cy="527040"/>
          </a:xfrm>
          <a:prstGeom prst="ellipse">
            <a:avLst/>
          </a:prstGeom>
          <a:gradFill rotWithShape="0">
            <a:gsLst>
              <a:gs pos="0">
                <a:srgbClr val="E6593D">
                  <a:alpha val="34000"/>
                </a:srgbClr>
              </a:gs>
              <a:gs pos="80000">
                <a:srgbClr val="E6593D">
                  <a:alpha val="13000"/>
                </a:srgbClr>
              </a:gs>
              <a:gs pos="100000">
                <a:srgbClr val="E6593D">
                  <a:alpha val="13000"/>
                </a:srgbClr>
              </a:gs>
            </a:gsLst>
            <a:lin ang="1620000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197" name="Google Shape;424;p15"/>
          <p:cNvSpPr/>
          <p:nvPr/>
        </p:nvSpPr>
        <p:spPr>
          <a:xfrm>
            <a:off x="3979080" y="2774160"/>
            <a:ext cx="4249800" cy="775800"/>
          </a:xfrm>
          <a:prstGeom prst="arc">
            <a:avLst>
              <a:gd name="adj1" fmla="val 21396252"/>
              <a:gd name="adj2" fmla="val 11057259"/>
            </a:avLst>
          </a:prstGeom>
          <a:noFill/>
          <a:ln w="12700">
            <a:solidFill>
              <a:srgbClr val="E6593D">
                <a:alpha val="28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dk1"/>
              </a:solidFill>
              <a:latin typeface="Times New Roman"/>
              <a:ea typeface="Times New Roman"/>
            </a:endParaRPr>
          </a:p>
        </p:txBody>
      </p:sp>
      <p:sp>
        <p:nvSpPr>
          <p:cNvPr id="198" name="Google Shape;425;p15"/>
          <p:cNvSpPr/>
          <p:nvPr/>
        </p:nvSpPr>
        <p:spPr>
          <a:xfrm>
            <a:off x="4124880" y="2774160"/>
            <a:ext cx="3957840" cy="634320"/>
          </a:xfrm>
          <a:prstGeom prst="ellipse">
            <a:avLst/>
          </a:prstGeom>
          <a:gradFill rotWithShape="0">
            <a:gsLst>
              <a:gs pos="0">
                <a:srgbClr val="E6593D">
                  <a:alpha val="34000"/>
                </a:srgbClr>
              </a:gs>
              <a:gs pos="80000">
                <a:srgbClr val="E6593D">
                  <a:alpha val="5000"/>
                </a:srgbClr>
              </a:gs>
              <a:gs pos="100000">
                <a:srgbClr val="E6593D">
                  <a:alpha val="5000"/>
                </a:srgbClr>
              </a:gs>
            </a:gsLst>
            <a:lin ang="1620000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grpSp>
        <p:nvGrpSpPr>
          <p:cNvPr id="199" name="Google Shape;426;p15"/>
          <p:cNvGrpSpPr/>
          <p:nvPr/>
        </p:nvGrpSpPr>
        <p:grpSpPr>
          <a:xfrm>
            <a:off x="705960" y="1423800"/>
            <a:ext cx="10802520" cy="3444120"/>
            <a:chOff x="705960" y="1423800"/>
            <a:chExt cx="10802520" cy="3444120"/>
          </a:xfrm>
        </p:grpSpPr>
        <p:sp>
          <p:nvSpPr>
            <p:cNvPr id="200" name="Google Shape;427;p15"/>
            <p:cNvSpPr/>
            <p:nvPr/>
          </p:nvSpPr>
          <p:spPr>
            <a:xfrm>
              <a:off x="705960" y="1431360"/>
              <a:ext cx="2946240" cy="3432960"/>
            </a:xfrm>
            <a:prstGeom prst="rect">
              <a:avLst/>
            </a:prstGeom>
            <a:gradFill rotWithShape="0">
              <a:gsLst>
                <a:gs pos="0">
                  <a:srgbClr val="E6593D">
                    <a:alpha val="0"/>
                  </a:srgbClr>
                </a:gs>
                <a:gs pos="13000">
                  <a:srgbClr val="E6593D">
                    <a:alpha val="0"/>
                  </a:srgbClr>
                </a:gs>
                <a:gs pos="100000">
                  <a:srgbClr val="E6593D">
                    <a:alpha val="23000"/>
                  </a:srgbClr>
                </a:gs>
              </a:gsLst>
              <a:lin ang="10800000"/>
            </a:gradFill>
            <a:ln w="19050">
              <a:solidFill>
                <a:srgbClr val="E6593D">
                  <a:alpha val="80000"/>
                </a:srgbClr>
              </a:solidFill>
              <a:miter/>
            </a:ln>
          </p:spPr>
          <p:style>
            <a:lnRef idx="0">
              <a:scrgbClr r="0" g="0" b="0"/>
            </a:lnRef>
            <a:fillRef idx="0">
              <a:scrgbClr r="0" g="0" b="0"/>
            </a:fillRef>
            <a:effectRef idx="0">
              <a:scrgbClr r="0" g="0" b="0"/>
            </a:effectRef>
            <a:fontRef idx="minor"/>
          </p:style>
          <p:txBody>
            <a:bodyPr lIns="216000" tIns="0" rIns="108000" bIns="0" anchor="ctr">
              <a:noAutofit/>
            </a:bodyPr>
            <a:lstStyle/>
            <a:p>
              <a:pPr>
                <a:lnSpc>
                  <a:spcPct val="130000"/>
                </a:lnSpc>
                <a:tabLst>
                  <a:tab pos="0" algn="l"/>
                </a:tabLst>
              </a:pPr>
              <a:endParaRPr lang="en-US" sz="1400" b="0" strike="noStrike" spc="-1">
                <a:solidFill>
                  <a:srgbClr val="262626"/>
                </a:solidFill>
                <a:latin typeface="Arial"/>
                <a:ea typeface="Arial"/>
              </a:endParaRPr>
            </a:p>
          </p:txBody>
        </p:sp>
        <p:sp>
          <p:nvSpPr>
            <p:cNvPr id="201" name="Google Shape;428;p15"/>
            <p:cNvSpPr/>
            <p:nvPr/>
          </p:nvSpPr>
          <p:spPr>
            <a:xfrm>
              <a:off x="8562240" y="1431360"/>
              <a:ext cx="2946240" cy="3432960"/>
            </a:xfrm>
            <a:prstGeom prst="rect">
              <a:avLst/>
            </a:prstGeom>
            <a:gradFill rotWithShape="0">
              <a:gsLst>
                <a:gs pos="0">
                  <a:srgbClr val="E6593D">
                    <a:alpha val="0"/>
                  </a:srgbClr>
                </a:gs>
                <a:gs pos="100000">
                  <a:srgbClr val="E6593D">
                    <a:alpha val="23000"/>
                  </a:srgbClr>
                </a:gs>
              </a:gsLst>
              <a:lin ang="0"/>
            </a:gradFill>
            <a:ln w="19050">
              <a:solidFill>
                <a:srgbClr val="E6593D">
                  <a:alpha val="80000"/>
                </a:srgbClr>
              </a:solidFill>
              <a:miter/>
            </a:ln>
          </p:spPr>
          <p:style>
            <a:lnRef idx="0">
              <a:scrgbClr r="0" g="0" b="0"/>
            </a:lnRef>
            <a:fillRef idx="0">
              <a:scrgbClr r="0" g="0" b="0"/>
            </a:fillRef>
            <a:effectRef idx="0">
              <a:scrgbClr r="0" g="0" b="0"/>
            </a:effectRef>
            <a:fontRef idx="minor"/>
          </p:style>
          <p:txBody>
            <a:bodyPr lIns="216000" tIns="0" rIns="108000" bIns="0" anchor="ctr">
              <a:noAutofit/>
            </a:bodyPr>
            <a:lstStyle/>
            <a:p>
              <a:pPr>
                <a:lnSpc>
                  <a:spcPct val="130000"/>
                </a:lnSpc>
                <a:tabLst>
                  <a:tab pos="0" algn="l"/>
                </a:tabLst>
              </a:pPr>
              <a:endParaRPr lang="en-US" sz="1400" b="0" strike="noStrike" spc="-1">
                <a:solidFill>
                  <a:srgbClr val="262626"/>
                </a:solidFill>
                <a:latin typeface="Arial"/>
                <a:ea typeface="Arial"/>
              </a:endParaRPr>
            </a:p>
          </p:txBody>
        </p:sp>
        <p:sp>
          <p:nvSpPr>
            <p:cNvPr id="202" name="Google Shape;429;p15"/>
            <p:cNvSpPr/>
            <p:nvPr/>
          </p:nvSpPr>
          <p:spPr>
            <a:xfrm>
              <a:off x="8621280" y="1498680"/>
              <a:ext cx="2871360" cy="3369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50000"/>
                </a:lnSpc>
                <a:tabLst>
                  <a:tab pos="0" algn="l"/>
                </a:tabLst>
              </a:pPr>
              <a:r>
                <a:rPr lang="en-US" sz="2000" b="0" strike="noStrike" spc="-1">
                  <a:solidFill>
                    <a:srgbClr val="595959"/>
                  </a:solidFill>
                  <a:latin typeface="Times New Roman"/>
                  <a:ea typeface="Times New Roman"/>
                </a:rPr>
                <a:t>Orange Bond Initiative™ equips financial market practitioners with data analytic, market intelligence, and training to build a gender-empowered financial system.</a:t>
              </a:r>
              <a:endParaRPr lang="en-US" sz="2000" b="0" strike="noStrike" spc="-1">
                <a:solidFill>
                  <a:srgbClr val="000000"/>
                </a:solidFill>
                <a:latin typeface="Arial"/>
              </a:endParaRPr>
            </a:p>
          </p:txBody>
        </p:sp>
        <p:sp>
          <p:nvSpPr>
            <p:cNvPr id="203" name="Google Shape;430;p15"/>
            <p:cNvSpPr/>
            <p:nvPr/>
          </p:nvSpPr>
          <p:spPr>
            <a:xfrm>
              <a:off x="786600" y="1423800"/>
              <a:ext cx="3047760" cy="3436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50000"/>
                </a:lnSpc>
                <a:tabLst>
                  <a:tab pos="0" algn="l"/>
                </a:tabLst>
              </a:pPr>
              <a:r>
                <a:rPr lang="en-US" sz="2000" b="0" strike="noStrike" spc="-1">
                  <a:solidFill>
                    <a:srgbClr val="595959"/>
                  </a:solidFill>
                  <a:latin typeface="Times New Roman"/>
                  <a:ea typeface="Times New Roman"/>
                </a:rPr>
                <a:t>Orange Bond Initiative™ provides a catalytic to mobilize financial resources through Orange Bonds and empowers women, girls, and LGBTQI+ people.</a:t>
              </a:r>
              <a:endParaRPr lang="en-US" sz="2000" b="0" strike="noStrike" spc="-1">
                <a:solidFill>
                  <a:srgbClr val="000000"/>
                </a:solidFill>
                <a:latin typeface="Arial"/>
              </a:endParaRPr>
            </a:p>
          </p:txBody>
        </p:sp>
      </p:grpSp>
      <p:sp>
        <p:nvSpPr>
          <p:cNvPr id="204" name="Google Shape;431;p15"/>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10</a:t>
            </a:r>
            <a:endParaRPr lang="en-US" sz="1800" b="0" strike="noStrike" spc="-1">
              <a:solidFill>
                <a:srgbClr val="FFFFFF"/>
              </a:solidFill>
              <a:latin typeface="Arial"/>
            </a:endParaRPr>
          </a:p>
        </p:txBody>
      </p:sp>
      <p:sp>
        <p:nvSpPr>
          <p:cNvPr id="205" name="Google Shape;436;p15"/>
          <p:cNvSpPr/>
          <p:nvPr/>
        </p:nvSpPr>
        <p:spPr>
          <a:xfrm>
            <a:off x="4875480" y="2073960"/>
            <a:ext cx="24631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800" b="0" strike="noStrike" spc="-1">
                <a:solidFill>
                  <a:schemeClr val="accent1"/>
                </a:solidFill>
                <a:latin typeface="Times New Roman"/>
                <a:ea typeface="Times New Roman"/>
              </a:rPr>
              <a:t>Financial Resources for Gender Equality</a:t>
            </a:r>
            <a:endParaRPr lang="en-US" sz="1800" b="0" strike="noStrike" spc="-1">
              <a:solidFill>
                <a:srgbClr val="000000"/>
              </a:solidFill>
              <a:latin typeface="Arial"/>
            </a:endParaRPr>
          </a:p>
        </p:txBody>
      </p:sp>
      <p:sp>
        <p:nvSpPr>
          <p:cNvPr id="206" name="Google Shape;437;p15"/>
          <p:cNvSpPr/>
          <p:nvPr/>
        </p:nvSpPr>
        <p:spPr>
          <a:xfrm>
            <a:off x="5107320" y="3978360"/>
            <a:ext cx="20592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800" b="0" strike="noStrike" spc="-1">
                <a:solidFill>
                  <a:schemeClr val="accent1"/>
                </a:solidFill>
                <a:latin typeface="Times New Roman"/>
                <a:ea typeface="Times New Roman"/>
              </a:rPr>
              <a:t>Gender-Empowered Financial System</a:t>
            </a:r>
            <a:endParaRPr lang="en-US" sz="1800" b="0" strike="noStrike" spc="-1">
              <a:solidFill>
                <a:srgbClr val="000000"/>
              </a:solidFill>
              <a:latin typeface="Arial"/>
            </a:endParaRPr>
          </a:p>
        </p:txBody>
      </p:sp>
      <p:sp>
        <p:nvSpPr>
          <p:cNvPr id="207" name="Google Shape;438;p15"/>
          <p:cNvSpPr/>
          <p:nvPr/>
        </p:nvSpPr>
        <p:spPr>
          <a:xfrm>
            <a:off x="5996160" y="3007440"/>
            <a:ext cx="222120" cy="681120"/>
          </a:xfrm>
          <a:prstGeom prst="downArrow">
            <a:avLst>
              <a:gd name="adj1" fmla="val 50000"/>
              <a:gd name="adj2" fmla="val 50000"/>
            </a:avLst>
          </a:prstGeom>
          <a:gradFill rotWithShape="0">
            <a:gsLst>
              <a:gs pos="0">
                <a:srgbClr val="F3B3A6"/>
              </a:gs>
              <a:gs pos="74000">
                <a:srgbClr val="F4B4A8"/>
              </a:gs>
              <a:gs pos="83000">
                <a:srgbClr val="F4B4A8"/>
              </a:gs>
              <a:gs pos="100000">
                <a:srgbClr val="F7CDC5"/>
              </a:gs>
            </a:gsLst>
            <a:lin ang="16200000"/>
          </a:grad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208" name="Google Shape;443;p16"/>
          <p:cNvSpPr/>
          <p:nvPr/>
        </p:nvSpPr>
        <p:spPr>
          <a:xfrm>
            <a:off x="623880" y="2153520"/>
            <a:ext cx="3190680" cy="3190680"/>
          </a:xfrm>
          <a:custGeom>
            <a:avLst/>
            <a:gdLst>
              <a:gd name="textAreaLeft" fmla="*/ 0 w 3190680"/>
              <a:gd name="textAreaRight" fmla="*/ 3191040 w 3190680"/>
              <a:gd name="textAreaTop" fmla="*/ 0 h 3190680"/>
              <a:gd name="textAreaBottom" fmla="*/ 3191040 h 3190680"/>
            </a:gdLst>
            <a:ahLst/>
            <a:cxnLst/>
            <a:rect l="textAreaLeft" t="textAreaTop" r="textAreaRight" b="textAreaBottom"/>
            <a:pathLst>
              <a:path w="3191256" h="3191256">
                <a:moveTo>
                  <a:pt x="1599318" y="502539"/>
                </a:moveTo>
                <a:cubicBezTo>
                  <a:pt x="995892" y="502539"/>
                  <a:pt x="506718" y="991713"/>
                  <a:pt x="506718" y="1595139"/>
                </a:cubicBezTo>
                <a:cubicBezTo>
                  <a:pt x="506718" y="2198565"/>
                  <a:pt x="995892" y="2687739"/>
                  <a:pt x="1599318" y="2687739"/>
                </a:cubicBezTo>
                <a:cubicBezTo>
                  <a:pt x="2202744" y="2687739"/>
                  <a:pt x="2691918" y="2198565"/>
                  <a:pt x="2691918" y="1595139"/>
                </a:cubicBezTo>
                <a:cubicBezTo>
                  <a:pt x="2691918" y="991713"/>
                  <a:pt x="2202744" y="502539"/>
                  <a:pt x="1599318" y="502539"/>
                </a:cubicBezTo>
                <a:close/>
                <a:moveTo>
                  <a:pt x="1595628" y="0"/>
                </a:moveTo>
                <a:cubicBezTo>
                  <a:pt x="2476869" y="0"/>
                  <a:pt x="3191256" y="714387"/>
                  <a:pt x="3191256" y="1595628"/>
                </a:cubicBezTo>
                <a:cubicBezTo>
                  <a:pt x="3191256" y="2476869"/>
                  <a:pt x="2476869" y="3191256"/>
                  <a:pt x="1595628" y="3191256"/>
                </a:cubicBezTo>
                <a:cubicBezTo>
                  <a:pt x="714387" y="3191256"/>
                  <a:pt x="0" y="2476869"/>
                  <a:pt x="0" y="1595628"/>
                </a:cubicBezTo>
                <a:cubicBezTo>
                  <a:pt x="0" y="714387"/>
                  <a:pt x="714387" y="0"/>
                  <a:pt x="1595628" y="0"/>
                </a:cubicBezTo>
                <a:close/>
              </a:path>
            </a:pathLst>
          </a:custGeom>
          <a:solidFill>
            <a:srgbClr val="999999">
              <a:alpha val="15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chemeClr val="dk1"/>
              </a:solidFill>
              <a:latin typeface="Times New Roman"/>
              <a:ea typeface="Times New Roman"/>
            </a:endParaRPr>
          </a:p>
        </p:txBody>
      </p:sp>
      <p:sp>
        <p:nvSpPr>
          <p:cNvPr id="209" name="Google Shape;444;p16"/>
          <p:cNvSpPr/>
          <p:nvPr/>
        </p:nvSpPr>
        <p:spPr>
          <a:xfrm>
            <a:off x="2496960" y="3753720"/>
            <a:ext cx="1821600" cy="2019960"/>
          </a:xfrm>
          <a:custGeom>
            <a:avLst/>
            <a:gdLst>
              <a:gd name="textAreaLeft" fmla="*/ 0 w 1821600"/>
              <a:gd name="textAreaRight" fmla="*/ 1821960 w 1821600"/>
              <a:gd name="textAreaTop" fmla="*/ 0 h 2019960"/>
              <a:gd name="textAreaBottom" fmla="*/ 2020320 h 2019960"/>
            </a:gdLst>
            <a:ahLst/>
            <a:cxnLst/>
            <a:rect l="textAreaLeft" t="textAreaTop" r="textAreaRight" b="textAreaBottom"/>
            <a:pathLst>
              <a:path w="1822291" h="2020824">
                <a:moveTo>
                  <a:pt x="806787" y="0"/>
                </a:moveTo>
                <a:lnTo>
                  <a:pt x="1776571" y="0"/>
                </a:lnTo>
                <a:cubicBezTo>
                  <a:pt x="1804003" y="0"/>
                  <a:pt x="1822291" y="18288"/>
                  <a:pt x="1822291" y="54864"/>
                </a:cubicBezTo>
                <a:cubicBezTo>
                  <a:pt x="1813147" y="493776"/>
                  <a:pt x="1657699" y="923544"/>
                  <a:pt x="1392523" y="1280160"/>
                </a:cubicBezTo>
                <a:cubicBezTo>
                  <a:pt x="1118203" y="1636776"/>
                  <a:pt x="743299" y="1892808"/>
                  <a:pt x="313531" y="2020824"/>
                </a:cubicBezTo>
                <a:cubicBezTo>
                  <a:pt x="286099" y="2020824"/>
                  <a:pt x="258667" y="2011680"/>
                  <a:pt x="249523" y="1984248"/>
                </a:cubicBezTo>
                <a:lnTo>
                  <a:pt x="0" y="1048536"/>
                </a:lnTo>
                <a:lnTo>
                  <a:pt x="39348" y="1038418"/>
                </a:lnTo>
                <a:cubicBezTo>
                  <a:pt x="449898" y="910724"/>
                  <a:pt x="756639" y="547411"/>
                  <a:pt x="801401" y="106651"/>
                </a:cubicBezTo>
                <a:close/>
              </a:path>
            </a:pathLst>
          </a:custGeom>
          <a:solidFill>
            <a:srgbClr val="F09A88"/>
          </a:solidFill>
          <a:ln w="25400">
            <a:solidFill>
              <a:srgbClr val="E7E6E6"/>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chemeClr val="lt1"/>
              </a:solidFill>
              <a:latin typeface="Times New Roman"/>
              <a:ea typeface="Times New Roman"/>
            </a:endParaRPr>
          </a:p>
        </p:txBody>
      </p:sp>
      <p:sp>
        <p:nvSpPr>
          <p:cNvPr id="210" name="Google Shape;445;p16"/>
          <p:cNvSpPr/>
          <p:nvPr/>
        </p:nvSpPr>
        <p:spPr>
          <a:xfrm>
            <a:off x="2500920" y="1529280"/>
            <a:ext cx="2018880" cy="2214360"/>
          </a:xfrm>
          <a:custGeom>
            <a:avLst/>
            <a:gdLst>
              <a:gd name="textAreaLeft" fmla="*/ 0 w 2018880"/>
              <a:gd name="textAreaRight" fmla="*/ 2019240 w 2018880"/>
              <a:gd name="textAreaTop" fmla="*/ 0 h 2214360"/>
              <a:gd name="textAreaBottom" fmla="*/ 2214720 h 2214360"/>
            </a:gdLst>
            <a:ahLst/>
            <a:cxnLst/>
            <a:rect l="textAreaLeft" t="textAreaTop" r="textAreaRight" b="textAreaBottom"/>
            <a:pathLst>
              <a:path w="2019559" h="2215226">
                <a:moveTo>
                  <a:pt x="344207" y="378"/>
                </a:moveTo>
                <a:cubicBezTo>
                  <a:pt x="350779" y="-480"/>
                  <a:pt x="357637" y="92"/>
                  <a:pt x="364495" y="2378"/>
                </a:cubicBezTo>
                <a:cubicBezTo>
                  <a:pt x="830839" y="139538"/>
                  <a:pt x="1251463" y="423002"/>
                  <a:pt x="1544071" y="816194"/>
                </a:cubicBezTo>
                <a:cubicBezTo>
                  <a:pt x="1845823" y="1200242"/>
                  <a:pt x="2010415" y="1675730"/>
                  <a:pt x="2019559" y="2169506"/>
                </a:cubicBezTo>
                <a:cubicBezTo>
                  <a:pt x="2019559" y="2196938"/>
                  <a:pt x="2001271" y="2215226"/>
                  <a:pt x="1973839" y="2215226"/>
                </a:cubicBezTo>
                <a:lnTo>
                  <a:pt x="814830" y="2215226"/>
                </a:lnTo>
                <a:lnTo>
                  <a:pt x="814886" y="2214123"/>
                </a:lnTo>
                <a:cubicBezTo>
                  <a:pt x="814886" y="1723840"/>
                  <a:pt x="491955" y="1308980"/>
                  <a:pt x="47192" y="1170644"/>
                </a:cubicBezTo>
                <a:lnTo>
                  <a:pt x="0" y="1158510"/>
                </a:lnTo>
                <a:lnTo>
                  <a:pt x="300487" y="38954"/>
                </a:lnTo>
                <a:cubicBezTo>
                  <a:pt x="307345" y="18380"/>
                  <a:pt x="324490" y="2950"/>
                  <a:pt x="344207" y="378"/>
                </a:cubicBezTo>
                <a:close/>
              </a:path>
            </a:pathLst>
          </a:custGeom>
          <a:solidFill>
            <a:schemeClr val="accent1"/>
          </a:solidFill>
          <a:ln w="25400">
            <a:solidFill>
              <a:srgbClr val="E7E6E6"/>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chemeClr val="lt1"/>
              </a:solidFill>
              <a:latin typeface="Times New Roman"/>
              <a:ea typeface="Times New Roman"/>
            </a:endParaRPr>
          </a:p>
        </p:txBody>
      </p:sp>
      <p:sp>
        <p:nvSpPr>
          <p:cNvPr id="211" name="Google Shape;446;p16"/>
          <p:cNvSpPr/>
          <p:nvPr/>
        </p:nvSpPr>
        <p:spPr>
          <a:xfrm>
            <a:off x="1210320" y="2738520"/>
            <a:ext cx="2001960" cy="2001960"/>
          </a:xfrm>
          <a:custGeom>
            <a:avLst/>
            <a:gdLst>
              <a:gd name="textAreaLeft" fmla="*/ 0 w 2001960"/>
              <a:gd name="textAreaRight" fmla="*/ 2002320 w 2001960"/>
              <a:gd name="textAreaTop" fmla="*/ 0 h 2001960"/>
              <a:gd name="textAreaBottom" fmla="*/ 2002320 h 2001960"/>
            </a:gdLst>
            <a:ahLst/>
            <a:cxnLst/>
            <a:rect l="textAreaLeft" t="textAreaTop" r="textAreaRight" b="textAreaBottom"/>
            <a:pathLst>
              <a:path w="2002536" h="2002536">
                <a:moveTo>
                  <a:pt x="987552" y="0"/>
                </a:moveTo>
                <a:cubicBezTo>
                  <a:pt x="987552" y="0"/>
                  <a:pt x="996696" y="0"/>
                  <a:pt x="1005840" y="0"/>
                </a:cubicBezTo>
                <a:cubicBezTo>
                  <a:pt x="1005840" y="0"/>
                  <a:pt x="1014984" y="0"/>
                  <a:pt x="1024128" y="0"/>
                </a:cubicBezTo>
                <a:lnTo>
                  <a:pt x="1024128" y="27432"/>
                </a:lnTo>
                <a:cubicBezTo>
                  <a:pt x="1014984" y="27432"/>
                  <a:pt x="1005840" y="27432"/>
                  <a:pt x="1005840" y="27432"/>
                </a:cubicBezTo>
                <a:cubicBezTo>
                  <a:pt x="996696" y="27432"/>
                  <a:pt x="987552" y="27432"/>
                  <a:pt x="987552" y="27432"/>
                </a:cubicBezTo>
                <a:lnTo>
                  <a:pt x="987552" y="0"/>
                </a:lnTo>
                <a:moveTo>
                  <a:pt x="905256" y="9144"/>
                </a:moveTo>
                <a:cubicBezTo>
                  <a:pt x="914400" y="0"/>
                  <a:pt x="932688" y="0"/>
                  <a:pt x="941832" y="0"/>
                </a:cubicBezTo>
                <a:lnTo>
                  <a:pt x="941832" y="27432"/>
                </a:lnTo>
                <a:cubicBezTo>
                  <a:pt x="932688" y="27432"/>
                  <a:pt x="923544" y="27432"/>
                  <a:pt x="905256" y="27432"/>
                </a:cubicBezTo>
                <a:lnTo>
                  <a:pt x="905256" y="9144"/>
                </a:lnTo>
                <a:moveTo>
                  <a:pt x="1060704" y="0"/>
                </a:moveTo>
                <a:cubicBezTo>
                  <a:pt x="1078992" y="0"/>
                  <a:pt x="1088136" y="0"/>
                  <a:pt x="1097280" y="9144"/>
                </a:cubicBezTo>
                <a:lnTo>
                  <a:pt x="1097280" y="27432"/>
                </a:lnTo>
                <a:cubicBezTo>
                  <a:pt x="1088136" y="27432"/>
                  <a:pt x="1069848" y="27432"/>
                  <a:pt x="1060704" y="27432"/>
                </a:cubicBezTo>
                <a:lnTo>
                  <a:pt x="1060704" y="0"/>
                </a:lnTo>
                <a:moveTo>
                  <a:pt x="822960" y="18288"/>
                </a:moveTo>
                <a:cubicBezTo>
                  <a:pt x="841248" y="9144"/>
                  <a:pt x="850392" y="9144"/>
                  <a:pt x="868680" y="9144"/>
                </a:cubicBezTo>
                <a:lnTo>
                  <a:pt x="868680" y="36576"/>
                </a:lnTo>
                <a:cubicBezTo>
                  <a:pt x="859536" y="36576"/>
                  <a:pt x="841248" y="36576"/>
                  <a:pt x="832104" y="36576"/>
                </a:cubicBezTo>
                <a:lnTo>
                  <a:pt x="822960" y="18288"/>
                </a:lnTo>
                <a:moveTo>
                  <a:pt x="1143000" y="9144"/>
                </a:moveTo>
                <a:cubicBezTo>
                  <a:pt x="1152144" y="9144"/>
                  <a:pt x="1170432" y="9144"/>
                  <a:pt x="1179576" y="18288"/>
                </a:cubicBezTo>
                <a:lnTo>
                  <a:pt x="1179576" y="36576"/>
                </a:lnTo>
                <a:cubicBezTo>
                  <a:pt x="1161288" y="36576"/>
                  <a:pt x="1152144" y="36576"/>
                  <a:pt x="1133856" y="36576"/>
                </a:cubicBezTo>
                <a:lnTo>
                  <a:pt x="1143000" y="9144"/>
                </a:lnTo>
                <a:moveTo>
                  <a:pt x="749808" y="36576"/>
                </a:moveTo>
                <a:cubicBezTo>
                  <a:pt x="758952" y="27432"/>
                  <a:pt x="777240" y="27432"/>
                  <a:pt x="786384" y="27432"/>
                </a:cubicBezTo>
                <a:lnTo>
                  <a:pt x="795528" y="45720"/>
                </a:lnTo>
                <a:cubicBezTo>
                  <a:pt x="777240" y="54864"/>
                  <a:pt x="768096" y="54864"/>
                  <a:pt x="758952" y="54864"/>
                </a:cubicBezTo>
                <a:lnTo>
                  <a:pt x="749808" y="36576"/>
                </a:lnTo>
                <a:moveTo>
                  <a:pt x="1216152" y="27432"/>
                </a:moveTo>
                <a:cubicBezTo>
                  <a:pt x="1234440" y="27432"/>
                  <a:pt x="1243584" y="27432"/>
                  <a:pt x="1252728" y="36576"/>
                </a:cubicBezTo>
                <a:lnTo>
                  <a:pt x="1252728" y="54864"/>
                </a:lnTo>
                <a:cubicBezTo>
                  <a:pt x="1234440" y="54864"/>
                  <a:pt x="1225296" y="54864"/>
                  <a:pt x="1216152" y="45720"/>
                </a:cubicBezTo>
                <a:lnTo>
                  <a:pt x="1216152" y="27432"/>
                </a:lnTo>
                <a:moveTo>
                  <a:pt x="676656" y="54864"/>
                </a:moveTo>
                <a:cubicBezTo>
                  <a:pt x="685800" y="54864"/>
                  <a:pt x="694944" y="45720"/>
                  <a:pt x="713232" y="45720"/>
                </a:cubicBezTo>
                <a:lnTo>
                  <a:pt x="722376" y="64008"/>
                </a:lnTo>
                <a:cubicBezTo>
                  <a:pt x="704088" y="73152"/>
                  <a:pt x="694944" y="73152"/>
                  <a:pt x="685800" y="82296"/>
                </a:cubicBezTo>
                <a:lnTo>
                  <a:pt x="676656" y="54864"/>
                </a:lnTo>
                <a:moveTo>
                  <a:pt x="1298448" y="45720"/>
                </a:moveTo>
                <a:cubicBezTo>
                  <a:pt x="1307592" y="45720"/>
                  <a:pt x="1316736" y="54864"/>
                  <a:pt x="1335024" y="54864"/>
                </a:cubicBezTo>
                <a:lnTo>
                  <a:pt x="1325880" y="82296"/>
                </a:lnTo>
                <a:cubicBezTo>
                  <a:pt x="1307592" y="73152"/>
                  <a:pt x="1298448" y="73152"/>
                  <a:pt x="1289304" y="64008"/>
                </a:cubicBezTo>
                <a:lnTo>
                  <a:pt x="1298448" y="45720"/>
                </a:lnTo>
                <a:moveTo>
                  <a:pt x="603504" y="82296"/>
                </a:moveTo>
                <a:cubicBezTo>
                  <a:pt x="612648" y="82296"/>
                  <a:pt x="621792" y="73152"/>
                  <a:pt x="640080" y="73152"/>
                </a:cubicBezTo>
                <a:lnTo>
                  <a:pt x="649224" y="91440"/>
                </a:lnTo>
                <a:cubicBezTo>
                  <a:pt x="630936" y="100584"/>
                  <a:pt x="621792" y="100584"/>
                  <a:pt x="612648" y="109728"/>
                </a:cubicBezTo>
                <a:lnTo>
                  <a:pt x="603504" y="82296"/>
                </a:lnTo>
                <a:moveTo>
                  <a:pt x="1371600" y="73152"/>
                </a:moveTo>
                <a:cubicBezTo>
                  <a:pt x="1380744" y="73152"/>
                  <a:pt x="1389888" y="82296"/>
                  <a:pt x="1408176" y="82296"/>
                </a:cubicBezTo>
                <a:lnTo>
                  <a:pt x="1399032" y="109728"/>
                </a:lnTo>
                <a:cubicBezTo>
                  <a:pt x="1380744" y="100584"/>
                  <a:pt x="1371600" y="100584"/>
                  <a:pt x="1362456" y="91440"/>
                </a:cubicBezTo>
                <a:lnTo>
                  <a:pt x="1371600" y="73152"/>
                </a:lnTo>
                <a:moveTo>
                  <a:pt x="530352" y="118872"/>
                </a:moveTo>
                <a:cubicBezTo>
                  <a:pt x="539496" y="109728"/>
                  <a:pt x="557784" y="109728"/>
                  <a:pt x="566928" y="100584"/>
                </a:cubicBezTo>
                <a:lnTo>
                  <a:pt x="576072" y="118872"/>
                </a:lnTo>
                <a:cubicBezTo>
                  <a:pt x="566928" y="128016"/>
                  <a:pt x="557784" y="137160"/>
                  <a:pt x="539496" y="137160"/>
                </a:cubicBezTo>
                <a:lnTo>
                  <a:pt x="530352" y="118872"/>
                </a:lnTo>
                <a:moveTo>
                  <a:pt x="1444752" y="100584"/>
                </a:moveTo>
                <a:cubicBezTo>
                  <a:pt x="1453896" y="109728"/>
                  <a:pt x="1463040" y="109728"/>
                  <a:pt x="1472184" y="118872"/>
                </a:cubicBezTo>
                <a:lnTo>
                  <a:pt x="1463040" y="137160"/>
                </a:lnTo>
                <a:cubicBezTo>
                  <a:pt x="1453896" y="137160"/>
                  <a:pt x="1444752" y="128016"/>
                  <a:pt x="1426464" y="118872"/>
                </a:cubicBezTo>
                <a:lnTo>
                  <a:pt x="1444752" y="100584"/>
                </a:lnTo>
                <a:moveTo>
                  <a:pt x="466344" y="155448"/>
                </a:moveTo>
                <a:cubicBezTo>
                  <a:pt x="475488" y="155448"/>
                  <a:pt x="484632" y="146304"/>
                  <a:pt x="493776" y="137160"/>
                </a:cubicBezTo>
                <a:lnTo>
                  <a:pt x="512064" y="155448"/>
                </a:lnTo>
                <a:cubicBezTo>
                  <a:pt x="493776" y="164592"/>
                  <a:pt x="484632" y="173736"/>
                  <a:pt x="475488" y="182880"/>
                </a:cubicBezTo>
                <a:lnTo>
                  <a:pt x="466344" y="155448"/>
                </a:lnTo>
                <a:moveTo>
                  <a:pt x="1508760" y="137160"/>
                </a:moveTo>
                <a:cubicBezTo>
                  <a:pt x="1517904" y="146304"/>
                  <a:pt x="1536192" y="155448"/>
                  <a:pt x="1545336" y="155448"/>
                </a:cubicBezTo>
                <a:lnTo>
                  <a:pt x="1527048" y="182880"/>
                </a:lnTo>
                <a:cubicBezTo>
                  <a:pt x="1517904" y="173736"/>
                  <a:pt x="1508760" y="164592"/>
                  <a:pt x="1499616" y="155448"/>
                </a:cubicBezTo>
                <a:lnTo>
                  <a:pt x="1508760" y="137160"/>
                </a:lnTo>
                <a:moveTo>
                  <a:pt x="1572768" y="182880"/>
                </a:moveTo>
                <a:cubicBezTo>
                  <a:pt x="1591056" y="192024"/>
                  <a:pt x="1600200" y="192024"/>
                  <a:pt x="1609344" y="201168"/>
                </a:cubicBezTo>
                <a:lnTo>
                  <a:pt x="1591056" y="219456"/>
                </a:lnTo>
                <a:cubicBezTo>
                  <a:pt x="1581912" y="219456"/>
                  <a:pt x="1572768" y="210312"/>
                  <a:pt x="1563624" y="201168"/>
                </a:cubicBezTo>
                <a:lnTo>
                  <a:pt x="1572768" y="182880"/>
                </a:lnTo>
                <a:moveTo>
                  <a:pt x="393192" y="201168"/>
                </a:moveTo>
                <a:cubicBezTo>
                  <a:pt x="411480" y="192024"/>
                  <a:pt x="420624" y="192024"/>
                  <a:pt x="429768" y="182880"/>
                </a:cubicBezTo>
                <a:lnTo>
                  <a:pt x="448056" y="201168"/>
                </a:lnTo>
                <a:cubicBezTo>
                  <a:pt x="429768" y="210312"/>
                  <a:pt x="420624" y="219456"/>
                  <a:pt x="411480" y="219456"/>
                </a:cubicBezTo>
                <a:lnTo>
                  <a:pt x="393192" y="201168"/>
                </a:lnTo>
                <a:moveTo>
                  <a:pt x="1636776" y="228600"/>
                </a:moveTo>
                <a:cubicBezTo>
                  <a:pt x="1645920" y="237744"/>
                  <a:pt x="1664208" y="246888"/>
                  <a:pt x="1673352" y="256032"/>
                </a:cubicBezTo>
                <a:lnTo>
                  <a:pt x="1655064" y="274320"/>
                </a:lnTo>
                <a:cubicBezTo>
                  <a:pt x="1645920" y="265176"/>
                  <a:pt x="1636776" y="256032"/>
                  <a:pt x="1627632" y="246888"/>
                </a:cubicBezTo>
                <a:lnTo>
                  <a:pt x="1636776" y="228600"/>
                </a:lnTo>
                <a:moveTo>
                  <a:pt x="338328" y="256032"/>
                </a:moveTo>
                <a:cubicBezTo>
                  <a:pt x="347472" y="246888"/>
                  <a:pt x="356616" y="237744"/>
                  <a:pt x="365760" y="228600"/>
                </a:cubicBezTo>
                <a:lnTo>
                  <a:pt x="384048" y="246888"/>
                </a:lnTo>
                <a:cubicBezTo>
                  <a:pt x="374904" y="256032"/>
                  <a:pt x="365760" y="265176"/>
                  <a:pt x="356616" y="274320"/>
                </a:cubicBezTo>
                <a:lnTo>
                  <a:pt x="338328" y="256032"/>
                </a:lnTo>
                <a:moveTo>
                  <a:pt x="1700784" y="283464"/>
                </a:moveTo>
                <a:cubicBezTo>
                  <a:pt x="1709928" y="292608"/>
                  <a:pt x="1719072" y="301752"/>
                  <a:pt x="1728216" y="310896"/>
                </a:cubicBezTo>
                <a:lnTo>
                  <a:pt x="1709928" y="329184"/>
                </a:lnTo>
                <a:cubicBezTo>
                  <a:pt x="1700784" y="320040"/>
                  <a:pt x="1691640" y="310896"/>
                  <a:pt x="1682496" y="301752"/>
                </a:cubicBezTo>
                <a:lnTo>
                  <a:pt x="1700784" y="283464"/>
                </a:lnTo>
                <a:moveTo>
                  <a:pt x="283464" y="310896"/>
                </a:moveTo>
                <a:cubicBezTo>
                  <a:pt x="292608" y="301752"/>
                  <a:pt x="301752" y="292608"/>
                  <a:pt x="310896" y="283464"/>
                </a:cubicBezTo>
                <a:lnTo>
                  <a:pt x="329184" y="301752"/>
                </a:lnTo>
                <a:cubicBezTo>
                  <a:pt x="320040" y="310896"/>
                  <a:pt x="310896" y="320040"/>
                  <a:pt x="301752" y="329184"/>
                </a:cubicBezTo>
                <a:lnTo>
                  <a:pt x="283464" y="310896"/>
                </a:lnTo>
                <a:moveTo>
                  <a:pt x="1755648" y="338328"/>
                </a:moveTo>
                <a:cubicBezTo>
                  <a:pt x="1764792" y="347472"/>
                  <a:pt x="1773936" y="356616"/>
                  <a:pt x="1783080" y="365760"/>
                </a:cubicBezTo>
                <a:lnTo>
                  <a:pt x="1755648" y="384048"/>
                </a:lnTo>
                <a:cubicBezTo>
                  <a:pt x="1755648" y="374904"/>
                  <a:pt x="1746504" y="365760"/>
                  <a:pt x="1737360" y="356616"/>
                </a:cubicBezTo>
                <a:lnTo>
                  <a:pt x="1755648" y="338328"/>
                </a:lnTo>
                <a:moveTo>
                  <a:pt x="228600" y="365760"/>
                </a:moveTo>
                <a:cubicBezTo>
                  <a:pt x="237744" y="356616"/>
                  <a:pt x="246888" y="347472"/>
                  <a:pt x="256032" y="338328"/>
                </a:cubicBezTo>
                <a:lnTo>
                  <a:pt x="274320" y="356616"/>
                </a:lnTo>
                <a:cubicBezTo>
                  <a:pt x="265176" y="365760"/>
                  <a:pt x="256032" y="374904"/>
                  <a:pt x="246888" y="384048"/>
                </a:cubicBezTo>
                <a:lnTo>
                  <a:pt x="228600" y="365760"/>
                </a:lnTo>
                <a:moveTo>
                  <a:pt x="1801368" y="393192"/>
                </a:moveTo>
                <a:cubicBezTo>
                  <a:pt x="1810512" y="411480"/>
                  <a:pt x="1819656" y="420624"/>
                  <a:pt x="1828800" y="429768"/>
                </a:cubicBezTo>
                <a:lnTo>
                  <a:pt x="1801368" y="448056"/>
                </a:lnTo>
                <a:cubicBezTo>
                  <a:pt x="1801368" y="429768"/>
                  <a:pt x="1792224" y="420624"/>
                  <a:pt x="1783080" y="411480"/>
                </a:cubicBezTo>
                <a:lnTo>
                  <a:pt x="1801368" y="393192"/>
                </a:lnTo>
                <a:moveTo>
                  <a:pt x="182880" y="429768"/>
                </a:moveTo>
                <a:cubicBezTo>
                  <a:pt x="192024" y="420624"/>
                  <a:pt x="192024" y="411480"/>
                  <a:pt x="201168" y="393192"/>
                </a:cubicBezTo>
                <a:lnTo>
                  <a:pt x="219456" y="411480"/>
                </a:lnTo>
                <a:cubicBezTo>
                  <a:pt x="219456" y="420624"/>
                  <a:pt x="210312" y="429768"/>
                  <a:pt x="201168" y="448056"/>
                </a:cubicBezTo>
                <a:lnTo>
                  <a:pt x="182880" y="429768"/>
                </a:lnTo>
                <a:moveTo>
                  <a:pt x="1847088" y="466344"/>
                </a:moveTo>
                <a:cubicBezTo>
                  <a:pt x="1856232" y="475488"/>
                  <a:pt x="1865376" y="484632"/>
                  <a:pt x="1865376" y="493776"/>
                </a:cubicBezTo>
                <a:lnTo>
                  <a:pt x="1847088" y="512064"/>
                </a:lnTo>
                <a:cubicBezTo>
                  <a:pt x="1837944" y="493776"/>
                  <a:pt x="1837944" y="484632"/>
                  <a:pt x="1828800" y="475488"/>
                </a:cubicBezTo>
                <a:lnTo>
                  <a:pt x="1847088" y="466344"/>
                </a:lnTo>
                <a:moveTo>
                  <a:pt x="137160" y="493776"/>
                </a:moveTo>
                <a:cubicBezTo>
                  <a:pt x="146304" y="484632"/>
                  <a:pt x="155448" y="475488"/>
                  <a:pt x="155448" y="466344"/>
                </a:cubicBezTo>
                <a:lnTo>
                  <a:pt x="182880" y="475488"/>
                </a:lnTo>
                <a:cubicBezTo>
                  <a:pt x="173736" y="484632"/>
                  <a:pt x="164592" y="493776"/>
                  <a:pt x="155448" y="512064"/>
                </a:cubicBezTo>
                <a:lnTo>
                  <a:pt x="137160" y="493776"/>
                </a:lnTo>
                <a:moveTo>
                  <a:pt x="100584" y="566928"/>
                </a:moveTo>
                <a:cubicBezTo>
                  <a:pt x="109728" y="557784"/>
                  <a:pt x="109728" y="539496"/>
                  <a:pt x="118872" y="530352"/>
                </a:cubicBezTo>
                <a:lnTo>
                  <a:pt x="137160" y="539496"/>
                </a:lnTo>
                <a:cubicBezTo>
                  <a:pt x="137160" y="557784"/>
                  <a:pt x="128016" y="566928"/>
                  <a:pt x="118872" y="576072"/>
                </a:cubicBezTo>
                <a:lnTo>
                  <a:pt x="100584" y="566928"/>
                </a:lnTo>
                <a:moveTo>
                  <a:pt x="1892808" y="530352"/>
                </a:moveTo>
                <a:cubicBezTo>
                  <a:pt x="1892808" y="539496"/>
                  <a:pt x="1901952" y="557784"/>
                  <a:pt x="1901952" y="566928"/>
                </a:cubicBezTo>
                <a:lnTo>
                  <a:pt x="1883664" y="576072"/>
                </a:lnTo>
                <a:cubicBezTo>
                  <a:pt x="1874520" y="566928"/>
                  <a:pt x="1874520" y="557784"/>
                  <a:pt x="1865376" y="539496"/>
                </a:cubicBezTo>
                <a:lnTo>
                  <a:pt x="1892808" y="530352"/>
                </a:lnTo>
                <a:moveTo>
                  <a:pt x="73152" y="640080"/>
                </a:moveTo>
                <a:cubicBezTo>
                  <a:pt x="73152" y="621792"/>
                  <a:pt x="82296" y="612648"/>
                  <a:pt x="82296" y="603504"/>
                </a:cubicBezTo>
                <a:lnTo>
                  <a:pt x="109728" y="612648"/>
                </a:lnTo>
                <a:cubicBezTo>
                  <a:pt x="100584" y="621792"/>
                  <a:pt x="100584" y="630936"/>
                  <a:pt x="91440" y="649224"/>
                </a:cubicBezTo>
                <a:lnTo>
                  <a:pt x="73152" y="640080"/>
                </a:lnTo>
                <a:moveTo>
                  <a:pt x="1920240" y="603504"/>
                </a:moveTo>
                <a:cubicBezTo>
                  <a:pt x="1929384" y="612648"/>
                  <a:pt x="1929384" y="621792"/>
                  <a:pt x="1938528" y="640080"/>
                </a:cubicBezTo>
                <a:lnTo>
                  <a:pt x="1911096" y="649224"/>
                </a:lnTo>
                <a:cubicBezTo>
                  <a:pt x="1911096" y="630936"/>
                  <a:pt x="1901952" y="621792"/>
                  <a:pt x="1901952" y="612648"/>
                </a:cubicBezTo>
                <a:lnTo>
                  <a:pt x="1920240" y="603504"/>
                </a:lnTo>
                <a:moveTo>
                  <a:pt x="45720" y="713232"/>
                </a:moveTo>
                <a:cubicBezTo>
                  <a:pt x="45720" y="694944"/>
                  <a:pt x="54864" y="685800"/>
                  <a:pt x="54864" y="676656"/>
                </a:cubicBezTo>
                <a:lnTo>
                  <a:pt x="82296" y="685800"/>
                </a:lnTo>
                <a:cubicBezTo>
                  <a:pt x="73152" y="694944"/>
                  <a:pt x="73152" y="704088"/>
                  <a:pt x="64008" y="722376"/>
                </a:cubicBezTo>
                <a:lnTo>
                  <a:pt x="45720" y="713232"/>
                </a:lnTo>
                <a:moveTo>
                  <a:pt x="1947672" y="676656"/>
                </a:moveTo>
                <a:cubicBezTo>
                  <a:pt x="1956816" y="685800"/>
                  <a:pt x="1956816" y="694944"/>
                  <a:pt x="1965960" y="713232"/>
                </a:cubicBezTo>
                <a:lnTo>
                  <a:pt x="1938528" y="722376"/>
                </a:lnTo>
                <a:cubicBezTo>
                  <a:pt x="1938528" y="704088"/>
                  <a:pt x="1929384" y="694944"/>
                  <a:pt x="1929384" y="685800"/>
                </a:cubicBezTo>
                <a:lnTo>
                  <a:pt x="1947672" y="676656"/>
                </a:lnTo>
                <a:moveTo>
                  <a:pt x="27432" y="786384"/>
                </a:moveTo>
                <a:cubicBezTo>
                  <a:pt x="27432" y="777240"/>
                  <a:pt x="27432" y="758952"/>
                  <a:pt x="36576" y="749808"/>
                </a:cubicBezTo>
                <a:lnTo>
                  <a:pt x="54864" y="758952"/>
                </a:lnTo>
                <a:cubicBezTo>
                  <a:pt x="54864" y="768096"/>
                  <a:pt x="54864" y="777240"/>
                  <a:pt x="45720" y="795528"/>
                </a:cubicBezTo>
                <a:lnTo>
                  <a:pt x="27432" y="786384"/>
                </a:lnTo>
                <a:moveTo>
                  <a:pt x="1975104" y="749808"/>
                </a:moveTo>
                <a:cubicBezTo>
                  <a:pt x="1975104" y="758952"/>
                  <a:pt x="1984248" y="777240"/>
                  <a:pt x="1984248" y="786384"/>
                </a:cubicBezTo>
                <a:lnTo>
                  <a:pt x="1956816" y="795528"/>
                </a:lnTo>
                <a:cubicBezTo>
                  <a:pt x="1956816" y="777240"/>
                  <a:pt x="1956816" y="768096"/>
                  <a:pt x="1947672" y="758952"/>
                </a:cubicBezTo>
                <a:lnTo>
                  <a:pt x="1975104" y="749808"/>
                </a:lnTo>
                <a:moveTo>
                  <a:pt x="9144" y="868680"/>
                </a:moveTo>
                <a:cubicBezTo>
                  <a:pt x="9144" y="850392"/>
                  <a:pt x="9144" y="841248"/>
                  <a:pt x="18288" y="822960"/>
                </a:cubicBezTo>
                <a:lnTo>
                  <a:pt x="36576" y="832104"/>
                </a:lnTo>
                <a:cubicBezTo>
                  <a:pt x="36576" y="841248"/>
                  <a:pt x="36576" y="859536"/>
                  <a:pt x="36576" y="868680"/>
                </a:cubicBezTo>
                <a:lnTo>
                  <a:pt x="9144" y="868680"/>
                </a:lnTo>
                <a:moveTo>
                  <a:pt x="1993392" y="822960"/>
                </a:moveTo>
                <a:cubicBezTo>
                  <a:pt x="1993392" y="841248"/>
                  <a:pt x="1993392" y="850392"/>
                  <a:pt x="1993392" y="868680"/>
                </a:cubicBezTo>
                <a:lnTo>
                  <a:pt x="1975104" y="868680"/>
                </a:lnTo>
                <a:cubicBezTo>
                  <a:pt x="1965960" y="859536"/>
                  <a:pt x="1965960" y="841248"/>
                  <a:pt x="1965960" y="832104"/>
                </a:cubicBezTo>
                <a:lnTo>
                  <a:pt x="1993392" y="822960"/>
                </a:lnTo>
                <a:moveTo>
                  <a:pt x="0" y="941832"/>
                </a:moveTo>
                <a:cubicBezTo>
                  <a:pt x="0" y="932688"/>
                  <a:pt x="0" y="914400"/>
                  <a:pt x="9144" y="905256"/>
                </a:cubicBezTo>
                <a:lnTo>
                  <a:pt x="27432" y="905256"/>
                </a:lnTo>
                <a:cubicBezTo>
                  <a:pt x="27432" y="923544"/>
                  <a:pt x="27432" y="932688"/>
                  <a:pt x="27432" y="941832"/>
                </a:cubicBezTo>
                <a:lnTo>
                  <a:pt x="0" y="941832"/>
                </a:lnTo>
                <a:moveTo>
                  <a:pt x="2002536" y="905256"/>
                </a:moveTo>
                <a:cubicBezTo>
                  <a:pt x="2002536" y="914400"/>
                  <a:pt x="2002536" y="932688"/>
                  <a:pt x="2002536" y="941832"/>
                </a:cubicBezTo>
                <a:lnTo>
                  <a:pt x="1975104" y="941832"/>
                </a:lnTo>
                <a:cubicBezTo>
                  <a:pt x="1975104" y="932688"/>
                  <a:pt x="1975104" y="923544"/>
                  <a:pt x="1975104" y="905256"/>
                </a:cubicBezTo>
                <a:lnTo>
                  <a:pt x="2002536" y="905256"/>
                </a:lnTo>
                <a:moveTo>
                  <a:pt x="0" y="1005840"/>
                </a:moveTo>
                <a:cubicBezTo>
                  <a:pt x="0" y="996696"/>
                  <a:pt x="0" y="987552"/>
                  <a:pt x="0" y="987552"/>
                </a:cubicBezTo>
                <a:lnTo>
                  <a:pt x="27432" y="987552"/>
                </a:lnTo>
                <a:cubicBezTo>
                  <a:pt x="27432" y="987552"/>
                  <a:pt x="27432" y="996696"/>
                  <a:pt x="27432" y="1005840"/>
                </a:cubicBezTo>
                <a:cubicBezTo>
                  <a:pt x="27432" y="1005840"/>
                  <a:pt x="27432" y="1014984"/>
                  <a:pt x="27432" y="1024128"/>
                </a:cubicBezTo>
                <a:lnTo>
                  <a:pt x="0" y="1024128"/>
                </a:lnTo>
                <a:cubicBezTo>
                  <a:pt x="0" y="1014984"/>
                  <a:pt x="0" y="1005840"/>
                  <a:pt x="0" y="1005840"/>
                </a:cubicBezTo>
                <a:moveTo>
                  <a:pt x="2002536" y="987552"/>
                </a:moveTo>
                <a:cubicBezTo>
                  <a:pt x="2002536" y="987552"/>
                  <a:pt x="2002536" y="996696"/>
                  <a:pt x="2002536" y="1005840"/>
                </a:cubicBezTo>
                <a:cubicBezTo>
                  <a:pt x="2002536" y="1005840"/>
                  <a:pt x="2002536" y="1014984"/>
                  <a:pt x="2002536" y="1024128"/>
                </a:cubicBezTo>
                <a:lnTo>
                  <a:pt x="1984248" y="1024128"/>
                </a:lnTo>
                <a:cubicBezTo>
                  <a:pt x="1984248" y="1014984"/>
                  <a:pt x="1984248" y="1005840"/>
                  <a:pt x="1984248" y="1005840"/>
                </a:cubicBezTo>
                <a:cubicBezTo>
                  <a:pt x="1984248" y="996696"/>
                  <a:pt x="1984248" y="987552"/>
                  <a:pt x="1984248" y="987552"/>
                </a:cubicBezTo>
                <a:lnTo>
                  <a:pt x="2002536" y="987552"/>
                </a:lnTo>
                <a:moveTo>
                  <a:pt x="9144" y="1097280"/>
                </a:moveTo>
                <a:cubicBezTo>
                  <a:pt x="0" y="1088136"/>
                  <a:pt x="0" y="1078992"/>
                  <a:pt x="0" y="1060704"/>
                </a:cubicBezTo>
                <a:lnTo>
                  <a:pt x="27432" y="1060704"/>
                </a:lnTo>
                <a:cubicBezTo>
                  <a:pt x="27432" y="1069848"/>
                  <a:pt x="27432" y="1088136"/>
                  <a:pt x="27432" y="1097280"/>
                </a:cubicBezTo>
                <a:lnTo>
                  <a:pt x="9144" y="1097280"/>
                </a:lnTo>
                <a:moveTo>
                  <a:pt x="2002536" y="1060704"/>
                </a:moveTo>
                <a:cubicBezTo>
                  <a:pt x="2002536" y="1078992"/>
                  <a:pt x="2002536" y="1088136"/>
                  <a:pt x="2002536" y="1097280"/>
                </a:cubicBezTo>
                <a:lnTo>
                  <a:pt x="1975104" y="1097280"/>
                </a:lnTo>
                <a:cubicBezTo>
                  <a:pt x="1975104" y="1088136"/>
                  <a:pt x="1975104" y="1069848"/>
                  <a:pt x="1975104" y="1060704"/>
                </a:cubicBezTo>
                <a:lnTo>
                  <a:pt x="2002536" y="1060704"/>
                </a:lnTo>
                <a:moveTo>
                  <a:pt x="18288" y="1179576"/>
                </a:moveTo>
                <a:cubicBezTo>
                  <a:pt x="9144" y="1170432"/>
                  <a:pt x="9144" y="1152144"/>
                  <a:pt x="9144" y="1143000"/>
                </a:cubicBezTo>
                <a:lnTo>
                  <a:pt x="36576" y="1133856"/>
                </a:lnTo>
                <a:cubicBezTo>
                  <a:pt x="36576" y="1152144"/>
                  <a:pt x="36576" y="1161288"/>
                  <a:pt x="36576" y="1179576"/>
                </a:cubicBezTo>
                <a:lnTo>
                  <a:pt x="18288" y="1179576"/>
                </a:lnTo>
                <a:moveTo>
                  <a:pt x="1993392" y="1143000"/>
                </a:moveTo>
                <a:cubicBezTo>
                  <a:pt x="1993392" y="1152144"/>
                  <a:pt x="1993392" y="1170432"/>
                  <a:pt x="1993392" y="1179576"/>
                </a:cubicBezTo>
                <a:lnTo>
                  <a:pt x="1965960" y="1179576"/>
                </a:lnTo>
                <a:cubicBezTo>
                  <a:pt x="1965960" y="1161288"/>
                  <a:pt x="1965960" y="1152144"/>
                  <a:pt x="1975104" y="1133856"/>
                </a:cubicBezTo>
                <a:lnTo>
                  <a:pt x="1993392" y="1143000"/>
                </a:lnTo>
                <a:moveTo>
                  <a:pt x="36576" y="1252728"/>
                </a:moveTo>
                <a:cubicBezTo>
                  <a:pt x="27432" y="1243584"/>
                  <a:pt x="27432" y="1234440"/>
                  <a:pt x="27432" y="1216152"/>
                </a:cubicBezTo>
                <a:lnTo>
                  <a:pt x="45720" y="1216152"/>
                </a:lnTo>
                <a:cubicBezTo>
                  <a:pt x="54864" y="1225296"/>
                  <a:pt x="54864" y="1234440"/>
                  <a:pt x="54864" y="1252728"/>
                </a:cubicBezTo>
                <a:lnTo>
                  <a:pt x="36576" y="1252728"/>
                </a:lnTo>
                <a:moveTo>
                  <a:pt x="1984248" y="1216152"/>
                </a:moveTo>
                <a:cubicBezTo>
                  <a:pt x="1984248" y="1234440"/>
                  <a:pt x="1975104" y="1243584"/>
                  <a:pt x="1975104" y="1252728"/>
                </a:cubicBezTo>
                <a:lnTo>
                  <a:pt x="1947672" y="1252728"/>
                </a:lnTo>
                <a:cubicBezTo>
                  <a:pt x="1956816" y="1234440"/>
                  <a:pt x="1956816" y="1225296"/>
                  <a:pt x="1956816" y="1216152"/>
                </a:cubicBezTo>
                <a:lnTo>
                  <a:pt x="1984248" y="1216152"/>
                </a:lnTo>
                <a:moveTo>
                  <a:pt x="54864" y="1335024"/>
                </a:moveTo>
                <a:cubicBezTo>
                  <a:pt x="54864" y="1316736"/>
                  <a:pt x="45720" y="1307592"/>
                  <a:pt x="45720" y="1298448"/>
                </a:cubicBezTo>
                <a:lnTo>
                  <a:pt x="64008" y="1289304"/>
                </a:lnTo>
                <a:cubicBezTo>
                  <a:pt x="73152" y="1298448"/>
                  <a:pt x="73152" y="1307592"/>
                  <a:pt x="82296" y="1325880"/>
                </a:cubicBezTo>
                <a:lnTo>
                  <a:pt x="54864" y="1335024"/>
                </a:lnTo>
                <a:moveTo>
                  <a:pt x="1965960" y="1298448"/>
                </a:moveTo>
                <a:cubicBezTo>
                  <a:pt x="1956816" y="1307592"/>
                  <a:pt x="1956816" y="1316736"/>
                  <a:pt x="1947672" y="1335024"/>
                </a:cubicBezTo>
                <a:lnTo>
                  <a:pt x="1929384" y="1325880"/>
                </a:lnTo>
                <a:cubicBezTo>
                  <a:pt x="1929384" y="1307592"/>
                  <a:pt x="1938528" y="1298448"/>
                  <a:pt x="1938528" y="1289304"/>
                </a:cubicBezTo>
                <a:lnTo>
                  <a:pt x="1965960" y="1298448"/>
                </a:lnTo>
                <a:moveTo>
                  <a:pt x="82296" y="1408176"/>
                </a:moveTo>
                <a:cubicBezTo>
                  <a:pt x="82296" y="1389888"/>
                  <a:pt x="73152" y="1380744"/>
                  <a:pt x="73152" y="1371600"/>
                </a:cubicBezTo>
                <a:lnTo>
                  <a:pt x="91440" y="1362456"/>
                </a:lnTo>
                <a:cubicBezTo>
                  <a:pt x="100584" y="1371600"/>
                  <a:pt x="100584" y="1380744"/>
                  <a:pt x="109728" y="1399032"/>
                </a:cubicBezTo>
                <a:lnTo>
                  <a:pt x="82296" y="1408176"/>
                </a:lnTo>
                <a:moveTo>
                  <a:pt x="1938528" y="1371600"/>
                </a:moveTo>
                <a:cubicBezTo>
                  <a:pt x="1929384" y="1380744"/>
                  <a:pt x="1929384" y="1389888"/>
                  <a:pt x="1920240" y="1408176"/>
                </a:cubicBezTo>
                <a:lnTo>
                  <a:pt x="1901952" y="1399032"/>
                </a:lnTo>
                <a:cubicBezTo>
                  <a:pt x="1901952" y="1380744"/>
                  <a:pt x="1911096" y="1371600"/>
                  <a:pt x="1911096" y="1362456"/>
                </a:cubicBezTo>
                <a:lnTo>
                  <a:pt x="1938528" y="1371600"/>
                </a:lnTo>
                <a:moveTo>
                  <a:pt x="118872" y="1472184"/>
                </a:moveTo>
                <a:cubicBezTo>
                  <a:pt x="109728" y="1463040"/>
                  <a:pt x="109728" y="1453896"/>
                  <a:pt x="100584" y="1444752"/>
                </a:cubicBezTo>
                <a:lnTo>
                  <a:pt x="118872" y="1426464"/>
                </a:lnTo>
                <a:cubicBezTo>
                  <a:pt x="128016" y="1444752"/>
                  <a:pt x="137160" y="1453896"/>
                  <a:pt x="137160" y="1463040"/>
                </a:cubicBezTo>
                <a:lnTo>
                  <a:pt x="118872" y="1472184"/>
                </a:lnTo>
                <a:moveTo>
                  <a:pt x="1901952" y="1444752"/>
                </a:moveTo>
                <a:cubicBezTo>
                  <a:pt x="1901952" y="1453896"/>
                  <a:pt x="1892808" y="1463040"/>
                  <a:pt x="1892808" y="1472184"/>
                </a:cubicBezTo>
                <a:lnTo>
                  <a:pt x="1865376" y="1463040"/>
                </a:lnTo>
                <a:cubicBezTo>
                  <a:pt x="1874520" y="1453896"/>
                  <a:pt x="1874520" y="1444752"/>
                  <a:pt x="1883664" y="1426464"/>
                </a:cubicBezTo>
                <a:lnTo>
                  <a:pt x="1901952" y="1444752"/>
                </a:lnTo>
                <a:moveTo>
                  <a:pt x="155448" y="1545336"/>
                </a:moveTo>
                <a:cubicBezTo>
                  <a:pt x="155448" y="1536192"/>
                  <a:pt x="146304" y="1517904"/>
                  <a:pt x="137160" y="1508760"/>
                </a:cubicBezTo>
                <a:lnTo>
                  <a:pt x="155448" y="1499616"/>
                </a:lnTo>
                <a:cubicBezTo>
                  <a:pt x="164592" y="1508760"/>
                  <a:pt x="173736" y="1517904"/>
                  <a:pt x="182880" y="1527048"/>
                </a:cubicBezTo>
                <a:lnTo>
                  <a:pt x="155448" y="1545336"/>
                </a:lnTo>
                <a:moveTo>
                  <a:pt x="1865376" y="1508760"/>
                </a:moveTo>
                <a:cubicBezTo>
                  <a:pt x="1865376" y="1517904"/>
                  <a:pt x="1856232" y="1536192"/>
                  <a:pt x="1847088" y="1545336"/>
                </a:cubicBezTo>
                <a:lnTo>
                  <a:pt x="1828800" y="1527048"/>
                </a:lnTo>
                <a:cubicBezTo>
                  <a:pt x="1837944" y="1517904"/>
                  <a:pt x="1837944" y="1508760"/>
                  <a:pt x="1847088" y="1499616"/>
                </a:cubicBezTo>
                <a:lnTo>
                  <a:pt x="1865376" y="1508760"/>
                </a:lnTo>
                <a:moveTo>
                  <a:pt x="201168" y="1609344"/>
                </a:moveTo>
                <a:cubicBezTo>
                  <a:pt x="192024" y="1600200"/>
                  <a:pt x="192024" y="1591056"/>
                  <a:pt x="182880" y="1572768"/>
                </a:cubicBezTo>
                <a:lnTo>
                  <a:pt x="201168" y="1563624"/>
                </a:lnTo>
                <a:cubicBezTo>
                  <a:pt x="210312" y="1572768"/>
                  <a:pt x="219456" y="1581912"/>
                  <a:pt x="219456" y="1591056"/>
                </a:cubicBezTo>
                <a:lnTo>
                  <a:pt x="201168" y="1609344"/>
                </a:lnTo>
                <a:moveTo>
                  <a:pt x="1828800" y="1572768"/>
                </a:moveTo>
                <a:cubicBezTo>
                  <a:pt x="1819656" y="1591056"/>
                  <a:pt x="1810512" y="1600200"/>
                  <a:pt x="1801368" y="1609344"/>
                </a:cubicBezTo>
                <a:lnTo>
                  <a:pt x="1783080" y="1591056"/>
                </a:lnTo>
                <a:cubicBezTo>
                  <a:pt x="1792224" y="1581912"/>
                  <a:pt x="1801368" y="1572768"/>
                  <a:pt x="1801368" y="1563624"/>
                </a:cubicBezTo>
                <a:lnTo>
                  <a:pt x="1828800" y="1572768"/>
                </a:lnTo>
                <a:moveTo>
                  <a:pt x="1783080" y="1636776"/>
                </a:moveTo>
                <a:cubicBezTo>
                  <a:pt x="1773936" y="1645920"/>
                  <a:pt x="1764792" y="1664208"/>
                  <a:pt x="1755648" y="1673352"/>
                </a:cubicBezTo>
                <a:lnTo>
                  <a:pt x="1737360" y="1655064"/>
                </a:lnTo>
                <a:cubicBezTo>
                  <a:pt x="1746504" y="1645920"/>
                  <a:pt x="1755648" y="1636776"/>
                  <a:pt x="1755648" y="1627632"/>
                </a:cubicBezTo>
                <a:lnTo>
                  <a:pt x="1783080" y="1636776"/>
                </a:lnTo>
                <a:moveTo>
                  <a:pt x="256032" y="1673352"/>
                </a:moveTo>
                <a:cubicBezTo>
                  <a:pt x="246888" y="1664208"/>
                  <a:pt x="237744" y="1645920"/>
                  <a:pt x="228600" y="1636776"/>
                </a:cubicBezTo>
                <a:lnTo>
                  <a:pt x="246888" y="1627632"/>
                </a:lnTo>
                <a:cubicBezTo>
                  <a:pt x="256032" y="1636776"/>
                  <a:pt x="265176" y="1645920"/>
                  <a:pt x="274320" y="1655064"/>
                </a:cubicBezTo>
                <a:lnTo>
                  <a:pt x="256032" y="1673352"/>
                </a:lnTo>
                <a:moveTo>
                  <a:pt x="1728216" y="1700784"/>
                </a:moveTo>
                <a:cubicBezTo>
                  <a:pt x="1719072" y="1709928"/>
                  <a:pt x="1709928" y="1719072"/>
                  <a:pt x="1700784" y="1728216"/>
                </a:cubicBezTo>
                <a:lnTo>
                  <a:pt x="1682496" y="1709928"/>
                </a:lnTo>
                <a:cubicBezTo>
                  <a:pt x="1691640" y="1700784"/>
                  <a:pt x="1700784" y="1691640"/>
                  <a:pt x="1709928" y="1682496"/>
                </a:cubicBezTo>
                <a:lnTo>
                  <a:pt x="1728216" y="1700784"/>
                </a:lnTo>
                <a:moveTo>
                  <a:pt x="310896" y="1728216"/>
                </a:moveTo>
                <a:cubicBezTo>
                  <a:pt x="301752" y="1719072"/>
                  <a:pt x="292608" y="1709928"/>
                  <a:pt x="283464" y="1700784"/>
                </a:cubicBezTo>
                <a:lnTo>
                  <a:pt x="301752" y="1682496"/>
                </a:lnTo>
                <a:cubicBezTo>
                  <a:pt x="310896" y="1691640"/>
                  <a:pt x="320040" y="1700784"/>
                  <a:pt x="329184" y="1709928"/>
                </a:cubicBezTo>
                <a:lnTo>
                  <a:pt x="310896" y="1728216"/>
                </a:lnTo>
                <a:moveTo>
                  <a:pt x="365760" y="1783080"/>
                </a:moveTo>
                <a:cubicBezTo>
                  <a:pt x="356616" y="1773936"/>
                  <a:pt x="347472" y="1764792"/>
                  <a:pt x="338328" y="1755648"/>
                </a:cubicBezTo>
                <a:lnTo>
                  <a:pt x="356616" y="1737360"/>
                </a:lnTo>
                <a:cubicBezTo>
                  <a:pt x="365760" y="1746504"/>
                  <a:pt x="374904" y="1755648"/>
                  <a:pt x="384048" y="1755648"/>
                </a:cubicBezTo>
                <a:lnTo>
                  <a:pt x="365760" y="1783080"/>
                </a:lnTo>
                <a:moveTo>
                  <a:pt x="1673352" y="1755648"/>
                </a:moveTo>
                <a:cubicBezTo>
                  <a:pt x="1664208" y="1764792"/>
                  <a:pt x="1645920" y="1773936"/>
                  <a:pt x="1636776" y="1783080"/>
                </a:cubicBezTo>
                <a:lnTo>
                  <a:pt x="1627632" y="1755648"/>
                </a:lnTo>
                <a:cubicBezTo>
                  <a:pt x="1636776" y="1755648"/>
                  <a:pt x="1645920" y="1746504"/>
                  <a:pt x="1655064" y="1737360"/>
                </a:cubicBezTo>
                <a:lnTo>
                  <a:pt x="1673352" y="1755648"/>
                </a:lnTo>
                <a:moveTo>
                  <a:pt x="429768" y="1828800"/>
                </a:moveTo>
                <a:cubicBezTo>
                  <a:pt x="420624" y="1819656"/>
                  <a:pt x="411480" y="1810512"/>
                  <a:pt x="393192" y="1801368"/>
                </a:cubicBezTo>
                <a:lnTo>
                  <a:pt x="411480" y="1783080"/>
                </a:lnTo>
                <a:cubicBezTo>
                  <a:pt x="420624" y="1792224"/>
                  <a:pt x="429768" y="1801368"/>
                  <a:pt x="448056" y="1801368"/>
                </a:cubicBezTo>
                <a:lnTo>
                  <a:pt x="429768" y="1828800"/>
                </a:lnTo>
                <a:moveTo>
                  <a:pt x="1609344" y="1801368"/>
                </a:moveTo>
                <a:cubicBezTo>
                  <a:pt x="1600200" y="1810512"/>
                  <a:pt x="1591056" y="1819656"/>
                  <a:pt x="1572768" y="1828800"/>
                </a:cubicBezTo>
                <a:lnTo>
                  <a:pt x="1563624" y="1801368"/>
                </a:lnTo>
                <a:cubicBezTo>
                  <a:pt x="1572768" y="1801368"/>
                  <a:pt x="1581912" y="1792224"/>
                  <a:pt x="1591056" y="1783080"/>
                </a:cubicBezTo>
                <a:lnTo>
                  <a:pt x="1609344" y="1801368"/>
                </a:lnTo>
                <a:moveTo>
                  <a:pt x="493776" y="1865376"/>
                </a:moveTo>
                <a:cubicBezTo>
                  <a:pt x="484632" y="1865376"/>
                  <a:pt x="475488" y="1856232"/>
                  <a:pt x="466344" y="1847088"/>
                </a:cubicBezTo>
                <a:lnTo>
                  <a:pt x="475488" y="1828800"/>
                </a:lnTo>
                <a:cubicBezTo>
                  <a:pt x="484632" y="1837944"/>
                  <a:pt x="493776" y="1837944"/>
                  <a:pt x="512064" y="1847088"/>
                </a:cubicBezTo>
                <a:lnTo>
                  <a:pt x="493776" y="1865376"/>
                </a:lnTo>
                <a:moveTo>
                  <a:pt x="1545336" y="1847088"/>
                </a:moveTo>
                <a:cubicBezTo>
                  <a:pt x="1536192" y="1856232"/>
                  <a:pt x="1517904" y="1865376"/>
                  <a:pt x="1508760" y="1865376"/>
                </a:cubicBezTo>
                <a:lnTo>
                  <a:pt x="1499616" y="1847088"/>
                </a:lnTo>
                <a:cubicBezTo>
                  <a:pt x="1508760" y="1837944"/>
                  <a:pt x="1517904" y="1837944"/>
                  <a:pt x="1527048" y="1828800"/>
                </a:cubicBezTo>
                <a:lnTo>
                  <a:pt x="1545336" y="1847088"/>
                </a:lnTo>
                <a:moveTo>
                  <a:pt x="566928" y="1901952"/>
                </a:moveTo>
                <a:cubicBezTo>
                  <a:pt x="557784" y="1901952"/>
                  <a:pt x="539496" y="1892808"/>
                  <a:pt x="530352" y="1892808"/>
                </a:cubicBezTo>
                <a:lnTo>
                  <a:pt x="539496" y="1865376"/>
                </a:lnTo>
                <a:cubicBezTo>
                  <a:pt x="557784" y="1874520"/>
                  <a:pt x="566928" y="1874520"/>
                  <a:pt x="576072" y="1883664"/>
                </a:cubicBezTo>
                <a:lnTo>
                  <a:pt x="566928" y="1901952"/>
                </a:lnTo>
                <a:moveTo>
                  <a:pt x="1472184" y="1892808"/>
                </a:moveTo>
                <a:cubicBezTo>
                  <a:pt x="1463040" y="1892808"/>
                  <a:pt x="1453896" y="1901952"/>
                  <a:pt x="1444752" y="1901952"/>
                </a:cubicBezTo>
                <a:lnTo>
                  <a:pt x="1426464" y="1883664"/>
                </a:lnTo>
                <a:cubicBezTo>
                  <a:pt x="1444752" y="1874520"/>
                  <a:pt x="1453896" y="1874520"/>
                  <a:pt x="1463040" y="1865376"/>
                </a:cubicBezTo>
                <a:lnTo>
                  <a:pt x="1472184" y="1892808"/>
                </a:lnTo>
                <a:moveTo>
                  <a:pt x="640080" y="1938528"/>
                </a:moveTo>
                <a:cubicBezTo>
                  <a:pt x="621792" y="1929384"/>
                  <a:pt x="612648" y="1929384"/>
                  <a:pt x="603504" y="1920240"/>
                </a:cubicBezTo>
                <a:lnTo>
                  <a:pt x="612648" y="1901952"/>
                </a:lnTo>
                <a:cubicBezTo>
                  <a:pt x="621792" y="1901952"/>
                  <a:pt x="630936" y="1911096"/>
                  <a:pt x="649224" y="1911096"/>
                </a:cubicBezTo>
                <a:lnTo>
                  <a:pt x="640080" y="1938528"/>
                </a:lnTo>
                <a:moveTo>
                  <a:pt x="1408176" y="1920240"/>
                </a:moveTo>
                <a:cubicBezTo>
                  <a:pt x="1389888" y="1929384"/>
                  <a:pt x="1380744" y="1929384"/>
                  <a:pt x="1371600" y="1938528"/>
                </a:cubicBezTo>
                <a:lnTo>
                  <a:pt x="1362456" y="1911096"/>
                </a:lnTo>
                <a:cubicBezTo>
                  <a:pt x="1371600" y="1911096"/>
                  <a:pt x="1380744" y="1901952"/>
                  <a:pt x="1399032" y="1901952"/>
                </a:cubicBezTo>
                <a:lnTo>
                  <a:pt x="1408176" y="1920240"/>
                </a:lnTo>
                <a:moveTo>
                  <a:pt x="713232" y="1965960"/>
                </a:moveTo>
                <a:cubicBezTo>
                  <a:pt x="694944" y="1956816"/>
                  <a:pt x="685800" y="1956816"/>
                  <a:pt x="676656" y="1947672"/>
                </a:cubicBezTo>
                <a:lnTo>
                  <a:pt x="685800" y="1929384"/>
                </a:lnTo>
                <a:cubicBezTo>
                  <a:pt x="694944" y="1929384"/>
                  <a:pt x="704088" y="1938528"/>
                  <a:pt x="722376" y="1938528"/>
                </a:cubicBezTo>
                <a:lnTo>
                  <a:pt x="713232" y="1965960"/>
                </a:lnTo>
                <a:moveTo>
                  <a:pt x="1335024" y="1947672"/>
                </a:moveTo>
                <a:cubicBezTo>
                  <a:pt x="1316736" y="1956816"/>
                  <a:pt x="1307592" y="1956816"/>
                  <a:pt x="1298448" y="1965960"/>
                </a:cubicBezTo>
                <a:lnTo>
                  <a:pt x="1289304" y="1938528"/>
                </a:lnTo>
                <a:cubicBezTo>
                  <a:pt x="1298448" y="1938528"/>
                  <a:pt x="1307592" y="1929384"/>
                  <a:pt x="1325880" y="1929384"/>
                </a:cubicBezTo>
                <a:lnTo>
                  <a:pt x="1335024" y="1947672"/>
                </a:lnTo>
                <a:moveTo>
                  <a:pt x="786384" y="1984248"/>
                </a:moveTo>
                <a:cubicBezTo>
                  <a:pt x="777240" y="1984248"/>
                  <a:pt x="758952" y="1975104"/>
                  <a:pt x="749808" y="1975104"/>
                </a:cubicBezTo>
                <a:lnTo>
                  <a:pt x="758952" y="1947672"/>
                </a:lnTo>
                <a:cubicBezTo>
                  <a:pt x="768096" y="1956816"/>
                  <a:pt x="777240" y="1956816"/>
                  <a:pt x="795528" y="1956816"/>
                </a:cubicBezTo>
                <a:lnTo>
                  <a:pt x="786384" y="1984248"/>
                </a:lnTo>
                <a:moveTo>
                  <a:pt x="1252728" y="1975104"/>
                </a:moveTo>
                <a:cubicBezTo>
                  <a:pt x="1243584" y="1975104"/>
                  <a:pt x="1234440" y="1984248"/>
                  <a:pt x="1216152" y="1984248"/>
                </a:cubicBezTo>
                <a:lnTo>
                  <a:pt x="1216152" y="1956816"/>
                </a:lnTo>
                <a:cubicBezTo>
                  <a:pt x="1225296" y="1956816"/>
                  <a:pt x="1234440" y="1956816"/>
                  <a:pt x="1252728" y="1947672"/>
                </a:cubicBezTo>
                <a:lnTo>
                  <a:pt x="1252728" y="1975104"/>
                </a:lnTo>
                <a:moveTo>
                  <a:pt x="868680" y="1993392"/>
                </a:moveTo>
                <a:cubicBezTo>
                  <a:pt x="850392" y="1993392"/>
                  <a:pt x="841248" y="1993392"/>
                  <a:pt x="822960" y="1993392"/>
                </a:cubicBezTo>
                <a:lnTo>
                  <a:pt x="832104" y="1965960"/>
                </a:lnTo>
                <a:cubicBezTo>
                  <a:pt x="841248" y="1965960"/>
                  <a:pt x="859536" y="1965960"/>
                  <a:pt x="868680" y="1975104"/>
                </a:cubicBezTo>
                <a:lnTo>
                  <a:pt x="868680" y="1993392"/>
                </a:lnTo>
                <a:moveTo>
                  <a:pt x="1179576" y="1993392"/>
                </a:moveTo>
                <a:cubicBezTo>
                  <a:pt x="1170432" y="1993392"/>
                  <a:pt x="1152144" y="1993392"/>
                  <a:pt x="1143000" y="1993392"/>
                </a:cubicBezTo>
                <a:lnTo>
                  <a:pt x="1133856" y="1975104"/>
                </a:lnTo>
                <a:cubicBezTo>
                  <a:pt x="1152144" y="1965960"/>
                  <a:pt x="1161288" y="1965960"/>
                  <a:pt x="1179576" y="1965960"/>
                </a:cubicBezTo>
                <a:lnTo>
                  <a:pt x="1179576" y="1993392"/>
                </a:lnTo>
                <a:moveTo>
                  <a:pt x="941832" y="2002536"/>
                </a:moveTo>
                <a:cubicBezTo>
                  <a:pt x="932688" y="2002536"/>
                  <a:pt x="914400" y="2002536"/>
                  <a:pt x="905256" y="2002536"/>
                </a:cubicBezTo>
                <a:lnTo>
                  <a:pt x="905256" y="1975104"/>
                </a:lnTo>
                <a:cubicBezTo>
                  <a:pt x="923544" y="1975104"/>
                  <a:pt x="932688" y="1975104"/>
                  <a:pt x="941832" y="1975104"/>
                </a:cubicBezTo>
                <a:lnTo>
                  <a:pt x="941832" y="2002536"/>
                </a:lnTo>
                <a:moveTo>
                  <a:pt x="1097280" y="2002536"/>
                </a:moveTo>
                <a:cubicBezTo>
                  <a:pt x="1088136" y="2002536"/>
                  <a:pt x="1078992" y="2002536"/>
                  <a:pt x="1060704" y="2002536"/>
                </a:cubicBezTo>
                <a:lnTo>
                  <a:pt x="1060704" y="1975104"/>
                </a:lnTo>
                <a:cubicBezTo>
                  <a:pt x="1069848" y="1975104"/>
                  <a:pt x="1088136" y="1975104"/>
                  <a:pt x="1097280" y="1975104"/>
                </a:cubicBezTo>
                <a:lnTo>
                  <a:pt x="1097280" y="2002536"/>
                </a:lnTo>
                <a:moveTo>
                  <a:pt x="1005840" y="2002536"/>
                </a:moveTo>
                <a:cubicBezTo>
                  <a:pt x="996696" y="2002536"/>
                  <a:pt x="987552" y="2002536"/>
                  <a:pt x="987552" y="2002536"/>
                </a:cubicBezTo>
                <a:lnTo>
                  <a:pt x="987552" y="1984248"/>
                </a:lnTo>
                <a:cubicBezTo>
                  <a:pt x="987552" y="1984248"/>
                  <a:pt x="996696" y="1984248"/>
                  <a:pt x="1005840" y="1984248"/>
                </a:cubicBezTo>
                <a:cubicBezTo>
                  <a:pt x="1005840" y="1984248"/>
                  <a:pt x="1014984" y="1984248"/>
                  <a:pt x="1024128" y="1984248"/>
                </a:cubicBezTo>
                <a:lnTo>
                  <a:pt x="1024128" y="2002536"/>
                </a:lnTo>
                <a:cubicBezTo>
                  <a:pt x="1014984" y="2002536"/>
                  <a:pt x="1005840" y="2002536"/>
                  <a:pt x="1005840" y="2002536"/>
                </a:cubicBezTo>
              </a:path>
            </a:pathLst>
          </a:custGeom>
          <a:solidFill>
            <a:schemeClr val="accent1">
              <a:alpha val="38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800" b="1" strike="noStrike" spc="-1">
                <a:solidFill>
                  <a:srgbClr val="E86146"/>
                </a:solidFill>
                <a:latin typeface="Times New Roman"/>
                <a:ea typeface="Times New Roman"/>
              </a:rPr>
              <a:t>Orange Bonds’ objectives</a:t>
            </a:r>
            <a:endParaRPr lang="en-US" sz="2800" b="0" strike="noStrike" spc="-1">
              <a:solidFill>
                <a:srgbClr val="FFFFFF"/>
              </a:solidFill>
              <a:latin typeface="Arial"/>
            </a:endParaRPr>
          </a:p>
          <a:p>
            <a:pPr algn="ctr">
              <a:lnSpc>
                <a:spcPct val="100000"/>
              </a:lnSpc>
              <a:tabLst>
                <a:tab pos="0" algn="l"/>
              </a:tabLst>
            </a:pPr>
            <a:endParaRPr lang="en-US" sz="2800" b="0" strike="noStrike" spc="-1">
              <a:solidFill>
                <a:srgbClr val="FFFFFF"/>
              </a:solidFill>
              <a:latin typeface="Arial"/>
            </a:endParaRPr>
          </a:p>
        </p:txBody>
      </p:sp>
      <p:sp>
        <p:nvSpPr>
          <p:cNvPr id="212" name="Google Shape;447;p16"/>
          <p:cNvSpPr/>
          <p:nvPr/>
        </p:nvSpPr>
        <p:spPr>
          <a:xfrm>
            <a:off x="5445000" y="1886040"/>
            <a:ext cx="5997960" cy="203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285840" indent="-285840">
              <a:lnSpc>
                <a:spcPct val="100000"/>
              </a:lnSpc>
              <a:buClr>
                <a:srgbClr val="595959"/>
              </a:buClr>
              <a:buFont typeface="Noto Sans Symbols"/>
              <a:buChar char="⮚"/>
            </a:pPr>
            <a:r>
              <a:rPr lang="en-US" sz="1800" b="0" strike="noStrike" spc="-1">
                <a:solidFill>
                  <a:srgbClr val="595959"/>
                </a:solidFill>
                <a:latin typeface="Times New Roman"/>
                <a:ea typeface="Times New Roman"/>
              </a:rPr>
              <a:t>Transforming the current financial system into a gender-empowered one. </a:t>
            </a:r>
            <a:endParaRPr lang="en-US" sz="1800" b="0" strike="noStrike" spc="-1">
              <a:solidFill>
                <a:srgbClr val="000000"/>
              </a:solidFill>
              <a:latin typeface="Arial"/>
            </a:endParaRPr>
          </a:p>
          <a:p>
            <a:pPr>
              <a:lnSpc>
                <a:spcPct val="100000"/>
              </a:lnSpc>
              <a:tabLst>
                <a:tab pos="0" algn="l"/>
              </a:tabLst>
            </a:pPr>
            <a:endParaRPr lang="en-US" sz="1800" b="0" strike="noStrike" spc="-1">
              <a:solidFill>
                <a:srgbClr val="000000"/>
              </a:solidFill>
              <a:latin typeface="Arial"/>
            </a:endParaRPr>
          </a:p>
          <a:p>
            <a:pPr marL="285840" indent="-285840">
              <a:lnSpc>
                <a:spcPct val="100000"/>
              </a:lnSpc>
              <a:buClr>
                <a:srgbClr val="595959"/>
              </a:buClr>
              <a:buFont typeface="Noto Sans Symbols"/>
              <a:buChar char="⮚"/>
              <a:tabLst>
                <a:tab pos="0" algn="l"/>
              </a:tabLst>
            </a:pPr>
            <a:r>
              <a:rPr lang="en-US" sz="1800" b="0" strike="noStrike" spc="-1">
                <a:solidFill>
                  <a:srgbClr val="595959"/>
                </a:solidFill>
                <a:latin typeface="Times New Roman"/>
                <a:ea typeface="Times New Roman"/>
              </a:rPr>
              <a:t>Orange Bond Principles™ resolve systemic problems in the current financial system, which are the lack of a systematic approach to gender equality, the lack of inclusive leadership, and the lack of transparency.</a:t>
            </a:r>
            <a:endParaRPr lang="en-US" sz="1800" b="0" strike="noStrike" spc="-1">
              <a:solidFill>
                <a:srgbClr val="000000"/>
              </a:solidFill>
              <a:latin typeface="Arial"/>
            </a:endParaRPr>
          </a:p>
          <a:p>
            <a:pPr>
              <a:lnSpc>
                <a:spcPct val="100000"/>
              </a:lnSpc>
              <a:tabLst>
                <a:tab pos="0" algn="l"/>
              </a:tabLst>
            </a:pPr>
            <a:endParaRPr lang="en-US" sz="1800" b="0" strike="noStrike" spc="-1">
              <a:solidFill>
                <a:srgbClr val="000000"/>
              </a:solidFill>
              <a:latin typeface="Arial"/>
            </a:endParaRPr>
          </a:p>
          <a:p>
            <a:pPr>
              <a:lnSpc>
                <a:spcPct val="150000"/>
              </a:lnSpc>
              <a:tabLst>
                <a:tab pos="0" algn="l"/>
              </a:tabLst>
            </a:pPr>
            <a:endParaRPr lang="en-US" sz="1800" b="0" strike="noStrike" spc="-1">
              <a:solidFill>
                <a:srgbClr val="000000"/>
              </a:solidFill>
              <a:latin typeface="Arial"/>
            </a:endParaRPr>
          </a:p>
        </p:txBody>
      </p:sp>
      <p:sp>
        <p:nvSpPr>
          <p:cNvPr id="213" name="Google Shape;448;p16"/>
          <p:cNvSpPr/>
          <p:nvPr/>
        </p:nvSpPr>
        <p:spPr>
          <a:xfrm>
            <a:off x="5445000" y="4455720"/>
            <a:ext cx="5997960" cy="2168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285840" indent="-285840">
              <a:lnSpc>
                <a:spcPct val="100000"/>
              </a:lnSpc>
              <a:buClr>
                <a:srgbClr val="595959"/>
              </a:buClr>
              <a:buFont typeface="Noto Sans Symbols"/>
              <a:buChar char="⮚"/>
            </a:pPr>
            <a:r>
              <a:rPr lang="en-US" sz="1800" b="0" strike="noStrike" spc="-1">
                <a:solidFill>
                  <a:srgbClr val="595959"/>
                </a:solidFill>
                <a:latin typeface="Times New Roman"/>
                <a:ea typeface="Times New Roman"/>
              </a:rPr>
              <a:t>Under the Principles’ guidance, OBI plans for a financial system that (1) “provides multi-dimensional options for proceeds to build gender equality,” (2) “mandates gender and racial representation on the investment committee and team,” and (3) “requires impact verification and confirmation directly with women, girls, LGBTQI+ people.”</a:t>
            </a:r>
            <a:endParaRPr lang="en-US" sz="1800" b="0" strike="noStrike" spc="-1">
              <a:solidFill>
                <a:srgbClr val="000000"/>
              </a:solidFill>
              <a:latin typeface="Arial"/>
            </a:endParaRPr>
          </a:p>
          <a:p>
            <a:pPr>
              <a:lnSpc>
                <a:spcPct val="150000"/>
              </a:lnSpc>
              <a:tabLst>
                <a:tab pos="0" algn="l"/>
              </a:tabLst>
            </a:pPr>
            <a:endParaRPr lang="en-US" sz="1800" b="0" strike="noStrike" spc="-1">
              <a:solidFill>
                <a:srgbClr val="000000"/>
              </a:solidFill>
              <a:latin typeface="Arial"/>
            </a:endParaRPr>
          </a:p>
        </p:txBody>
      </p:sp>
      <p:pic>
        <p:nvPicPr>
          <p:cNvPr id="214" name="Google Shape;449;p16" descr="343439383331313b343532303033323bd3a6d3c3b9dcc0ed"/>
          <p:cNvPicPr/>
          <p:nvPr/>
        </p:nvPicPr>
        <p:blipFill>
          <a:blip r:embed="rId3"/>
          <a:stretch/>
        </p:blipFill>
        <p:spPr>
          <a:xfrm>
            <a:off x="3395520" y="2547720"/>
            <a:ext cx="381240" cy="381240"/>
          </a:xfrm>
          <a:prstGeom prst="rect">
            <a:avLst/>
          </a:prstGeom>
          <a:ln w="0">
            <a:noFill/>
          </a:ln>
        </p:spPr>
      </p:pic>
      <p:pic>
        <p:nvPicPr>
          <p:cNvPr id="215" name="Google Shape;450;p16" descr="343439383331313b343532303033313bd3a6d3c3c9ccb3c7"/>
          <p:cNvPicPr/>
          <p:nvPr/>
        </p:nvPicPr>
        <p:blipFill>
          <a:blip r:embed="rId4"/>
          <a:stretch/>
        </p:blipFill>
        <p:spPr>
          <a:xfrm>
            <a:off x="3273120" y="4472640"/>
            <a:ext cx="380880" cy="380880"/>
          </a:xfrm>
          <a:prstGeom prst="rect">
            <a:avLst/>
          </a:prstGeom>
          <a:ln w="0">
            <a:noFill/>
          </a:ln>
        </p:spPr>
      </p:pic>
      <p:sp>
        <p:nvSpPr>
          <p:cNvPr id="216" name="Google Shape;451;p16"/>
          <p:cNvSpPr/>
          <p:nvPr/>
        </p:nvSpPr>
        <p:spPr>
          <a:xfrm>
            <a:off x="4086720" y="2010960"/>
            <a:ext cx="1355760" cy="306720"/>
          </a:xfrm>
          <a:custGeom>
            <a:avLst/>
            <a:gdLst>
              <a:gd name="textAreaLeft" fmla="*/ 0 w 1355760"/>
              <a:gd name="textAreaRight" fmla="*/ 1356120 w 1355760"/>
              <a:gd name="textAreaTop" fmla="*/ 0 h 306720"/>
              <a:gd name="textAreaBottom" fmla="*/ 307080 h 306720"/>
            </a:gdLst>
            <a:ahLst/>
            <a:cxnLst/>
            <a:rect l="textAreaLeft" t="textAreaTop" r="textAreaRight" b="textAreaBottom"/>
            <a:pathLst>
              <a:path w="1479" h="373">
                <a:moveTo>
                  <a:pt x="0" y="373"/>
                </a:moveTo>
                <a:lnTo>
                  <a:pt x="288" y="0"/>
                </a:lnTo>
                <a:lnTo>
                  <a:pt x="1479" y="4"/>
                </a:lnTo>
              </a:path>
            </a:pathLst>
          </a:custGeom>
          <a:noFill/>
          <a:ln w="12700">
            <a:solidFill>
              <a:srgbClr val="E6593D"/>
            </a:solidFill>
            <a:prstDash val="dash"/>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17" name="Google Shape;452;p16"/>
          <p:cNvSpPr/>
          <p:nvPr/>
        </p:nvSpPr>
        <p:spPr>
          <a:xfrm rot="10800000" flipH="1">
            <a:off x="4318920" y="4417200"/>
            <a:ext cx="1099800" cy="165600"/>
          </a:xfrm>
          <a:custGeom>
            <a:avLst/>
            <a:gdLst>
              <a:gd name="textAreaLeft" fmla="*/ -360 w 1099800"/>
              <a:gd name="textAreaRight" fmla="*/ 1099800 w 1099800"/>
              <a:gd name="textAreaTop" fmla="*/ 0 h 165600"/>
              <a:gd name="textAreaBottom" fmla="*/ 165960 h 165600"/>
            </a:gdLst>
            <a:ahLst/>
            <a:cxnLst/>
            <a:rect l="textAreaLeft" t="textAreaTop" r="textAreaRight" b="textAreaBottom"/>
            <a:pathLst>
              <a:path w="1885" h="449">
                <a:moveTo>
                  <a:pt x="0" y="449"/>
                </a:moveTo>
                <a:lnTo>
                  <a:pt x="340" y="0"/>
                </a:lnTo>
                <a:lnTo>
                  <a:pt x="1885" y="0"/>
                </a:lnTo>
              </a:path>
            </a:pathLst>
          </a:custGeom>
          <a:noFill/>
          <a:ln w="12700">
            <a:solidFill>
              <a:srgbClr val="E6593D"/>
            </a:solidFill>
            <a:prstDash val="dash"/>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18" name="Google Shape;453;p16"/>
          <p:cNvSpPr/>
          <p:nvPr/>
        </p:nvSpPr>
        <p:spPr>
          <a:xfrm>
            <a:off x="843120" y="407520"/>
            <a:ext cx="609516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chemeClr val="dk1"/>
                </a:solidFill>
                <a:latin typeface="Times New Roman"/>
                <a:ea typeface="Times New Roman"/>
              </a:rPr>
              <a:t>Orange Bonds’ objectives</a:t>
            </a:r>
            <a:endParaRPr lang="en-US" sz="3000" b="0" strike="noStrike" spc="-1">
              <a:solidFill>
                <a:srgbClr val="000000"/>
              </a:solidFill>
              <a:latin typeface="Arial"/>
            </a:endParaRPr>
          </a:p>
        </p:txBody>
      </p:sp>
      <p:sp>
        <p:nvSpPr>
          <p:cNvPr id="219" name="Google Shape;454;p16"/>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220" name="Google Shape;455;p16"/>
          <p:cNvSpPr/>
          <p:nvPr/>
        </p:nvSpPr>
        <p:spPr>
          <a:xfrm>
            <a:off x="4521240" y="2834640"/>
            <a:ext cx="921960" cy="304200"/>
          </a:xfrm>
          <a:custGeom>
            <a:avLst/>
            <a:gdLst>
              <a:gd name="textAreaLeft" fmla="*/ 0 w 921960"/>
              <a:gd name="textAreaRight" fmla="*/ 922320 w 921960"/>
              <a:gd name="textAreaTop" fmla="*/ 0 h 304200"/>
              <a:gd name="textAreaBottom" fmla="*/ 304560 h 304200"/>
            </a:gdLst>
            <a:ahLst/>
            <a:cxnLst/>
            <a:rect l="textAreaLeft" t="textAreaTop" r="textAreaRight" b="textAreaBottom"/>
            <a:pathLst>
              <a:path w="1479" h="373">
                <a:moveTo>
                  <a:pt x="0" y="373"/>
                </a:moveTo>
                <a:lnTo>
                  <a:pt x="288" y="0"/>
                </a:lnTo>
                <a:lnTo>
                  <a:pt x="1479" y="4"/>
                </a:lnTo>
              </a:path>
            </a:pathLst>
          </a:custGeom>
          <a:noFill/>
          <a:ln w="12700">
            <a:solidFill>
              <a:srgbClr val="E6593D"/>
            </a:solidFill>
            <a:prstDash val="dash"/>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21" name="Google Shape;456;p16"/>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11</a:t>
            </a:r>
            <a:endParaRPr lang="en-US" sz="1800" b="0" strike="noStrike" spc="-1">
              <a:solidFill>
                <a:srgbClr val="FFFFFF"/>
              </a:solid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pic>
        <p:nvPicPr>
          <p:cNvPr id="222" name="Google Shape;480;p18"/>
          <p:cNvPicPr/>
          <p:nvPr/>
        </p:nvPicPr>
        <p:blipFill>
          <a:blip r:embed="rId3"/>
          <a:srcRect l="-932" r="-773"/>
          <a:stretch/>
        </p:blipFill>
        <p:spPr>
          <a:xfrm>
            <a:off x="1487880" y="3933000"/>
            <a:ext cx="3371040" cy="1476360"/>
          </a:xfrm>
          <a:prstGeom prst="rect">
            <a:avLst/>
          </a:prstGeom>
          <a:ln w="0">
            <a:noFill/>
          </a:ln>
          <a:effectLst>
            <a:outerShdw blurRad="457200" dist="49893" dir="2700000" algn="tl" rotWithShape="0">
              <a:srgbClr val="000000">
                <a:alpha val="20000"/>
              </a:srgbClr>
            </a:outerShdw>
          </a:effectLst>
        </p:spPr>
      </p:pic>
      <p:sp>
        <p:nvSpPr>
          <p:cNvPr id="223" name="Google Shape;481;p18"/>
          <p:cNvSpPr/>
          <p:nvPr/>
        </p:nvSpPr>
        <p:spPr>
          <a:xfrm>
            <a:off x="5611320" y="4005000"/>
            <a:ext cx="5324040" cy="1215720"/>
          </a:xfrm>
          <a:prstGeom prst="rect">
            <a:avLst/>
          </a:prstGeom>
          <a:noFill/>
          <a:ln w="0">
            <a:noFill/>
          </a:ln>
        </p:spPr>
        <p:style>
          <a:lnRef idx="0">
            <a:scrgbClr r="0" g="0" b="0"/>
          </a:lnRef>
          <a:fillRef idx="0">
            <a:scrgbClr r="0" g="0" b="0"/>
          </a:fillRef>
          <a:effectRef idx="0">
            <a:scrgbClr r="0" g="0" b="0"/>
          </a:effectRef>
          <a:fontRef idx="minor"/>
        </p:style>
        <p:txBody>
          <a:bodyPr lIns="72000" tIns="36000" rIns="72000" bIns="36000" anchor="ctr">
            <a:noAutofit/>
          </a:bodyPr>
          <a:lstStyle/>
          <a:p>
            <a:pPr>
              <a:lnSpc>
                <a:spcPct val="130000"/>
              </a:lnSpc>
              <a:tabLst>
                <a:tab pos="0" algn="l"/>
              </a:tabLst>
            </a:pPr>
            <a:r>
              <a:rPr lang="en-US" sz="2400" b="0" strike="noStrike" spc="-1">
                <a:solidFill>
                  <a:srgbClr val="595959"/>
                </a:solidFill>
                <a:latin typeface="Times New Roman"/>
                <a:ea typeface="Times New Roman"/>
              </a:rPr>
              <a:t>The United Nations Capital Development Fund (UNCDF) is a member of the Orange Bond Initiative Advisory Council.</a:t>
            </a:r>
            <a:endParaRPr lang="en-US" sz="2400" b="0" strike="noStrike" spc="-1">
              <a:solidFill>
                <a:srgbClr val="000000"/>
              </a:solidFill>
              <a:latin typeface="Arial"/>
            </a:endParaRPr>
          </a:p>
        </p:txBody>
      </p:sp>
      <p:sp>
        <p:nvSpPr>
          <p:cNvPr id="224" name="Google Shape;482;p18"/>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225" name="Google Shape;483;p18"/>
          <p:cNvSpPr/>
          <p:nvPr/>
        </p:nvSpPr>
        <p:spPr>
          <a:xfrm>
            <a:off x="839520" y="404280"/>
            <a:ext cx="809100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chemeClr val="dk1"/>
                </a:solidFill>
                <a:latin typeface="Times New Roman"/>
                <a:ea typeface="Times New Roman"/>
              </a:rPr>
              <a:t>Orange Bonds’ current participants</a:t>
            </a:r>
            <a:endParaRPr lang="en-US" sz="3000" b="0" strike="noStrike" spc="-1">
              <a:solidFill>
                <a:srgbClr val="000000"/>
              </a:solidFill>
              <a:latin typeface="Arial"/>
            </a:endParaRPr>
          </a:p>
        </p:txBody>
      </p:sp>
      <p:sp>
        <p:nvSpPr>
          <p:cNvPr id="226" name="Google Shape;486;p18"/>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12</a:t>
            </a:r>
            <a:endParaRPr lang="en-US" sz="1800" b="0" strike="noStrike" spc="-1">
              <a:solidFill>
                <a:srgbClr val="FFFFFF"/>
              </a:solidFill>
              <a:latin typeface="Arial"/>
            </a:endParaRPr>
          </a:p>
        </p:txBody>
      </p:sp>
      <p:sp>
        <p:nvSpPr>
          <p:cNvPr id="227" name="Google Shape;496;p19"/>
          <p:cNvSpPr/>
          <p:nvPr/>
        </p:nvSpPr>
        <p:spPr>
          <a:xfrm>
            <a:off x="1487880" y="1628640"/>
            <a:ext cx="8249400" cy="2984040"/>
          </a:xfrm>
          <a:prstGeom prst="rect">
            <a:avLst/>
          </a:prstGeom>
          <a:noFill/>
          <a:ln w="0">
            <a:noFill/>
          </a:ln>
        </p:spPr>
        <p:style>
          <a:lnRef idx="0">
            <a:scrgbClr r="0" g="0" b="0"/>
          </a:lnRef>
          <a:fillRef idx="0">
            <a:scrgbClr r="0" g="0" b="0"/>
          </a:fillRef>
          <a:effectRef idx="0">
            <a:scrgbClr r="0" g="0" b="0"/>
          </a:effectRef>
          <a:fontRef idx="minor"/>
        </p:style>
        <p:txBody>
          <a:bodyPr lIns="72000" tIns="36000" rIns="72000" bIns="36000" anchor="t">
            <a:noAutofit/>
          </a:bodyPr>
          <a:lstStyle/>
          <a:p>
            <a:pPr>
              <a:lnSpc>
                <a:spcPct val="130000"/>
              </a:lnSpc>
              <a:tabLst>
                <a:tab pos="0" algn="l"/>
              </a:tabLst>
            </a:pPr>
            <a:r>
              <a:rPr lang="en-US" sz="2400" b="0" strike="noStrike" spc="-1">
                <a:solidFill>
                  <a:srgbClr val="595959"/>
                </a:solidFill>
                <a:latin typeface="Times New Roman"/>
                <a:ea typeface="Times New Roman"/>
              </a:rPr>
              <a:t>The Orange Bond Initiative (OBI) has attracted 249,000 signatories from all six continents to pledge into the Orange movement.</a:t>
            </a:r>
            <a:endParaRPr lang="en-US" sz="2400" b="0" strike="noStrike" spc="-1">
              <a:solidFill>
                <a:srgbClr val="000000"/>
              </a:solidFill>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228" name="Google Shape;482;p18"/>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229" name="Google Shape;483;p18"/>
          <p:cNvSpPr/>
          <p:nvPr/>
        </p:nvSpPr>
        <p:spPr>
          <a:xfrm>
            <a:off x="935280" y="188640"/>
            <a:ext cx="8091000" cy="1004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262626"/>
                </a:solidFill>
                <a:latin typeface="Times New Roman"/>
                <a:ea typeface="Times New Roman"/>
              </a:rPr>
              <a:t>Orange-Bonds-labeled </a:t>
            </a:r>
            <a:br>
              <a:rPr sz="3000"/>
            </a:br>
            <a:r>
              <a:rPr lang="en-US" sz="3000" b="1" strike="noStrike" spc="-1">
                <a:solidFill>
                  <a:srgbClr val="262626"/>
                </a:solidFill>
                <a:latin typeface="Times New Roman"/>
                <a:ea typeface="Times New Roman"/>
              </a:rPr>
              <a:t>Women’s Livelihood Bond™ (WLB™) series</a:t>
            </a:r>
            <a:endParaRPr lang="en-US" sz="3000" b="0" strike="noStrike" spc="-1">
              <a:solidFill>
                <a:srgbClr val="000000"/>
              </a:solidFill>
              <a:latin typeface="Arial"/>
            </a:endParaRPr>
          </a:p>
        </p:txBody>
      </p:sp>
      <p:sp>
        <p:nvSpPr>
          <p:cNvPr id="230" name="Google Shape;486;p18"/>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13</a:t>
            </a:r>
            <a:endParaRPr lang="en-US" sz="1800" b="0" strike="noStrike" spc="-1">
              <a:solidFill>
                <a:srgbClr val="FFFFFF"/>
              </a:solidFill>
              <a:latin typeface="Arial"/>
            </a:endParaRPr>
          </a:p>
        </p:txBody>
      </p:sp>
      <p:sp>
        <p:nvSpPr>
          <p:cNvPr id="231" name="Google Shape;517;p20"/>
          <p:cNvSpPr/>
          <p:nvPr/>
        </p:nvSpPr>
        <p:spPr>
          <a:xfrm>
            <a:off x="655200" y="2781000"/>
            <a:ext cx="10851480" cy="283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840" indent="-285840">
              <a:lnSpc>
                <a:spcPct val="140000"/>
              </a:lnSpc>
              <a:tabLst>
                <a:tab pos="0" algn="l"/>
              </a:tabLst>
            </a:pPr>
            <a:endParaRPr lang="en-US" sz="2000" b="0" strike="noStrike" spc="-1">
              <a:solidFill>
                <a:srgbClr val="000000"/>
              </a:solidFill>
              <a:latin typeface="Arial"/>
              <a:ea typeface="Arial"/>
            </a:endParaRPr>
          </a:p>
        </p:txBody>
      </p:sp>
      <p:sp>
        <p:nvSpPr>
          <p:cNvPr id="232" name="Google Shape;396;p13"/>
          <p:cNvSpPr/>
          <p:nvPr/>
        </p:nvSpPr>
        <p:spPr>
          <a:xfrm>
            <a:off x="720360" y="1629000"/>
            <a:ext cx="10851480" cy="36093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normAutofit fontScale="96406"/>
          </a:bodyPr>
          <a:lstStyle/>
          <a:p>
            <a:pPr marL="457200" indent="-457200">
              <a:lnSpc>
                <a:spcPct val="120000"/>
              </a:lnSpc>
              <a:buClr>
                <a:srgbClr val="ED7D31"/>
              </a:buClr>
              <a:buFont typeface="Noto Sans Symbols"/>
              <a:buChar char="⮚"/>
            </a:pPr>
            <a:r>
              <a:rPr lang="en-US" sz="2800" b="0" strike="noStrike" spc="-1">
                <a:solidFill>
                  <a:srgbClr val="3F3F3F"/>
                </a:solidFill>
                <a:latin typeface="Times New Roman"/>
                <a:ea typeface="Times New Roman"/>
              </a:rPr>
              <a:t>WLB is the most successful Orange-Bonds-labeled project</a:t>
            </a:r>
            <a:endParaRPr lang="en-US" sz="2800" b="0" strike="noStrike" spc="-1">
              <a:solidFill>
                <a:srgbClr val="000000"/>
              </a:solidFill>
              <a:latin typeface="Arial"/>
            </a:endParaRPr>
          </a:p>
          <a:p>
            <a:pPr>
              <a:lnSpc>
                <a:spcPct val="120000"/>
              </a:lnSpc>
            </a:pPr>
            <a:endParaRPr lang="en-US" sz="2800" b="0" strike="noStrike" spc="-1">
              <a:solidFill>
                <a:srgbClr val="000000"/>
              </a:solidFill>
              <a:latin typeface="Arial"/>
            </a:endParaRPr>
          </a:p>
          <a:p>
            <a:pPr marL="457200" indent="-457200">
              <a:lnSpc>
                <a:spcPct val="120000"/>
              </a:lnSpc>
              <a:buClr>
                <a:srgbClr val="ED7D31"/>
              </a:buClr>
              <a:buFont typeface="Noto Sans Symbols"/>
              <a:buChar char="⮚"/>
            </a:pPr>
            <a:r>
              <a:rPr lang="en-US" sz="2800" b="0" strike="noStrike" spc="-1">
                <a:solidFill>
                  <a:srgbClr val="3F3F3F"/>
                </a:solidFill>
                <a:latin typeface="Times New Roman"/>
                <a:ea typeface="Times New Roman"/>
              </a:rPr>
              <a:t>WLB™ is “an innovative gender-lens blended financial product that qualified as Orange bonds.”</a:t>
            </a:r>
            <a:endParaRPr lang="en-US" sz="2800" b="0" strike="noStrike" spc="-1">
              <a:solidFill>
                <a:srgbClr val="000000"/>
              </a:solidFill>
              <a:latin typeface="Arial"/>
            </a:endParaRPr>
          </a:p>
          <a:p>
            <a:pPr>
              <a:lnSpc>
                <a:spcPct val="120000"/>
              </a:lnSpc>
              <a:tabLst>
                <a:tab pos="0" algn="l"/>
              </a:tabLst>
            </a:pPr>
            <a:endParaRPr lang="en-US" sz="2800" b="0" strike="noStrike" spc="-1">
              <a:solidFill>
                <a:srgbClr val="000000"/>
              </a:solidFill>
              <a:latin typeface="Arial"/>
            </a:endParaRPr>
          </a:p>
          <a:p>
            <a:pPr marL="457200" indent="-457200">
              <a:lnSpc>
                <a:spcPct val="120000"/>
              </a:lnSpc>
              <a:buClr>
                <a:srgbClr val="ED7D31"/>
              </a:buClr>
              <a:buFont typeface="Noto Sans Symbols"/>
              <a:buChar char="⮚"/>
              <a:tabLst>
                <a:tab pos="0" algn="l"/>
              </a:tabLst>
            </a:pPr>
            <a:r>
              <a:rPr lang="en-US" sz="2800" b="0" strike="noStrike" spc="-1">
                <a:solidFill>
                  <a:srgbClr val="3F3F3F"/>
                </a:solidFill>
                <a:latin typeface="Times New Roman"/>
                <a:ea typeface="Times New Roman"/>
              </a:rPr>
              <a:t>WLB™ functions as a debt security with a blended finance structure to balance risk, return, and impact. </a:t>
            </a:r>
            <a:endParaRPr lang="en-US" sz="2800" b="0" strike="noStrike" spc="-1">
              <a:solidFill>
                <a:srgbClr val="000000"/>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233" name="Google Shape;482;p18"/>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234" name="Google Shape;483;p18"/>
          <p:cNvSpPr/>
          <p:nvPr/>
        </p:nvSpPr>
        <p:spPr>
          <a:xfrm>
            <a:off x="935280" y="188640"/>
            <a:ext cx="8091000" cy="1004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262626"/>
                </a:solidFill>
                <a:latin typeface="Times New Roman"/>
                <a:ea typeface="Times New Roman"/>
              </a:rPr>
              <a:t>Orange-Bonds-labeled </a:t>
            </a:r>
            <a:br>
              <a:rPr sz="3000"/>
            </a:br>
            <a:r>
              <a:rPr lang="en-US" sz="3000" b="1" strike="noStrike" spc="-1">
                <a:solidFill>
                  <a:srgbClr val="262626"/>
                </a:solidFill>
                <a:latin typeface="Times New Roman"/>
                <a:ea typeface="Times New Roman"/>
              </a:rPr>
              <a:t>Women’s Livelihood Bond™ (WLB™) series</a:t>
            </a:r>
            <a:endParaRPr lang="en-US" sz="3000" b="0" strike="noStrike" spc="-1">
              <a:solidFill>
                <a:srgbClr val="000000"/>
              </a:solidFill>
              <a:latin typeface="Arial"/>
            </a:endParaRPr>
          </a:p>
        </p:txBody>
      </p:sp>
      <p:sp>
        <p:nvSpPr>
          <p:cNvPr id="235" name="Google Shape;486;p18"/>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14</a:t>
            </a:r>
            <a:endParaRPr lang="en-US" sz="1800" b="0" strike="noStrike" spc="-1">
              <a:solidFill>
                <a:srgbClr val="FFFFFF"/>
              </a:solidFill>
              <a:latin typeface="Arial"/>
            </a:endParaRPr>
          </a:p>
        </p:txBody>
      </p:sp>
      <p:sp>
        <p:nvSpPr>
          <p:cNvPr id="236" name="Google Shape;517;p20"/>
          <p:cNvSpPr/>
          <p:nvPr/>
        </p:nvSpPr>
        <p:spPr>
          <a:xfrm>
            <a:off x="655200" y="2781000"/>
            <a:ext cx="10851480" cy="283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840" indent="-285840">
              <a:lnSpc>
                <a:spcPct val="140000"/>
              </a:lnSpc>
              <a:tabLst>
                <a:tab pos="0" algn="l"/>
              </a:tabLst>
            </a:pPr>
            <a:endParaRPr lang="en-US" sz="2000" b="0" strike="noStrike" spc="-1">
              <a:solidFill>
                <a:srgbClr val="000000"/>
              </a:solidFill>
              <a:latin typeface="Arial"/>
              <a:ea typeface="Arial"/>
            </a:endParaRPr>
          </a:p>
        </p:txBody>
      </p:sp>
      <p:sp>
        <p:nvSpPr>
          <p:cNvPr id="237" name="Google Shape;396;p13"/>
          <p:cNvSpPr/>
          <p:nvPr/>
        </p:nvSpPr>
        <p:spPr>
          <a:xfrm>
            <a:off x="720000" y="1200240"/>
            <a:ext cx="10851840" cy="49114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normAutofit fontScale="87123"/>
          </a:bodyPr>
          <a:lstStyle/>
          <a:p>
            <a:pPr marL="457200" indent="-457200">
              <a:lnSpc>
                <a:spcPct val="120000"/>
              </a:lnSpc>
              <a:buClr>
                <a:srgbClr val="ED7D31"/>
              </a:buClr>
              <a:buFont typeface="Noto Sans Symbols"/>
              <a:buChar char="⮚"/>
            </a:pPr>
            <a:r>
              <a:rPr lang="en-US" sz="2800" b="0" strike="noStrike" spc="-1">
                <a:solidFill>
                  <a:srgbClr val="3F3F3F"/>
                </a:solidFill>
                <a:latin typeface="Times New Roman"/>
                <a:ea typeface="Times New Roman"/>
              </a:rPr>
              <a:t>WLB5 is the world’s first Orange Bond dedicated to SDG5 and gender minority empowerment.</a:t>
            </a:r>
            <a:endParaRPr lang="en-US" sz="2800" b="0" strike="noStrike" spc="-1">
              <a:solidFill>
                <a:srgbClr val="000000"/>
              </a:solidFill>
              <a:latin typeface="Arial"/>
            </a:endParaRPr>
          </a:p>
          <a:p>
            <a:pPr>
              <a:lnSpc>
                <a:spcPct val="120000"/>
              </a:lnSpc>
              <a:tabLst>
                <a:tab pos="0" algn="l"/>
              </a:tabLst>
            </a:pPr>
            <a:endParaRPr lang="en-US" sz="2800" b="0" strike="noStrike" spc="-1">
              <a:solidFill>
                <a:srgbClr val="000000"/>
              </a:solidFill>
              <a:latin typeface="Arial"/>
            </a:endParaRPr>
          </a:p>
          <a:p>
            <a:pPr marL="457200" indent="-457200">
              <a:lnSpc>
                <a:spcPct val="120000"/>
              </a:lnSpc>
              <a:buClr>
                <a:srgbClr val="ED7D31"/>
              </a:buClr>
              <a:buFont typeface="Noto Sans Symbols"/>
              <a:buChar char="⮚"/>
              <a:tabLst>
                <a:tab pos="0" algn="l"/>
              </a:tabLst>
            </a:pPr>
            <a:r>
              <a:rPr lang="en-US" sz="2800" b="0" strike="noStrike" spc="-1">
                <a:solidFill>
                  <a:srgbClr val="3F3F3F"/>
                </a:solidFill>
                <a:latin typeface="Times New Roman"/>
                <a:ea typeface="Times New Roman"/>
              </a:rPr>
              <a:t>WLB6, issued in 2023, is the largest WLB as of date. </a:t>
            </a:r>
            <a:endParaRPr lang="en-US" sz="2800" b="0" strike="noStrike" spc="-1">
              <a:solidFill>
                <a:srgbClr val="000000"/>
              </a:solidFill>
              <a:latin typeface="Arial"/>
            </a:endParaRPr>
          </a:p>
          <a:p>
            <a:pPr>
              <a:lnSpc>
                <a:spcPct val="120000"/>
              </a:lnSpc>
              <a:tabLst>
                <a:tab pos="0" algn="l"/>
              </a:tabLst>
            </a:pPr>
            <a:endParaRPr lang="en-US" sz="2800" b="0" strike="noStrike" spc="-1">
              <a:solidFill>
                <a:srgbClr val="000000"/>
              </a:solidFill>
              <a:latin typeface="Arial"/>
            </a:endParaRPr>
          </a:p>
          <a:p>
            <a:pPr marL="457200" indent="-457200">
              <a:lnSpc>
                <a:spcPct val="120000"/>
              </a:lnSpc>
              <a:buClr>
                <a:srgbClr val="ED7D31"/>
              </a:buClr>
              <a:buFont typeface="Noto Sans Symbols"/>
              <a:buChar char="⮚"/>
              <a:tabLst>
                <a:tab pos="0" algn="l"/>
              </a:tabLst>
            </a:pPr>
            <a:r>
              <a:rPr lang="en-US" sz="2800" b="0" strike="noStrike" spc="-1">
                <a:solidFill>
                  <a:srgbClr val="3F3F3F"/>
                </a:solidFill>
                <a:latin typeface="Times New Roman"/>
                <a:ea typeface="Times New Roman"/>
              </a:rPr>
              <a:t>WLB6 reached an unprecedented size for gender-based investment bonds of US$100 million, with a 7.25% coupon rate.</a:t>
            </a:r>
            <a:endParaRPr lang="en-US" sz="2800" b="0" strike="noStrike" spc="-1">
              <a:solidFill>
                <a:srgbClr val="000000"/>
              </a:solidFill>
              <a:latin typeface="Arial"/>
            </a:endParaRPr>
          </a:p>
          <a:p>
            <a:pPr>
              <a:lnSpc>
                <a:spcPct val="120000"/>
              </a:lnSpc>
              <a:tabLst>
                <a:tab pos="0" algn="l"/>
              </a:tabLst>
            </a:pPr>
            <a:endParaRPr lang="en-US" sz="2800" b="0" strike="noStrike" spc="-1">
              <a:solidFill>
                <a:srgbClr val="000000"/>
              </a:solidFill>
              <a:latin typeface="Arial"/>
            </a:endParaRPr>
          </a:p>
          <a:p>
            <a:pPr marL="457200" indent="-457200">
              <a:lnSpc>
                <a:spcPct val="120000"/>
              </a:lnSpc>
              <a:buClr>
                <a:srgbClr val="ED7D31"/>
              </a:buClr>
              <a:buFont typeface="Noto Sans Symbols"/>
              <a:buChar char="⮚"/>
              <a:tabLst>
                <a:tab pos="0" algn="l"/>
              </a:tabLst>
            </a:pPr>
            <a:r>
              <a:rPr lang="en-US" sz="2800" b="0" strike="noStrike" spc="-1">
                <a:solidFill>
                  <a:srgbClr val="3F3F3F"/>
                </a:solidFill>
                <a:latin typeface="Times New Roman"/>
                <a:ea typeface="Times New Roman"/>
              </a:rPr>
              <a:t>WLBs “has mobilized US$228 million and empowers 2,600,000 women and girls across emerging markets while providing consistent returns with no defaults recorded.” </a:t>
            </a:r>
            <a:endParaRPr lang="en-US" sz="2800" b="0" strike="noStrike" spc="-1">
              <a:solidFill>
                <a:srgbClr val="000000"/>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238" name="Google Shape;545;p23"/>
          <p:cNvSpPr/>
          <p:nvPr/>
        </p:nvSpPr>
        <p:spPr>
          <a:xfrm>
            <a:off x="6703560" y="1074600"/>
            <a:ext cx="4928040" cy="53866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normAutofit/>
          </a:bodyPr>
          <a:lstStyle/>
          <a:p>
            <a:pPr marL="57240" indent="-57240">
              <a:lnSpc>
                <a:spcPct val="130000"/>
              </a:lnSpc>
              <a:buClr>
                <a:srgbClr val="404040"/>
              </a:buClr>
              <a:buFont typeface="Noto Sans Symbols"/>
              <a:buChar char="⮚"/>
            </a:pPr>
            <a:r>
              <a:rPr lang="en-US" sz="1800" b="0" strike="noStrike" spc="-1">
                <a:solidFill>
                  <a:srgbClr val="3F3F3F"/>
                </a:solidFill>
                <a:latin typeface="Times New Roman"/>
                <a:ea typeface="Times New Roman"/>
              </a:rPr>
              <a:t>IIX is the Portfolio Manager. </a:t>
            </a:r>
            <a:endParaRPr lang="en-US" sz="1800" b="0" strike="noStrike" spc="-1">
              <a:solidFill>
                <a:srgbClr val="000000"/>
              </a:solidFill>
              <a:latin typeface="Arial"/>
            </a:endParaRPr>
          </a:p>
          <a:p>
            <a:pPr>
              <a:lnSpc>
                <a:spcPct val="130000"/>
              </a:lnSpc>
              <a:spcBef>
                <a:spcPts val="1001"/>
              </a:spcBef>
              <a:tabLst>
                <a:tab pos="0" algn="l"/>
              </a:tabLst>
            </a:pPr>
            <a:r>
              <a:rPr lang="en-US" sz="1800" b="0" strike="noStrike" spc="-1">
                <a:solidFill>
                  <a:srgbClr val="3F3F3F"/>
                </a:solidFill>
                <a:latin typeface="Times New Roman"/>
                <a:ea typeface="Times New Roman"/>
              </a:rPr>
              <a:t>It created its fully-owned WLB Asset VI Pte. Ltd. (the Issuer), a corporation incorporated under the laws of Mauritius, to issue the bond.</a:t>
            </a:r>
            <a:endParaRPr lang="en-US" sz="1800" b="0" strike="noStrike" spc="-1">
              <a:solidFill>
                <a:srgbClr val="000000"/>
              </a:solidFill>
              <a:latin typeface="Arial"/>
            </a:endParaRPr>
          </a:p>
          <a:p>
            <a:pPr marL="57240" indent="-57240">
              <a:lnSpc>
                <a:spcPct val="130000"/>
              </a:lnSpc>
              <a:spcBef>
                <a:spcPts val="1001"/>
              </a:spcBef>
              <a:buClr>
                <a:srgbClr val="404040"/>
              </a:buClr>
              <a:buFont typeface="Noto Sans Symbols"/>
              <a:buChar char="⮚"/>
              <a:tabLst>
                <a:tab pos="0" algn="l"/>
              </a:tabLst>
            </a:pPr>
            <a:r>
              <a:rPr lang="en-US" sz="1800" b="0" strike="noStrike" spc="-1">
                <a:solidFill>
                  <a:srgbClr val="3F3F3F"/>
                </a:solidFill>
                <a:latin typeface="Times New Roman"/>
                <a:ea typeface="Times New Roman"/>
              </a:rPr>
              <a:t>The Issuer is a special purpose vehicle.</a:t>
            </a:r>
            <a:endParaRPr lang="en-US" sz="1800" b="0" strike="noStrike" spc="-1">
              <a:solidFill>
                <a:srgbClr val="000000"/>
              </a:solidFill>
              <a:latin typeface="Arial"/>
            </a:endParaRPr>
          </a:p>
          <a:p>
            <a:pPr>
              <a:lnSpc>
                <a:spcPct val="130000"/>
              </a:lnSpc>
              <a:spcBef>
                <a:spcPts val="1001"/>
              </a:spcBef>
              <a:tabLst>
                <a:tab pos="0" algn="l"/>
              </a:tabLst>
            </a:pPr>
            <a:r>
              <a:rPr lang="en-US" sz="1800" b="0" strike="noStrike" spc="-1">
                <a:solidFill>
                  <a:srgbClr val="3F3F3F"/>
                </a:solidFill>
                <a:latin typeface="Times New Roman"/>
                <a:ea typeface="Times New Roman"/>
              </a:rPr>
              <a:t>Its sole purpose is to issue the WLB6 and be obligated by this bond. </a:t>
            </a:r>
            <a:endParaRPr lang="en-US" sz="1800" b="0" strike="noStrike" spc="-1">
              <a:solidFill>
                <a:srgbClr val="000000"/>
              </a:solidFill>
              <a:latin typeface="Arial"/>
            </a:endParaRPr>
          </a:p>
          <a:p>
            <a:pPr>
              <a:lnSpc>
                <a:spcPct val="130000"/>
              </a:lnSpc>
              <a:spcBef>
                <a:spcPts val="1001"/>
              </a:spcBef>
              <a:tabLst>
                <a:tab pos="0" algn="l"/>
              </a:tabLst>
            </a:pPr>
            <a:r>
              <a:rPr lang="en-US" sz="1800" b="0" strike="noStrike" spc="-1">
                <a:solidFill>
                  <a:srgbClr val="3F3F3F"/>
                </a:solidFill>
                <a:latin typeface="Times New Roman"/>
                <a:ea typeface="Times New Roman"/>
              </a:rPr>
              <a:t>It is prohibited from creating other security interests, engaging in non-WLB6 businesses, owning real property, unauthorized asset disposals, incurring debt, or merging, acquiring subsidiaries, or employing staff.</a:t>
            </a:r>
            <a:endParaRPr lang="en-US" sz="1800" b="0" strike="noStrike" spc="-1">
              <a:solidFill>
                <a:srgbClr val="000000"/>
              </a:solidFill>
              <a:latin typeface="Arial"/>
            </a:endParaRPr>
          </a:p>
          <a:p>
            <a:pPr>
              <a:lnSpc>
                <a:spcPct val="130000"/>
              </a:lnSpc>
              <a:spcBef>
                <a:spcPts val="1001"/>
              </a:spcBef>
              <a:tabLst>
                <a:tab pos="0" algn="l"/>
              </a:tabLst>
            </a:pPr>
            <a:r>
              <a:rPr lang="en-US" sz="1800" b="0" strike="noStrike" spc="-1">
                <a:solidFill>
                  <a:srgbClr val="3F3F3F"/>
                </a:solidFill>
                <a:latin typeface="Times New Roman"/>
                <a:ea typeface="Times New Roman"/>
              </a:rPr>
              <a:t>Therefore, it has no operating history.</a:t>
            </a:r>
            <a:endParaRPr lang="en-US" sz="1800" b="0" strike="noStrike" spc="-1">
              <a:solidFill>
                <a:srgbClr val="000000"/>
              </a:solidFill>
              <a:latin typeface="Arial"/>
            </a:endParaRPr>
          </a:p>
          <a:p>
            <a:pPr>
              <a:lnSpc>
                <a:spcPct val="130000"/>
              </a:lnSpc>
              <a:spcBef>
                <a:spcPts val="1001"/>
              </a:spcBef>
              <a:tabLst>
                <a:tab pos="0" algn="l"/>
              </a:tabLst>
            </a:pPr>
            <a:endParaRPr lang="en-US" sz="1800" b="0" strike="noStrike" spc="-1">
              <a:solidFill>
                <a:srgbClr val="000000"/>
              </a:solidFill>
              <a:latin typeface="Arial"/>
            </a:endParaRPr>
          </a:p>
          <a:p>
            <a:pPr>
              <a:lnSpc>
                <a:spcPct val="130000"/>
              </a:lnSpc>
              <a:spcBef>
                <a:spcPts val="1001"/>
              </a:spcBef>
              <a:tabLst>
                <a:tab pos="0" algn="l"/>
              </a:tabLst>
            </a:pPr>
            <a:endParaRPr lang="en-US" sz="1800" b="0" strike="noStrike" spc="-1">
              <a:solidFill>
                <a:srgbClr val="000000"/>
              </a:solidFill>
              <a:latin typeface="Arial"/>
            </a:endParaRPr>
          </a:p>
          <a:p>
            <a:pPr>
              <a:lnSpc>
                <a:spcPct val="130000"/>
              </a:lnSpc>
              <a:spcBef>
                <a:spcPts val="1001"/>
              </a:spcBef>
              <a:tabLst>
                <a:tab pos="0" algn="l"/>
              </a:tabLst>
            </a:pPr>
            <a:endParaRPr lang="en-US" sz="1800" b="0" strike="noStrike" spc="-1">
              <a:solidFill>
                <a:srgbClr val="000000"/>
              </a:solidFill>
              <a:latin typeface="Arial"/>
            </a:endParaRPr>
          </a:p>
        </p:txBody>
      </p:sp>
      <p:sp>
        <p:nvSpPr>
          <p:cNvPr id="239" name="Google Shape;546;p23"/>
          <p:cNvSpPr/>
          <p:nvPr/>
        </p:nvSpPr>
        <p:spPr>
          <a:xfrm>
            <a:off x="882720" y="437400"/>
            <a:ext cx="787788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chemeClr val="dk1"/>
                </a:solidFill>
                <a:latin typeface="Times New Roman"/>
                <a:ea typeface="Times New Roman"/>
              </a:rPr>
              <a:t>WLB6’s creation</a:t>
            </a:r>
            <a:endParaRPr lang="en-US" sz="3000" b="0" strike="noStrike" spc="-1">
              <a:solidFill>
                <a:srgbClr val="000000"/>
              </a:solidFill>
              <a:latin typeface="Arial"/>
            </a:endParaRPr>
          </a:p>
        </p:txBody>
      </p:sp>
      <p:sp>
        <p:nvSpPr>
          <p:cNvPr id="240" name="Google Shape;547;p23"/>
          <p:cNvSpPr/>
          <p:nvPr/>
        </p:nvSpPr>
        <p:spPr>
          <a:xfrm>
            <a:off x="551520" y="49788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pic>
        <p:nvPicPr>
          <p:cNvPr id="241" name="Google Shape;548;p23"/>
          <p:cNvPicPr/>
          <p:nvPr/>
        </p:nvPicPr>
        <p:blipFill>
          <a:blip r:embed="rId3"/>
          <a:srcRect l="-1631" r="-8126"/>
          <a:stretch/>
        </p:blipFill>
        <p:spPr>
          <a:xfrm>
            <a:off x="639360" y="929520"/>
            <a:ext cx="6435000" cy="4350960"/>
          </a:xfrm>
          <a:prstGeom prst="rect">
            <a:avLst/>
          </a:prstGeom>
          <a:ln w="0">
            <a:noFill/>
          </a:ln>
          <a:effectLst>
            <a:reflection stA="52000" endA="300" endPos="35000" sy="-100000" algn="bl" rotWithShape="0"/>
          </a:effectLst>
        </p:spPr>
      </p:pic>
      <p:sp>
        <p:nvSpPr>
          <p:cNvPr id="242" name="Google Shape;549;p23"/>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15</a:t>
            </a:r>
            <a:endParaRPr lang="en-US" sz="1800" b="0" strike="noStrike" spc="-1">
              <a:solidFill>
                <a:srgbClr val="FFFFFF"/>
              </a:solidFill>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243" name="Google Shape;571;p25"/>
          <p:cNvSpPr/>
          <p:nvPr/>
        </p:nvSpPr>
        <p:spPr>
          <a:xfrm>
            <a:off x="774000" y="56880"/>
            <a:ext cx="10974600" cy="1244520"/>
          </a:xfrm>
          <a:prstGeom prst="rect">
            <a:avLst/>
          </a:prstGeom>
          <a:noFill/>
          <a:ln w="0">
            <a:noFill/>
          </a:ln>
        </p:spPr>
        <p:style>
          <a:lnRef idx="0">
            <a:scrgbClr r="0" g="0" b="0"/>
          </a:lnRef>
          <a:fillRef idx="0">
            <a:scrgbClr r="0" g="0" b="0"/>
          </a:fillRef>
          <a:effectRef idx="0">
            <a:scrgbClr r="0" g="0" b="0"/>
          </a:effectRef>
          <a:fontRef idx="minor"/>
        </p:style>
        <p:txBody>
          <a:bodyPr lIns="72000" tIns="36000" rIns="72000" bIns="108000" anchor="ctr">
            <a:noAutofit/>
          </a:bodyPr>
          <a:lstStyle/>
          <a:p>
            <a:pPr>
              <a:lnSpc>
                <a:spcPct val="100000"/>
              </a:lnSpc>
              <a:tabLst>
                <a:tab pos="0" algn="l"/>
              </a:tabLst>
            </a:pPr>
            <a:r>
              <a:rPr lang="en-US" sz="3000" b="1" strike="noStrike" spc="-1">
                <a:solidFill>
                  <a:schemeClr val="dk1"/>
                </a:solidFill>
                <a:latin typeface="Times New Roman"/>
                <a:ea typeface="Times New Roman"/>
              </a:rPr>
              <a:t>WLB6’s size and purchasing terms</a:t>
            </a:r>
            <a:endParaRPr lang="en-US" sz="3000" b="0" strike="noStrike" spc="-1">
              <a:solidFill>
                <a:srgbClr val="000000"/>
              </a:solidFill>
              <a:latin typeface="Arial"/>
            </a:endParaRPr>
          </a:p>
        </p:txBody>
      </p:sp>
      <p:sp>
        <p:nvSpPr>
          <p:cNvPr id="244" name="Google Shape;572;p25"/>
          <p:cNvSpPr/>
          <p:nvPr/>
        </p:nvSpPr>
        <p:spPr>
          <a:xfrm>
            <a:off x="720360" y="1485000"/>
            <a:ext cx="9968760" cy="2541600"/>
          </a:xfrm>
          <a:prstGeom prst="roundRect">
            <a:avLst>
              <a:gd name="adj" fmla="val 7587"/>
            </a:avLst>
          </a:prstGeom>
          <a:solidFill>
            <a:schemeClr val="lt1"/>
          </a:solidFill>
          <a:ln w="15875">
            <a:solidFill>
              <a:srgbClr val="E6593D">
                <a:alpha val="5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45" name="Google Shape;578;p25"/>
          <p:cNvSpPr/>
          <p:nvPr/>
        </p:nvSpPr>
        <p:spPr>
          <a:xfrm>
            <a:off x="551520" y="40644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246" name="Google Shape;579;p25"/>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16</a:t>
            </a:r>
            <a:endParaRPr lang="en-US" sz="1800" b="0" strike="noStrike" spc="-1">
              <a:solidFill>
                <a:srgbClr val="FFFFFF"/>
              </a:solidFill>
              <a:latin typeface="Arial"/>
            </a:endParaRPr>
          </a:p>
        </p:txBody>
      </p:sp>
      <p:sp>
        <p:nvSpPr>
          <p:cNvPr id="247" name="Google Shape;589;p26"/>
          <p:cNvSpPr/>
          <p:nvPr/>
        </p:nvSpPr>
        <p:spPr>
          <a:xfrm>
            <a:off x="1065600" y="3558240"/>
            <a:ext cx="9968760" cy="2541600"/>
          </a:xfrm>
          <a:prstGeom prst="roundRect">
            <a:avLst>
              <a:gd name="adj" fmla="val 7587"/>
            </a:avLst>
          </a:prstGeom>
          <a:solidFill>
            <a:schemeClr val="lt1"/>
          </a:solidFill>
          <a:ln w="15875">
            <a:solidFill>
              <a:srgbClr val="E6593D">
                <a:alpha val="5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48" name="Google Shape;591;p26"/>
          <p:cNvSpPr/>
          <p:nvPr/>
        </p:nvSpPr>
        <p:spPr>
          <a:xfrm flipH="1">
            <a:off x="5970240" y="3301200"/>
            <a:ext cx="5331600" cy="864000"/>
          </a:xfrm>
          <a:custGeom>
            <a:avLst/>
            <a:gdLst>
              <a:gd name="textAreaLeft" fmla="*/ 360 w 5331600"/>
              <a:gd name="textAreaRight" fmla="*/ 5332320 w 5331600"/>
              <a:gd name="textAreaTop" fmla="*/ 0 h 864000"/>
              <a:gd name="textAreaBottom" fmla="*/ 864360 h 864000"/>
            </a:gdLst>
            <a:ahLst/>
            <a:cxnLst/>
            <a:rect l="textAreaLeft" t="textAreaTop" r="textAreaRight" b="textAreaBottom"/>
            <a:pathLst>
              <a:path w="5727" h="988">
                <a:moveTo>
                  <a:pt x="0" y="25"/>
                </a:moveTo>
                <a:lnTo>
                  <a:pt x="12" y="0"/>
                </a:lnTo>
                <a:lnTo>
                  <a:pt x="5727" y="0"/>
                </a:lnTo>
                <a:lnTo>
                  <a:pt x="5255" y="988"/>
                </a:lnTo>
                <a:lnTo>
                  <a:pt x="0" y="988"/>
                </a:lnTo>
                <a:lnTo>
                  <a:pt x="0" y="25"/>
                </a:lnTo>
                <a:close/>
              </a:path>
            </a:pathLst>
          </a:cu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49" name="Google Shape;593;p26"/>
          <p:cNvSpPr/>
          <p:nvPr/>
        </p:nvSpPr>
        <p:spPr>
          <a:xfrm>
            <a:off x="1464840" y="4144680"/>
            <a:ext cx="9402840" cy="168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30000"/>
              </a:lnSpc>
              <a:tabLst>
                <a:tab pos="0" algn="l"/>
              </a:tabLst>
            </a:pPr>
            <a:r>
              <a:rPr lang="en-US" sz="2000" b="0" strike="noStrike" spc="-1">
                <a:solidFill>
                  <a:srgbClr val="595959"/>
                </a:solidFill>
                <a:latin typeface="Times New Roman"/>
                <a:ea typeface="Times New Roman"/>
              </a:rPr>
              <a:t>Each bond has a minimum denomination of US$250,000. A denomination refers to the unit classification for the stated or face value of bonds.</a:t>
            </a:r>
            <a:endParaRPr lang="en-US" sz="2000" b="0" strike="noStrike" spc="-1">
              <a:solidFill>
                <a:srgbClr val="000000"/>
              </a:solidFill>
              <a:latin typeface="Arial"/>
            </a:endParaRPr>
          </a:p>
          <a:p>
            <a:pPr>
              <a:lnSpc>
                <a:spcPct val="130000"/>
              </a:lnSpc>
              <a:spcBef>
                <a:spcPts val="1001"/>
              </a:spcBef>
              <a:tabLst>
                <a:tab pos="0" algn="l"/>
              </a:tabLst>
            </a:pPr>
            <a:r>
              <a:rPr lang="en-US" sz="2000" b="0" strike="noStrike" spc="-1">
                <a:solidFill>
                  <a:srgbClr val="595959"/>
                </a:solidFill>
                <a:latin typeface="Times New Roman"/>
                <a:ea typeface="Times New Roman"/>
              </a:rPr>
              <a:t>So, a bondholder must purchase a bond worth US$250,000 or more, and additional purchases can only be made in increments of US$1,000.</a:t>
            </a:r>
            <a:endParaRPr lang="en-US" sz="2000" b="0" strike="noStrike" spc="-1">
              <a:solidFill>
                <a:srgbClr val="000000"/>
              </a:solidFill>
              <a:latin typeface="Arial"/>
            </a:endParaRPr>
          </a:p>
          <a:p>
            <a:pPr>
              <a:lnSpc>
                <a:spcPct val="130000"/>
              </a:lnSpc>
              <a:spcBef>
                <a:spcPts val="1001"/>
              </a:spcBef>
              <a:tabLst>
                <a:tab pos="0" algn="l"/>
              </a:tabLst>
            </a:pPr>
            <a:endParaRPr lang="en-US" sz="2000" b="0" strike="noStrike" spc="-1">
              <a:solidFill>
                <a:srgbClr val="000000"/>
              </a:solidFill>
              <a:latin typeface="Arial"/>
            </a:endParaRPr>
          </a:p>
        </p:txBody>
      </p:sp>
      <p:sp>
        <p:nvSpPr>
          <p:cNvPr id="250" name="Google Shape;575;p25"/>
          <p:cNvSpPr/>
          <p:nvPr/>
        </p:nvSpPr>
        <p:spPr>
          <a:xfrm>
            <a:off x="10692000" y="3557880"/>
            <a:ext cx="1056240" cy="712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0" anchor="t">
            <a:normAutofit/>
          </a:bodyPr>
          <a:lstStyle/>
          <a:p>
            <a:pPr>
              <a:lnSpc>
                <a:spcPct val="100000"/>
              </a:lnSpc>
              <a:tabLst>
                <a:tab pos="0" algn="l"/>
              </a:tabLst>
            </a:pPr>
            <a:r>
              <a:rPr lang="en-US" sz="2000" b="0" strike="noStrike" spc="-1">
                <a:solidFill>
                  <a:schemeClr val="lt1"/>
                </a:solidFill>
                <a:latin typeface="Times New Roman"/>
                <a:ea typeface="Times New Roman"/>
              </a:rPr>
              <a:t>02</a:t>
            </a:r>
            <a:endParaRPr lang="en-US" sz="2000" b="0" strike="noStrike" spc="-1">
              <a:solidFill>
                <a:srgbClr val="000000"/>
              </a:solidFill>
              <a:latin typeface="Arial"/>
            </a:endParaRPr>
          </a:p>
        </p:txBody>
      </p:sp>
      <p:sp>
        <p:nvSpPr>
          <p:cNvPr id="251" name="Google Shape;574;p25"/>
          <p:cNvSpPr/>
          <p:nvPr/>
        </p:nvSpPr>
        <p:spPr>
          <a:xfrm>
            <a:off x="617040" y="1227960"/>
            <a:ext cx="5007600" cy="863640"/>
          </a:xfrm>
          <a:custGeom>
            <a:avLst/>
            <a:gdLst>
              <a:gd name="textAreaLeft" fmla="*/ 0 w 5007600"/>
              <a:gd name="textAreaRight" fmla="*/ 5007960 w 5007600"/>
              <a:gd name="textAreaTop" fmla="*/ 0 h 863640"/>
              <a:gd name="textAreaBottom" fmla="*/ 864000 h 863640"/>
            </a:gdLst>
            <a:ahLst/>
            <a:cxnLst/>
            <a:rect l="textAreaLeft" t="textAreaTop" r="textAreaRight" b="textAreaBottom"/>
            <a:pathLst>
              <a:path w="5727" h="988">
                <a:moveTo>
                  <a:pt x="0" y="25"/>
                </a:moveTo>
                <a:lnTo>
                  <a:pt x="12" y="0"/>
                </a:lnTo>
                <a:lnTo>
                  <a:pt x="5727" y="0"/>
                </a:lnTo>
                <a:lnTo>
                  <a:pt x="5255" y="988"/>
                </a:lnTo>
                <a:lnTo>
                  <a:pt x="0" y="988"/>
                </a:lnTo>
                <a:lnTo>
                  <a:pt x="0" y="25"/>
                </a:lnTo>
                <a:close/>
              </a:path>
            </a:pathLst>
          </a:cu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52" name="Google Shape;575;p25"/>
          <p:cNvSpPr/>
          <p:nvPr/>
        </p:nvSpPr>
        <p:spPr>
          <a:xfrm>
            <a:off x="898560" y="1502280"/>
            <a:ext cx="1056240" cy="712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0" anchor="t">
            <a:normAutofit/>
          </a:bodyPr>
          <a:lstStyle/>
          <a:p>
            <a:pPr>
              <a:lnSpc>
                <a:spcPct val="100000"/>
              </a:lnSpc>
              <a:tabLst>
                <a:tab pos="0" algn="l"/>
              </a:tabLst>
            </a:pPr>
            <a:r>
              <a:rPr lang="en-US" sz="2000" b="0" strike="noStrike" spc="-1">
                <a:solidFill>
                  <a:schemeClr val="lt1"/>
                </a:solidFill>
                <a:latin typeface="Times New Roman"/>
                <a:ea typeface="Times New Roman"/>
              </a:rPr>
              <a:t>01</a:t>
            </a:r>
            <a:endParaRPr lang="en-US" sz="2000" b="0" strike="noStrike" spc="-1">
              <a:solidFill>
                <a:srgbClr val="000000"/>
              </a:solidFill>
              <a:latin typeface="Arial"/>
            </a:endParaRPr>
          </a:p>
        </p:txBody>
      </p:sp>
      <p:sp>
        <p:nvSpPr>
          <p:cNvPr id="253" name="Google Shape;576;p25"/>
          <p:cNvSpPr/>
          <p:nvPr/>
        </p:nvSpPr>
        <p:spPr>
          <a:xfrm>
            <a:off x="1119600" y="2071440"/>
            <a:ext cx="9402840" cy="168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30000"/>
              </a:lnSpc>
              <a:tabLst>
                <a:tab pos="0" algn="l"/>
              </a:tabLst>
            </a:pPr>
            <a:r>
              <a:rPr lang="en-US" sz="2000" b="0" strike="noStrike" spc="-1">
                <a:solidFill>
                  <a:srgbClr val="595959"/>
                </a:solidFill>
                <a:latin typeface="Times New Roman"/>
                <a:ea typeface="Times New Roman"/>
              </a:rPr>
              <a:t>The Issuer issues US$88,000,000 in aggregate principal amount of bonds, with a coupon rate of 7.25% and a maturity date of December 21, 2027. The coupon payment is made semi-annually (i.e., every six months).</a:t>
            </a:r>
            <a:endParaRPr lang="en-US" sz="2000" b="0" strike="noStrike" spc="-1">
              <a:solidFill>
                <a:srgbClr val="000000"/>
              </a:solidFill>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254" name="Google Shape;605;p27"/>
          <p:cNvSpPr/>
          <p:nvPr/>
        </p:nvSpPr>
        <p:spPr>
          <a:xfrm>
            <a:off x="22680" y="3324240"/>
            <a:ext cx="2621160" cy="1619280"/>
          </a:xfrm>
          <a:custGeom>
            <a:avLst/>
            <a:gdLst>
              <a:gd name="textAreaLeft" fmla="*/ 0 w 2621160"/>
              <a:gd name="textAreaRight" fmla="*/ 2621520 w 2621160"/>
              <a:gd name="textAreaTop" fmla="*/ 0 h 1619280"/>
              <a:gd name="textAreaBottom" fmla="*/ 1619640 h 1619280"/>
            </a:gdLst>
            <a:ahLst/>
            <a:cxnLst/>
            <a:rect l="textAreaLeft" t="textAreaTop" r="textAreaRight" b="textAreaBottom"/>
            <a:pathLst>
              <a:path w="4129" h="2551">
                <a:moveTo>
                  <a:pt x="0" y="0"/>
                </a:moveTo>
                <a:lnTo>
                  <a:pt x="2854" y="0"/>
                </a:lnTo>
                <a:lnTo>
                  <a:pt x="2888" y="0"/>
                </a:lnTo>
                <a:lnTo>
                  <a:pt x="2888" y="0"/>
                </a:lnTo>
                <a:lnTo>
                  <a:pt x="2919" y="2"/>
                </a:lnTo>
                <a:cubicBezTo>
                  <a:pt x="3593" y="36"/>
                  <a:pt x="4129" y="593"/>
                  <a:pt x="4129" y="1276"/>
                </a:cubicBezTo>
                <a:cubicBezTo>
                  <a:pt x="4129" y="1958"/>
                  <a:pt x="3593" y="2515"/>
                  <a:pt x="2919" y="2549"/>
                </a:cubicBezTo>
                <a:lnTo>
                  <a:pt x="2888" y="2551"/>
                </a:lnTo>
                <a:lnTo>
                  <a:pt x="2888" y="2551"/>
                </a:lnTo>
                <a:lnTo>
                  <a:pt x="2854" y="2551"/>
                </a:lnTo>
                <a:lnTo>
                  <a:pt x="0" y="2551"/>
                </a:lnTo>
                <a:lnTo>
                  <a:pt x="0" y="0"/>
                </a:lnTo>
                <a:close/>
              </a:path>
            </a:pathLst>
          </a:custGeom>
          <a:solidFill>
            <a:schemeClr val="accent5"/>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55" name="Google Shape;606;p27"/>
          <p:cNvSpPr/>
          <p:nvPr/>
        </p:nvSpPr>
        <p:spPr>
          <a:xfrm>
            <a:off x="1337760" y="3562920"/>
            <a:ext cx="1142280" cy="1142280"/>
          </a:xfrm>
          <a:prstGeom prst="ellipse">
            <a:avLst/>
          </a:prstGeom>
          <a:solidFill>
            <a:schemeClr val="lt1"/>
          </a:solidFill>
          <a:ln w="0">
            <a:noFill/>
          </a:ln>
          <a:effectLst>
            <a:outerShdw blurRad="63360" sx="102000" sy="102000" algn="ctr" rotWithShape="0">
              <a:srgbClr val="D8D8D8">
                <a:alpha val="40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56" name="Google Shape;607;p27"/>
          <p:cNvSpPr/>
          <p:nvPr/>
        </p:nvSpPr>
        <p:spPr>
          <a:xfrm>
            <a:off x="22680" y="3276720"/>
            <a:ext cx="2718360" cy="1715040"/>
          </a:xfrm>
          <a:custGeom>
            <a:avLst/>
            <a:gdLst>
              <a:gd name="textAreaLeft" fmla="*/ 0 w 2718360"/>
              <a:gd name="textAreaRight" fmla="*/ 2718720 w 2718360"/>
              <a:gd name="textAreaTop" fmla="*/ 0 h 1715040"/>
              <a:gd name="textAreaBottom" fmla="*/ 1715400 h 1715040"/>
            </a:gdLst>
            <a:ahLst/>
            <a:cxnLst/>
            <a:rect l="textAreaLeft" t="textAreaTop" r="textAreaRight" b="textAreaBottom"/>
            <a:pathLst>
              <a:path w="4129" h="2551">
                <a:moveTo>
                  <a:pt x="0" y="0"/>
                </a:moveTo>
                <a:lnTo>
                  <a:pt x="2854" y="0"/>
                </a:lnTo>
                <a:lnTo>
                  <a:pt x="2888" y="0"/>
                </a:lnTo>
                <a:lnTo>
                  <a:pt x="2888" y="0"/>
                </a:lnTo>
                <a:lnTo>
                  <a:pt x="2919" y="2"/>
                </a:lnTo>
                <a:cubicBezTo>
                  <a:pt x="3593" y="36"/>
                  <a:pt x="4129" y="593"/>
                  <a:pt x="4129" y="1276"/>
                </a:cubicBezTo>
                <a:cubicBezTo>
                  <a:pt x="4129" y="1958"/>
                  <a:pt x="3593" y="2515"/>
                  <a:pt x="2919" y="2549"/>
                </a:cubicBezTo>
                <a:lnTo>
                  <a:pt x="2888" y="2551"/>
                </a:lnTo>
                <a:lnTo>
                  <a:pt x="2888" y="2551"/>
                </a:lnTo>
                <a:lnTo>
                  <a:pt x="2854" y="2551"/>
                </a:lnTo>
                <a:lnTo>
                  <a:pt x="0" y="2551"/>
                </a:lnTo>
                <a:lnTo>
                  <a:pt x="0" y="0"/>
                </a:lnTo>
                <a:close/>
              </a:path>
            </a:pathLst>
          </a:custGeom>
          <a:noFill/>
          <a:ln w="25400">
            <a:solidFill>
              <a:srgbClr val="E39D58"/>
            </a:solidFill>
            <a:prstDash val="lgDash"/>
            <a:miter/>
          </a:ln>
          <a:effectLst>
            <a:outerShdw blurRad="63360" sx="102000" sy="102000" algn="ctr" rotWithShape="0">
              <a:srgbClr val="A5A5A5">
                <a:alpha val="40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pic>
        <p:nvPicPr>
          <p:cNvPr id="257" name="Google Shape;608;p27" descr="31393935333132383b31393939333930313bbcbccaf5b1a8b1ed"/>
          <p:cNvPicPr/>
          <p:nvPr/>
        </p:nvPicPr>
        <p:blipFill>
          <a:blip r:embed="rId3"/>
          <a:stretch/>
        </p:blipFill>
        <p:spPr>
          <a:xfrm>
            <a:off x="1523880" y="3748320"/>
            <a:ext cx="770760" cy="770760"/>
          </a:xfrm>
          <a:prstGeom prst="rect">
            <a:avLst/>
          </a:prstGeom>
          <a:ln w="0">
            <a:noFill/>
          </a:ln>
        </p:spPr>
      </p:pic>
      <p:pic>
        <p:nvPicPr>
          <p:cNvPr id="258" name="Google Shape;609;p27" descr="图片1"/>
          <p:cNvPicPr/>
          <p:nvPr/>
        </p:nvPicPr>
        <p:blipFill>
          <a:blip r:embed="rId4"/>
          <a:stretch/>
        </p:blipFill>
        <p:spPr>
          <a:xfrm>
            <a:off x="1502280" y="1909080"/>
            <a:ext cx="1958760" cy="4143960"/>
          </a:xfrm>
          <a:prstGeom prst="rect">
            <a:avLst/>
          </a:prstGeom>
          <a:ln w="0">
            <a:noFill/>
          </a:ln>
        </p:spPr>
      </p:pic>
      <p:sp>
        <p:nvSpPr>
          <p:cNvPr id="259" name="Google Shape;610;p27"/>
          <p:cNvSpPr/>
          <p:nvPr/>
        </p:nvSpPr>
        <p:spPr>
          <a:xfrm>
            <a:off x="720000" y="66600"/>
            <a:ext cx="4281840" cy="1244520"/>
          </a:xfrm>
          <a:prstGeom prst="rect">
            <a:avLst/>
          </a:prstGeom>
          <a:noFill/>
          <a:ln w="0">
            <a:noFill/>
          </a:ln>
        </p:spPr>
        <p:style>
          <a:lnRef idx="0">
            <a:scrgbClr r="0" g="0" b="0"/>
          </a:lnRef>
          <a:fillRef idx="0">
            <a:scrgbClr r="0" g="0" b="0"/>
          </a:fillRef>
          <a:effectRef idx="0">
            <a:scrgbClr r="0" g="0" b="0"/>
          </a:effectRef>
          <a:fontRef idx="minor"/>
        </p:style>
        <p:txBody>
          <a:bodyPr lIns="72000" tIns="36000" rIns="72000" bIns="108000" anchor="ctr">
            <a:noAutofit/>
          </a:bodyPr>
          <a:lstStyle/>
          <a:p>
            <a:pPr>
              <a:lnSpc>
                <a:spcPct val="90000"/>
              </a:lnSpc>
              <a:tabLst>
                <a:tab pos="0" algn="l"/>
              </a:tabLst>
            </a:pPr>
            <a:r>
              <a:rPr lang="en-US" sz="3000" b="1" strike="noStrike" spc="-1">
                <a:solidFill>
                  <a:schemeClr val="dk1"/>
                </a:solidFill>
                <a:latin typeface="Times New Roman"/>
                <a:ea typeface="Times New Roman"/>
              </a:rPr>
              <a:t>WLB6’s accounts</a:t>
            </a:r>
            <a:endParaRPr lang="en-US" sz="3000" b="0" strike="noStrike" spc="-1">
              <a:solidFill>
                <a:srgbClr val="000000"/>
              </a:solidFill>
              <a:latin typeface="Arial"/>
            </a:endParaRPr>
          </a:p>
        </p:txBody>
      </p:sp>
      <p:sp>
        <p:nvSpPr>
          <p:cNvPr id="260" name="Google Shape;611;p27"/>
          <p:cNvSpPr/>
          <p:nvPr/>
        </p:nvSpPr>
        <p:spPr>
          <a:xfrm>
            <a:off x="551520" y="40644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261" name="Google Shape;612;p27"/>
          <p:cNvSpPr/>
          <p:nvPr/>
        </p:nvSpPr>
        <p:spPr>
          <a:xfrm>
            <a:off x="3462120" y="4656600"/>
            <a:ext cx="6308640" cy="523080"/>
          </a:xfrm>
          <a:prstGeom prst="roundRect">
            <a:avLst>
              <a:gd name="adj" fmla="val 50000"/>
            </a:avLst>
          </a:prstGeom>
          <a:solidFill>
            <a:schemeClr val="accent3"/>
          </a:solidFill>
          <a:ln w="0">
            <a:noFill/>
          </a:ln>
          <a:effectLst>
            <a:outerShdw blurRad="50760" dist="37674" dir="18900000" algn="bl" rotWithShape="0">
              <a:srgbClr val="BFBFBF">
                <a:alpha val="40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en-US" sz="2400" b="0" strike="noStrike" spc="-1">
                <a:solidFill>
                  <a:srgbClr val="F2F2F2"/>
                </a:solidFill>
                <a:latin typeface="Times New Roman"/>
                <a:ea typeface="Times New Roman"/>
              </a:rPr>
              <a:t>the Guarantee Fee Reserve Account               </a:t>
            </a:r>
            <a:endParaRPr lang="en-US" sz="2400" b="0" strike="noStrike" spc="-1">
              <a:solidFill>
                <a:srgbClr val="FFFFFF"/>
              </a:solidFill>
              <a:latin typeface="Arial"/>
            </a:endParaRPr>
          </a:p>
        </p:txBody>
      </p:sp>
      <p:sp>
        <p:nvSpPr>
          <p:cNvPr id="262" name="Google Shape;613;p27"/>
          <p:cNvSpPr/>
          <p:nvPr/>
        </p:nvSpPr>
        <p:spPr>
          <a:xfrm>
            <a:off x="3462120" y="2710080"/>
            <a:ext cx="6308640" cy="523080"/>
          </a:xfrm>
          <a:prstGeom prst="roundRect">
            <a:avLst>
              <a:gd name="adj" fmla="val 50000"/>
            </a:avLst>
          </a:prstGeom>
          <a:solidFill>
            <a:schemeClr val="accent3"/>
          </a:solidFill>
          <a:ln w="0">
            <a:noFill/>
          </a:ln>
          <a:effectLst>
            <a:outerShdw blurRad="50760" dist="37674" dir="18900000" algn="bl" rotWithShape="0">
              <a:srgbClr val="BFBFBF">
                <a:alpha val="40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en-US" sz="2400" b="0" strike="noStrike" spc="-1">
                <a:solidFill>
                  <a:srgbClr val="F2F2F2"/>
                </a:solidFill>
                <a:latin typeface="Times New Roman"/>
                <a:ea typeface="Times New Roman"/>
              </a:rPr>
              <a:t>the Debt Service Reserve Account	             </a:t>
            </a:r>
            <a:endParaRPr lang="en-US" sz="2400" b="0" strike="noStrike" spc="-1">
              <a:solidFill>
                <a:srgbClr val="FFFFFF"/>
              </a:solidFill>
              <a:latin typeface="Arial"/>
            </a:endParaRPr>
          </a:p>
        </p:txBody>
      </p:sp>
      <p:sp>
        <p:nvSpPr>
          <p:cNvPr id="263" name="Google Shape;614;p27"/>
          <p:cNvSpPr/>
          <p:nvPr/>
        </p:nvSpPr>
        <p:spPr>
          <a:xfrm>
            <a:off x="2881800" y="1755000"/>
            <a:ext cx="6308640" cy="523080"/>
          </a:xfrm>
          <a:prstGeom prst="roundRect">
            <a:avLst>
              <a:gd name="adj" fmla="val 50000"/>
            </a:avLst>
          </a:prstGeom>
          <a:solidFill>
            <a:schemeClr val="accent3"/>
          </a:solidFill>
          <a:ln w="0">
            <a:noFill/>
          </a:ln>
          <a:effectLst>
            <a:outerShdw blurRad="50760" dist="37674" dir="18900000" algn="bl" rotWithShape="0">
              <a:srgbClr val="BFBFBF">
                <a:alpha val="40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en-US" sz="2400" b="0" strike="noStrike" spc="-1">
                <a:solidFill>
                  <a:srgbClr val="F2F2F2"/>
                </a:solidFill>
                <a:latin typeface="Times New Roman"/>
                <a:ea typeface="Times New Roman"/>
              </a:rPr>
              <a:t>the Funding Account			        </a:t>
            </a:r>
            <a:endParaRPr lang="en-US" sz="2400" b="0" strike="noStrike" spc="-1">
              <a:solidFill>
                <a:srgbClr val="FFFFFF"/>
              </a:solidFill>
              <a:latin typeface="Arial"/>
            </a:endParaRPr>
          </a:p>
        </p:txBody>
      </p:sp>
      <p:sp>
        <p:nvSpPr>
          <p:cNvPr id="264" name="Google Shape;615;p27"/>
          <p:cNvSpPr/>
          <p:nvPr/>
        </p:nvSpPr>
        <p:spPr>
          <a:xfrm>
            <a:off x="3621240" y="3665880"/>
            <a:ext cx="6308640" cy="523080"/>
          </a:xfrm>
          <a:prstGeom prst="roundRect">
            <a:avLst>
              <a:gd name="adj" fmla="val 50000"/>
            </a:avLst>
          </a:prstGeom>
          <a:solidFill>
            <a:schemeClr val="accent3"/>
          </a:solidFill>
          <a:ln w="0">
            <a:noFill/>
          </a:ln>
          <a:effectLst>
            <a:outerShdw blurRad="50760" dist="37674" dir="18900000" algn="bl" rotWithShape="0">
              <a:srgbClr val="BFBFBF">
                <a:alpha val="40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en-US" sz="2400" b="0" strike="noStrike" spc="-1">
                <a:solidFill>
                  <a:srgbClr val="F2F2F2"/>
                </a:solidFill>
                <a:latin typeface="Times New Roman"/>
                <a:ea typeface="Times New Roman"/>
              </a:rPr>
              <a:t>the Recovery Account                                     </a:t>
            </a:r>
            <a:endParaRPr lang="en-US" sz="2400" b="0" strike="noStrike" spc="-1">
              <a:solidFill>
                <a:srgbClr val="FFFFFF"/>
              </a:solidFill>
              <a:latin typeface="Arial"/>
            </a:endParaRPr>
          </a:p>
        </p:txBody>
      </p:sp>
      <p:sp>
        <p:nvSpPr>
          <p:cNvPr id="265" name="Google Shape;616;p27"/>
          <p:cNvSpPr/>
          <p:nvPr/>
        </p:nvSpPr>
        <p:spPr>
          <a:xfrm>
            <a:off x="2881800" y="5577120"/>
            <a:ext cx="6308640" cy="523080"/>
          </a:xfrm>
          <a:prstGeom prst="roundRect">
            <a:avLst>
              <a:gd name="adj" fmla="val 50000"/>
            </a:avLst>
          </a:prstGeom>
          <a:solidFill>
            <a:schemeClr val="accent3"/>
          </a:solidFill>
          <a:ln w="0">
            <a:noFill/>
          </a:ln>
          <a:effectLst>
            <a:outerShdw blurRad="50760" dist="37674" dir="18900000" algn="bl" rotWithShape="0">
              <a:srgbClr val="BFBFBF">
                <a:alpha val="40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en-US" sz="2400" b="0" strike="noStrike" spc="-1">
                <a:solidFill>
                  <a:srgbClr val="F2F2F2"/>
                </a:solidFill>
                <a:latin typeface="Times New Roman"/>
                <a:ea typeface="Times New Roman"/>
              </a:rPr>
              <a:t>the Collection Account                                  </a:t>
            </a:r>
            <a:endParaRPr lang="en-US" sz="2400" b="0" strike="noStrike" spc="-1">
              <a:solidFill>
                <a:srgbClr val="FFFFFF"/>
              </a:solidFill>
              <a:latin typeface="Arial"/>
            </a:endParaRPr>
          </a:p>
        </p:txBody>
      </p:sp>
      <p:sp>
        <p:nvSpPr>
          <p:cNvPr id="266" name="Google Shape;617;p27"/>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FFFFF"/>
                </a:solidFill>
                <a:latin typeface="Arial"/>
                <a:ea typeface="Arial"/>
              </a:rPr>
              <a:t>17</a:t>
            </a:r>
            <a:endParaRPr lang="en-US" sz="1800" b="0" strike="noStrike" spc="-1">
              <a:solidFill>
                <a:srgbClr val="FFFFFF"/>
              </a:solidFill>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267" name="Google Shape;783;p35"/>
          <p:cNvSpPr/>
          <p:nvPr/>
        </p:nvSpPr>
        <p:spPr>
          <a:xfrm>
            <a:off x="1167120" y="2795400"/>
            <a:ext cx="2847240" cy="2847240"/>
          </a:xfrm>
          <a:prstGeom prst="ellipse">
            <a:avLst/>
          </a:prstGeom>
          <a:gradFill rotWithShape="0">
            <a:gsLst>
              <a:gs pos="0">
                <a:srgbClr val="FADED8"/>
              </a:gs>
              <a:gs pos="19000">
                <a:srgbClr val="F09B8B"/>
              </a:gs>
              <a:gs pos="100000">
                <a:srgbClr val="E6593D"/>
              </a:gs>
            </a:gsLst>
            <a:lin ang="810000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68" name="Google Shape;784;p35"/>
          <p:cNvSpPr/>
          <p:nvPr/>
        </p:nvSpPr>
        <p:spPr>
          <a:xfrm>
            <a:off x="1443240" y="3071880"/>
            <a:ext cx="2294280" cy="2294280"/>
          </a:xfrm>
          <a:prstGeom prst="ellipse">
            <a:avLst/>
          </a:prstGeom>
          <a:noFill/>
          <a:ln w="22225">
            <a:solidFill>
              <a:srgbClr val="FADED8"/>
            </a:solidFill>
            <a:prstDash val="lgDashDot"/>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69" name="Google Shape;789;p35"/>
          <p:cNvSpPr/>
          <p:nvPr/>
        </p:nvSpPr>
        <p:spPr>
          <a:xfrm>
            <a:off x="3723480" y="2737800"/>
            <a:ext cx="245160" cy="245160"/>
          </a:xfrm>
          <a:prstGeom prst="ellipse">
            <a:avLst/>
          </a:prstGeom>
          <a:solidFill>
            <a:srgbClr val="E6593D"/>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70" name="Google Shape;790;p35"/>
          <p:cNvSpPr/>
          <p:nvPr/>
        </p:nvSpPr>
        <p:spPr>
          <a:xfrm>
            <a:off x="3579480" y="2737800"/>
            <a:ext cx="245160" cy="245160"/>
          </a:xfrm>
          <a:prstGeom prst="ellipse">
            <a:avLst/>
          </a:prstGeom>
          <a:no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71" name="Google Shape;791;p35"/>
          <p:cNvSpPr/>
          <p:nvPr/>
        </p:nvSpPr>
        <p:spPr>
          <a:xfrm>
            <a:off x="4046760" y="4921200"/>
            <a:ext cx="245160" cy="245160"/>
          </a:xfrm>
          <a:prstGeom prst="ellipse">
            <a:avLst/>
          </a:prstGeom>
          <a:solidFill>
            <a:srgbClr val="E6593D"/>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72" name="Google Shape;792;p35"/>
          <p:cNvSpPr/>
          <p:nvPr/>
        </p:nvSpPr>
        <p:spPr>
          <a:xfrm>
            <a:off x="3889080" y="4921200"/>
            <a:ext cx="245160" cy="245160"/>
          </a:xfrm>
          <a:prstGeom prst="ellipse">
            <a:avLst/>
          </a:prstGeom>
          <a:no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73" name="Google Shape;793;p35"/>
          <p:cNvSpPr/>
          <p:nvPr/>
        </p:nvSpPr>
        <p:spPr>
          <a:xfrm>
            <a:off x="983520" y="981000"/>
            <a:ext cx="10689840" cy="1050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30000"/>
              </a:lnSpc>
              <a:tabLst>
                <a:tab pos="0" algn="l"/>
              </a:tabLst>
            </a:pPr>
            <a:r>
              <a:rPr lang="en-US" sz="2000" b="1" strike="noStrike" spc="-1">
                <a:solidFill>
                  <a:srgbClr val="595959"/>
                </a:solidFill>
                <a:latin typeface="Times New Roman"/>
                <a:ea typeface="Times New Roman"/>
              </a:rPr>
              <a:t>WLB 6 utilized three layers of blended finance structure to mitigate risks for investors.</a:t>
            </a:r>
            <a:endParaRPr lang="en-US" sz="2000" b="0" strike="noStrike" spc="-1">
              <a:solidFill>
                <a:srgbClr val="000000"/>
              </a:solidFill>
              <a:latin typeface="Arial"/>
            </a:endParaRPr>
          </a:p>
          <a:p>
            <a:pPr marL="343080" indent="-343080">
              <a:lnSpc>
                <a:spcPct val="130000"/>
              </a:lnSpc>
              <a:buClr>
                <a:srgbClr val="595959"/>
              </a:buClr>
              <a:buFont typeface="Arial"/>
              <a:buChar char="•"/>
              <a:tabLst>
                <a:tab pos="0" algn="l"/>
              </a:tabLst>
            </a:pPr>
            <a:r>
              <a:rPr lang="en-US" sz="1800" b="1" strike="noStrike" spc="-1">
                <a:solidFill>
                  <a:srgbClr val="595959"/>
                </a:solidFill>
                <a:latin typeface="Times New Roman"/>
                <a:ea typeface="Times New Roman"/>
              </a:rPr>
              <a:t>Blended finance combines concessional and commercial capital, leveraging public or philanthropic funds to absorb losses or provide guarantees, thereby reducing risks and enhancing returns to mobilize private investment for development outcomes.</a:t>
            </a:r>
            <a:endParaRPr lang="en-US" sz="1800" b="0" strike="noStrike" spc="-1">
              <a:solidFill>
                <a:srgbClr val="000000"/>
              </a:solidFill>
              <a:latin typeface="Arial"/>
            </a:endParaRPr>
          </a:p>
          <a:p>
            <a:pPr>
              <a:lnSpc>
                <a:spcPct val="130000"/>
              </a:lnSpc>
              <a:tabLst>
                <a:tab pos="0" algn="l"/>
              </a:tabLst>
            </a:pPr>
            <a:endParaRPr lang="en-US" sz="1800" b="0" strike="noStrike" spc="-1">
              <a:solidFill>
                <a:srgbClr val="000000"/>
              </a:solidFill>
              <a:latin typeface="Arial"/>
            </a:endParaRPr>
          </a:p>
        </p:txBody>
      </p:sp>
      <p:pic>
        <p:nvPicPr>
          <p:cNvPr id="274" name="Google Shape;797;p35" descr="icon:src=kso_mobile,id=21567271,setid=0"/>
          <p:cNvPicPr/>
          <p:nvPr/>
        </p:nvPicPr>
        <p:blipFill>
          <a:blip r:embed="rId3"/>
          <a:stretch/>
        </p:blipFill>
        <p:spPr>
          <a:xfrm>
            <a:off x="2174040" y="3760920"/>
            <a:ext cx="919800" cy="916560"/>
          </a:xfrm>
          <a:prstGeom prst="rect">
            <a:avLst/>
          </a:prstGeom>
          <a:ln w="0">
            <a:noFill/>
          </a:ln>
        </p:spPr>
      </p:pic>
      <p:sp>
        <p:nvSpPr>
          <p:cNvPr id="275" name="Google Shape;798;p35"/>
          <p:cNvSpPr/>
          <p:nvPr/>
        </p:nvSpPr>
        <p:spPr>
          <a:xfrm>
            <a:off x="809640" y="245880"/>
            <a:ext cx="10174680" cy="6991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120000"/>
              </a:lnSpc>
              <a:tabLst>
                <a:tab pos="0" algn="l"/>
              </a:tabLst>
            </a:pPr>
            <a:r>
              <a:rPr lang="en-US" sz="3000" b="1" strike="noStrike" spc="-1">
                <a:solidFill>
                  <a:srgbClr val="000000"/>
                </a:solidFill>
                <a:latin typeface="Times New Roman"/>
                <a:ea typeface="Times New Roman"/>
              </a:rPr>
              <a:t>WLB6’s risk mitigation structure</a:t>
            </a:r>
            <a:endParaRPr lang="en-US" sz="3000" b="0" strike="noStrike" spc="-1">
              <a:solidFill>
                <a:srgbClr val="000000"/>
              </a:solidFill>
              <a:latin typeface="Arial"/>
            </a:endParaRPr>
          </a:p>
        </p:txBody>
      </p:sp>
      <p:sp>
        <p:nvSpPr>
          <p:cNvPr id="276" name="Google Shape;802;p35"/>
          <p:cNvSpPr/>
          <p:nvPr/>
        </p:nvSpPr>
        <p:spPr>
          <a:xfrm>
            <a:off x="4046760" y="2566080"/>
            <a:ext cx="6885720" cy="486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30000"/>
              </a:lnSpc>
              <a:tabLst>
                <a:tab pos="0" algn="l"/>
              </a:tabLst>
            </a:pPr>
            <a:r>
              <a:rPr lang="en-US" sz="2000" b="1" strike="noStrike" spc="-1">
                <a:solidFill>
                  <a:srgbClr val="000000"/>
                </a:solidFill>
                <a:latin typeface="Times New Roman"/>
                <a:ea typeface="Times New Roman"/>
              </a:rPr>
              <a:t>A subordinated indebtedness serves as a first-loss capital</a:t>
            </a:r>
            <a:endParaRPr lang="en-US" sz="2000" b="0" strike="noStrike" spc="-1">
              <a:solidFill>
                <a:srgbClr val="000000"/>
              </a:solidFill>
              <a:latin typeface="Arial"/>
            </a:endParaRPr>
          </a:p>
        </p:txBody>
      </p:sp>
      <p:sp>
        <p:nvSpPr>
          <p:cNvPr id="277" name="Google Shape;803;p35"/>
          <p:cNvSpPr/>
          <p:nvPr/>
        </p:nvSpPr>
        <p:spPr>
          <a:xfrm>
            <a:off x="4659480" y="3788280"/>
            <a:ext cx="7084440" cy="643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70000"/>
              </a:lnSpc>
              <a:tabLst>
                <a:tab pos="0" algn="l"/>
              </a:tabLst>
            </a:pPr>
            <a:r>
              <a:rPr lang="en-US" sz="2000" b="1" strike="noStrike" spc="-1">
                <a:solidFill>
                  <a:srgbClr val="000000"/>
                </a:solidFill>
                <a:latin typeface="Times New Roman"/>
                <a:ea typeface="Times New Roman"/>
              </a:rPr>
              <a:t>A partial guarantee of up to 40% </a:t>
            </a:r>
            <a:endParaRPr lang="en-US" sz="2000" b="0" strike="noStrike" spc="-1">
              <a:solidFill>
                <a:srgbClr val="000000"/>
              </a:solidFill>
              <a:latin typeface="Arial"/>
            </a:endParaRPr>
          </a:p>
          <a:p>
            <a:pPr>
              <a:lnSpc>
                <a:spcPct val="70000"/>
              </a:lnSpc>
              <a:spcBef>
                <a:spcPts val="1001"/>
              </a:spcBef>
              <a:tabLst>
                <a:tab pos="0" algn="l"/>
              </a:tabLst>
            </a:pPr>
            <a:r>
              <a:rPr lang="en-US" sz="2000" b="1" strike="noStrike" spc="-1">
                <a:solidFill>
                  <a:srgbClr val="000000"/>
                </a:solidFill>
                <a:latin typeface="Times New Roman"/>
                <a:ea typeface="Times New Roman"/>
              </a:rPr>
              <a:t>of the net losses of WLB6’s principal</a:t>
            </a:r>
            <a:endParaRPr lang="en-US" sz="2000" b="0" strike="noStrike" spc="-1">
              <a:solidFill>
                <a:srgbClr val="000000"/>
              </a:solidFill>
              <a:latin typeface="Arial"/>
            </a:endParaRPr>
          </a:p>
        </p:txBody>
      </p:sp>
      <p:sp>
        <p:nvSpPr>
          <p:cNvPr id="278" name="Google Shape;804;p35"/>
          <p:cNvSpPr/>
          <p:nvPr/>
        </p:nvSpPr>
        <p:spPr>
          <a:xfrm>
            <a:off x="4316760" y="4805640"/>
            <a:ext cx="4838400" cy="486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30000"/>
              </a:lnSpc>
              <a:tabLst>
                <a:tab pos="0" algn="l"/>
              </a:tabLst>
            </a:pPr>
            <a:r>
              <a:rPr lang="en-US" sz="2000" b="1" strike="noStrike" spc="-1">
                <a:solidFill>
                  <a:srgbClr val="000000"/>
                </a:solidFill>
                <a:latin typeface="Times New Roman"/>
                <a:ea typeface="Times New Roman"/>
              </a:rPr>
              <a:t>A pledge and first-ranking floating charge</a:t>
            </a:r>
            <a:endParaRPr lang="en-US" sz="2000" b="0" strike="noStrike" spc="-1">
              <a:solidFill>
                <a:srgbClr val="000000"/>
              </a:solidFill>
              <a:latin typeface="Arial"/>
            </a:endParaRPr>
          </a:p>
        </p:txBody>
      </p:sp>
      <p:sp>
        <p:nvSpPr>
          <p:cNvPr id="279" name="Google Shape;823;p36"/>
          <p:cNvSpPr/>
          <p:nvPr/>
        </p:nvSpPr>
        <p:spPr>
          <a:xfrm>
            <a:off x="4199760" y="2938680"/>
            <a:ext cx="5737680" cy="84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30000"/>
              </a:lnSpc>
              <a:tabLst>
                <a:tab pos="0" algn="l"/>
              </a:tabLst>
            </a:pPr>
            <a:r>
              <a:rPr lang="en-US" sz="1800" b="0" strike="noStrike" spc="-1">
                <a:solidFill>
                  <a:srgbClr val="000000"/>
                </a:solidFill>
                <a:latin typeface="Times New Roman"/>
                <a:ea typeface="Times New Roman"/>
              </a:rPr>
              <a:t>A cushion to absorb the loss for the bondholders</a:t>
            </a:r>
            <a:endParaRPr lang="en-US" sz="1800" b="0" strike="noStrike" spc="-1">
              <a:solidFill>
                <a:srgbClr val="000000"/>
              </a:solidFill>
              <a:latin typeface="Arial"/>
            </a:endParaRPr>
          </a:p>
        </p:txBody>
      </p:sp>
      <p:sp>
        <p:nvSpPr>
          <p:cNvPr id="280" name="文本框 3"/>
          <p:cNvSpPr/>
          <p:nvPr/>
        </p:nvSpPr>
        <p:spPr>
          <a:xfrm>
            <a:off x="4401360" y="5213520"/>
            <a:ext cx="5862600" cy="115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30000"/>
              </a:lnSpc>
            </a:pPr>
            <a:r>
              <a:rPr lang="en-US" sz="1800" b="0" strike="noStrike" spc="-1">
                <a:solidFill>
                  <a:srgbClr val="000000"/>
                </a:solidFill>
                <a:latin typeface="Times New Roman"/>
                <a:ea typeface="Times New Roman"/>
              </a:rPr>
              <a:t>The Issuer's bank accounts were secured under the Deed of Pledge and Charge. If a default occurs, the floating charge of the accounts will crystallizes and becomes a fixed charge.</a:t>
            </a:r>
            <a:endParaRPr lang="en-US" sz="1800" b="0" strike="noStrike" spc="-1">
              <a:solidFill>
                <a:srgbClr val="000000"/>
              </a:solidFill>
              <a:latin typeface="Arial"/>
            </a:endParaRPr>
          </a:p>
        </p:txBody>
      </p:sp>
      <p:sp>
        <p:nvSpPr>
          <p:cNvPr id="281" name="Google Shape;770;p34"/>
          <p:cNvSpPr/>
          <p:nvPr/>
        </p:nvSpPr>
        <p:spPr>
          <a:xfrm>
            <a:off x="627480" y="40644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282" name="Google Shape;789;p35"/>
          <p:cNvSpPr/>
          <p:nvPr/>
        </p:nvSpPr>
        <p:spPr>
          <a:xfrm>
            <a:off x="4385160" y="3976200"/>
            <a:ext cx="245160" cy="245160"/>
          </a:xfrm>
          <a:prstGeom prst="ellipse">
            <a:avLst/>
          </a:prstGeom>
          <a:solidFill>
            <a:srgbClr val="E6593D"/>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83" name="Google Shape;790;p35"/>
          <p:cNvSpPr/>
          <p:nvPr/>
        </p:nvSpPr>
        <p:spPr>
          <a:xfrm>
            <a:off x="4227840" y="3976200"/>
            <a:ext cx="245160" cy="245160"/>
          </a:xfrm>
          <a:prstGeom prst="ellipse">
            <a:avLst/>
          </a:prstGeom>
          <a:no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84" name="Google Shape;617;p27"/>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FFFFF"/>
                </a:solidFill>
                <a:latin typeface="Arial"/>
                <a:ea typeface="Arial"/>
              </a:rPr>
              <a:t>18</a:t>
            </a:r>
            <a:endParaRPr lang="en-US" sz="1800" b="0" strike="noStrike" spc="-1">
              <a:solidFill>
                <a:srgbClr val="FFFFFF"/>
              </a:solidFill>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285" name="Google Shape;900;p39"/>
          <p:cNvSpPr/>
          <p:nvPr/>
        </p:nvSpPr>
        <p:spPr>
          <a:xfrm>
            <a:off x="8637840" y="1421280"/>
            <a:ext cx="3249720" cy="2050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7160" anchor="t">
            <a:noAutofit/>
          </a:bodyPr>
          <a:lstStyle/>
          <a:p>
            <a:pPr>
              <a:lnSpc>
                <a:spcPct val="130000"/>
              </a:lnSpc>
              <a:tabLst>
                <a:tab pos="0" algn="l"/>
              </a:tabLst>
            </a:pPr>
            <a:r>
              <a:rPr lang="en-US" sz="1800" b="0" strike="noStrike" spc="-1">
                <a:solidFill>
                  <a:srgbClr val="36363D"/>
                </a:solidFill>
                <a:latin typeface="Times New Roman"/>
                <a:ea typeface="Times New Roman"/>
              </a:rPr>
              <a:t>The regional borrowers are responsible for making loans to women-focused enterprises located in Kenya, Indonesia, Vietnam, Cambodia, and India.</a:t>
            </a:r>
            <a:endParaRPr lang="en-US" sz="1800" b="0" strike="noStrike" spc="-1">
              <a:solidFill>
                <a:srgbClr val="000000"/>
              </a:solidFill>
              <a:latin typeface="Arial"/>
            </a:endParaRPr>
          </a:p>
        </p:txBody>
      </p:sp>
      <p:cxnSp>
        <p:nvCxnSpPr>
          <p:cNvPr id="286" name="Google Shape;901;p39"/>
          <p:cNvCxnSpPr/>
          <p:nvPr/>
        </p:nvCxnSpPr>
        <p:spPr>
          <a:xfrm>
            <a:off x="5531040" y="2079000"/>
            <a:ext cx="2243520" cy="542160"/>
          </a:xfrm>
          <a:prstGeom prst="straightConnector1">
            <a:avLst/>
          </a:prstGeom>
          <a:ln w="9525">
            <a:solidFill>
              <a:srgbClr val="E6593D"/>
            </a:solidFill>
            <a:round/>
          </a:ln>
        </p:spPr>
      </p:cxnSp>
      <p:cxnSp>
        <p:nvCxnSpPr>
          <p:cNvPr id="287" name="Google Shape;902;p39"/>
          <p:cNvCxnSpPr/>
          <p:nvPr/>
        </p:nvCxnSpPr>
        <p:spPr>
          <a:xfrm flipV="1">
            <a:off x="4043880" y="2060640"/>
            <a:ext cx="1315800" cy="1033560"/>
          </a:xfrm>
          <a:prstGeom prst="straightConnector1">
            <a:avLst/>
          </a:prstGeom>
          <a:ln w="9525">
            <a:solidFill>
              <a:srgbClr val="E6593D"/>
            </a:solidFill>
            <a:round/>
          </a:ln>
        </p:spPr>
      </p:cxnSp>
      <p:cxnSp>
        <p:nvCxnSpPr>
          <p:cNvPr id="288" name="Google Shape;903;p39"/>
          <p:cNvCxnSpPr/>
          <p:nvPr/>
        </p:nvCxnSpPr>
        <p:spPr>
          <a:xfrm flipH="1" flipV="1">
            <a:off x="5358960" y="2060640"/>
            <a:ext cx="705600" cy="1213920"/>
          </a:xfrm>
          <a:prstGeom prst="straightConnector1">
            <a:avLst/>
          </a:prstGeom>
          <a:ln w="9525">
            <a:solidFill>
              <a:srgbClr val="E6593D"/>
            </a:solidFill>
            <a:round/>
          </a:ln>
        </p:spPr>
      </p:cxnSp>
      <p:sp>
        <p:nvSpPr>
          <p:cNvPr id="289" name="Google Shape;904;p39"/>
          <p:cNvSpPr/>
          <p:nvPr/>
        </p:nvSpPr>
        <p:spPr>
          <a:xfrm>
            <a:off x="5603040" y="2916720"/>
            <a:ext cx="826560" cy="826560"/>
          </a:xfrm>
          <a:prstGeom prst="ellipse">
            <a:avLst/>
          </a:prstGeom>
          <a:solidFill>
            <a:schemeClr val="lt1"/>
          </a:solid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90" name="Google Shape;905;p39"/>
          <p:cNvSpPr/>
          <p:nvPr/>
        </p:nvSpPr>
        <p:spPr>
          <a:xfrm>
            <a:off x="7392960" y="2008440"/>
            <a:ext cx="1111680" cy="1111680"/>
          </a:xfrm>
          <a:prstGeom prst="ellipse">
            <a:avLst/>
          </a:prstGeom>
          <a:solidFill>
            <a:schemeClr val="lt1"/>
          </a:solid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91" name="Google Shape;906;p39"/>
          <p:cNvSpPr/>
          <p:nvPr/>
        </p:nvSpPr>
        <p:spPr>
          <a:xfrm>
            <a:off x="7445160" y="2060640"/>
            <a:ext cx="1007640" cy="1007640"/>
          </a:xfrm>
          <a:prstGeom prst="ellipse">
            <a:avLst/>
          </a:prstGeom>
          <a:solidFill>
            <a:srgbClr val="E6593D"/>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4800" b="1" strike="noStrike" spc="-1">
                <a:solidFill>
                  <a:schemeClr val="lt1"/>
                </a:solidFill>
                <a:latin typeface="Times New Roman"/>
                <a:ea typeface="Times New Roman"/>
              </a:rPr>
              <a:t>$</a:t>
            </a:r>
            <a:endParaRPr lang="en-US" sz="4800" b="0" strike="noStrike" spc="-1">
              <a:solidFill>
                <a:srgbClr val="FFFFFF"/>
              </a:solidFill>
              <a:latin typeface="Arial"/>
            </a:endParaRPr>
          </a:p>
        </p:txBody>
      </p:sp>
      <p:sp>
        <p:nvSpPr>
          <p:cNvPr id="292" name="Google Shape;907;p39"/>
          <p:cNvSpPr/>
          <p:nvPr/>
        </p:nvSpPr>
        <p:spPr>
          <a:xfrm>
            <a:off x="5668200" y="2981880"/>
            <a:ext cx="695880" cy="695880"/>
          </a:xfrm>
          <a:prstGeom prst="ellipse">
            <a:avLst/>
          </a:prstGeom>
          <a:solidFill>
            <a:srgbClr val="E6593D"/>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3600" b="1" strike="noStrike" spc="-1">
                <a:solidFill>
                  <a:schemeClr val="lt1"/>
                </a:solidFill>
                <a:latin typeface="Times New Roman"/>
                <a:ea typeface="Times New Roman"/>
              </a:rPr>
              <a:t>$</a:t>
            </a:r>
            <a:endParaRPr lang="en-US" sz="3600" b="0" strike="noStrike" spc="-1">
              <a:solidFill>
                <a:srgbClr val="FFFFFF"/>
              </a:solidFill>
              <a:latin typeface="Arial"/>
            </a:endParaRPr>
          </a:p>
        </p:txBody>
      </p:sp>
      <p:sp>
        <p:nvSpPr>
          <p:cNvPr id="293" name="Google Shape;908;p39"/>
          <p:cNvSpPr/>
          <p:nvPr/>
        </p:nvSpPr>
        <p:spPr>
          <a:xfrm>
            <a:off x="316440" y="1597680"/>
            <a:ext cx="3147120" cy="1317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7160" anchor="t">
            <a:noAutofit/>
          </a:bodyPr>
          <a:lstStyle/>
          <a:p>
            <a:pPr>
              <a:lnSpc>
                <a:spcPct val="130000"/>
              </a:lnSpc>
              <a:tabLst>
                <a:tab pos="0" algn="l"/>
              </a:tabLst>
            </a:pPr>
            <a:r>
              <a:rPr lang="en-US" sz="1800" b="0" strike="noStrike" spc="-1">
                <a:solidFill>
                  <a:schemeClr val="dk1"/>
                </a:solidFill>
                <a:latin typeface="Times New Roman"/>
                <a:ea typeface="Times New Roman"/>
              </a:rPr>
              <a:t>The Issuer uses the proceeds from the issuance of the Bonds to make loans to regional borrowers in the form of a non-convertible debenture.</a:t>
            </a:r>
            <a:endParaRPr lang="en-US" sz="1800" b="0" strike="noStrike" spc="-1">
              <a:solidFill>
                <a:srgbClr val="000000"/>
              </a:solidFill>
              <a:latin typeface="Arial"/>
            </a:endParaRPr>
          </a:p>
        </p:txBody>
      </p:sp>
      <p:sp>
        <p:nvSpPr>
          <p:cNvPr id="294" name="Google Shape;909;p39"/>
          <p:cNvSpPr/>
          <p:nvPr/>
        </p:nvSpPr>
        <p:spPr>
          <a:xfrm>
            <a:off x="3587400" y="2610720"/>
            <a:ext cx="861480" cy="861480"/>
          </a:xfrm>
          <a:prstGeom prst="ellipse">
            <a:avLst/>
          </a:prstGeom>
          <a:solidFill>
            <a:schemeClr val="lt1"/>
          </a:solid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295" name="Google Shape;910;p39"/>
          <p:cNvSpPr/>
          <p:nvPr/>
        </p:nvSpPr>
        <p:spPr>
          <a:xfrm>
            <a:off x="5142600" y="1745640"/>
            <a:ext cx="458280" cy="458280"/>
          </a:xfrm>
          <a:prstGeom prst="ellipse">
            <a:avLst/>
          </a:prstGeom>
          <a:solidFill>
            <a:srgbClr val="E6593D"/>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pic>
        <p:nvPicPr>
          <p:cNvPr id="296" name="Google Shape;911;p39"/>
          <p:cNvPicPr/>
          <p:nvPr/>
        </p:nvPicPr>
        <p:blipFill>
          <a:blip r:embed="rId3"/>
          <a:stretch/>
        </p:blipFill>
        <p:spPr>
          <a:xfrm>
            <a:off x="8807400" y="5525280"/>
            <a:ext cx="1584360" cy="1028160"/>
          </a:xfrm>
          <a:prstGeom prst="rect">
            <a:avLst/>
          </a:prstGeom>
          <a:ln w="0">
            <a:noFill/>
          </a:ln>
        </p:spPr>
      </p:pic>
      <p:pic>
        <p:nvPicPr>
          <p:cNvPr id="297" name="Google Shape;912;p39"/>
          <p:cNvPicPr/>
          <p:nvPr/>
        </p:nvPicPr>
        <p:blipFill>
          <a:blip r:embed="rId4"/>
          <a:stretch/>
        </p:blipFill>
        <p:spPr>
          <a:xfrm>
            <a:off x="6904440" y="5525280"/>
            <a:ext cx="1626120" cy="1046520"/>
          </a:xfrm>
          <a:prstGeom prst="rect">
            <a:avLst/>
          </a:prstGeom>
          <a:ln w="0">
            <a:noFill/>
          </a:ln>
        </p:spPr>
      </p:pic>
      <p:pic>
        <p:nvPicPr>
          <p:cNvPr id="298" name="Google Shape;913;p39"/>
          <p:cNvPicPr/>
          <p:nvPr/>
        </p:nvPicPr>
        <p:blipFill>
          <a:blip r:embed="rId5"/>
          <a:stretch/>
        </p:blipFill>
        <p:spPr>
          <a:xfrm>
            <a:off x="5031000" y="5525280"/>
            <a:ext cx="1647720" cy="1033200"/>
          </a:xfrm>
          <a:prstGeom prst="rect">
            <a:avLst/>
          </a:prstGeom>
          <a:ln w="0">
            <a:noFill/>
          </a:ln>
        </p:spPr>
      </p:pic>
      <p:pic>
        <p:nvPicPr>
          <p:cNvPr id="299" name="Google Shape;914;p39"/>
          <p:cNvPicPr/>
          <p:nvPr/>
        </p:nvPicPr>
        <p:blipFill>
          <a:blip r:embed="rId6"/>
          <a:stretch/>
        </p:blipFill>
        <p:spPr>
          <a:xfrm>
            <a:off x="3281760" y="5525280"/>
            <a:ext cx="1514520" cy="1031040"/>
          </a:xfrm>
          <a:prstGeom prst="rect">
            <a:avLst/>
          </a:prstGeom>
          <a:ln w="0">
            <a:noFill/>
          </a:ln>
        </p:spPr>
      </p:pic>
      <p:pic>
        <p:nvPicPr>
          <p:cNvPr id="300" name="Google Shape;915;p39"/>
          <p:cNvPicPr/>
          <p:nvPr/>
        </p:nvPicPr>
        <p:blipFill>
          <a:blip r:embed="rId7"/>
          <a:stretch/>
        </p:blipFill>
        <p:spPr>
          <a:xfrm>
            <a:off x="1553040" y="5533920"/>
            <a:ext cx="1509480" cy="1031040"/>
          </a:xfrm>
          <a:prstGeom prst="rect">
            <a:avLst/>
          </a:prstGeom>
          <a:ln w="0">
            <a:noFill/>
          </a:ln>
        </p:spPr>
      </p:pic>
      <p:sp>
        <p:nvSpPr>
          <p:cNvPr id="301" name="Google Shape;916;p39"/>
          <p:cNvSpPr/>
          <p:nvPr/>
        </p:nvSpPr>
        <p:spPr>
          <a:xfrm>
            <a:off x="839520" y="261000"/>
            <a:ext cx="10174680" cy="6991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120000"/>
              </a:lnSpc>
              <a:tabLst>
                <a:tab pos="0" algn="l"/>
              </a:tabLst>
            </a:pPr>
            <a:r>
              <a:rPr lang="en-US" sz="3000" b="1" strike="noStrike" spc="-1">
                <a:solidFill>
                  <a:srgbClr val="000000"/>
                </a:solidFill>
                <a:latin typeface="Times New Roman"/>
                <a:ea typeface="Times New Roman"/>
              </a:rPr>
              <a:t>WLB6’s Issuer on-lent the proceeds</a:t>
            </a:r>
            <a:endParaRPr lang="en-US" sz="3000" b="0" strike="noStrike" spc="-1">
              <a:solidFill>
                <a:srgbClr val="000000"/>
              </a:solidFill>
              <a:latin typeface="Arial"/>
            </a:endParaRPr>
          </a:p>
        </p:txBody>
      </p:sp>
      <p:sp>
        <p:nvSpPr>
          <p:cNvPr id="302" name="Google Shape;918;p39"/>
          <p:cNvSpPr/>
          <p:nvPr/>
        </p:nvSpPr>
        <p:spPr>
          <a:xfrm>
            <a:off x="3668760" y="2693880"/>
            <a:ext cx="695880" cy="695880"/>
          </a:xfrm>
          <a:prstGeom prst="ellipse">
            <a:avLst/>
          </a:prstGeom>
          <a:solidFill>
            <a:srgbClr val="E6593D"/>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4000" b="1" strike="noStrike" spc="-1">
                <a:solidFill>
                  <a:schemeClr val="lt1"/>
                </a:solidFill>
                <a:latin typeface="Times New Roman"/>
                <a:ea typeface="Times New Roman"/>
              </a:rPr>
              <a:t>$</a:t>
            </a:r>
            <a:endParaRPr lang="en-US" sz="4000" b="0" strike="noStrike" spc="-1">
              <a:solidFill>
                <a:srgbClr val="FFFFFF"/>
              </a:solidFill>
              <a:latin typeface="Arial"/>
            </a:endParaRPr>
          </a:p>
        </p:txBody>
      </p:sp>
      <p:sp>
        <p:nvSpPr>
          <p:cNvPr id="303" name="Google Shape;919;p39"/>
          <p:cNvSpPr/>
          <p:nvPr/>
        </p:nvSpPr>
        <p:spPr>
          <a:xfrm>
            <a:off x="152280" y="2426400"/>
            <a:ext cx="12162600" cy="2188080"/>
          </a:xfrm>
          <a:custGeom>
            <a:avLst/>
            <a:gdLst>
              <a:gd name="textAreaLeft" fmla="*/ 0 w 12162600"/>
              <a:gd name="textAreaRight" fmla="*/ 12162960 w 12162600"/>
              <a:gd name="textAreaTop" fmla="*/ 0 h 2188080"/>
              <a:gd name="textAreaBottom" fmla="*/ 2188440 h 2188080"/>
            </a:gdLst>
            <a:ahLst/>
            <a:cxnLst/>
            <a:rect l="textAreaLeft" t="textAreaTop" r="textAreaRight" b="textAreaBottom"/>
            <a:pathLst>
              <a:path w="10839450" h="3068438">
                <a:moveTo>
                  <a:pt x="0" y="3068438"/>
                </a:moveTo>
                <a:cubicBezTo>
                  <a:pt x="455612" y="2320725"/>
                  <a:pt x="1625600" y="1414332"/>
                  <a:pt x="2457450" y="1239721"/>
                </a:cubicBezTo>
                <a:cubicBezTo>
                  <a:pt x="3289300" y="1065110"/>
                  <a:pt x="4276725" y="2160471"/>
                  <a:pt x="4991100" y="2020771"/>
                </a:cubicBezTo>
                <a:cubicBezTo>
                  <a:pt x="5705475" y="1881071"/>
                  <a:pt x="6184900" y="595196"/>
                  <a:pt x="6743700" y="401521"/>
                </a:cubicBezTo>
                <a:cubicBezTo>
                  <a:pt x="7302500" y="207846"/>
                  <a:pt x="7813675" y="925396"/>
                  <a:pt x="8343900" y="858721"/>
                </a:cubicBezTo>
                <a:cubicBezTo>
                  <a:pt x="8874125" y="792046"/>
                  <a:pt x="9509125" y="32839"/>
                  <a:pt x="9925050" y="1471"/>
                </a:cubicBezTo>
                <a:cubicBezTo>
                  <a:pt x="10340975" y="-29897"/>
                  <a:pt x="10391775" y="448261"/>
                  <a:pt x="10839450" y="670511"/>
                </a:cubicBezTo>
              </a:path>
            </a:pathLst>
          </a:custGeom>
          <a:noFill/>
          <a:ln w="12700">
            <a:solidFill>
              <a:srgbClr val="FADED8">
                <a:alpha val="8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Arial"/>
              <a:ea typeface="Arial"/>
            </a:endParaRPr>
          </a:p>
        </p:txBody>
      </p:sp>
      <p:sp>
        <p:nvSpPr>
          <p:cNvPr id="304" name="Google Shape;920;p39"/>
          <p:cNvSpPr/>
          <p:nvPr/>
        </p:nvSpPr>
        <p:spPr>
          <a:xfrm>
            <a:off x="315000" y="2517840"/>
            <a:ext cx="12162600" cy="2188080"/>
          </a:xfrm>
          <a:custGeom>
            <a:avLst/>
            <a:gdLst>
              <a:gd name="textAreaLeft" fmla="*/ 0 w 12162600"/>
              <a:gd name="textAreaRight" fmla="*/ 12162960 w 12162600"/>
              <a:gd name="textAreaTop" fmla="*/ 0 h 2188080"/>
              <a:gd name="textAreaBottom" fmla="*/ 2188440 h 2188080"/>
            </a:gdLst>
            <a:ahLst/>
            <a:cxnLst/>
            <a:rect l="textAreaLeft" t="textAreaTop" r="textAreaRight" b="textAreaBottom"/>
            <a:pathLst>
              <a:path w="10839450" h="3068438">
                <a:moveTo>
                  <a:pt x="0" y="3068438"/>
                </a:moveTo>
                <a:cubicBezTo>
                  <a:pt x="455612" y="2320725"/>
                  <a:pt x="1625600" y="1414332"/>
                  <a:pt x="2457450" y="1239721"/>
                </a:cubicBezTo>
                <a:cubicBezTo>
                  <a:pt x="3289300" y="1065110"/>
                  <a:pt x="4276725" y="2160471"/>
                  <a:pt x="4991100" y="2020771"/>
                </a:cubicBezTo>
                <a:cubicBezTo>
                  <a:pt x="5705475" y="1881071"/>
                  <a:pt x="6184900" y="595196"/>
                  <a:pt x="6743700" y="401521"/>
                </a:cubicBezTo>
                <a:cubicBezTo>
                  <a:pt x="7302500" y="207846"/>
                  <a:pt x="7813675" y="925396"/>
                  <a:pt x="8343900" y="858721"/>
                </a:cubicBezTo>
                <a:cubicBezTo>
                  <a:pt x="8874125" y="792046"/>
                  <a:pt x="9509125" y="32839"/>
                  <a:pt x="9925050" y="1471"/>
                </a:cubicBezTo>
                <a:cubicBezTo>
                  <a:pt x="10340975" y="-29897"/>
                  <a:pt x="10391775" y="448261"/>
                  <a:pt x="10839450" y="670511"/>
                </a:cubicBezTo>
              </a:path>
            </a:pathLst>
          </a:custGeom>
          <a:noFill/>
          <a:ln w="12700">
            <a:solidFill>
              <a:srgbClr val="FADED8">
                <a:alpha val="8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Arial"/>
              <a:ea typeface="Arial"/>
            </a:endParaRPr>
          </a:p>
        </p:txBody>
      </p:sp>
      <p:sp>
        <p:nvSpPr>
          <p:cNvPr id="305" name="Google Shape;921;p39"/>
          <p:cNvSpPr/>
          <p:nvPr/>
        </p:nvSpPr>
        <p:spPr>
          <a:xfrm>
            <a:off x="315000" y="2426400"/>
            <a:ext cx="12162600" cy="2188080"/>
          </a:xfrm>
          <a:custGeom>
            <a:avLst/>
            <a:gdLst>
              <a:gd name="textAreaLeft" fmla="*/ 0 w 12162600"/>
              <a:gd name="textAreaRight" fmla="*/ 12162960 w 12162600"/>
              <a:gd name="textAreaTop" fmla="*/ 0 h 2188080"/>
              <a:gd name="textAreaBottom" fmla="*/ 2188440 h 2188080"/>
            </a:gdLst>
            <a:ahLst/>
            <a:cxnLst/>
            <a:rect l="textAreaLeft" t="textAreaTop" r="textAreaRight" b="textAreaBottom"/>
            <a:pathLst>
              <a:path w="10839450" h="3068438">
                <a:moveTo>
                  <a:pt x="0" y="3068438"/>
                </a:moveTo>
                <a:cubicBezTo>
                  <a:pt x="455612" y="2320725"/>
                  <a:pt x="1625600" y="1414332"/>
                  <a:pt x="2457450" y="1239721"/>
                </a:cubicBezTo>
                <a:cubicBezTo>
                  <a:pt x="3289300" y="1065110"/>
                  <a:pt x="4276725" y="2160471"/>
                  <a:pt x="4991100" y="2020771"/>
                </a:cubicBezTo>
                <a:cubicBezTo>
                  <a:pt x="5705475" y="1881071"/>
                  <a:pt x="6184900" y="595196"/>
                  <a:pt x="6743700" y="401521"/>
                </a:cubicBezTo>
                <a:cubicBezTo>
                  <a:pt x="7302500" y="207846"/>
                  <a:pt x="7813675" y="925396"/>
                  <a:pt x="8343900" y="858721"/>
                </a:cubicBezTo>
                <a:cubicBezTo>
                  <a:pt x="8874125" y="792046"/>
                  <a:pt x="9509125" y="32839"/>
                  <a:pt x="9925050" y="1471"/>
                </a:cubicBezTo>
                <a:cubicBezTo>
                  <a:pt x="10340975" y="-29897"/>
                  <a:pt x="10391775" y="448261"/>
                  <a:pt x="10839450" y="670511"/>
                </a:cubicBezTo>
              </a:path>
            </a:pathLst>
          </a:custGeom>
          <a:noFill/>
          <a:ln w="12700">
            <a:solidFill>
              <a:srgbClr val="FADED8">
                <a:alpha val="8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Arial"/>
              <a:ea typeface="Arial"/>
            </a:endParaRPr>
          </a:p>
        </p:txBody>
      </p:sp>
      <p:sp>
        <p:nvSpPr>
          <p:cNvPr id="306" name="Google Shape;922;p39"/>
          <p:cNvSpPr/>
          <p:nvPr/>
        </p:nvSpPr>
        <p:spPr>
          <a:xfrm>
            <a:off x="3063240" y="3863880"/>
            <a:ext cx="6515640" cy="1269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7160" anchor="t">
            <a:noAutofit/>
          </a:bodyPr>
          <a:lstStyle/>
          <a:p>
            <a:pPr>
              <a:lnSpc>
                <a:spcPct val="130000"/>
              </a:lnSpc>
              <a:tabLst>
                <a:tab pos="0" algn="l"/>
              </a:tabLst>
            </a:pPr>
            <a:r>
              <a:rPr lang="en-US" sz="1800" b="0" strike="noStrike" spc="-1">
                <a:solidFill>
                  <a:srgbClr val="36363D"/>
                </a:solidFill>
                <a:latin typeface="Times New Roman"/>
                <a:ea typeface="Times New Roman"/>
              </a:rPr>
              <a:t>The regional borrowers are “high-impact enterprises located in South Asia, Southeast Asia, and East Africa that use the proceeds of the Loans to benefit underserved women.”</a:t>
            </a:r>
            <a:endParaRPr lang="en-US" sz="1800" b="0" strike="noStrike" spc="-1">
              <a:solidFill>
                <a:srgbClr val="000000"/>
              </a:solidFill>
              <a:latin typeface="Arial"/>
            </a:endParaRPr>
          </a:p>
        </p:txBody>
      </p:sp>
      <p:sp>
        <p:nvSpPr>
          <p:cNvPr id="307" name="Google Shape;923;p39"/>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19</a:t>
            </a:r>
            <a:endParaRPr lang="en-US" sz="1800" b="0" strike="noStrike" spc="-1">
              <a:solidFill>
                <a:srgbClr val="FFFFFF"/>
              </a:solidFill>
              <a:latin typeface="Arial"/>
            </a:endParaRPr>
          </a:p>
        </p:txBody>
      </p:sp>
      <p:sp>
        <p:nvSpPr>
          <p:cNvPr id="308" name="Google Shape;770;p34"/>
          <p:cNvSpPr/>
          <p:nvPr/>
        </p:nvSpPr>
        <p:spPr>
          <a:xfrm>
            <a:off x="627480" y="40644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grpSp>
        <p:nvGrpSpPr>
          <p:cNvPr id="69" name="Google Shape;149;p2"/>
          <p:cNvGrpSpPr/>
          <p:nvPr/>
        </p:nvGrpSpPr>
        <p:grpSpPr>
          <a:xfrm>
            <a:off x="96840" y="342360"/>
            <a:ext cx="9270360" cy="3407760"/>
            <a:chOff x="96840" y="342360"/>
            <a:chExt cx="9270360" cy="3407760"/>
          </a:xfrm>
        </p:grpSpPr>
        <p:sp>
          <p:nvSpPr>
            <p:cNvPr id="70" name="Google Shape;150;p2"/>
            <p:cNvSpPr/>
            <p:nvPr/>
          </p:nvSpPr>
          <p:spPr>
            <a:xfrm>
              <a:off x="96840" y="2795400"/>
              <a:ext cx="4217040" cy="954720"/>
            </a:xfrm>
            <a:prstGeom prst="rect">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71" name="Google Shape;151;p2"/>
            <p:cNvSpPr/>
            <p:nvPr/>
          </p:nvSpPr>
          <p:spPr>
            <a:xfrm>
              <a:off x="720000" y="342360"/>
              <a:ext cx="86472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2800" b="1" strike="noStrike" spc="-1">
                  <a:solidFill>
                    <a:schemeClr val="dk1"/>
                  </a:solidFill>
                  <a:latin typeface="Times New Roman"/>
                  <a:ea typeface="Times New Roman"/>
                </a:rPr>
                <a:t> Gender Inequality in Southeast Asia</a:t>
              </a:r>
              <a:endParaRPr lang="en-US" sz="2800" b="0" strike="noStrike" spc="-1">
                <a:solidFill>
                  <a:srgbClr val="000000"/>
                </a:solidFill>
                <a:latin typeface="Arial"/>
              </a:endParaRPr>
            </a:p>
          </p:txBody>
        </p:sp>
      </p:grpSp>
      <p:sp>
        <p:nvSpPr>
          <p:cNvPr id="72" name="Google Shape;152;p2"/>
          <p:cNvSpPr/>
          <p:nvPr/>
        </p:nvSpPr>
        <p:spPr>
          <a:xfrm>
            <a:off x="-3240" y="2986560"/>
            <a:ext cx="12191400" cy="2142360"/>
          </a:xfrm>
          <a:custGeom>
            <a:avLst/>
            <a:gdLst>
              <a:gd name="textAreaLeft" fmla="*/ 0 w 12191400"/>
              <a:gd name="textAreaRight" fmla="*/ 12191760 w 12191400"/>
              <a:gd name="textAreaTop" fmla="*/ 0 h 2142360"/>
              <a:gd name="textAreaBottom" fmla="*/ 2142720 h 2142360"/>
            </a:gdLst>
            <a:ahLst/>
            <a:cxnLst/>
            <a:rect l="textAreaLeft" t="textAreaTop" r="textAreaRight" b="textAreaBottom"/>
            <a:pathLst>
              <a:path w="10864850" h="3004359">
                <a:moveTo>
                  <a:pt x="0" y="3004359"/>
                </a:moveTo>
                <a:cubicBezTo>
                  <a:pt x="455612" y="2256646"/>
                  <a:pt x="519642" y="1403146"/>
                  <a:pt x="1130300" y="1239114"/>
                </a:cubicBezTo>
                <a:cubicBezTo>
                  <a:pt x="1740958" y="1075082"/>
                  <a:pt x="2949575" y="2159864"/>
                  <a:pt x="3663950" y="2020164"/>
                </a:cubicBezTo>
                <a:cubicBezTo>
                  <a:pt x="4378325" y="1880464"/>
                  <a:pt x="4857750" y="594589"/>
                  <a:pt x="5416550" y="400914"/>
                </a:cubicBezTo>
                <a:cubicBezTo>
                  <a:pt x="5975350" y="207239"/>
                  <a:pt x="6486525" y="924789"/>
                  <a:pt x="7016750" y="858114"/>
                </a:cubicBezTo>
                <a:cubicBezTo>
                  <a:pt x="7546975" y="791439"/>
                  <a:pt x="7956550" y="25557"/>
                  <a:pt x="8597900" y="864"/>
                </a:cubicBezTo>
                <a:cubicBezTo>
                  <a:pt x="9239250" y="-23829"/>
                  <a:pt x="10417175" y="487709"/>
                  <a:pt x="10864850" y="709959"/>
                </a:cubicBezTo>
              </a:path>
            </a:pathLst>
          </a:custGeom>
          <a:noFill/>
          <a:ln w="12700">
            <a:solidFill>
              <a:srgbClr val="FADED8">
                <a:alpha val="8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Arial"/>
              <a:ea typeface="Arial"/>
            </a:endParaRPr>
          </a:p>
        </p:txBody>
      </p:sp>
      <p:sp>
        <p:nvSpPr>
          <p:cNvPr id="73" name="Google Shape;153;p2"/>
          <p:cNvSpPr/>
          <p:nvPr/>
        </p:nvSpPr>
        <p:spPr>
          <a:xfrm>
            <a:off x="137880" y="2985840"/>
            <a:ext cx="12034440" cy="2052360"/>
          </a:xfrm>
          <a:custGeom>
            <a:avLst/>
            <a:gdLst>
              <a:gd name="textAreaLeft" fmla="*/ 0 w 12034440"/>
              <a:gd name="textAreaRight" fmla="*/ 12034800 w 12034440"/>
              <a:gd name="textAreaTop" fmla="*/ 0 h 2052360"/>
              <a:gd name="textAreaBottom" fmla="*/ 2052720 h 2052360"/>
            </a:gdLst>
            <a:ahLst/>
            <a:cxnLst/>
            <a:rect l="textAreaLeft" t="textAreaTop" r="textAreaRight" b="textAreaBottom"/>
            <a:pathLst>
              <a:path w="10725150" h="2877595">
                <a:moveTo>
                  <a:pt x="0" y="2877595"/>
                </a:moveTo>
                <a:cubicBezTo>
                  <a:pt x="455612" y="2129882"/>
                  <a:pt x="911225" y="1382170"/>
                  <a:pt x="1600200" y="1239295"/>
                </a:cubicBezTo>
                <a:cubicBezTo>
                  <a:pt x="2289175" y="1096420"/>
                  <a:pt x="3419475" y="2160045"/>
                  <a:pt x="4133850" y="2020345"/>
                </a:cubicBezTo>
                <a:cubicBezTo>
                  <a:pt x="4848225" y="1880645"/>
                  <a:pt x="5327650" y="594770"/>
                  <a:pt x="5886450" y="401095"/>
                </a:cubicBezTo>
                <a:cubicBezTo>
                  <a:pt x="6445250" y="207420"/>
                  <a:pt x="6956425" y="924970"/>
                  <a:pt x="7486650" y="858295"/>
                </a:cubicBezTo>
                <a:cubicBezTo>
                  <a:pt x="8016875" y="791620"/>
                  <a:pt x="8528050" y="27963"/>
                  <a:pt x="9067800" y="1045"/>
                </a:cubicBezTo>
                <a:cubicBezTo>
                  <a:pt x="9607550" y="-25873"/>
                  <a:pt x="10277475" y="474538"/>
                  <a:pt x="10725150" y="696788"/>
                </a:cubicBezTo>
              </a:path>
            </a:pathLst>
          </a:custGeom>
          <a:noFill/>
          <a:ln w="12700">
            <a:solidFill>
              <a:srgbClr val="FADED8">
                <a:alpha val="8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Arial"/>
              <a:ea typeface="Arial"/>
            </a:endParaRPr>
          </a:p>
        </p:txBody>
      </p:sp>
      <p:sp>
        <p:nvSpPr>
          <p:cNvPr id="74" name="Google Shape;154;p2"/>
          <p:cNvSpPr/>
          <p:nvPr/>
        </p:nvSpPr>
        <p:spPr>
          <a:xfrm>
            <a:off x="36360" y="2986560"/>
            <a:ext cx="12130920" cy="2119680"/>
          </a:xfrm>
          <a:custGeom>
            <a:avLst/>
            <a:gdLst>
              <a:gd name="textAreaLeft" fmla="*/ 0 w 12130920"/>
              <a:gd name="textAreaRight" fmla="*/ 12131280 w 12130920"/>
              <a:gd name="textAreaTop" fmla="*/ 0 h 2119680"/>
              <a:gd name="textAreaBottom" fmla="*/ 2120040 h 2119680"/>
            </a:gdLst>
            <a:ahLst/>
            <a:cxnLst/>
            <a:rect l="textAreaLeft" t="textAreaTop" r="textAreaRight" b="textAreaBottom"/>
            <a:pathLst>
              <a:path w="10810875" h="2972623">
                <a:moveTo>
                  <a:pt x="0" y="2972623"/>
                </a:moveTo>
                <a:cubicBezTo>
                  <a:pt x="455612" y="2224910"/>
                  <a:pt x="1482725" y="1397857"/>
                  <a:pt x="2286000" y="1239114"/>
                </a:cubicBezTo>
                <a:cubicBezTo>
                  <a:pt x="3089275" y="1080371"/>
                  <a:pt x="4105275" y="2159864"/>
                  <a:pt x="4819650" y="2020164"/>
                </a:cubicBezTo>
                <a:cubicBezTo>
                  <a:pt x="5534025" y="1880464"/>
                  <a:pt x="6013450" y="594589"/>
                  <a:pt x="6572250" y="400914"/>
                </a:cubicBezTo>
                <a:cubicBezTo>
                  <a:pt x="7131050" y="207239"/>
                  <a:pt x="7642225" y="924789"/>
                  <a:pt x="8172450" y="858114"/>
                </a:cubicBezTo>
                <a:cubicBezTo>
                  <a:pt x="8702675" y="791439"/>
                  <a:pt x="9313863" y="25557"/>
                  <a:pt x="9753600" y="864"/>
                </a:cubicBezTo>
                <a:cubicBezTo>
                  <a:pt x="10193338" y="-23829"/>
                  <a:pt x="10363200" y="487709"/>
                  <a:pt x="10810875" y="709959"/>
                </a:cubicBezTo>
              </a:path>
            </a:pathLst>
          </a:custGeom>
          <a:noFill/>
          <a:ln w="12700">
            <a:solidFill>
              <a:srgbClr val="FADED8">
                <a:alpha val="8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Arial"/>
              <a:ea typeface="Arial"/>
            </a:endParaRPr>
          </a:p>
        </p:txBody>
      </p:sp>
      <p:sp>
        <p:nvSpPr>
          <p:cNvPr id="75" name="Google Shape;155;p2"/>
          <p:cNvSpPr/>
          <p:nvPr/>
        </p:nvSpPr>
        <p:spPr>
          <a:xfrm>
            <a:off x="83880" y="3014280"/>
            <a:ext cx="12045240" cy="2137320"/>
          </a:xfrm>
          <a:custGeom>
            <a:avLst/>
            <a:gdLst>
              <a:gd name="textAreaLeft" fmla="*/ 0 w 12045240"/>
              <a:gd name="textAreaRight" fmla="*/ 12045600 w 12045240"/>
              <a:gd name="textAreaTop" fmla="*/ 0 h 2137320"/>
              <a:gd name="textAreaBottom" fmla="*/ 2137680 h 2137320"/>
            </a:gdLst>
            <a:ahLst/>
            <a:cxnLst/>
            <a:rect l="textAreaLeft" t="textAreaTop" r="textAreaRight" b="textAreaBottom"/>
            <a:pathLst>
              <a:path w="10734675" h="2997048">
                <a:moveTo>
                  <a:pt x="0" y="2997048"/>
                </a:moveTo>
                <a:cubicBezTo>
                  <a:pt x="455612" y="2249335"/>
                  <a:pt x="1943100" y="1369389"/>
                  <a:pt x="2838450" y="1200067"/>
                </a:cubicBezTo>
                <a:cubicBezTo>
                  <a:pt x="3733800" y="1030745"/>
                  <a:pt x="4717072" y="2115476"/>
                  <a:pt x="5372100" y="1981117"/>
                </a:cubicBezTo>
                <a:cubicBezTo>
                  <a:pt x="6027128" y="1846758"/>
                  <a:pt x="6209821" y="587587"/>
                  <a:pt x="6768621" y="393912"/>
                </a:cubicBezTo>
                <a:cubicBezTo>
                  <a:pt x="7327421" y="200237"/>
                  <a:pt x="8182954" y="884407"/>
                  <a:pt x="8724900" y="819067"/>
                </a:cubicBezTo>
                <a:cubicBezTo>
                  <a:pt x="9266846" y="753727"/>
                  <a:pt x="9685337" y="35466"/>
                  <a:pt x="10020300" y="1872"/>
                </a:cubicBezTo>
                <a:cubicBezTo>
                  <a:pt x="10355263" y="-31722"/>
                  <a:pt x="10287000" y="395255"/>
                  <a:pt x="10734675" y="617505"/>
                </a:cubicBezTo>
              </a:path>
            </a:pathLst>
          </a:custGeom>
          <a:noFill/>
          <a:ln w="12700">
            <a:solidFill>
              <a:srgbClr val="FADED8"/>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Arial"/>
              <a:ea typeface="Arial"/>
            </a:endParaRPr>
          </a:p>
        </p:txBody>
      </p:sp>
      <p:sp>
        <p:nvSpPr>
          <p:cNvPr id="76" name="Google Shape;156;p2"/>
          <p:cNvSpPr/>
          <p:nvPr/>
        </p:nvSpPr>
        <p:spPr>
          <a:xfrm>
            <a:off x="31680" y="2985840"/>
            <a:ext cx="12127320" cy="2127960"/>
          </a:xfrm>
          <a:custGeom>
            <a:avLst/>
            <a:gdLst>
              <a:gd name="textAreaLeft" fmla="*/ 0 w 12127320"/>
              <a:gd name="textAreaRight" fmla="*/ 12127680 w 12127320"/>
              <a:gd name="textAreaTop" fmla="*/ 0 h 2127960"/>
              <a:gd name="textAreaBottom" fmla="*/ 2128320 h 2127960"/>
            </a:gdLst>
            <a:ahLst/>
            <a:cxnLst/>
            <a:rect l="textAreaLeft" t="textAreaTop" r="textAreaRight" b="textAreaBottom"/>
            <a:pathLst>
              <a:path w="10807700" h="2983584">
                <a:moveTo>
                  <a:pt x="0" y="2983584"/>
                </a:moveTo>
                <a:cubicBezTo>
                  <a:pt x="455612" y="2235871"/>
                  <a:pt x="741892" y="1400003"/>
                  <a:pt x="1397000" y="1239497"/>
                </a:cubicBezTo>
                <a:cubicBezTo>
                  <a:pt x="2052108" y="1078991"/>
                  <a:pt x="3216275" y="2160247"/>
                  <a:pt x="3930650" y="2020547"/>
                </a:cubicBezTo>
                <a:cubicBezTo>
                  <a:pt x="4645025" y="1880847"/>
                  <a:pt x="5124450" y="594972"/>
                  <a:pt x="5683250" y="401297"/>
                </a:cubicBezTo>
                <a:cubicBezTo>
                  <a:pt x="6242050" y="207622"/>
                  <a:pt x="6753225" y="925172"/>
                  <a:pt x="7283450" y="858497"/>
                </a:cubicBezTo>
                <a:cubicBezTo>
                  <a:pt x="7813675" y="791822"/>
                  <a:pt x="8277225" y="30390"/>
                  <a:pt x="8864600" y="1247"/>
                </a:cubicBezTo>
                <a:cubicBezTo>
                  <a:pt x="9451975" y="-27896"/>
                  <a:pt x="10360025" y="461388"/>
                  <a:pt x="10807700" y="683638"/>
                </a:cubicBezTo>
              </a:path>
            </a:pathLst>
          </a:custGeom>
          <a:noFill/>
          <a:ln w="12700">
            <a:solidFill>
              <a:srgbClr val="FADED8">
                <a:alpha val="8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Arial"/>
              <a:ea typeface="Arial"/>
            </a:endParaRPr>
          </a:p>
        </p:txBody>
      </p:sp>
      <p:sp>
        <p:nvSpPr>
          <p:cNvPr id="77" name="Google Shape;157;p2"/>
          <p:cNvSpPr/>
          <p:nvPr/>
        </p:nvSpPr>
        <p:spPr>
          <a:xfrm>
            <a:off x="304920" y="2985840"/>
            <a:ext cx="11863800" cy="2052360"/>
          </a:xfrm>
          <a:custGeom>
            <a:avLst/>
            <a:gdLst>
              <a:gd name="textAreaLeft" fmla="*/ 0 w 11863800"/>
              <a:gd name="textAreaRight" fmla="*/ 11864160 w 11863800"/>
              <a:gd name="textAreaTop" fmla="*/ 0 h 2052360"/>
              <a:gd name="textAreaBottom" fmla="*/ 2052720 h 2052360"/>
            </a:gdLst>
            <a:ahLst/>
            <a:cxnLst/>
            <a:rect l="textAreaLeft" t="textAreaTop" r="textAreaRight" b="textAreaBottom"/>
            <a:pathLst>
              <a:path w="10572750" h="2877797">
                <a:moveTo>
                  <a:pt x="0" y="2877797"/>
                </a:moveTo>
                <a:cubicBezTo>
                  <a:pt x="455612" y="2130084"/>
                  <a:pt x="911225" y="1382372"/>
                  <a:pt x="1600200" y="1239497"/>
                </a:cubicBezTo>
                <a:cubicBezTo>
                  <a:pt x="2289175" y="1096622"/>
                  <a:pt x="3419475" y="2160247"/>
                  <a:pt x="4133850" y="2020547"/>
                </a:cubicBezTo>
                <a:cubicBezTo>
                  <a:pt x="4848225" y="1880847"/>
                  <a:pt x="5464147" y="799698"/>
                  <a:pt x="5886450" y="401297"/>
                </a:cubicBezTo>
                <a:cubicBezTo>
                  <a:pt x="6308753" y="2896"/>
                  <a:pt x="6956425" y="925172"/>
                  <a:pt x="7486650" y="858497"/>
                </a:cubicBezTo>
                <a:cubicBezTo>
                  <a:pt x="8016875" y="791822"/>
                  <a:pt x="8553450" y="30390"/>
                  <a:pt x="9067800" y="1247"/>
                </a:cubicBezTo>
                <a:cubicBezTo>
                  <a:pt x="9582150" y="-27896"/>
                  <a:pt x="10125075" y="461388"/>
                  <a:pt x="10572750" y="683638"/>
                </a:cubicBezTo>
              </a:path>
            </a:pathLst>
          </a:custGeom>
          <a:noFill/>
          <a:ln w="12700">
            <a:solidFill>
              <a:srgbClr val="FADED8">
                <a:alpha val="8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Arial"/>
              <a:ea typeface="Arial"/>
            </a:endParaRPr>
          </a:p>
        </p:txBody>
      </p:sp>
      <p:sp>
        <p:nvSpPr>
          <p:cNvPr id="78" name="Google Shape;158;p2"/>
          <p:cNvSpPr/>
          <p:nvPr/>
        </p:nvSpPr>
        <p:spPr>
          <a:xfrm>
            <a:off x="25560" y="3000240"/>
            <a:ext cx="12162600" cy="2188080"/>
          </a:xfrm>
          <a:custGeom>
            <a:avLst/>
            <a:gdLst>
              <a:gd name="textAreaLeft" fmla="*/ 0 w 12162600"/>
              <a:gd name="textAreaRight" fmla="*/ 12162960 w 12162600"/>
              <a:gd name="textAreaTop" fmla="*/ 0 h 2188080"/>
              <a:gd name="textAreaBottom" fmla="*/ 2188440 h 2188080"/>
            </a:gdLst>
            <a:ahLst/>
            <a:cxnLst/>
            <a:rect l="textAreaLeft" t="textAreaTop" r="textAreaRight" b="textAreaBottom"/>
            <a:pathLst>
              <a:path w="10839450" h="3068438">
                <a:moveTo>
                  <a:pt x="0" y="3068438"/>
                </a:moveTo>
                <a:cubicBezTo>
                  <a:pt x="455612" y="2320725"/>
                  <a:pt x="1625600" y="1414332"/>
                  <a:pt x="2457450" y="1239721"/>
                </a:cubicBezTo>
                <a:cubicBezTo>
                  <a:pt x="3289300" y="1065110"/>
                  <a:pt x="4276725" y="2160471"/>
                  <a:pt x="4991100" y="2020771"/>
                </a:cubicBezTo>
                <a:cubicBezTo>
                  <a:pt x="5705475" y="1881071"/>
                  <a:pt x="6184900" y="595196"/>
                  <a:pt x="6743700" y="401521"/>
                </a:cubicBezTo>
                <a:cubicBezTo>
                  <a:pt x="7302500" y="207846"/>
                  <a:pt x="7813675" y="925396"/>
                  <a:pt x="8343900" y="858721"/>
                </a:cubicBezTo>
                <a:cubicBezTo>
                  <a:pt x="8874125" y="792046"/>
                  <a:pt x="9509125" y="32839"/>
                  <a:pt x="9925050" y="1471"/>
                </a:cubicBezTo>
                <a:cubicBezTo>
                  <a:pt x="10340975" y="-29897"/>
                  <a:pt x="10391775" y="448261"/>
                  <a:pt x="10839450" y="670511"/>
                </a:cubicBezTo>
              </a:path>
            </a:pathLst>
          </a:custGeom>
          <a:noFill/>
          <a:ln w="12700">
            <a:solidFill>
              <a:srgbClr val="FADED8">
                <a:alpha val="8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Arial"/>
              <a:ea typeface="Arial"/>
            </a:endParaRPr>
          </a:p>
        </p:txBody>
      </p:sp>
      <p:pic>
        <p:nvPicPr>
          <p:cNvPr id="79" name="Google Shape;159;p2"/>
          <p:cNvPicPr/>
          <p:nvPr/>
        </p:nvPicPr>
        <p:blipFill>
          <a:blip r:embed="rId3"/>
          <a:stretch/>
        </p:blipFill>
        <p:spPr>
          <a:xfrm>
            <a:off x="5027760" y="3069720"/>
            <a:ext cx="966960" cy="525240"/>
          </a:xfrm>
          <a:prstGeom prst="rect">
            <a:avLst/>
          </a:prstGeom>
          <a:ln w="0">
            <a:noFill/>
          </a:ln>
        </p:spPr>
      </p:pic>
      <p:pic>
        <p:nvPicPr>
          <p:cNvPr id="80" name="Google Shape;160;p2"/>
          <p:cNvPicPr/>
          <p:nvPr/>
        </p:nvPicPr>
        <p:blipFill>
          <a:blip r:embed="rId4"/>
          <a:stretch/>
        </p:blipFill>
        <p:spPr>
          <a:xfrm>
            <a:off x="3478680" y="4297680"/>
            <a:ext cx="936720" cy="235440"/>
          </a:xfrm>
          <a:prstGeom prst="rect">
            <a:avLst/>
          </a:prstGeom>
          <a:ln w="0">
            <a:noFill/>
          </a:ln>
        </p:spPr>
      </p:pic>
      <p:pic>
        <p:nvPicPr>
          <p:cNvPr id="81" name="Google Shape;161;p2"/>
          <p:cNvPicPr/>
          <p:nvPr/>
        </p:nvPicPr>
        <p:blipFill>
          <a:blip r:embed="rId4"/>
          <a:stretch/>
        </p:blipFill>
        <p:spPr>
          <a:xfrm rot="21180000">
            <a:off x="5634720" y="4282200"/>
            <a:ext cx="936720" cy="235440"/>
          </a:xfrm>
          <a:prstGeom prst="rect">
            <a:avLst/>
          </a:prstGeom>
          <a:ln w="0">
            <a:noFill/>
          </a:ln>
        </p:spPr>
      </p:pic>
      <p:cxnSp>
        <p:nvCxnSpPr>
          <p:cNvPr id="82" name="Google Shape;162;p2"/>
          <p:cNvCxnSpPr/>
          <p:nvPr/>
        </p:nvCxnSpPr>
        <p:spPr>
          <a:xfrm>
            <a:off x="1043280" y="2116800"/>
            <a:ext cx="720" cy="1544040"/>
          </a:xfrm>
          <a:prstGeom prst="straightConnector1">
            <a:avLst/>
          </a:prstGeom>
          <a:ln w="12700">
            <a:solidFill>
              <a:srgbClr val="E6593D"/>
            </a:solidFill>
            <a:miter/>
          </a:ln>
        </p:spPr>
      </p:cxnSp>
      <p:cxnSp>
        <p:nvCxnSpPr>
          <p:cNvPr id="83" name="Google Shape;163;p2"/>
          <p:cNvCxnSpPr/>
          <p:nvPr/>
        </p:nvCxnSpPr>
        <p:spPr>
          <a:xfrm>
            <a:off x="4131720" y="1351800"/>
            <a:ext cx="720" cy="2610000"/>
          </a:xfrm>
          <a:prstGeom prst="straightConnector1">
            <a:avLst/>
          </a:prstGeom>
          <a:ln w="12700">
            <a:solidFill>
              <a:srgbClr val="E6593D"/>
            </a:solidFill>
            <a:miter/>
          </a:ln>
        </p:spPr>
      </p:cxnSp>
      <p:cxnSp>
        <p:nvCxnSpPr>
          <p:cNvPr id="84" name="Google Shape;164;p2"/>
          <p:cNvCxnSpPr/>
          <p:nvPr/>
        </p:nvCxnSpPr>
        <p:spPr>
          <a:xfrm>
            <a:off x="8248320" y="1618560"/>
            <a:ext cx="720" cy="1543680"/>
          </a:xfrm>
          <a:prstGeom prst="straightConnector1">
            <a:avLst/>
          </a:prstGeom>
          <a:ln w="12700">
            <a:solidFill>
              <a:srgbClr val="E6593D"/>
            </a:solidFill>
            <a:miter/>
          </a:ln>
        </p:spPr>
      </p:cxnSp>
      <p:sp>
        <p:nvSpPr>
          <p:cNvPr id="85" name="Google Shape;165;p2"/>
          <p:cNvSpPr/>
          <p:nvPr/>
        </p:nvSpPr>
        <p:spPr>
          <a:xfrm>
            <a:off x="1247040" y="2319480"/>
            <a:ext cx="2670840" cy="1137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tabLst>
                <a:tab pos="0" algn="l"/>
              </a:tabLst>
            </a:pPr>
            <a:r>
              <a:rPr lang="en-US" sz="1800" b="0" strike="noStrike" spc="-1">
                <a:solidFill>
                  <a:schemeClr val="dk1"/>
                </a:solidFill>
                <a:latin typeface="Times New Roman"/>
                <a:ea typeface="Times New Roman"/>
              </a:rPr>
              <a:t>United Nation set SDG5 to achieve gender equality and empower all women and girls.</a:t>
            </a:r>
            <a:endParaRPr lang="en-US" sz="1800" b="0" strike="noStrike" spc="-1">
              <a:solidFill>
                <a:srgbClr val="000000"/>
              </a:solidFill>
              <a:latin typeface="Arial"/>
            </a:endParaRPr>
          </a:p>
        </p:txBody>
      </p:sp>
      <p:cxnSp>
        <p:nvCxnSpPr>
          <p:cNvPr id="86" name="Google Shape;166;p2"/>
          <p:cNvCxnSpPr/>
          <p:nvPr/>
        </p:nvCxnSpPr>
        <p:spPr>
          <a:xfrm>
            <a:off x="2003400" y="4213800"/>
            <a:ext cx="720" cy="1321920"/>
          </a:xfrm>
          <a:prstGeom prst="straightConnector1">
            <a:avLst/>
          </a:prstGeom>
          <a:ln w="12700">
            <a:solidFill>
              <a:srgbClr val="E6593D"/>
            </a:solidFill>
            <a:miter/>
          </a:ln>
        </p:spPr>
      </p:cxnSp>
      <p:sp>
        <p:nvSpPr>
          <p:cNvPr id="87" name="Google Shape;167;p2"/>
          <p:cNvSpPr/>
          <p:nvPr/>
        </p:nvSpPr>
        <p:spPr>
          <a:xfrm>
            <a:off x="4447440" y="1743120"/>
            <a:ext cx="3667680" cy="1256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tabLst>
                <a:tab pos="0" algn="l"/>
              </a:tabLst>
            </a:pPr>
            <a:r>
              <a:rPr lang="en-US" sz="1800" b="0" strike="noStrike" spc="-1">
                <a:solidFill>
                  <a:schemeClr val="dk1"/>
                </a:solidFill>
                <a:latin typeface="Times New Roman"/>
                <a:ea typeface="Times New Roman"/>
              </a:rPr>
              <a:t>Gender equality has a positive correlation with other SDGs.</a:t>
            </a:r>
            <a:endParaRPr lang="en-US" sz="1800" b="0" strike="noStrike" spc="-1">
              <a:solidFill>
                <a:srgbClr val="000000"/>
              </a:solidFill>
              <a:latin typeface="Arial"/>
            </a:endParaRPr>
          </a:p>
          <a:p>
            <a:pPr>
              <a:lnSpc>
                <a:spcPct val="100000"/>
              </a:lnSpc>
              <a:tabLst>
                <a:tab pos="0" algn="l"/>
              </a:tabLst>
            </a:pPr>
            <a:r>
              <a:rPr lang="en-US" sz="1800" b="0" strike="noStrike" spc="-1">
                <a:solidFill>
                  <a:schemeClr val="dk1"/>
                </a:solidFill>
                <a:latin typeface="Times New Roman"/>
                <a:ea typeface="Times New Roman"/>
              </a:rPr>
              <a:t>Closing gender gaps can enhance productivity in agriculture to improve food security, the SDG2.</a:t>
            </a:r>
            <a:endParaRPr lang="en-US" sz="1800" b="0" strike="noStrike" spc="-1">
              <a:solidFill>
                <a:srgbClr val="000000"/>
              </a:solidFill>
              <a:latin typeface="Arial"/>
            </a:endParaRPr>
          </a:p>
        </p:txBody>
      </p:sp>
      <p:sp>
        <p:nvSpPr>
          <p:cNvPr id="88" name="Google Shape;168;p2"/>
          <p:cNvSpPr/>
          <p:nvPr/>
        </p:nvSpPr>
        <p:spPr>
          <a:xfrm>
            <a:off x="8381520" y="1656720"/>
            <a:ext cx="3469680" cy="1137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tabLst>
                <a:tab pos="0" algn="l"/>
              </a:tabLst>
            </a:pPr>
            <a:r>
              <a:rPr lang="en-US" sz="1800" b="0" strike="noStrike" spc="-1">
                <a:solidFill>
                  <a:schemeClr val="dk1"/>
                </a:solidFill>
                <a:latin typeface="Times New Roman"/>
                <a:ea typeface="Times New Roman"/>
              </a:rPr>
              <a:t> </a:t>
            </a:r>
            <a:endParaRPr lang="en-US" sz="1800" b="0" strike="noStrike" spc="-1">
              <a:solidFill>
                <a:srgbClr val="000000"/>
              </a:solidFill>
              <a:latin typeface="Arial"/>
            </a:endParaRPr>
          </a:p>
          <a:p>
            <a:pPr>
              <a:lnSpc>
                <a:spcPct val="100000"/>
              </a:lnSpc>
              <a:tabLst>
                <a:tab pos="0" algn="l"/>
              </a:tabLst>
            </a:pPr>
            <a:r>
              <a:rPr lang="en-US" sz="1800" b="0" strike="noStrike" spc="-1">
                <a:solidFill>
                  <a:schemeClr val="dk1"/>
                </a:solidFill>
                <a:latin typeface="Times New Roman"/>
                <a:ea typeface="Times New Roman"/>
              </a:rPr>
              <a:t>Gnder equality supports health (SDG3) and education outcomes (SDG4). </a:t>
            </a:r>
            <a:endParaRPr lang="en-US" sz="1800" b="0" strike="noStrike" spc="-1">
              <a:solidFill>
                <a:srgbClr val="000000"/>
              </a:solidFill>
              <a:latin typeface="Arial"/>
            </a:endParaRPr>
          </a:p>
        </p:txBody>
      </p:sp>
      <p:cxnSp>
        <p:nvCxnSpPr>
          <p:cNvPr id="89" name="Google Shape;169;p2"/>
          <p:cNvCxnSpPr/>
          <p:nvPr/>
        </p:nvCxnSpPr>
        <p:spPr>
          <a:xfrm>
            <a:off x="5773320" y="4317840"/>
            <a:ext cx="720" cy="1572480"/>
          </a:xfrm>
          <a:prstGeom prst="straightConnector1">
            <a:avLst/>
          </a:prstGeom>
          <a:ln w="12700">
            <a:solidFill>
              <a:srgbClr val="E6593D"/>
            </a:solidFill>
            <a:miter/>
          </a:ln>
        </p:spPr>
      </p:cxnSp>
      <p:sp>
        <p:nvSpPr>
          <p:cNvPr id="90" name="Google Shape;170;p2"/>
          <p:cNvSpPr/>
          <p:nvPr/>
        </p:nvSpPr>
        <p:spPr>
          <a:xfrm>
            <a:off x="5971680" y="4575240"/>
            <a:ext cx="2563560" cy="1137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tabLst>
                <a:tab pos="0" algn="l"/>
              </a:tabLst>
            </a:pPr>
            <a:r>
              <a:rPr lang="en-US" sz="1800" b="0" strike="noStrike" spc="-1">
                <a:solidFill>
                  <a:schemeClr val="dk1"/>
                </a:solidFill>
                <a:latin typeface="Times New Roman"/>
                <a:ea typeface="Times New Roman"/>
              </a:rPr>
              <a:t>Success in SDG5 leads to overall better development outcomes across various sectors, pushing the UN’s 2030 agenda further.</a:t>
            </a:r>
            <a:endParaRPr lang="en-US" sz="1800" b="0" strike="noStrike" spc="-1">
              <a:solidFill>
                <a:srgbClr val="000000"/>
              </a:solidFill>
              <a:latin typeface="Arial"/>
            </a:endParaRPr>
          </a:p>
        </p:txBody>
      </p:sp>
      <p:sp>
        <p:nvSpPr>
          <p:cNvPr id="91" name="Google Shape;171;p2"/>
          <p:cNvSpPr/>
          <p:nvPr/>
        </p:nvSpPr>
        <p:spPr>
          <a:xfrm>
            <a:off x="2181240" y="4533840"/>
            <a:ext cx="3150720" cy="1137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tabLst>
                <a:tab pos="0" algn="l"/>
              </a:tabLst>
            </a:pPr>
            <a:r>
              <a:rPr lang="en-US" sz="1800" b="0" strike="noStrike" spc="-1">
                <a:solidFill>
                  <a:schemeClr val="dk1"/>
                </a:solidFill>
                <a:latin typeface="Times New Roman"/>
                <a:ea typeface="Times New Roman"/>
              </a:rPr>
              <a:t>Policies that target gender equality are less likely to create negative interactions with other SDGs.</a:t>
            </a:r>
            <a:endParaRPr lang="en-US" sz="1800" b="0" strike="noStrike" spc="-1">
              <a:solidFill>
                <a:srgbClr val="000000"/>
              </a:solidFill>
              <a:latin typeface="Arial"/>
            </a:endParaRPr>
          </a:p>
        </p:txBody>
      </p:sp>
      <p:pic>
        <p:nvPicPr>
          <p:cNvPr id="92" name="Google Shape;172;p2"/>
          <p:cNvPicPr/>
          <p:nvPr/>
        </p:nvPicPr>
        <p:blipFill>
          <a:blip r:embed="rId5"/>
          <a:srcRect t="6240"/>
          <a:stretch/>
        </p:blipFill>
        <p:spPr>
          <a:xfrm>
            <a:off x="8838720" y="3660120"/>
            <a:ext cx="2184480" cy="2198880"/>
          </a:xfrm>
          <a:prstGeom prst="rect">
            <a:avLst/>
          </a:prstGeom>
          <a:ln w="0">
            <a:noFill/>
          </a:ln>
        </p:spPr>
      </p:pic>
      <p:sp>
        <p:nvSpPr>
          <p:cNvPr id="93" name="Google Shape;173;p2"/>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94" name="Google Shape;174;p2"/>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2</a:t>
            </a:r>
            <a:endParaRPr lang="en-US" sz="1800" b="0" strike="noStrike" spc="-1">
              <a:solidFill>
                <a:srgbClr val="FFFFFF"/>
              </a:solidFill>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309" name="Google Shape;1150;p48"/>
          <p:cNvSpPr/>
          <p:nvPr/>
        </p:nvSpPr>
        <p:spPr>
          <a:xfrm>
            <a:off x="826200" y="335160"/>
            <a:ext cx="637452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WLB’s gender equality impact</a:t>
            </a:r>
            <a:endParaRPr lang="en-US" sz="3000" b="0" strike="noStrike" spc="-1">
              <a:solidFill>
                <a:srgbClr val="000000"/>
              </a:solidFill>
              <a:latin typeface="Arial"/>
            </a:endParaRPr>
          </a:p>
        </p:txBody>
      </p:sp>
      <p:sp>
        <p:nvSpPr>
          <p:cNvPr id="310" name="Google Shape;1151;p48"/>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311" name="Google Shape;1152;p48"/>
          <p:cNvSpPr/>
          <p:nvPr/>
        </p:nvSpPr>
        <p:spPr>
          <a:xfrm>
            <a:off x="826200" y="1122120"/>
            <a:ext cx="1100268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2400" b="0" strike="noStrike" spc="-1">
                <a:solidFill>
                  <a:schemeClr val="dk1"/>
                </a:solidFill>
                <a:latin typeface="Times New Roman"/>
                <a:ea typeface="Times New Roman"/>
              </a:rPr>
              <a:t>IIX is responsible for monitoring the regional borrower and assessing the impact on gender equality.</a:t>
            </a:r>
            <a:endParaRPr lang="en-US" sz="2400" b="0" strike="noStrike" spc="-1">
              <a:solidFill>
                <a:srgbClr val="000000"/>
              </a:solidFill>
              <a:latin typeface="Arial"/>
            </a:endParaRPr>
          </a:p>
          <a:p>
            <a:pPr>
              <a:lnSpc>
                <a:spcPct val="100000"/>
              </a:lnSpc>
              <a:tabLst>
                <a:tab pos="0" algn="l"/>
              </a:tabLst>
            </a:pPr>
            <a:endParaRPr lang="en-US" sz="2400" b="0" strike="noStrike" spc="-1">
              <a:solidFill>
                <a:srgbClr val="000000"/>
              </a:solidFill>
              <a:latin typeface="Arial"/>
            </a:endParaRPr>
          </a:p>
        </p:txBody>
      </p:sp>
      <p:sp>
        <p:nvSpPr>
          <p:cNvPr id="312" name="Google Shape;1153;p48"/>
          <p:cNvSpPr/>
          <p:nvPr/>
        </p:nvSpPr>
        <p:spPr>
          <a:xfrm>
            <a:off x="1063800" y="2128680"/>
            <a:ext cx="10568880" cy="41256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400" b="0" strike="noStrike" spc="-1">
                <a:solidFill>
                  <a:schemeClr val="lt1"/>
                </a:solidFill>
                <a:latin typeface="Times New Roman"/>
                <a:ea typeface="Times New Roman"/>
              </a:rPr>
              <a:t>The methodology of IIX’s impact assessment</a:t>
            </a:r>
            <a:endParaRPr lang="en-US" sz="2400" b="0" strike="noStrike" spc="-1">
              <a:solidFill>
                <a:srgbClr val="FFFFFF"/>
              </a:solidFill>
              <a:latin typeface="Arial"/>
            </a:endParaRPr>
          </a:p>
        </p:txBody>
      </p:sp>
      <p:sp>
        <p:nvSpPr>
          <p:cNvPr id="313" name="Google Shape;1154;p48"/>
          <p:cNvSpPr/>
          <p:nvPr/>
        </p:nvSpPr>
        <p:spPr>
          <a:xfrm>
            <a:off x="1085760" y="2797200"/>
            <a:ext cx="10448640" cy="3536640"/>
          </a:xfrm>
          <a:prstGeom prst="rect">
            <a:avLst/>
          </a:prstGeom>
          <a:noFill/>
          <a:ln w="38100">
            <a:solidFill>
              <a:srgbClr val="ED7D31"/>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marL="457200" indent="-457200">
              <a:lnSpc>
                <a:spcPct val="100000"/>
              </a:lnSpc>
              <a:buClr>
                <a:srgbClr val="000000"/>
              </a:buClr>
              <a:buFont typeface="SimHei"/>
              <a:buChar char="•"/>
            </a:pPr>
            <a:r>
              <a:rPr lang="en-US" sz="2000" b="1" strike="noStrike" spc="-1">
                <a:solidFill>
                  <a:schemeClr val="dk1"/>
                </a:solidFill>
                <a:latin typeface="Times New Roman"/>
                <a:ea typeface="Times New Roman"/>
              </a:rPr>
              <a:t>IIX identifies six specific outputs of WLB6. </a:t>
            </a:r>
            <a:endParaRPr lang="en-US" sz="2000" b="0" strike="noStrike" spc="-1">
              <a:solidFill>
                <a:srgbClr val="000000"/>
              </a:solidFill>
              <a:latin typeface="Arial"/>
            </a:endParaRPr>
          </a:p>
          <a:p>
            <a:pPr marL="457200" indent="-457200">
              <a:lnSpc>
                <a:spcPct val="100000"/>
              </a:lnSpc>
              <a:buClr>
                <a:srgbClr val="000000"/>
              </a:buClr>
              <a:buFont typeface="SimHei"/>
              <a:buChar char="•"/>
            </a:pPr>
            <a:r>
              <a:rPr lang="en-US" sz="2000" b="1" strike="noStrike" spc="-1">
                <a:solidFill>
                  <a:schemeClr val="dk1"/>
                </a:solidFill>
                <a:latin typeface="Times New Roman"/>
                <a:ea typeface="Times New Roman"/>
              </a:rPr>
              <a:t>IIX measures the impact of these six outputs with gender-specific metrics.</a:t>
            </a:r>
            <a:endParaRPr lang="en-US" sz="2000" b="0" strike="noStrike" spc="-1">
              <a:solidFill>
                <a:srgbClr val="000000"/>
              </a:solidFill>
              <a:latin typeface="Arial"/>
            </a:endParaRPr>
          </a:p>
          <a:p>
            <a:pPr marL="457200">
              <a:lnSpc>
                <a:spcPct val="100000"/>
              </a:lnSpc>
              <a:spcBef>
                <a:spcPts val="601"/>
              </a:spcBef>
              <a:tabLst>
                <a:tab pos="0" algn="l"/>
              </a:tabLst>
            </a:pPr>
            <a:r>
              <a:rPr lang="en-US" sz="2000" b="0" strike="noStrike" spc="-1">
                <a:solidFill>
                  <a:schemeClr val="dk1"/>
                </a:solidFill>
                <a:latin typeface="Times New Roman"/>
                <a:ea typeface="Times New Roman"/>
              </a:rPr>
              <a:t>The metrics are designed to specifically measure the impact on women, using gender-disaggregated data and input from women to focus on the empowerment factors that matter most to them.</a:t>
            </a:r>
            <a:endParaRPr lang="en-US" sz="2000" b="0" strike="noStrike" spc="-1">
              <a:solidFill>
                <a:srgbClr val="000000"/>
              </a:solidFill>
              <a:latin typeface="Arial"/>
            </a:endParaRPr>
          </a:p>
          <a:p>
            <a:pPr marL="457200" indent="-457200">
              <a:lnSpc>
                <a:spcPct val="100000"/>
              </a:lnSpc>
              <a:spcBef>
                <a:spcPts val="601"/>
              </a:spcBef>
              <a:buClr>
                <a:srgbClr val="000000"/>
              </a:buClr>
              <a:buFont typeface="SimHei"/>
              <a:buChar char="•"/>
              <a:tabLst>
                <a:tab pos="0" algn="l"/>
              </a:tabLst>
            </a:pPr>
            <a:r>
              <a:rPr lang="en-US" sz="2000" b="1" strike="noStrike" spc="-1">
                <a:solidFill>
                  <a:schemeClr val="dk1"/>
                </a:solidFill>
                <a:latin typeface="Times New Roman"/>
                <a:ea typeface="Times New Roman"/>
              </a:rPr>
              <a:t>WLB thus achieves five primary outcomes and three secondary outcomes.</a:t>
            </a:r>
            <a:endParaRPr lang="en-US" sz="2000" b="0" strike="noStrike" spc="-1">
              <a:solidFill>
                <a:srgbClr val="000000"/>
              </a:solidFill>
              <a:latin typeface="Arial"/>
            </a:endParaRPr>
          </a:p>
          <a:p>
            <a:pPr marL="457200">
              <a:lnSpc>
                <a:spcPct val="100000"/>
              </a:lnSpc>
              <a:spcBef>
                <a:spcPts val="601"/>
              </a:spcBef>
              <a:tabLst>
                <a:tab pos="0" algn="l"/>
              </a:tabLst>
            </a:pPr>
            <a:r>
              <a:rPr lang="en-US" sz="2000" b="0" strike="noStrike" spc="-1">
                <a:solidFill>
                  <a:schemeClr val="dk1"/>
                </a:solidFill>
                <a:latin typeface="Times New Roman"/>
                <a:ea typeface="Times New Roman"/>
              </a:rPr>
              <a:t>These outcomes are considered with the local economic, policy, technological developments. They provide a holistic understanding of the sustainable impact and women empowerment.</a:t>
            </a:r>
            <a:endParaRPr lang="en-US" sz="2000" b="0" strike="noStrike" spc="-1">
              <a:solidFill>
                <a:srgbClr val="000000"/>
              </a:solidFill>
              <a:latin typeface="Arial"/>
            </a:endParaRPr>
          </a:p>
          <a:p>
            <a:pPr marL="457200" indent="-457200">
              <a:lnSpc>
                <a:spcPct val="100000"/>
              </a:lnSpc>
              <a:spcBef>
                <a:spcPts val="601"/>
              </a:spcBef>
              <a:buClr>
                <a:srgbClr val="000000"/>
              </a:buClr>
              <a:buFont typeface="SimHei"/>
              <a:buChar char="•"/>
              <a:tabLst>
                <a:tab pos="0" algn="l"/>
              </a:tabLst>
            </a:pPr>
            <a:r>
              <a:rPr lang="en-US" sz="2000" b="1" strike="noStrike" spc="-1">
                <a:solidFill>
                  <a:schemeClr val="dk1"/>
                </a:solidFill>
                <a:latin typeface="Times New Roman"/>
                <a:ea typeface="Times New Roman"/>
              </a:rPr>
              <a:t>IIX calculates WLB’s Social Return on Investment with all of these outcomes.</a:t>
            </a:r>
            <a:endParaRPr lang="en-US" sz="2000" b="0" strike="noStrike" spc="-1">
              <a:solidFill>
                <a:srgbClr val="000000"/>
              </a:solidFill>
              <a:latin typeface="Arial"/>
            </a:endParaRPr>
          </a:p>
          <a:p>
            <a:pPr>
              <a:lnSpc>
                <a:spcPct val="100000"/>
              </a:lnSpc>
              <a:spcBef>
                <a:spcPts val="601"/>
              </a:spcBef>
              <a:tabLst>
                <a:tab pos="0" algn="l"/>
              </a:tabLst>
            </a:pPr>
            <a:r>
              <a:rPr lang="en-US" sz="2000" b="0" strike="noStrike" spc="-1">
                <a:solidFill>
                  <a:schemeClr val="dk1"/>
                </a:solidFill>
                <a:latin typeface="Times New Roman"/>
                <a:ea typeface="Times New Roman"/>
              </a:rPr>
              <a:t>WLB6’s targeted SROI is 25%</a:t>
            </a:r>
            <a:endParaRPr lang="en-US" sz="2000" b="0" strike="noStrike" spc="-1">
              <a:solidFill>
                <a:srgbClr val="000000"/>
              </a:solidFill>
              <a:latin typeface="Arial"/>
            </a:endParaRPr>
          </a:p>
          <a:p>
            <a:pPr>
              <a:lnSpc>
                <a:spcPct val="100000"/>
              </a:lnSpc>
              <a:spcBef>
                <a:spcPts val="601"/>
              </a:spcBef>
              <a:tabLst>
                <a:tab pos="0" algn="l"/>
              </a:tabLst>
            </a:pPr>
            <a:endParaRPr lang="en-US" sz="2000" b="0" strike="noStrike" spc="-1">
              <a:solidFill>
                <a:srgbClr val="000000"/>
              </a:solidFill>
              <a:latin typeface="Arial"/>
            </a:endParaRPr>
          </a:p>
          <a:p>
            <a:pPr marL="457200">
              <a:lnSpc>
                <a:spcPct val="100000"/>
              </a:lnSpc>
              <a:spcBef>
                <a:spcPts val="601"/>
              </a:spcBef>
              <a:tabLst>
                <a:tab pos="0" algn="l"/>
              </a:tabLst>
            </a:pPr>
            <a:endParaRPr lang="en-US" sz="2000" b="0" strike="noStrike" spc="-1">
              <a:solidFill>
                <a:srgbClr val="000000"/>
              </a:solidFill>
              <a:latin typeface="Arial"/>
            </a:endParaRPr>
          </a:p>
          <a:p>
            <a:pPr>
              <a:lnSpc>
                <a:spcPct val="100000"/>
              </a:lnSpc>
              <a:spcBef>
                <a:spcPts val="601"/>
              </a:spcBef>
              <a:tabLst>
                <a:tab pos="0" algn="l"/>
              </a:tabLst>
            </a:pPr>
            <a:endParaRPr lang="en-US" sz="2000" b="0" strike="noStrike" spc="-1">
              <a:solidFill>
                <a:srgbClr val="000000"/>
              </a:solidFill>
              <a:latin typeface="Arial"/>
            </a:endParaRPr>
          </a:p>
        </p:txBody>
      </p:sp>
      <p:sp>
        <p:nvSpPr>
          <p:cNvPr id="314" name="Google Shape;1155;p48"/>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FFFFF"/>
                </a:solidFill>
                <a:latin typeface="Arial"/>
                <a:ea typeface="Arial"/>
              </a:rPr>
              <a:t>20</a:t>
            </a:r>
            <a:endParaRPr lang="en-US" sz="1800" b="0" strike="noStrike" spc="-1">
              <a:solidFill>
                <a:srgbClr val="FFFFFF"/>
              </a:solidFill>
              <a:latin typeface="Arial"/>
            </a:endParaRPr>
          </a:p>
        </p:txBody>
      </p:sp>
      <p:sp>
        <p:nvSpPr>
          <p:cNvPr id="315" name="Google Shape;1156;p48"/>
          <p:cNvSpPr/>
          <p:nvPr/>
        </p:nvSpPr>
        <p:spPr>
          <a:xfrm>
            <a:off x="9183240" y="406440"/>
            <a:ext cx="2247480" cy="2404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16" name="Google Shape;1157;p48"/>
          <p:cNvSpPr/>
          <p:nvPr/>
        </p:nvSpPr>
        <p:spPr>
          <a:xfrm>
            <a:off x="9387360" y="467280"/>
            <a:ext cx="220320" cy="12888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17" name="Google Shape;1159;p48"/>
          <p:cNvSpPr/>
          <p:nvPr/>
        </p:nvSpPr>
        <p:spPr>
          <a:xfrm>
            <a:off x="97884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18" name="Google Shape;1160;p48"/>
          <p:cNvSpPr/>
          <p:nvPr/>
        </p:nvSpPr>
        <p:spPr>
          <a:xfrm>
            <a:off x="101898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19" name="Google Shape;1161;p48"/>
          <p:cNvSpPr/>
          <p:nvPr/>
        </p:nvSpPr>
        <p:spPr>
          <a:xfrm>
            <a:off x="105912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20" name="Google Shape;1162;p48"/>
          <p:cNvSpPr/>
          <p:nvPr/>
        </p:nvSpPr>
        <p:spPr>
          <a:xfrm>
            <a:off x="10992600" y="4647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321" name="Google Shape;1168;p49"/>
          <p:cNvSpPr/>
          <p:nvPr/>
        </p:nvSpPr>
        <p:spPr>
          <a:xfrm>
            <a:off x="882000" y="329400"/>
            <a:ext cx="637452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WLB’s gender equality impact </a:t>
            </a:r>
            <a:endParaRPr lang="en-US" sz="3000" b="0" strike="noStrike" spc="-1">
              <a:solidFill>
                <a:srgbClr val="000000"/>
              </a:solidFill>
              <a:latin typeface="Arial"/>
            </a:endParaRPr>
          </a:p>
        </p:txBody>
      </p:sp>
      <p:sp>
        <p:nvSpPr>
          <p:cNvPr id="322" name="Google Shape;1169;p49"/>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323" name="Google Shape;1170;p49"/>
          <p:cNvSpPr/>
          <p:nvPr/>
        </p:nvSpPr>
        <p:spPr>
          <a:xfrm>
            <a:off x="720720" y="1026000"/>
            <a:ext cx="10998000" cy="54360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400" b="0" strike="noStrike" spc="-1">
                <a:solidFill>
                  <a:schemeClr val="lt1"/>
                </a:solidFill>
                <a:latin typeface="Times New Roman"/>
                <a:ea typeface="Times New Roman"/>
              </a:rPr>
              <a:t>First specific outputs of WLB6</a:t>
            </a:r>
            <a:endParaRPr lang="en-US" sz="2400" b="0" strike="noStrike" spc="-1">
              <a:solidFill>
                <a:srgbClr val="FFFFFF"/>
              </a:solidFill>
              <a:latin typeface="Arial"/>
            </a:endParaRPr>
          </a:p>
        </p:txBody>
      </p:sp>
      <p:sp>
        <p:nvSpPr>
          <p:cNvPr id="324" name="Google Shape;1171;p49"/>
          <p:cNvSpPr/>
          <p:nvPr/>
        </p:nvSpPr>
        <p:spPr>
          <a:xfrm flipH="1">
            <a:off x="819000" y="2064960"/>
            <a:ext cx="5036040" cy="3366720"/>
          </a:xfrm>
          <a:prstGeom prst="flowChartAlternateProcess">
            <a:avLst/>
          </a:prstGeom>
          <a:no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50000"/>
              </a:lnSpc>
              <a:tabLst>
                <a:tab pos="0" algn="l"/>
              </a:tabLst>
            </a:pPr>
            <a:r>
              <a:rPr lang="en-US" sz="2000" b="1" strike="noStrike" spc="-1">
                <a:solidFill>
                  <a:schemeClr val="dk1"/>
                </a:solidFill>
                <a:latin typeface="Times New Roman"/>
                <a:ea typeface="Times New Roman"/>
              </a:rPr>
              <a:t>Women Entrepreneurs. </a:t>
            </a:r>
            <a:endParaRPr lang="en-US" sz="2000" b="0" strike="noStrike" spc="-1">
              <a:solidFill>
                <a:srgbClr val="000000"/>
              </a:solidFill>
              <a:latin typeface="Arial"/>
            </a:endParaRPr>
          </a:p>
          <a:p>
            <a:pPr>
              <a:lnSpc>
                <a:spcPct val="150000"/>
              </a:lnSpc>
              <a:tabLst>
                <a:tab pos="0" algn="l"/>
              </a:tabLst>
            </a:pPr>
            <a:r>
              <a:rPr lang="en-US" sz="2000" b="0" strike="noStrike" spc="-1">
                <a:solidFill>
                  <a:schemeClr val="dk1"/>
                </a:solidFill>
                <a:latin typeface="Times New Roman"/>
                <a:ea typeface="Times New Roman"/>
              </a:rPr>
              <a:t>Providing loans to around 230,000~250,000 women entrepreneurs who own small businesses or start-ups.</a:t>
            </a:r>
            <a:endParaRPr lang="en-US" sz="2000" b="0" strike="noStrike" spc="-1">
              <a:solidFill>
                <a:srgbClr val="000000"/>
              </a:solidFill>
              <a:latin typeface="Arial"/>
            </a:endParaRPr>
          </a:p>
        </p:txBody>
      </p:sp>
      <p:sp>
        <p:nvSpPr>
          <p:cNvPr id="325" name="Google Shape;1172;p49"/>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21</a:t>
            </a:r>
            <a:endParaRPr lang="en-US" sz="1800" b="0" strike="noStrike" spc="-1">
              <a:solidFill>
                <a:srgbClr val="FFFFFF"/>
              </a:solidFill>
              <a:latin typeface="Arial"/>
            </a:endParaRPr>
          </a:p>
        </p:txBody>
      </p:sp>
      <p:pic>
        <p:nvPicPr>
          <p:cNvPr id="326" name="Google Shape;1173;p49" descr="DALL·E 2024-11-16 12.41.08 - Create a minimalist illustration of a woman working at a desk with a laptop while holding a smartphone and speaking into it. The woman should have lon"/>
          <p:cNvPicPr/>
          <p:nvPr/>
        </p:nvPicPr>
        <p:blipFill>
          <a:blip r:embed="rId3"/>
          <a:stretch/>
        </p:blipFill>
        <p:spPr>
          <a:xfrm>
            <a:off x="6872040" y="1834560"/>
            <a:ext cx="4165560" cy="4165560"/>
          </a:xfrm>
          <a:prstGeom prst="rect">
            <a:avLst/>
          </a:prstGeom>
          <a:ln w="0">
            <a:noFill/>
          </a:ln>
        </p:spPr>
      </p:pic>
      <p:sp>
        <p:nvSpPr>
          <p:cNvPr id="327" name="Google Shape;1174;p49"/>
          <p:cNvSpPr/>
          <p:nvPr/>
        </p:nvSpPr>
        <p:spPr>
          <a:xfrm>
            <a:off x="9190440" y="406440"/>
            <a:ext cx="2225160" cy="2404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28" name="Google Shape;1175;p49"/>
          <p:cNvSpPr/>
          <p:nvPr/>
        </p:nvSpPr>
        <p:spPr>
          <a:xfrm>
            <a:off x="9788400" y="464760"/>
            <a:ext cx="220320" cy="128880"/>
          </a:xfrm>
          <a:prstGeom prst="roundRect">
            <a:avLst>
              <a:gd name="adj" fmla="val 16667"/>
            </a:avLst>
          </a:prstGeom>
          <a:solidFill>
            <a:schemeClr val="accent1">
              <a:alpha val="50000"/>
            </a:schemeClr>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29" name="Google Shape;1176;p49"/>
          <p:cNvSpPr/>
          <p:nvPr/>
        </p:nvSpPr>
        <p:spPr>
          <a:xfrm>
            <a:off x="938736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30" name="Google Shape;1178;p49"/>
          <p:cNvSpPr/>
          <p:nvPr/>
        </p:nvSpPr>
        <p:spPr>
          <a:xfrm>
            <a:off x="101898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31" name="Google Shape;1179;p49"/>
          <p:cNvSpPr/>
          <p:nvPr/>
        </p:nvSpPr>
        <p:spPr>
          <a:xfrm>
            <a:off x="105912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32" name="Google Shape;1180;p49"/>
          <p:cNvSpPr/>
          <p:nvPr/>
        </p:nvSpPr>
        <p:spPr>
          <a:xfrm>
            <a:off x="10992600" y="4647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333" name="Google Shape;1186;p50"/>
          <p:cNvSpPr/>
          <p:nvPr/>
        </p:nvSpPr>
        <p:spPr>
          <a:xfrm>
            <a:off x="882000" y="329400"/>
            <a:ext cx="637452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WLB’s gender equality impact </a:t>
            </a:r>
            <a:endParaRPr lang="en-US" sz="3000" b="0" strike="noStrike" spc="-1">
              <a:solidFill>
                <a:srgbClr val="000000"/>
              </a:solidFill>
              <a:latin typeface="Arial"/>
            </a:endParaRPr>
          </a:p>
        </p:txBody>
      </p:sp>
      <p:sp>
        <p:nvSpPr>
          <p:cNvPr id="334" name="Google Shape;1187;p50"/>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335" name="Google Shape;1188;p50"/>
          <p:cNvSpPr/>
          <p:nvPr/>
        </p:nvSpPr>
        <p:spPr>
          <a:xfrm>
            <a:off x="720720" y="1026000"/>
            <a:ext cx="10998000" cy="54360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400" b="0" strike="noStrike" spc="-1">
                <a:solidFill>
                  <a:schemeClr val="lt1"/>
                </a:solidFill>
                <a:latin typeface="Times New Roman"/>
                <a:ea typeface="Times New Roman"/>
              </a:rPr>
              <a:t>Second specific outputs of WLB6</a:t>
            </a:r>
            <a:endParaRPr lang="en-US" sz="2400" b="0" strike="noStrike" spc="-1">
              <a:solidFill>
                <a:srgbClr val="FFFFFF"/>
              </a:solidFill>
              <a:latin typeface="Arial"/>
            </a:endParaRPr>
          </a:p>
        </p:txBody>
      </p:sp>
      <p:sp>
        <p:nvSpPr>
          <p:cNvPr id="336" name="Google Shape;1189;p50"/>
          <p:cNvSpPr/>
          <p:nvPr/>
        </p:nvSpPr>
        <p:spPr>
          <a:xfrm flipH="1">
            <a:off x="819000" y="2064960"/>
            <a:ext cx="5036040" cy="3366720"/>
          </a:xfrm>
          <a:prstGeom prst="flowChartAlternateProcess">
            <a:avLst/>
          </a:prstGeom>
          <a:no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50000"/>
              </a:lnSpc>
              <a:tabLst>
                <a:tab pos="0" algn="l"/>
              </a:tabLst>
            </a:pPr>
            <a:r>
              <a:rPr lang="en-US" sz="2000" b="1" strike="noStrike" spc="-1">
                <a:solidFill>
                  <a:schemeClr val="dk1"/>
                </a:solidFill>
                <a:latin typeface="Times New Roman"/>
                <a:ea typeface="Times New Roman"/>
              </a:rPr>
              <a:t>Micro Savings and Insurance. </a:t>
            </a:r>
            <a:endParaRPr lang="en-US" sz="2000" b="0" strike="noStrike" spc="-1">
              <a:solidFill>
                <a:srgbClr val="000000"/>
              </a:solidFill>
              <a:latin typeface="Arial"/>
            </a:endParaRPr>
          </a:p>
          <a:p>
            <a:pPr>
              <a:lnSpc>
                <a:spcPct val="150000"/>
              </a:lnSpc>
              <a:tabLst>
                <a:tab pos="0" algn="l"/>
              </a:tabLst>
            </a:pPr>
            <a:r>
              <a:rPr lang="en-US" sz="2000" b="0" strike="noStrike" spc="-1">
                <a:solidFill>
                  <a:schemeClr val="dk1"/>
                </a:solidFill>
                <a:latin typeface="Times New Roman"/>
                <a:ea typeface="Times New Roman"/>
              </a:rPr>
              <a:t>Providing savings and insurance products to women from low-income communities, enhancing their financial resilience.</a:t>
            </a:r>
            <a:endParaRPr lang="en-US" sz="2000" b="0" strike="noStrike" spc="-1">
              <a:solidFill>
                <a:srgbClr val="000000"/>
              </a:solidFill>
              <a:latin typeface="Arial"/>
            </a:endParaRPr>
          </a:p>
        </p:txBody>
      </p:sp>
      <p:sp>
        <p:nvSpPr>
          <p:cNvPr id="337" name="Google Shape;1190;p50"/>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22</a:t>
            </a:r>
            <a:endParaRPr lang="en-US" sz="1800" b="0" strike="noStrike" spc="-1">
              <a:solidFill>
                <a:srgbClr val="FFFFFF"/>
              </a:solidFill>
              <a:latin typeface="Arial"/>
            </a:endParaRPr>
          </a:p>
        </p:txBody>
      </p:sp>
      <p:pic>
        <p:nvPicPr>
          <p:cNvPr id="338" name="Google Shape;1191;p50" descr="DALL·E 2024-11-16 12.42.03 - Create a minimalist illustration of a woman standing confidently beside a wooden fishing boat near a riverbank. The woman should wear a traditional sa"/>
          <p:cNvPicPr/>
          <p:nvPr/>
        </p:nvPicPr>
        <p:blipFill>
          <a:blip r:embed="rId3"/>
          <a:stretch/>
        </p:blipFill>
        <p:spPr>
          <a:xfrm>
            <a:off x="6872040" y="1874520"/>
            <a:ext cx="4177080" cy="4177080"/>
          </a:xfrm>
          <a:prstGeom prst="rect">
            <a:avLst/>
          </a:prstGeom>
          <a:ln w="0">
            <a:noFill/>
          </a:ln>
        </p:spPr>
      </p:pic>
      <p:sp>
        <p:nvSpPr>
          <p:cNvPr id="339" name="Google Shape;1192;p50"/>
          <p:cNvSpPr/>
          <p:nvPr/>
        </p:nvSpPr>
        <p:spPr>
          <a:xfrm>
            <a:off x="9183240" y="406440"/>
            <a:ext cx="2253960" cy="2404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40" name="Google Shape;1193;p50"/>
          <p:cNvSpPr/>
          <p:nvPr/>
        </p:nvSpPr>
        <p:spPr>
          <a:xfrm>
            <a:off x="9788400" y="464760"/>
            <a:ext cx="220320" cy="128880"/>
          </a:xfrm>
          <a:prstGeom prst="roundRect">
            <a:avLst>
              <a:gd name="adj" fmla="val 16667"/>
            </a:avLst>
          </a:prstGeom>
          <a:solidFill>
            <a:schemeClr val="accent1">
              <a:alpha val="60000"/>
            </a:schemeClr>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41" name="Google Shape;1194;p50"/>
          <p:cNvSpPr/>
          <p:nvPr/>
        </p:nvSpPr>
        <p:spPr>
          <a:xfrm>
            <a:off x="938736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42" name="Google Shape;1196;p50"/>
          <p:cNvSpPr/>
          <p:nvPr/>
        </p:nvSpPr>
        <p:spPr>
          <a:xfrm>
            <a:off x="101898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43" name="Google Shape;1197;p50"/>
          <p:cNvSpPr/>
          <p:nvPr/>
        </p:nvSpPr>
        <p:spPr>
          <a:xfrm>
            <a:off x="105912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44" name="Google Shape;1198;p50"/>
          <p:cNvSpPr/>
          <p:nvPr/>
        </p:nvSpPr>
        <p:spPr>
          <a:xfrm>
            <a:off x="10992600" y="4647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345" name="Google Shape;1204;p51"/>
          <p:cNvSpPr/>
          <p:nvPr/>
        </p:nvSpPr>
        <p:spPr>
          <a:xfrm>
            <a:off x="882000" y="329400"/>
            <a:ext cx="637452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WLB’s gender equality impact </a:t>
            </a:r>
            <a:endParaRPr lang="en-US" sz="3000" b="0" strike="noStrike" spc="-1">
              <a:solidFill>
                <a:srgbClr val="000000"/>
              </a:solidFill>
              <a:latin typeface="Arial"/>
            </a:endParaRPr>
          </a:p>
        </p:txBody>
      </p:sp>
      <p:sp>
        <p:nvSpPr>
          <p:cNvPr id="346" name="Google Shape;1205;p51"/>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347" name="Google Shape;1206;p51"/>
          <p:cNvSpPr/>
          <p:nvPr/>
        </p:nvSpPr>
        <p:spPr>
          <a:xfrm>
            <a:off x="720720" y="1026000"/>
            <a:ext cx="10998000" cy="54360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400" b="0" strike="noStrike" spc="-1">
                <a:solidFill>
                  <a:schemeClr val="lt1"/>
                </a:solidFill>
                <a:latin typeface="Times New Roman"/>
                <a:ea typeface="Times New Roman"/>
              </a:rPr>
              <a:t>Third specific outputs of WLB6</a:t>
            </a:r>
            <a:endParaRPr lang="en-US" sz="2400" b="0" strike="noStrike" spc="-1">
              <a:solidFill>
                <a:srgbClr val="FFFFFF"/>
              </a:solidFill>
              <a:latin typeface="Arial"/>
            </a:endParaRPr>
          </a:p>
        </p:txBody>
      </p:sp>
      <p:sp>
        <p:nvSpPr>
          <p:cNvPr id="348" name="Google Shape;1207;p51"/>
          <p:cNvSpPr/>
          <p:nvPr/>
        </p:nvSpPr>
        <p:spPr>
          <a:xfrm flipH="1">
            <a:off x="819000" y="2064960"/>
            <a:ext cx="5036040" cy="3366720"/>
          </a:xfrm>
          <a:prstGeom prst="flowChartAlternateProcess">
            <a:avLst/>
          </a:prstGeom>
          <a:no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50000"/>
              </a:lnSpc>
              <a:tabLst>
                <a:tab pos="0" algn="l"/>
              </a:tabLst>
            </a:pPr>
            <a:r>
              <a:rPr lang="en-US" sz="2000" b="1" strike="noStrike" spc="-1">
                <a:solidFill>
                  <a:schemeClr val="dk1"/>
                </a:solidFill>
                <a:latin typeface="Times New Roman"/>
                <a:ea typeface="Times New Roman"/>
              </a:rPr>
              <a:t>Affordable Housing. </a:t>
            </a:r>
            <a:endParaRPr lang="en-US" sz="2000" b="0" strike="noStrike" spc="-1">
              <a:solidFill>
                <a:srgbClr val="000000"/>
              </a:solidFill>
              <a:latin typeface="Arial"/>
            </a:endParaRPr>
          </a:p>
          <a:p>
            <a:pPr>
              <a:lnSpc>
                <a:spcPct val="150000"/>
              </a:lnSpc>
              <a:tabLst>
                <a:tab pos="0" algn="l"/>
              </a:tabLst>
            </a:pPr>
            <a:r>
              <a:rPr lang="en-US" sz="2000" b="0" strike="noStrike" spc="-1">
                <a:solidFill>
                  <a:schemeClr val="dk1"/>
                </a:solidFill>
                <a:latin typeface="Times New Roman"/>
                <a:ea typeface="Times New Roman"/>
              </a:rPr>
              <a:t>Providing affordable housing loans to around 500~600 women in Cambodia, changing social norms and lifting income-related barriers to home ownership.</a:t>
            </a:r>
            <a:endParaRPr lang="en-US" sz="2000" b="0" strike="noStrike" spc="-1">
              <a:solidFill>
                <a:srgbClr val="000000"/>
              </a:solidFill>
              <a:latin typeface="Arial"/>
            </a:endParaRPr>
          </a:p>
        </p:txBody>
      </p:sp>
      <p:sp>
        <p:nvSpPr>
          <p:cNvPr id="349" name="Google Shape;1208;p51"/>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23</a:t>
            </a:r>
            <a:endParaRPr lang="en-US" sz="1800" b="0" strike="noStrike" spc="-1">
              <a:solidFill>
                <a:srgbClr val="FFFFFF"/>
              </a:solidFill>
              <a:latin typeface="Arial"/>
            </a:endParaRPr>
          </a:p>
        </p:txBody>
      </p:sp>
      <p:pic>
        <p:nvPicPr>
          <p:cNvPr id="350" name="Google Shape;1209;p51" descr="DALL·E 2024-11-16 12.44.39 - Create a very basic and modest illustration of a two-story affordable housing unit. The house should have a plain rectangular design with minimal feat"/>
          <p:cNvPicPr/>
          <p:nvPr/>
        </p:nvPicPr>
        <p:blipFill>
          <a:blip r:embed="rId3"/>
          <a:srcRect l="5176" t="20758" r="1281" b="18081"/>
          <a:stretch/>
        </p:blipFill>
        <p:spPr>
          <a:xfrm>
            <a:off x="6544800" y="2218680"/>
            <a:ext cx="4680360" cy="3060000"/>
          </a:xfrm>
          <a:prstGeom prst="rect">
            <a:avLst/>
          </a:prstGeom>
          <a:ln w="0">
            <a:noFill/>
          </a:ln>
        </p:spPr>
      </p:pic>
      <p:sp>
        <p:nvSpPr>
          <p:cNvPr id="351" name="Google Shape;1210;p51"/>
          <p:cNvSpPr/>
          <p:nvPr/>
        </p:nvSpPr>
        <p:spPr>
          <a:xfrm>
            <a:off x="9204480" y="406440"/>
            <a:ext cx="2247480" cy="2404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52" name="Google Shape;1211;p51"/>
          <p:cNvSpPr/>
          <p:nvPr/>
        </p:nvSpPr>
        <p:spPr>
          <a:xfrm>
            <a:off x="9788400" y="464760"/>
            <a:ext cx="220320" cy="128880"/>
          </a:xfrm>
          <a:prstGeom prst="roundRect">
            <a:avLst>
              <a:gd name="adj" fmla="val 16667"/>
            </a:avLst>
          </a:prstGeom>
          <a:solidFill>
            <a:schemeClr val="accent1">
              <a:alpha val="70000"/>
            </a:schemeClr>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53" name="Google Shape;1212;p51"/>
          <p:cNvSpPr/>
          <p:nvPr/>
        </p:nvSpPr>
        <p:spPr>
          <a:xfrm>
            <a:off x="938736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54" name="Google Shape;1214;p51"/>
          <p:cNvSpPr/>
          <p:nvPr/>
        </p:nvSpPr>
        <p:spPr>
          <a:xfrm>
            <a:off x="101898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55" name="Google Shape;1215;p51"/>
          <p:cNvSpPr/>
          <p:nvPr/>
        </p:nvSpPr>
        <p:spPr>
          <a:xfrm>
            <a:off x="105912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56" name="Google Shape;1216;p51"/>
          <p:cNvSpPr/>
          <p:nvPr/>
        </p:nvSpPr>
        <p:spPr>
          <a:xfrm>
            <a:off x="10992600" y="4647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357" name="Google Shape;1222;p52"/>
          <p:cNvSpPr/>
          <p:nvPr/>
        </p:nvSpPr>
        <p:spPr>
          <a:xfrm>
            <a:off x="882000" y="329400"/>
            <a:ext cx="637452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WLB’s gender equality impact </a:t>
            </a:r>
            <a:endParaRPr lang="en-US" sz="3000" b="0" strike="noStrike" spc="-1">
              <a:solidFill>
                <a:srgbClr val="000000"/>
              </a:solidFill>
              <a:latin typeface="Arial"/>
            </a:endParaRPr>
          </a:p>
        </p:txBody>
      </p:sp>
      <p:sp>
        <p:nvSpPr>
          <p:cNvPr id="358" name="Google Shape;1223;p52"/>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359" name="Google Shape;1224;p52"/>
          <p:cNvSpPr/>
          <p:nvPr/>
        </p:nvSpPr>
        <p:spPr>
          <a:xfrm>
            <a:off x="720720" y="1026000"/>
            <a:ext cx="10998000" cy="54360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400" b="0" strike="noStrike" spc="-1">
                <a:solidFill>
                  <a:schemeClr val="lt1"/>
                </a:solidFill>
                <a:latin typeface="Times New Roman"/>
                <a:ea typeface="Times New Roman"/>
              </a:rPr>
              <a:t>Fourth specific outputs of WLB6</a:t>
            </a:r>
            <a:endParaRPr lang="en-US" sz="2400" b="0" strike="noStrike" spc="-1">
              <a:solidFill>
                <a:srgbClr val="FFFFFF"/>
              </a:solidFill>
              <a:latin typeface="Arial"/>
            </a:endParaRPr>
          </a:p>
        </p:txBody>
      </p:sp>
      <p:sp>
        <p:nvSpPr>
          <p:cNvPr id="360" name="Google Shape;1225;p52"/>
          <p:cNvSpPr/>
          <p:nvPr/>
        </p:nvSpPr>
        <p:spPr>
          <a:xfrm flipH="1">
            <a:off x="819000" y="2064960"/>
            <a:ext cx="5036040" cy="3366720"/>
          </a:xfrm>
          <a:prstGeom prst="flowChartAlternateProcess">
            <a:avLst/>
          </a:prstGeom>
          <a:no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50000"/>
              </a:lnSpc>
              <a:tabLst>
                <a:tab pos="0" algn="l"/>
              </a:tabLst>
            </a:pPr>
            <a:r>
              <a:rPr lang="en-US" sz="2000" b="1" strike="noStrike" spc="-1">
                <a:solidFill>
                  <a:schemeClr val="dk1"/>
                </a:solidFill>
                <a:latin typeface="Times New Roman"/>
                <a:ea typeface="Times New Roman"/>
              </a:rPr>
              <a:t>Water and Sanitation (WASH). </a:t>
            </a:r>
            <a:endParaRPr lang="en-US" sz="2000" b="0" strike="noStrike" spc="-1">
              <a:solidFill>
                <a:srgbClr val="000000"/>
              </a:solidFill>
              <a:latin typeface="Arial"/>
            </a:endParaRPr>
          </a:p>
          <a:p>
            <a:pPr>
              <a:lnSpc>
                <a:spcPct val="150000"/>
              </a:lnSpc>
              <a:tabLst>
                <a:tab pos="0" algn="l"/>
              </a:tabLst>
            </a:pPr>
            <a:r>
              <a:rPr lang="en-US" sz="2000" b="0" strike="noStrike" spc="-1">
                <a:solidFill>
                  <a:schemeClr val="dk1"/>
                </a:solidFill>
                <a:latin typeface="Times New Roman"/>
                <a:ea typeface="Times New Roman"/>
              </a:rPr>
              <a:t>Providing loans to improve access to water and sanitation for around 27,000~29,000 women, partially easing women’s burden to collect water.</a:t>
            </a:r>
            <a:endParaRPr lang="en-US" sz="2000" b="0" strike="noStrike" spc="-1">
              <a:solidFill>
                <a:srgbClr val="000000"/>
              </a:solidFill>
              <a:latin typeface="Arial"/>
            </a:endParaRPr>
          </a:p>
        </p:txBody>
      </p:sp>
      <p:pic>
        <p:nvPicPr>
          <p:cNvPr id="361" name="Google Shape;1227;p52" descr="DALL·E 2024-11-16 12.46.17 - Create a minimalist illustration of a water pipe releasing a steady stream of water into a small, simple basin surrounded by greenery. Depict the pipe"/>
          <p:cNvPicPr/>
          <p:nvPr/>
        </p:nvPicPr>
        <p:blipFill>
          <a:blip r:embed="rId3"/>
          <a:stretch/>
        </p:blipFill>
        <p:spPr>
          <a:xfrm>
            <a:off x="6820560" y="1899360"/>
            <a:ext cx="4037400" cy="4037400"/>
          </a:xfrm>
          <a:prstGeom prst="rect">
            <a:avLst/>
          </a:prstGeom>
          <a:ln w="0">
            <a:noFill/>
          </a:ln>
        </p:spPr>
      </p:pic>
      <p:sp>
        <p:nvSpPr>
          <p:cNvPr id="362" name="Google Shape;1228;p52"/>
          <p:cNvSpPr/>
          <p:nvPr/>
        </p:nvSpPr>
        <p:spPr>
          <a:xfrm>
            <a:off x="9196200" y="406440"/>
            <a:ext cx="2241720" cy="2404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63" name="Google Shape;1229;p52"/>
          <p:cNvSpPr/>
          <p:nvPr/>
        </p:nvSpPr>
        <p:spPr>
          <a:xfrm>
            <a:off x="9788400" y="464760"/>
            <a:ext cx="220320" cy="128880"/>
          </a:xfrm>
          <a:prstGeom prst="roundRect">
            <a:avLst>
              <a:gd name="adj" fmla="val 16667"/>
            </a:avLst>
          </a:prstGeom>
          <a:solidFill>
            <a:schemeClr val="accent1">
              <a:alpha val="80000"/>
            </a:schemeClr>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64" name="Google Shape;1230;p52"/>
          <p:cNvSpPr/>
          <p:nvPr/>
        </p:nvSpPr>
        <p:spPr>
          <a:xfrm>
            <a:off x="938736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65" name="Google Shape;1232;p52"/>
          <p:cNvSpPr/>
          <p:nvPr/>
        </p:nvSpPr>
        <p:spPr>
          <a:xfrm>
            <a:off x="101898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66" name="Google Shape;1233;p52"/>
          <p:cNvSpPr/>
          <p:nvPr/>
        </p:nvSpPr>
        <p:spPr>
          <a:xfrm>
            <a:off x="105912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67" name="Google Shape;1234;p52"/>
          <p:cNvSpPr/>
          <p:nvPr/>
        </p:nvSpPr>
        <p:spPr>
          <a:xfrm>
            <a:off x="10992600" y="4647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68" name="Google Shape;1208;p51"/>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24</a:t>
            </a:r>
            <a:endParaRPr lang="en-US" sz="1800" b="0" strike="noStrike" spc="-1">
              <a:solidFill>
                <a:srgbClr val="FFFFFF"/>
              </a:solidFill>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369" name="Google Shape;1240;p53"/>
          <p:cNvSpPr/>
          <p:nvPr/>
        </p:nvSpPr>
        <p:spPr>
          <a:xfrm>
            <a:off x="882000" y="329400"/>
            <a:ext cx="637452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WLB’s gender equality impact </a:t>
            </a:r>
            <a:endParaRPr lang="en-US" sz="3000" b="0" strike="noStrike" spc="-1">
              <a:solidFill>
                <a:srgbClr val="000000"/>
              </a:solidFill>
              <a:latin typeface="Arial"/>
            </a:endParaRPr>
          </a:p>
        </p:txBody>
      </p:sp>
      <p:sp>
        <p:nvSpPr>
          <p:cNvPr id="370" name="Google Shape;1241;p53"/>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371" name="Google Shape;1242;p53"/>
          <p:cNvSpPr/>
          <p:nvPr/>
        </p:nvSpPr>
        <p:spPr>
          <a:xfrm>
            <a:off x="720720" y="1026000"/>
            <a:ext cx="10998000" cy="54360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400" b="0" strike="noStrike" spc="-1">
                <a:solidFill>
                  <a:schemeClr val="lt1"/>
                </a:solidFill>
                <a:latin typeface="Times New Roman"/>
                <a:ea typeface="Times New Roman"/>
              </a:rPr>
              <a:t>Fifth specific outputs of WLB6</a:t>
            </a:r>
            <a:endParaRPr lang="en-US" sz="2400" b="0" strike="noStrike" spc="-1">
              <a:solidFill>
                <a:srgbClr val="FFFFFF"/>
              </a:solidFill>
              <a:latin typeface="Arial"/>
            </a:endParaRPr>
          </a:p>
        </p:txBody>
      </p:sp>
      <p:sp>
        <p:nvSpPr>
          <p:cNvPr id="372" name="Google Shape;1243;p53"/>
          <p:cNvSpPr/>
          <p:nvPr/>
        </p:nvSpPr>
        <p:spPr>
          <a:xfrm flipH="1">
            <a:off x="819000" y="2064960"/>
            <a:ext cx="5036040" cy="3366720"/>
          </a:xfrm>
          <a:prstGeom prst="flowChartAlternateProcess">
            <a:avLst/>
          </a:prstGeom>
          <a:no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50000"/>
              </a:lnSpc>
              <a:tabLst>
                <a:tab pos="0" algn="l"/>
              </a:tabLst>
            </a:pPr>
            <a:r>
              <a:rPr lang="en-US" sz="2000" b="1" strike="noStrike" spc="-1">
                <a:solidFill>
                  <a:schemeClr val="dk1"/>
                </a:solidFill>
                <a:latin typeface="Times New Roman"/>
                <a:ea typeface="Times New Roman"/>
              </a:rPr>
              <a:t>Agriculture Loans for Smallholder. </a:t>
            </a:r>
            <a:endParaRPr lang="en-US" sz="2000" b="0" strike="noStrike" spc="-1">
              <a:solidFill>
                <a:srgbClr val="000000"/>
              </a:solidFill>
              <a:latin typeface="Arial"/>
            </a:endParaRPr>
          </a:p>
          <a:p>
            <a:pPr>
              <a:lnSpc>
                <a:spcPct val="150000"/>
              </a:lnSpc>
              <a:tabLst>
                <a:tab pos="0" algn="l"/>
              </a:tabLst>
            </a:pPr>
            <a:r>
              <a:rPr lang="en-US" sz="2000" b="0" strike="noStrike" spc="-1">
                <a:solidFill>
                  <a:schemeClr val="dk1"/>
                </a:solidFill>
                <a:latin typeface="Times New Roman"/>
                <a:ea typeface="Times New Roman"/>
              </a:rPr>
              <a:t>Providing loans for around 67,000~69,000 women farmers in Kenya and India to boost financial resilience and encourage eco-friendly practices.</a:t>
            </a:r>
            <a:endParaRPr lang="en-US" sz="2000" b="0" strike="noStrike" spc="-1">
              <a:solidFill>
                <a:srgbClr val="000000"/>
              </a:solidFill>
              <a:latin typeface="Arial"/>
            </a:endParaRPr>
          </a:p>
        </p:txBody>
      </p:sp>
      <p:sp>
        <p:nvSpPr>
          <p:cNvPr id="373" name="Google Shape;1244;p53"/>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25</a:t>
            </a:r>
            <a:endParaRPr lang="en-US" sz="1800" b="0" strike="noStrike" spc="-1">
              <a:solidFill>
                <a:srgbClr val="FFFFFF"/>
              </a:solidFill>
              <a:latin typeface="Arial"/>
            </a:endParaRPr>
          </a:p>
        </p:txBody>
      </p:sp>
      <p:pic>
        <p:nvPicPr>
          <p:cNvPr id="374" name="Google Shape;1245;p53" descr="DALL·E 2024-11-16 12.50.49 - Create a minimalist illustration of a farmer planting rice in a flooded paddy field under a clear sky. The farmer should be wearing a conical straw ha"/>
          <p:cNvPicPr/>
          <p:nvPr/>
        </p:nvPicPr>
        <p:blipFill>
          <a:blip r:embed="rId3"/>
          <a:stretch/>
        </p:blipFill>
        <p:spPr>
          <a:xfrm>
            <a:off x="7002720" y="1874520"/>
            <a:ext cx="3970440" cy="3970440"/>
          </a:xfrm>
          <a:prstGeom prst="rect">
            <a:avLst/>
          </a:prstGeom>
          <a:ln w="0">
            <a:noFill/>
          </a:ln>
        </p:spPr>
      </p:pic>
      <p:sp>
        <p:nvSpPr>
          <p:cNvPr id="375" name="Google Shape;1246;p53"/>
          <p:cNvSpPr/>
          <p:nvPr/>
        </p:nvSpPr>
        <p:spPr>
          <a:xfrm>
            <a:off x="9206280" y="406440"/>
            <a:ext cx="2211480" cy="2404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76" name="Google Shape;1247;p53"/>
          <p:cNvSpPr/>
          <p:nvPr/>
        </p:nvSpPr>
        <p:spPr>
          <a:xfrm>
            <a:off x="9788400" y="464760"/>
            <a:ext cx="220320" cy="128880"/>
          </a:xfrm>
          <a:prstGeom prst="roundRect">
            <a:avLst>
              <a:gd name="adj" fmla="val 16667"/>
            </a:avLst>
          </a:prstGeom>
          <a:solidFill>
            <a:schemeClr val="accent1">
              <a:alpha val="90000"/>
            </a:schemeClr>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77" name="Google Shape;1248;p53"/>
          <p:cNvSpPr/>
          <p:nvPr/>
        </p:nvSpPr>
        <p:spPr>
          <a:xfrm>
            <a:off x="938736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78" name="Google Shape;1250;p53"/>
          <p:cNvSpPr/>
          <p:nvPr/>
        </p:nvSpPr>
        <p:spPr>
          <a:xfrm>
            <a:off x="101898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79" name="Google Shape;1251;p53"/>
          <p:cNvSpPr/>
          <p:nvPr/>
        </p:nvSpPr>
        <p:spPr>
          <a:xfrm>
            <a:off x="105912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80" name="Google Shape;1252;p53"/>
          <p:cNvSpPr/>
          <p:nvPr/>
        </p:nvSpPr>
        <p:spPr>
          <a:xfrm>
            <a:off x="10992600" y="4647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381" name="Google Shape;1258;p54"/>
          <p:cNvSpPr/>
          <p:nvPr/>
        </p:nvSpPr>
        <p:spPr>
          <a:xfrm>
            <a:off x="882000" y="329400"/>
            <a:ext cx="637452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WLB’s gender equality impact </a:t>
            </a:r>
            <a:endParaRPr lang="en-US" sz="3000" b="0" strike="noStrike" spc="-1">
              <a:solidFill>
                <a:srgbClr val="000000"/>
              </a:solidFill>
              <a:latin typeface="Arial"/>
            </a:endParaRPr>
          </a:p>
        </p:txBody>
      </p:sp>
      <p:sp>
        <p:nvSpPr>
          <p:cNvPr id="382" name="Google Shape;1259;p54"/>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383" name="Google Shape;1260;p54"/>
          <p:cNvSpPr/>
          <p:nvPr/>
        </p:nvSpPr>
        <p:spPr>
          <a:xfrm>
            <a:off x="720720" y="1026000"/>
            <a:ext cx="10998000" cy="54360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400" b="0" strike="noStrike" spc="-1">
                <a:solidFill>
                  <a:schemeClr val="lt1"/>
                </a:solidFill>
                <a:latin typeface="Times New Roman"/>
                <a:ea typeface="Times New Roman"/>
              </a:rPr>
              <a:t>Sixth specific outputs of WLB6</a:t>
            </a:r>
            <a:endParaRPr lang="en-US" sz="2400" b="0" strike="noStrike" spc="-1">
              <a:solidFill>
                <a:srgbClr val="FFFFFF"/>
              </a:solidFill>
              <a:latin typeface="Arial"/>
            </a:endParaRPr>
          </a:p>
        </p:txBody>
      </p:sp>
      <p:sp>
        <p:nvSpPr>
          <p:cNvPr id="384" name="Google Shape;1261;p54"/>
          <p:cNvSpPr/>
          <p:nvPr/>
        </p:nvSpPr>
        <p:spPr>
          <a:xfrm flipH="1">
            <a:off x="819000" y="2064960"/>
            <a:ext cx="5036040" cy="3366720"/>
          </a:xfrm>
          <a:prstGeom prst="flowChartAlternateProcess">
            <a:avLst/>
          </a:prstGeom>
          <a:no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50000"/>
              </a:lnSpc>
              <a:tabLst>
                <a:tab pos="0" algn="l"/>
              </a:tabLst>
            </a:pPr>
            <a:r>
              <a:rPr lang="en-US" sz="2000" b="1" strike="noStrike" spc="-1">
                <a:solidFill>
                  <a:schemeClr val="dk1"/>
                </a:solidFill>
                <a:latin typeface="Times New Roman"/>
                <a:ea typeface="Times New Roman"/>
              </a:rPr>
              <a:t>Clean Energy Solutions. </a:t>
            </a:r>
            <a:endParaRPr lang="en-US" sz="2000" b="0" strike="noStrike" spc="-1">
              <a:solidFill>
                <a:srgbClr val="000000"/>
              </a:solidFill>
              <a:latin typeface="Arial"/>
            </a:endParaRPr>
          </a:p>
          <a:p>
            <a:pPr>
              <a:lnSpc>
                <a:spcPct val="150000"/>
              </a:lnSpc>
              <a:tabLst>
                <a:tab pos="0" algn="l"/>
              </a:tabLst>
            </a:pPr>
            <a:r>
              <a:rPr lang="en-US" sz="2000" b="0" strike="noStrike" spc="-1">
                <a:solidFill>
                  <a:schemeClr val="dk1"/>
                </a:solidFill>
                <a:latin typeface="Times New Roman"/>
                <a:ea typeface="Times New Roman"/>
              </a:rPr>
              <a:t>Providing loans for Vietnamese companies who provide solar and other forms of clean energy to SMEs with a preference for supporting those that are women-owned and operated.</a:t>
            </a:r>
            <a:endParaRPr lang="en-US" sz="2000" b="0" strike="noStrike" spc="-1">
              <a:solidFill>
                <a:srgbClr val="000000"/>
              </a:solidFill>
              <a:latin typeface="Arial"/>
            </a:endParaRPr>
          </a:p>
        </p:txBody>
      </p:sp>
      <p:pic>
        <p:nvPicPr>
          <p:cNvPr id="385" name="Google Shape;1263;p54" descr="DALL·E 2024-11-16 12.55.45 - Create a minimalist illustration of a solar farm in Vietnam. Depict rows of solar panels arranged neatly on a flat or slightly hilly terrain, with a c"/>
          <p:cNvPicPr/>
          <p:nvPr/>
        </p:nvPicPr>
        <p:blipFill>
          <a:blip r:embed="rId3"/>
          <a:stretch/>
        </p:blipFill>
        <p:spPr>
          <a:xfrm>
            <a:off x="7000200" y="1908000"/>
            <a:ext cx="3948480" cy="3948480"/>
          </a:xfrm>
          <a:prstGeom prst="rect">
            <a:avLst/>
          </a:prstGeom>
          <a:ln w="0">
            <a:noFill/>
          </a:ln>
        </p:spPr>
      </p:pic>
      <p:sp>
        <p:nvSpPr>
          <p:cNvPr id="386" name="Google Shape;1264;p54"/>
          <p:cNvSpPr/>
          <p:nvPr/>
        </p:nvSpPr>
        <p:spPr>
          <a:xfrm>
            <a:off x="9197280" y="406440"/>
            <a:ext cx="2233440" cy="2404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87" name="Google Shape;1265;p54"/>
          <p:cNvSpPr/>
          <p:nvPr/>
        </p:nvSpPr>
        <p:spPr>
          <a:xfrm>
            <a:off x="9788400" y="464760"/>
            <a:ext cx="220320" cy="128880"/>
          </a:xfrm>
          <a:prstGeom prst="roundRect">
            <a:avLst>
              <a:gd name="adj" fmla="val 16667"/>
            </a:avLst>
          </a:prstGeom>
          <a:solidFill>
            <a:schemeClr val="accent1"/>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88" name="Google Shape;1266;p54"/>
          <p:cNvSpPr/>
          <p:nvPr/>
        </p:nvSpPr>
        <p:spPr>
          <a:xfrm>
            <a:off x="938736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89" name="Google Shape;1268;p54"/>
          <p:cNvSpPr/>
          <p:nvPr/>
        </p:nvSpPr>
        <p:spPr>
          <a:xfrm>
            <a:off x="101898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90" name="Google Shape;1269;p54"/>
          <p:cNvSpPr/>
          <p:nvPr/>
        </p:nvSpPr>
        <p:spPr>
          <a:xfrm>
            <a:off x="105912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91" name="Google Shape;1270;p54"/>
          <p:cNvSpPr/>
          <p:nvPr/>
        </p:nvSpPr>
        <p:spPr>
          <a:xfrm>
            <a:off x="10992600" y="4647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392" name="Google Shape;1244;p53"/>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26</a:t>
            </a:r>
            <a:endParaRPr lang="en-US" sz="1800" b="0" strike="noStrike" spc="-1">
              <a:solidFill>
                <a:srgbClr val="FFFFFF"/>
              </a:solidFill>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393" name="Google Shape;1330;p57"/>
          <p:cNvSpPr/>
          <p:nvPr/>
        </p:nvSpPr>
        <p:spPr>
          <a:xfrm>
            <a:off x="882000" y="329400"/>
            <a:ext cx="637452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WLB’s gender equality impact </a:t>
            </a:r>
            <a:endParaRPr lang="en-US" sz="3000" b="0" strike="noStrike" spc="-1">
              <a:solidFill>
                <a:srgbClr val="000000"/>
              </a:solidFill>
              <a:latin typeface="Arial"/>
            </a:endParaRPr>
          </a:p>
        </p:txBody>
      </p:sp>
      <p:sp>
        <p:nvSpPr>
          <p:cNvPr id="394" name="Google Shape;1331;p57"/>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395" name="Google Shape;1332;p57"/>
          <p:cNvSpPr/>
          <p:nvPr/>
        </p:nvSpPr>
        <p:spPr>
          <a:xfrm>
            <a:off x="720720" y="1026000"/>
            <a:ext cx="10998000" cy="54360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400" b="0" strike="noStrike" spc="-1">
                <a:solidFill>
                  <a:schemeClr val="lt1"/>
                </a:solidFill>
                <a:latin typeface="Times New Roman"/>
                <a:ea typeface="Times New Roman"/>
              </a:rPr>
              <a:t>First primary outcome</a:t>
            </a:r>
            <a:endParaRPr lang="en-US" sz="2400" b="0" strike="noStrike" spc="-1">
              <a:solidFill>
                <a:srgbClr val="FFFFFF"/>
              </a:solidFill>
              <a:latin typeface="Arial"/>
            </a:endParaRPr>
          </a:p>
        </p:txBody>
      </p:sp>
      <p:sp>
        <p:nvSpPr>
          <p:cNvPr id="396" name="Google Shape;1333;p57"/>
          <p:cNvSpPr/>
          <p:nvPr/>
        </p:nvSpPr>
        <p:spPr>
          <a:xfrm flipH="1">
            <a:off x="819000" y="2064960"/>
            <a:ext cx="5036040" cy="3366720"/>
          </a:xfrm>
          <a:prstGeom prst="flowChartAlternateProcess">
            <a:avLst/>
          </a:prstGeom>
          <a:no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50000"/>
              </a:lnSpc>
              <a:tabLst>
                <a:tab pos="0" algn="l"/>
              </a:tabLst>
            </a:pPr>
            <a:r>
              <a:rPr lang="en-US" sz="2000" b="0" strike="noStrike" spc="-1">
                <a:solidFill>
                  <a:schemeClr val="dk1"/>
                </a:solidFill>
                <a:latin typeface="Times New Roman"/>
                <a:ea typeface="Times New Roman"/>
              </a:rPr>
              <a:t>The loans boost women entrepreneurs’ and women smallholder farmers’ income by 10~30% annually. The total impact on income generation is approximately at US$277~278 million over four years. This aligns with SDG1 (No Poverty) and SDG8 (Decent Work and Economic Growth). </a:t>
            </a:r>
            <a:endParaRPr lang="en-US" sz="2000" b="0" strike="noStrike" spc="-1">
              <a:solidFill>
                <a:srgbClr val="000000"/>
              </a:solidFill>
              <a:latin typeface="Arial"/>
            </a:endParaRPr>
          </a:p>
        </p:txBody>
      </p:sp>
      <p:sp>
        <p:nvSpPr>
          <p:cNvPr id="397" name="Google Shape;1334;p57"/>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27</a:t>
            </a:r>
            <a:endParaRPr lang="en-US" sz="1800" b="0" strike="noStrike" spc="-1">
              <a:solidFill>
                <a:srgbClr val="FFFFFF"/>
              </a:solidFill>
              <a:latin typeface="Arial"/>
            </a:endParaRPr>
          </a:p>
        </p:txBody>
      </p:sp>
      <p:pic>
        <p:nvPicPr>
          <p:cNvPr id="398" name="Google Shape;1335;p57" descr="DALL·E 2024-11-16 13.00.25 - Create a minimalist illustration of a female urban small business entrepreneur in an Asian city. Depict her standing confidently in front of a small s"/>
          <p:cNvPicPr/>
          <p:nvPr/>
        </p:nvPicPr>
        <p:blipFill>
          <a:blip r:embed="rId3"/>
          <a:stretch/>
        </p:blipFill>
        <p:spPr>
          <a:xfrm>
            <a:off x="6933600" y="1925280"/>
            <a:ext cx="4138920" cy="4138920"/>
          </a:xfrm>
          <a:prstGeom prst="rect">
            <a:avLst/>
          </a:prstGeom>
          <a:ln w="0">
            <a:noFill/>
          </a:ln>
        </p:spPr>
      </p:pic>
      <p:sp>
        <p:nvSpPr>
          <p:cNvPr id="399" name="Google Shape;1336;p57"/>
          <p:cNvSpPr/>
          <p:nvPr/>
        </p:nvSpPr>
        <p:spPr>
          <a:xfrm>
            <a:off x="9218160" y="406440"/>
            <a:ext cx="2191680" cy="2404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00" name="Google Shape;1337;p57"/>
          <p:cNvSpPr/>
          <p:nvPr/>
        </p:nvSpPr>
        <p:spPr>
          <a:xfrm>
            <a:off x="10210320" y="467280"/>
            <a:ext cx="220320" cy="128880"/>
          </a:xfrm>
          <a:prstGeom prst="roundRect">
            <a:avLst>
              <a:gd name="adj" fmla="val 16667"/>
            </a:avLst>
          </a:prstGeom>
          <a:solidFill>
            <a:schemeClr val="accent1">
              <a:alpha val="60000"/>
            </a:schemeClr>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01" name="Google Shape;1338;p57"/>
          <p:cNvSpPr/>
          <p:nvPr/>
        </p:nvSpPr>
        <p:spPr>
          <a:xfrm>
            <a:off x="938736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02" name="Google Shape;1339;p57"/>
          <p:cNvSpPr/>
          <p:nvPr/>
        </p:nvSpPr>
        <p:spPr>
          <a:xfrm>
            <a:off x="97884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03" name="Google Shape;1340;p57"/>
          <p:cNvSpPr/>
          <p:nvPr/>
        </p:nvSpPr>
        <p:spPr>
          <a:xfrm>
            <a:off x="10601280" y="46404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04" name="Google Shape;1342;p57"/>
          <p:cNvSpPr/>
          <p:nvPr/>
        </p:nvSpPr>
        <p:spPr>
          <a:xfrm>
            <a:off x="10992600" y="4647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405" name="Google Shape;1348;p58"/>
          <p:cNvSpPr/>
          <p:nvPr/>
        </p:nvSpPr>
        <p:spPr>
          <a:xfrm>
            <a:off x="882000" y="329400"/>
            <a:ext cx="637452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WLB’s gender equality impact </a:t>
            </a:r>
            <a:endParaRPr lang="en-US" sz="3000" b="0" strike="noStrike" spc="-1">
              <a:solidFill>
                <a:srgbClr val="000000"/>
              </a:solidFill>
              <a:latin typeface="Arial"/>
            </a:endParaRPr>
          </a:p>
        </p:txBody>
      </p:sp>
      <p:sp>
        <p:nvSpPr>
          <p:cNvPr id="406" name="Google Shape;1349;p58"/>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407" name="Google Shape;1350;p58"/>
          <p:cNvSpPr/>
          <p:nvPr/>
        </p:nvSpPr>
        <p:spPr>
          <a:xfrm>
            <a:off x="720720" y="1026000"/>
            <a:ext cx="10998000" cy="54360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400" b="0" strike="noStrike" spc="-1">
                <a:solidFill>
                  <a:schemeClr val="lt1"/>
                </a:solidFill>
                <a:latin typeface="Times New Roman"/>
                <a:ea typeface="Times New Roman"/>
              </a:rPr>
              <a:t>Second primary outcome</a:t>
            </a:r>
            <a:endParaRPr lang="en-US" sz="2400" b="0" strike="noStrike" spc="-1">
              <a:solidFill>
                <a:srgbClr val="FFFFFF"/>
              </a:solidFill>
              <a:latin typeface="Arial"/>
            </a:endParaRPr>
          </a:p>
        </p:txBody>
      </p:sp>
      <p:sp>
        <p:nvSpPr>
          <p:cNvPr id="408" name="Google Shape;1351;p58"/>
          <p:cNvSpPr/>
          <p:nvPr/>
        </p:nvSpPr>
        <p:spPr>
          <a:xfrm flipH="1">
            <a:off x="819000" y="2064960"/>
            <a:ext cx="5036040" cy="3366720"/>
          </a:xfrm>
          <a:prstGeom prst="flowChartAlternateProcess">
            <a:avLst/>
          </a:prstGeom>
          <a:no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50000"/>
              </a:lnSpc>
              <a:tabLst>
                <a:tab pos="0" algn="l"/>
              </a:tabLst>
            </a:pPr>
            <a:r>
              <a:rPr lang="en-US" sz="2000" b="0" strike="noStrike" spc="-1">
                <a:solidFill>
                  <a:schemeClr val="dk1"/>
                </a:solidFill>
                <a:latin typeface="Times New Roman"/>
                <a:ea typeface="Times New Roman"/>
              </a:rPr>
              <a:t>The insurance and saving products improved women’s financial resilience with an estimated impact of US$56~56.5 million, aligning with SDG10 (Reduced Inequalities). </a:t>
            </a:r>
            <a:endParaRPr lang="en-US" sz="2000" b="0" strike="noStrike" spc="-1">
              <a:solidFill>
                <a:srgbClr val="000000"/>
              </a:solidFill>
              <a:latin typeface="Arial"/>
            </a:endParaRPr>
          </a:p>
        </p:txBody>
      </p:sp>
      <p:sp>
        <p:nvSpPr>
          <p:cNvPr id="409" name="Google Shape;1352;p58"/>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28</a:t>
            </a:r>
            <a:endParaRPr lang="en-US" sz="1800" b="0" strike="noStrike" spc="-1">
              <a:solidFill>
                <a:srgbClr val="FFFFFF"/>
              </a:solidFill>
              <a:latin typeface="Arial"/>
            </a:endParaRPr>
          </a:p>
        </p:txBody>
      </p:sp>
      <p:pic>
        <p:nvPicPr>
          <p:cNvPr id="410" name="Google Shape;1353;p58" descr="DALL·E 2024-11-16 13.02.55 - Create a minimalist illustration of a confident Asian woman symbolizing financial resilience through insurance and saving products in an urban setting"/>
          <p:cNvPicPr/>
          <p:nvPr/>
        </p:nvPicPr>
        <p:blipFill>
          <a:blip r:embed="rId3"/>
          <a:stretch/>
        </p:blipFill>
        <p:spPr>
          <a:xfrm>
            <a:off x="6884640" y="1951200"/>
            <a:ext cx="4152240" cy="4152240"/>
          </a:xfrm>
          <a:prstGeom prst="rect">
            <a:avLst/>
          </a:prstGeom>
          <a:ln w="0">
            <a:noFill/>
          </a:ln>
        </p:spPr>
      </p:pic>
      <p:sp>
        <p:nvSpPr>
          <p:cNvPr id="411" name="Google Shape;1354;p58"/>
          <p:cNvSpPr/>
          <p:nvPr/>
        </p:nvSpPr>
        <p:spPr>
          <a:xfrm>
            <a:off x="9218160" y="406440"/>
            <a:ext cx="2210760" cy="2404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12" name="Google Shape;1355;p58"/>
          <p:cNvSpPr/>
          <p:nvPr/>
        </p:nvSpPr>
        <p:spPr>
          <a:xfrm>
            <a:off x="10189800" y="464040"/>
            <a:ext cx="220320" cy="128880"/>
          </a:xfrm>
          <a:prstGeom prst="roundRect">
            <a:avLst>
              <a:gd name="adj" fmla="val 16667"/>
            </a:avLst>
          </a:prstGeom>
          <a:solidFill>
            <a:schemeClr val="accent1">
              <a:alpha val="70000"/>
            </a:schemeClr>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13" name="Google Shape;1356;p58"/>
          <p:cNvSpPr/>
          <p:nvPr/>
        </p:nvSpPr>
        <p:spPr>
          <a:xfrm>
            <a:off x="938736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14" name="Google Shape;1357;p58"/>
          <p:cNvSpPr/>
          <p:nvPr/>
        </p:nvSpPr>
        <p:spPr>
          <a:xfrm>
            <a:off x="97884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15" name="Google Shape;1358;p58"/>
          <p:cNvSpPr/>
          <p:nvPr/>
        </p:nvSpPr>
        <p:spPr>
          <a:xfrm>
            <a:off x="105912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16" name="Google Shape;1360;p58"/>
          <p:cNvSpPr/>
          <p:nvPr/>
        </p:nvSpPr>
        <p:spPr>
          <a:xfrm>
            <a:off x="10992600" y="4647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417" name="Google Shape;1366;p59"/>
          <p:cNvSpPr/>
          <p:nvPr/>
        </p:nvSpPr>
        <p:spPr>
          <a:xfrm>
            <a:off x="882000" y="329400"/>
            <a:ext cx="637452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WLB’s gender equality impact </a:t>
            </a:r>
            <a:endParaRPr lang="en-US" sz="3000" b="0" strike="noStrike" spc="-1">
              <a:solidFill>
                <a:srgbClr val="000000"/>
              </a:solidFill>
              <a:latin typeface="Arial"/>
            </a:endParaRPr>
          </a:p>
        </p:txBody>
      </p:sp>
      <p:sp>
        <p:nvSpPr>
          <p:cNvPr id="418" name="Google Shape;1367;p59"/>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419" name="Google Shape;1368;p59"/>
          <p:cNvSpPr/>
          <p:nvPr/>
        </p:nvSpPr>
        <p:spPr>
          <a:xfrm>
            <a:off x="720720" y="1026000"/>
            <a:ext cx="10998000" cy="54360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400" b="0" strike="noStrike" spc="-1">
                <a:solidFill>
                  <a:schemeClr val="lt1"/>
                </a:solidFill>
                <a:latin typeface="Times New Roman"/>
                <a:ea typeface="Times New Roman"/>
              </a:rPr>
              <a:t>Thrid primary outcome</a:t>
            </a:r>
            <a:endParaRPr lang="en-US" sz="2400" b="0" strike="noStrike" spc="-1">
              <a:solidFill>
                <a:srgbClr val="FFFFFF"/>
              </a:solidFill>
              <a:latin typeface="Arial"/>
            </a:endParaRPr>
          </a:p>
        </p:txBody>
      </p:sp>
      <p:sp>
        <p:nvSpPr>
          <p:cNvPr id="420" name="Google Shape;1369;p59"/>
          <p:cNvSpPr/>
          <p:nvPr/>
        </p:nvSpPr>
        <p:spPr>
          <a:xfrm flipH="1">
            <a:off x="819000" y="2064960"/>
            <a:ext cx="5036040" cy="3366720"/>
          </a:xfrm>
          <a:prstGeom prst="flowChartAlternateProcess">
            <a:avLst/>
          </a:prstGeom>
          <a:no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50000"/>
              </a:lnSpc>
              <a:tabLst>
                <a:tab pos="0" algn="l"/>
              </a:tabLst>
            </a:pPr>
            <a:r>
              <a:rPr lang="en-US" sz="2000" b="0" strike="noStrike" spc="-1">
                <a:solidFill>
                  <a:schemeClr val="dk1"/>
                </a:solidFill>
                <a:latin typeface="Times New Roman"/>
                <a:ea typeface="Times New Roman"/>
              </a:rPr>
              <a:t>The housing loan increased women’s asset ownership by a value worth approximately US$24.2~24.5 million. </a:t>
            </a:r>
            <a:endParaRPr lang="en-US" sz="2000" b="0" strike="noStrike" spc="-1">
              <a:solidFill>
                <a:srgbClr val="000000"/>
              </a:solidFill>
              <a:latin typeface="Arial"/>
            </a:endParaRPr>
          </a:p>
          <a:p>
            <a:pPr>
              <a:lnSpc>
                <a:spcPct val="150000"/>
              </a:lnSpc>
              <a:tabLst>
                <a:tab pos="0" algn="l"/>
              </a:tabLst>
            </a:pPr>
            <a:r>
              <a:rPr lang="en-US" sz="2000" b="0" strike="noStrike" spc="-1">
                <a:solidFill>
                  <a:schemeClr val="dk1"/>
                </a:solidFill>
                <a:latin typeface="Times New Roman"/>
                <a:ea typeface="Times New Roman"/>
              </a:rPr>
              <a:t>Increased asset ownership aligns with SDG8 and SDG11 (Sustainable Cities and Communities) as well.</a:t>
            </a:r>
            <a:endParaRPr lang="en-US" sz="2000" b="0" strike="noStrike" spc="-1">
              <a:solidFill>
                <a:srgbClr val="000000"/>
              </a:solidFill>
              <a:latin typeface="Arial"/>
            </a:endParaRPr>
          </a:p>
        </p:txBody>
      </p:sp>
      <p:sp>
        <p:nvSpPr>
          <p:cNvPr id="421" name="Google Shape;1370;p59"/>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29</a:t>
            </a:r>
            <a:endParaRPr lang="en-US" sz="1800" b="0" strike="noStrike" spc="-1">
              <a:solidFill>
                <a:srgbClr val="FFFFFF"/>
              </a:solidFill>
              <a:latin typeface="Arial"/>
            </a:endParaRPr>
          </a:p>
        </p:txBody>
      </p:sp>
      <p:pic>
        <p:nvPicPr>
          <p:cNvPr id="422" name="Google Shape;1371;p59" descr="DALL·E 2024-11-16 13.05.15 - Create a minimalist illustration of a female homeowner standing in front of her modest house in an Asian city. The woman should wear simple clothing a"/>
          <p:cNvPicPr/>
          <p:nvPr/>
        </p:nvPicPr>
        <p:blipFill>
          <a:blip r:embed="rId3"/>
          <a:stretch/>
        </p:blipFill>
        <p:spPr>
          <a:xfrm>
            <a:off x="6883560" y="1922040"/>
            <a:ext cx="4153320" cy="4153320"/>
          </a:xfrm>
          <a:prstGeom prst="rect">
            <a:avLst/>
          </a:prstGeom>
          <a:ln w="0">
            <a:noFill/>
          </a:ln>
        </p:spPr>
      </p:pic>
      <p:sp>
        <p:nvSpPr>
          <p:cNvPr id="423" name="Google Shape;1372;p59"/>
          <p:cNvSpPr/>
          <p:nvPr/>
        </p:nvSpPr>
        <p:spPr>
          <a:xfrm>
            <a:off x="9197280" y="406440"/>
            <a:ext cx="2220120" cy="2404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24" name="Google Shape;1373;p59"/>
          <p:cNvSpPr/>
          <p:nvPr/>
        </p:nvSpPr>
        <p:spPr>
          <a:xfrm>
            <a:off x="10210320" y="464040"/>
            <a:ext cx="220320" cy="128880"/>
          </a:xfrm>
          <a:prstGeom prst="roundRect">
            <a:avLst>
              <a:gd name="adj" fmla="val 16667"/>
            </a:avLst>
          </a:prstGeom>
          <a:solidFill>
            <a:schemeClr val="accent1">
              <a:alpha val="80000"/>
            </a:schemeClr>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25" name="Google Shape;1374;p59"/>
          <p:cNvSpPr/>
          <p:nvPr/>
        </p:nvSpPr>
        <p:spPr>
          <a:xfrm>
            <a:off x="938736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26" name="Google Shape;1375;p59"/>
          <p:cNvSpPr/>
          <p:nvPr/>
        </p:nvSpPr>
        <p:spPr>
          <a:xfrm>
            <a:off x="97884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27" name="Google Shape;1376;p59"/>
          <p:cNvSpPr/>
          <p:nvPr/>
        </p:nvSpPr>
        <p:spPr>
          <a:xfrm>
            <a:off x="1060128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28" name="Google Shape;1378;p59"/>
          <p:cNvSpPr/>
          <p:nvPr/>
        </p:nvSpPr>
        <p:spPr>
          <a:xfrm>
            <a:off x="10992600" y="4647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grpSp>
        <p:nvGrpSpPr>
          <p:cNvPr id="95" name="Google Shape;179;p3"/>
          <p:cNvGrpSpPr/>
          <p:nvPr/>
        </p:nvGrpSpPr>
        <p:grpSpPr>
          <a:xfrm>
            <a:off x="4915800" y="2248920"/>
            <a:ext cx="7275600" cy="3148200"/>
            <a:chOff x="4915800" y="2248920"/>
            <a:chExt cx="7275600" cy="3148200"/>
          </a:xfrm>
        </p:grpSpPr>
        <p:sp>
          <p:nvSpPr>
            <p:cNvPr id="96" name="Google Shape;180;p3"/>
            <p:cNvSpPr/>
            <p:nvPr/>
          </p:nvSpPr>
          <p:spPr>
            <a:xfrm>
              <a:off x="10379880" y="2410560"/>
              <a:ext cx="1811520" cy="2861280"/>
            </a:xfrm>
            <a:custGeom>
              <a:avLst/>
              <a:gdLst>
                <a:gd name="textAreaLeft" fmla="*/ 0 w 1811520"/>
                <a:gd name="textAreaRight" fmla="*/ 1811880 w 1811520"/>
                <a:gd name="textAreaTop" fmla="*/ 0 h 2861280"/>
                <a:gd name="textAreaBottom" fmla="*/ 2861640 h 2861280"/>
              </a:gdLst>
              <a:ahLst/>
              <a:cxnLst/>
              <a:rect l="textAreaLeft" t="textAreaTop" r="textAreaRight" b="textAreaBottom"/>
              <a:pathLst>
                <a:path w="1812082" h="2729939">
                  <a:moveTo>
                    <a:pt x="1812082" y="0"/>
                  </a:moveTo>
                  <a:lnTo>
                    <a:pt x="1812082" y="2729939"/>
                  </a:lnTo>
                  <a:lnTo>
                    <a:pt x="324810" y="2496661"/>
                  </a:lnTo>
                  <a:lnTo>
                    <a:pt x="0" y="216914"/>
                  </a:lnTo>
                  <a:close/>
                </a:path>
              </a:pathLst>
            </a:custGeom>
            <a:gradFill rotWithShape="0">
              <a:gsLst>
                <a:gs pos="0">
                  <a:srgbClr val="F9D3C3"/>
                </a:gs>
                <a:gs pos="50000">
                  <a:srgbClr val="DD5418"/>
                </a:gs>
                <a:gs pos="100000">
                  <a:srgbClr val="BC4714"/>
                </a:gs>
              </a:gsLst>
              <a:lin ang="540000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97" name="Google Shape;181;p3"/>
            <p:cNvSpPr/>
            <p:nvPr/>
          </p:nvSpPr>
          <p:spPr>
            <a:xfrm>
              <a:off x="7795800" y="2248920"/>
              <a:ext cx="2913840" cy="3148200"/>
            </a:xfrm>
            <a:custGeom>
              <a:avLst/>
              <a:gdLst>
                <a:gd name="textAreaLeft" fmla="*/ 0 w 2913840"/>
                <a:gd name="textAreaRight" fmla="*/ 2914200 w 2913840"/>
                <a:gd name="textAreaTop" fmla="*/ 0 h 3148200"/>
                <a:gd name="textAreaBottom" fmla="*/ 3148560 h 3148200"/>
              </a:gdLst>
              <a:ahLst/>
              <a:cxnLst/>
              <a:rect l="textAreaLeft" t="textAreaTop" r="textAreaRight" b="textAreaBottom"/>
              <a:pathLst>
                <a:path w="2914488" h="2989528">
                  <a:moveTo>
                    <a:pt x="288720" y="0"/>
                  </a:moveTo>
                  <a:lnTo>
                    <a:pt x="2589678" y="360905"/>
                  </a:lnTo>
                  <a:lnTo>
                    <a:pt x="2914488" y="2640652"/>
                  </a:lnTo>
                  <a:lnTo>
                    <a:pt x="0" y="2989528"/>
                  </a:lnTo>
                  <a:close/>
                </a:path>
              </a:pathLst>
            </a:custGeom>
            <a:solidFill>
              <a:srgbClr val="ED7D31"/>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98" name="Google Shape;182;p3"/>
            <p:cNvSpPr/>
            <p:nvPr/>
          </p:nvSpPr>
          <p:spPr>
            <a:xfrm>
              <a:off x="4915800" y="2248920"/>
              <a:ext cx="3178440" cy="3148200"/>
            </a:xfrm>
            <a:custGeom>
              <a:avLst/>
              <a:gdLst>
                <a:gd name="textAreaLeft" fmla="*/ 0 w 3178440"/>
                <a:gd name="textAreaRight" fmla="*/ 3178800 w 3178440"/>
                <a:gd name="textAreaTop" fmla="*/ 0 h 3148200"/>
                <a:gd name="textAreaBottom" fmla="*/ 3148560 h 3148200"/>
              </a:gdLst>
              <a:ahLst/>
              <a:cxnLst/>
              <a:rect l="textAreaLeft" t="textAreaTop" r="textAreaRight" b="textAreaBottom"/>
              <a:pathLst>
                <a:path w="3179148" h="2989528">
                  <a:moveTo>
                    <a:pt x="3179148" y="0"/>
                  </a:moveTo>
                  <a:lnTo>
                    <a:pt x="2890428" y="2989528"/>
                  </a:lnTo>
                  <a:lnTo>
                    <a:pt x="0" y="2676743"/>
                  </a:lnTo>
                  <a:lnTo>
                    <a:pt x="0" y="300755"/>
                  </a:lnTo>
                  <a:close/>
                </a:path>
              </a:pathLst>
            </a:custGeom>
            <a:solidFill>
              <a:srgbClr val="E86146"/>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grpSp>
      <p:sp>
        <p:nvSpPr>
          <p:cNvPr id="99" name="Google Shape;183;p3"/>
          <p:cNvSpPr/>
          <p:nvPr/>
        </p:nvSpPr>
        <p:spPr>
          <a:xfrm>
            <a:off x="720000" y="335160"/>
            <a:ext cx="637452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2800" b="1" strike="noStrike" spc="-1">
                <a:solidFill>
                  <a:schemeClr val="dk1"/>
                </a:solidFill>
                <a:latin typeface="Times New Roman"/>
                <a:ea typeface="Times New Roman"/>
              </a:rPr>
              <a:t> Gender Inequality in Southeast Asia</a:t>
            </a:r>
            <a:endParaRPr lang="en-US" sz="2800" b="0" strike="noStrike" spc="-1">
              <a:solidFill>
                <a:srgbClr val="000000"/>
              </a:solidFill>
              <a:latin typeface="Arial"/>
            </a:endParaRPr>
          </a:p>
        </p:txBody>
      </p:sp>
      <p:sp>
        <p:nvSpPr>
          <p:cNvPr id="100" name="Google Shape;184;p3"/>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grpSp>
        <p:nvGrpSpPr>
          <p:cNvPr id="101" name="Google Shape;185;p3"/>
          <p:cNvGrpSpPr/>
          <p:nvPr/>
        </p:nvGrpSpPr>
        <p:grpSpPr>
          <a:xfrm>
            <a:off x="326520" y="1544400"/>
            <a:ext cx="6767640" cy="4557240"/>
            <a:chOff x="326520" y="1544400"/>
            <a:chExt cx="6767640" cy="4557240"/>
          </a:xfrm>
        </p:grpSpPr>
        <p:pic>
          <p:nvPicPr>
            <p:cNvPr id="102" name="Google Shape;186;p3"/>
            <p:cNvPicPr/>
            <p:nvPr/>
          </p:nvPicPr>
          <p:blipFill>
            <a:blip r:embed="rId3"/>
            <a:stretch/>
          </p:blipFill>
          <p:spPr>
            <a:xfrm>
              <a:off x="326520" y="1544400"/>
              <a:ext cx="6767640" cy="4557240"/>
            </a:xfrm>
            <a:prstGeom prst="rect">
              <a:avLst/>
            </a:prstGeom>
            <a:ln w="0">
              <a:noFill/>
            </a:ln>
            <a:effectLst>
              <a:outerShdw blurRad="1270080" dist="38160" dir="5400000" algn="t" rotWithShape="0">
                <a:srgbClr val="FBE4D4">
                  <a:alpha val="0"/>
                </a:srgbClr>
              </a:outerShdw>
            </a:effectLst>
          </p:spPr>
        </p:pic>
        <p:pic>
          <p:nvPicPr>
            <p:cNvPr id="103" name="Google Shape;187;p3" descr="C:/Users/Administrator/Desktop/图片6.png图片6"/>
            <p:cNvPicPr/>
            <p:nvPr/>
          </p:nvPicPr>
          <p:blipFill>
            <a:blip r:embed="rId4"/>
            <a:srcRect t="2196" b="2196"/>
            <a:stretch/>
          </p:blipFill>
          <p:spPr>
            <a:xfrm>
              <a:off x="1208880" y="2052720"/>
              <a:ext cx="4822920" cy="3800520"/>
            </a:xfrm>
            <a:prstGeom prst="rect">
              <a:avLst/>
            </a:prstGeom>
            <a:ln w="0">
              <a:noFill/>
            </a:ln>
          </p:spPr>
        </p:pic>
      </p:grpSp>
      <p:sp>
        <p:nvSpPr>
          <p:cNvPr id="104" name="Google Shape;188;p3"/>
          <p:cNvSpPr/>
          <p:nvPr/>
        </p:nvSpPr>
        <p:spPr>
          <a:xfrm>
            <a:off x="7094880" y="2820600"/>
            <a:ext cx="4924800" cy="1931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en-US" sz="2400" b="0" strike="noStrike" spc="-1">
                <a:solidFill>
                  <a:schemeClr val="lt1"/>
                </a:solidFill>
                <a:latin typeface="Times New Roman"/>
                <a:ea typeface="Times New Roman"/>
              </a:rPr>
              <a:t>The Gender Inequality Index (GII) shows that Asia and the Pacific region improved their scores between 1991 and 2021.</a:t>
            </a:r>
            <a:endParaRPr lang="en-US" sz="2400" b="0" strike="noStrike" spc="-1">
              <a:solidFill>
                <a:srgbClr val="000000"/>
              </a:solidFill>
              <a:latin typeface="Arial"/>
            </a:endParaRPr>
          </a:p>
          <a:p>
            <a:pPr>
              <a:lnSpc>
                <a:spcPct val="100000"/>
              </a:lnSpc>
              <a:tabLst>
                <a:tab pos="0" algn="l"/>
              </a:tabLst>
            </a:pPr>
            <a:r>
              <a:rPr lang="en-US" sz="2400" b="0" strike="noStrike" spc="-1">
                <a:solidFill>
                  <a:schemeClr val="lt1"/>
                </a:solidFill>
                <a:latin typeface="Times New Roman"/>
                <a:ea typeface="Times New Roman"/>
              </a:rPr>
              <a:t>South Asia and Pacific still faces notable gender inequality</a:t>
            </a:r>
            <a:endParaRPr lang="en-US" sz="2400" b="0" strike="noStrike" spc="-1">
              <a:solidFill>
                <a:srgbClr val="000000"/>
              </a:solidFill>
              <a:latin typeface="Arial"/>
            </a:endParaRPr>
          </a:p>
        </p:txBody>
      </p:sp>
      <p:sp>
        <p:nvSpPr>
          <p:cNvPr id="105" name="Google Shape;189;p3"/>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3</a:t>
            </a:r>
            <a:endParaRPr lang="en-US" sz="1800" b="0" strike="noStrike" spc="-1">
              <a:solidFill>
                <a:srgbClr val="FFFFFF"/>
              </a:solidFill>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429" name="Google Shape;1384;p60"/>
          <p:cNvSpPr/>
          <p:nvPr/>
        </p:nvSpPr>
        <p:spPr>
          <a:xfrm>
            <a:off x="882000" y="329400"/>
            <a:ext cx="637452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WLB’s gender equality impact </a:t>
            </a:r>
            <a:endParaRPr lang="en-US" sz="3000" b="0" strike="noStrike" spc="-1">
              <a:solidFill>
                <a:srgbClr val="000000"/>
              </a:solidFill>
              <a:latin typeface="Arial"/>
            </a:endParaRPr>
          </a:p>
        </p:txBody>
      </p:sp>
      <p:sp>
        <p:nvSpPr>
          <p:cNvPr id="430" name="Google Shape;1385;p60"/>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431" name="Google Shape;1386;p60"/>
          <p:cNvSpPr/>
          <p:nvPr/>
        </p:nvSpPr>
        <p:spPr>
          <a:xfrm>
            <a:off x="720720" y="1026000"/>
            <a:ext cx="10998000" cy="54360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400" b="0" strike="noStrike" spc="-1">
                <a:solidFill>
                  <a:schemeClr val="lt1"/>
                </a:solidFill>
                <a:latin typeface="Times New Roman"/>
                <a:ea typeface="Times New Roman"/>
              </a:rPr>
              <a:t>Fourth primary outcome</a:t>
            </a:r>
            <a:endParaRPr lang="en-US" sz="2400" b="0" strike="noStrike" spc="-1">
              <a:solidFill>
                <a:srgbClr val="FFFFFF"/>
              </a:solidFill>
              <a:latin typeface="Arial"/>
            </a:endParaRPr>
          </a:p>
        </p:txBody>
      </p:sp>
      <p:sp>
        <p:nvSpPr>
          <p:cNvPr id="432" name="Google Shape;1387;p60"/>
          <p:cNvSpPr/>
          <p:nvPr/>
        </p:nvSpPr>
        <p:spPr>
          <a:xfrm flipH="1">
            <a:off x="819000" y="2064960"/>
            <a:ext cx="5036040" cy="3366720"/>
          </a:xfrm>
          <a:prstGeom prst="flowChartAlternateProcess">
            <a:avLst/>
          </a:prstGeom>
          <a:no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50000"/>
              </a:lnSpc>
              <a:tabLst>
                <a:tab pos="0" algn="l"/>
              </a:tabLst>
            </a:pPr>
            <a:r>
              <a:rPr lang="en-US" sz="2000" b="0" strike="noStrike" spc="-1">
                <a:solidFill>
                  <a:schemeClr val="dk1"/>
                </a:solidFill>
                <a:latin typeface="Times New Roman"/>
                <a:ea typeface="Times New Roman"/>
              </a:rPr>
              <a:t>The access to water and sanitation creates a value worth $58~59 million, further supporting SDG 2 (Zero Hunger), SDG 6 (Clean Water and Sanitation), and SDG 8. The WASH loans help women to adapt to climate challenges, and save women 1~3 hours daily on water collection. </a:t>
            </a:r>
            <a:endParaRPr lang="en-US" sz="2000" b="0" strike="noStrike" spc="-1">
              <a:solidFill>
                <a:srgbClr val="000000"/>
              </a:solidFill>
              <a:latin typeface="Arial"/>
            </a:endParaRPr>
          </a:p>
        </p:txBody>
      </p:sp>
      <p:sp>
        <p:nvSpPr>
          <p:cNvPr id="433" name="Google Shape;1388;p60"/>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30</a:t>
            </a:r>
            <a:endParaRPr lang="en-US" sz="1800" b="0" strike="noStrike" spc="-1">
              <a:solidFill>
                <a:srgbClr val="FFFFFF"/>
              </a:solidFill>
              <a:latin typeface="Arial"/>
            </a:endParaRPr>
          </a:p>
        </p:txBody>
      </p:sp>
      <p:pic>
        <p:nvPicPr>
          <p:cNvPr id="434" name="Google Shape;1389;p60" descr="DALL·E 2024-11-16 13.09.22 - Create a minimalist illustration of a female enjoying access to clean water and sanitation in an Asian rural area with a completely white and clear sk"/>
          <p:cNvPicPr/>
          <p:nvPr/>
        </p:nvPicPr>
        <p:blipFill>
          <a:blip r:embed="rId3"/>
          <a:stretch/>
        </p:blipFill>
        <p:spPr>
          <a:xfrm>
            <a:off x="6878880" y="1923480"/>
            <a:ext cx="4143960" cy="4143960"/>
          </a:xfrm>
          <a:prstGeom prst="rect">
            <a:avLst/>
          </a:prstGeom>
          <a:ln w="0">
            <a:noFill/>
          </a:ln>
        </p:spPr>
      </p:pic>
      <p:sp>
        <p:nvSpPr>
          <p:cNvPr id="435" name="Google Shape;1390;p60"/>
          <p:cNvSpPr/>
          <p:nvPr/>
        </p:nvSpPr>
        <p:spPr>
          <a:xfrm>
            <a:off x="9197280" y="406440"/>
            <a:ext cx="2247480" cy="2404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36" name="Google Shape;1391;p60"/>
          <p:cNvSpPr/>
          <p:nvPr/>
        </p:nvSpPr>
        <p:spPr>
          <a:xfrm>
            <a:off x="10200600" y="462960"/>
            <a:ext cx="220320" cy="128880"/>
          </a:xfrm>
          <a:prstGeom prst="roundRect">
            <a:avLst>
              <a:gd name="adj" fmla="val 16667"/>
            </a:avLst>
          </a:prstGeom>
          <a:solidFill>
            <a:schemeClr val="accent1">
              <a:alpha val="90000"/>
            </a:schemeClr>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37" name="Google Shape;1392;p60"/>
          <p:cNvSpPr/>
          <p:nvPr/>
        </p:nvSpPr>
        <p:spPr>
          <a:xfrm>
            <a:off x="938736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38" name="Google Shape;1393;p60"/>
          <p:cNvSpPr/>
          <p:nvPr/>
        </p:nvSpPr>
        <p:spPr>
          <a:xfrm>
            <a:off x="97884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39" name="Google Shape;1394;p60"/>
          <p:cNvSpPr/>
          <p:nvPr/>
        </p:nvSpPr>
        <p:spPr>
          <a:xfrm>
            <a:off x="10591200" y="46404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40" name="Google Shape;1396;p60"/>
          <p:cNvSpPr/>
          <p:nvPr/>
        </p:nvSpPr>
        <p:spPr>
          <a:xfrm>
            <a:off x="10992600" y="4647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441" name="Google Shape;1402;p61"/>
          <p:cNvSpPr/>
          <p:nvPr/>
        </p:nvSpPr>
        <p:spPr>
          <a:xfrm>
            <a:off x="882000" y="329400"/>
            <a:ext cx="637452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WLB’s gender equality impact </a:t>
            </a:r>
            <a:endParaRPr lang="en-US" sz="3000" b="0" strike="noStrike" spc="-1">
              <a:solidFill>
                <a:srgbClr val="000000"/>
              </a:solidFill>
              <a:latin typeface="Arial"/>
            </a:endParaRPr>
          </a:p>
        </p:txBody>
      </p:sp>
      <p:sp>
        <p:nvSpPr>
          <p:cNvPr id="442" name="Google Shape;1403;p61"/>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443" name="Google Shape;1404;p61"/>
          <p:cNvSpPr/>
          <p:nvPr/>
        </p:nvSpPr>
        <p:spPr>
          <a:xfrm>
            <a:off x="720720" y="1026000"/>
            <a:ext cx="10998000" cy="54360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400" b="0" strike="noStrike" spc="-1">
                <a:solidFill>
                  <a:schemeClr val="lt1"/>
                </a:solidFill>
                <a:latin typeface="Times New Roman"/>
                <a:ea typeface="Times New Roman"/>
              </a:rPr>
              <a:t>Fifth primary outcome</a:t>
            </a:r>
            <a:endParaRPr lang="en-US" sz="2400" b="0" strike="noStrike" spc="-1">
              <a:solidFill>
                <a:srgbClr val="FFFFFF"/>
              </a:solidFill>
              <a:latin typeface="Arial"/>
            </a:endParaRPr>
          </a:p>
        </p:txBody>
      </p:sp>
      <p:sp>
        <p:nvSpPr>
          <p:cNvPr id="444" name="Google Shape;1405;p61"/>
          <p:cNvSpPr/>
          <p:nvPr/>
        </p:nvSpPr>
        <p:spPr>
          <a:xfrm flipH="1">
            <a:off x="819000" y="2064960"/>
            <a:ext cx="5632200" cy="3366720"/>
          </a:xfrm>
          <a:prstGeom prst="flowChartAlternateProcess">
            <a:avLst/>
          </a:prstGeom>
          <a:no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50000"/>
              </a:lnSpc>
              <a:tabLst>
                <a:tab pos="0" algn="l"/>
              </a:tabLst>
            </a:pPr>
            <a:r>
              <a:rPr lang="en-US" sz="2000" b="0" strike="noStrike" spc="-1">
                <a:solidFill>
                  <a:schemeClr val="dk1"/>
                </a:solidFill>
                <a:latin typeface="Times New Roman"/>
                <a:ea typeface="Times New Roman"/>
              </a:rPr>
              <a:t>Renewable energy loans improve women’s access to affordable and clean energy and lower carbon emissions in emerging markets. </a:t>
            </a:r>
            <a:endParaRPr lang="en-US" sz="2000" b="0" strike="noStrike" spc="-1">
              <a:solidFill>
                <a:srgbClr val="000000"/>
              </a:solidFill>
              <a:latin typeface="Arial"/>
            </a:endParaRPr>
          </a:p>
          <a:p>
            <a:pPr>
              <a:lnSpc>
                <a:spcPct val="150000"/>
              </a:lnSpc>
              <a:tabLst>
                <a:tab pos="0" algn="l"/>
              </a:tabLst>
            </a:pPr>
            <a:r>
              <a:rPr lang="en-US" sz="2000" b="0" strike="noStrike" spc="-1">
                <a:solidFill>
                  <a:schemeClr val="dk1"/>
                </a:solidFill>
                <a:latin typeface="Times New Roman"/>
                <a:ea typeface="Times New Roman"/>
              </a:rPr>
              <a:t>The estimated impact is worth US$4.45~4.55 million, advancing SDG 7 (Affordable and Clean Energy), SDG 9 (Industry, Innovation, and Infrastructure), and SDG 13 (Climate Action).</a:t>
            </a:r>
            <a:endParaRPr lang="en-US" sz="2000" b="0" strike="noStrike" spc="-1">
              <a:solidFill>
                <a:srgbClr val="000000"/>
              </a:solidFill>
              <a:latin typeface="Arial"/>
            </a:endParaRPr>
          </a:p>
        </p:txBody>
      </p:sp>
      <p:sp>
        <p:nvSpPr>
          <p:cNvPr id="445" name="Google Shape;1406;p61"/>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31</a:t>
            </a:r>
            <a:endParaRPr lang="en-US" sz="1800" b="0" strike="noStrike" spc="-1">
              <a:solidFill>
                <a:srgbClr val="FFFFFF"/>
              </a:solidFill>
              <a:latin typeface="Arial"/>
            </a:endParaRPr>
          </a:p>
        </p:txBody>
      </p:sp>
      <p:pic>
        <p:nvPicPr>
          <p:cNvPr id="446" name="Google Shape;1407;p61" descr="DALL·E 2024-11-16 13.16.37 - Create another minimalist illustration of a woman in an Asian urban area benefiting from affordable and clean energy. Show her using a solar-powered d"/>
          <p:cNvPicPr/>
          <p:nvPr/>
        </p:nvPicPr>
        <p:blipFill>
          <a:blip r:embed="rId3"/>
          <a:stretch/>
        </p:blipFill>
        <p:spPr>
          <a:xfrm>
            <a:off x="7168680" y="1950840"/>
            <a:ext cx="4043520" cy="4043520"/>
          </a:xfrm>
          <a:prstGeom prst="rect">
            <a:avLst/>
          </a:prstGeom>
          <a:ln w="0">
            <a:noFill/>
          </a:ln>
        </p:spPr>
      </p:pic>
      <p:sp>
        <p:nvSpPr>
          <p:cNvPr id="447" name="Google Shape;1408;p61"/>
          <p:cNvSpPr/>
          <p:nvPr/>
        </p:nvSpPr>
        <p:spPr>
          <a:xfrm>
            <a:off x="9204480" y="406440"/>
            <a:ext cx="2226600" cy="2404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48" name="Google Shape;1409;p61"/>
          <p:cNvSpPr/>
          <p:nvPr/>
        </p:nvSpPr>
        <p:spPr>
          <a:xfrm>
            <a:off x="10200600" y="464040"/>
            <a:ext cx="220320" cy="128880"/>
          </a:xfrm>
          <a:prstGeom prst="roundRect">
            <a:avLst>
              <a:gd name="adj" fmla="val 16667"/>
            </a:avLst>
          </a:prstGeom>
          <a:solidFill>
            <a:schemeClr val="accent1"/>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49" name="Google Shape;1410;p61"/>
          <p:cNvSpPr/>
          <p:nvPr/>
        </p:nvSpPr>
        <p:spPr>
          <a:xfrm>
            <a:off x="938736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50" name="Google Shape;1411;p61"/>
          <p:cNvSpPr/>
          <p:nvPr/>
        </p:nvSpPr>
        <p:spPr>
          <a:xfrm>
            <a:off x="97884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51" name="Google Shape;1412;p61"/>
          <p:cNvSpPr/>
          <p:nvPr/>
        </p:nvSpPr>
        <p:spPr>
          <a:xfrm>
            <a:off x="10596240" y="46332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52" name="Google Shape;1414;p61"/>
          <p:cNvSpPr/>
          <p:nvPr/>
        </p:nvSpPr>
        <p:spPr>
          <a:xfrm>
            <a:off x="10992600" y="4647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453" name="Google Shape;1420;p62"/>
          <p:cNvSpPr/>
          <p:nvPr/>
        </p:nvSpPr>
        <p:spPr>
          <a:xfrm>
            <a:off x="813600" y="335160"/>
            <a:ext cx="637452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WLB’s gender equality impact</a:t>
            </a:r>
            <a:endParaRPr lang="en-US" sz="3000" b="0" strike="noStrike" spc="-1">
              <a:solidFill>
                <a:srgbClr val="000000"/>
              </a:solidFill>
              <a:latin typeface="Arial"/>
            </a:endParaRPr>
          </a:p>
        </p:txBody>
      </p:sp>
      <p:sp>
        <p:nvSpPr>
          <p:cNvPr id="454" name="Google Shape;1421;p62"/>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455" name="Google Shape;1422;p62"/>
          <p:cNvSpPr/>
          <p:nvPr/>
        </p:nvSpPr>
        <p:spPr>
          <a:xfrm>
            <a:off x="177840" y="2003400"/>
            <a:ext cx="3539880" cy="3190680"/>
          </a:xfrm>
          <a:custGeom>
            <a:avLst/>
            <a:gdLst>
              <a:gd name="textAreaLeft" fmla="*/ 0 w 3539880"/>
              <a:gd name="textAreaRight" fmla="*/ 3540240 w 3539880"/>
              <a:gd name="textAreaTop" fmla="*/ 0 h 3190680"/>
              <a:gd name="textAreaBottom" fmla="*/ 3191040 h 3190680"/>
            </a:gdLst>
            <a:ahLst/>
            <a:cxnLst/>
            <a:rect l="textAreaLeft" t="textAreaTop" r="textAreaRight" b="textAreaBottom"/>
            <a:pathLst>
              <a:path w="3191256" h="3191256">
                <a:moveTo>
                  <a:pt x="1583813" y="492315"/>
                </a:moveTo>
                <a:cubicBezTo>
                  <a:pt x="980387" y="492315"/>
                  <a:pt x="491213" y="981489"/>
                  <a:pt x="491213" y="1584915"/>
                </a:cubicBezTo>
                <a:cubicBezTo>
                  <a:pt x="491213" y="2188341"/>
                  <a:pt x="980387" y="2677515"/>
                  <a:pt x="1583813" y="2677515"/>
                </a:cubicBezTo>
                <a:cubicBezTo>
                  <a:pt x="2187239" y="2677515"/>
                  <a:pt x="2676413" y="2188341"/>
                  <a:pt x="2676413" y="1584915"/>
                </a:cubicBezTo>
                <a:cubicBezTo>
                  <a:pt x="2676413" y="981489"/>
                  <a:pt x="2187239" y="492315"/>
                  <a:pt x="1583813" y="492315"/>
                </a:cubicBezTo>
                <a:close/>
                <a:moveTo>
                  <a:pt x="1595628" y="0"/>
                </a:moveTo>
                <a:cubicBezTo>
                  <a:pt x="2476869" y="0"/>
                  <a:pt x="3191256" y="714387"/>
                  <a:pt x="3191256" y="1595628"/>
                </a:cubicBezTo>
                <a:cubicBezTo>
                  <a:pt x="3191256" y="2476869"/>
                  <a:pt x="2476869" y="3191256"/>
                  <a:pt x="1595628" y="3191256"/>
                </a:cubicBezTo>
                <a:cubicBezTo>
                  <a:pt x="714387" y="3191256"/>
                  <a:pt x="0" y="2476869"/>
                  <a:pt x="0" y="1595628"/>
                </a:cubicBezTo>
                <a:cubicBezTo>
                  <a:pt x="0" y="714387"/>
                  <a:pt x="714387" y="0"/>
                  <a:pt x="1595628" y="0"/>
                </a:cubicBezTo>
                <a:close/>
              </a:path>
            </a:pathLst>
          </a:custGeom>
          <a:solidFill>
            <a:srgbClr val="999999">
              <a:alpha val="15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chemeClr val="dk1"/>
              </a:solidFill>
              <a:latin typeface="Times New Roman"/>
              <a:ea typeface="Times New Roman"/>
            </a:endParaRPr>
          </a:p>
        </p:txBody>
      </p:sp>
      <p:sp>
        <p:nvSpPr>
          <p:cNvPr id="456" name="Google Shape;1423;p62"/>
          <p:cNvSpPr/>
          <p:nvPr/>
        </p:nvSpPr>
        <p:spPr>
          <a:xfrm>
            <a:off x="2314080" y="4139640"/>
            <a:ext cx="1627200" cy="1356480"/>
          </a:xfrm>
          <a:custGeom>
            <a:avLst/>
            <a:gdLst>
              <a:gd name="textAreaLeft" fmla="*/ 0 w 1627200"/>
              <a:gd name="textAreaRight" fmla="*/ 1627560 w 1627200"/>
              <a:gd name="textAreaTop" fmla="*/ 0 h 1356480"/>
              <a:gd name="textAreaBottom" fmla="*/ 1356840 h 1356480"/>
            </a:gdLst>
            <a:ahLst/>
            <a:cxnLst/>
            <a:rect l="textAreaLeft" t="textAreaTop" r="textAreaRight" b="textAreaBottom"/>
            <a:pathLst>
              <a:path w="1628002" h="1357077">
                <a:moveTo>
                  <a:pt x="925566" y="0"/>
                </a:moveTo>
                <a:lnTo>
                  <a:pt x="1600200" y="387813"/>
                </a:lnTo>
                <a:cubicBezTo>
                  <a:pt x="1627632" y="406101"/>
                  <a:pt x="1636776" y="433533"/>
                  <a:pt x="1618488" y="460965"/>
                </a:cubicBezTo>
                <a:cubicBezTo>
                  <a:pt x="1453896" y="726141"/>
                  <a:pt x="1225296" y="945597"/>
                  <a:pt x="950976" y="1110189"/>
                </a:cubicBezTo>
                <a:cubicBezTo>
                  <a:pt x="676656" y="1265637"/>
                  <a:pt x="356616" y="1357077"/>
                  <a:pt x="54864" y="1357077"/>
                </a:cubicBezTo>
                <a:cubicBezTo>
                  <a:pt x="27432" y="1357077"/>
                  <a:pt x="0" y="1329645"/>
                  <a:pt x="0" y="1293069"/>
                </a:cubicBezTo>
                <a:lnTo>
                  <a:pt x="0" y="550646"/>
                </a:lnTo>
                <a:lnTo>
                  <a:pt x="88695" y="546167"/>
                </a:lnTo>
                <a:cubicBezTo>
                  <a:pt x="419265" y="512596"/>
                  <a:pt x="706271" y="331661"/>
                  <a:pt x="882984" y="70091"/>
                </a:cubicBezTo>
                <a:close/>
              </a:path>
            </a:pathLst>
          </a:custGeom>
          <a:solidFill>
            <a:srgbClr val="FADDD6"/>
          </a:solidFill>
          <a:ln w="25400">
            <a:solidFill>
              <a:srgbClr val="E7E6E6"/>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chemeClr val="lt1"/>
              </a:solidFill>
              <a:latin typeface="Times New Roman"/>
              <a:ea typeface="Times New Roman"/>
            </a:endParaRPr>
          </a:p>
        </p:txBody>
      </p:sp>
      <p:sp>
        <p:nvSpPr>
          <p:cNvPr id="457" name="Google Shape;1424;p62"/>
          <p:cNvSpPr/>
          <p:nvPr/>
        </p:nvSpPr>
        <p:spPr>
          <a:xfrm>
            <a:off x="3228840" y="2616120"/>
            <a:ext cx="1068480" cy="1962000"/>
          </a:xfrm>
          <a:custGeom>
            <a:avLst/>
            <a:gdLst>
              <a:gd name="textAreaLeft" fmla="*/ 0 w 1068480"/>
              <a:gd name="textAreaRight" fmla="*/ 1068840 w 1068480"/>
              <a:gd name="textAreaTop" fmla="*/ 0 h 1962000"/>
              <a:gd name="textAreaBottom" fmla="*/ 1962360 h 1962000"/>
            </a:gdLst>
            <a:ahLst/>
            <a:cxnLst/>
            <a:rect l="textAreaLeft" t="textAreaTop" r="textAreaRight" b="textAreaBottom"/>
            <a:pathLst>
              <a:path w="1069282" h="1962654">
                <a:moveTo>
                  <a:pt x="778817" y="799"/>
                </a:moveTo>
                <a:cubicBezTo>
                  <a:pt x="798963" y="-3059"/>
                  <a:pt x="817822" y="7228"/>
                  <a:pt x="831538" y="27802"/>
                </a:cubicBezTo>
                <a:cubicBezTo>
                  <a:pt x="986986" y="320410"/>
                  <a:pt x="1069282" y="649594"/>
                  <a:pt x="1069282" y="978778"/>
                </a:cubicBezTo>
                <a:cubicBezTo>
                  <a:pt x="1069282" y="1317106"/>
                  <a:pt x="986986" y="1646290"/>
                  <a:pt x="831538" y="1938898"/>
                </a:cubicBezTo>
                <a:cubicBezTo>
                  <a:pt x="813250" y="1966330"/>
                  <a:pt x="785818" y="1966330"/>
                  <a:pt x="758386" y="1957186"/>
                </a:cubicBezTo>
                <a:lnTo>
                  <a:pt x="0" y="1517667"/>
                </a:lnTo>
                <a:lnTo>
                  <a:pt x="64993" y="1397926"/>
                </a:lnTo>
                <a:cubicBezTo>
                  <a:pt x="120282" y="1267209"/>
                  <a:pt x="150855" y="1123494"/>
                  <a:pt x="150855" y="972637"/>
                </a:cubicBezTo>
                <a:cubicBezTo>
                  <a:pt x="150855" y="821781"/>
                  <a:pt x="120282" y="678065"/>
                  <a:pt x="64993" y="547348"/>
                </a:cubicBezTo>
                <a:lnTo>
                  <a:pt x="8847" y="443906"/>
                </a:lnTo>
                <a:lnTo>
                  <a:pt x="758386" y="9514"/>
                </a:lnTo>
                <a:cubicBezTo>
                  <a:pt x="765244" y="4942"/>
                  <a:pt x="772102" y="2085"/>
                  <a:pt x="778817" y="799"/>
                </a:cubicBezTo>
                <a:close/>
              </a:path>
            </a:pathLst>
          </a:custGeom>
          <a:solidFill>
            <a:srgbClr val="F4B081"/>
          </a:solidFill>
          <a:ln w="25400">
            <a:solidFill>
              <a:srgbClr val="E7E6E6"/>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chemeClr val="lt1"/>
              </a:solidFill>
              <a:latin typeface="Times New Roman"/>
              <a:ea typeface="Times New Roman"/>
            </a:endParaRPr>
          </a:p>
        </p:txBody>
      </p:sp>
      <p:sp>
        <p:nvSpPr>
          <p:cNvPr id="458" name="Google Shape;1425;p62"/>
          <p:cNvSpPr/>
          <p:nvPr/>
        </p:nvSpPr>
        <p:spPr>
          <a:xfrm>
            <a:off x="2294280" y="1500480"/>
            <a:ext cx="1802880" cy="1554840"/>
          </a:xfrm>
          <a:custGeom>
            <a:avLst/>
            <a:gdLst>
              <a:gd name="textAreaLeft" fmla="*/ 0 w 1802880"/>
              <a:gd name="textAreaRight" fmla="*/ 1803240 w 1802880"/>
              <a:gd name="textAreaTop" fmla="*/ 0 h 1554840"/>
              <a:gd name="textAreaBottom" fmla="*/ 1555200 h 1554840"/>
            </a:gdLst>
            <a:ahLst/>
            <a:cxnLst/>
            <a:rect l="textAreaLeft" t="textAreaTop" r="textAreaRight" b="textAreaBottom"/>
            <a:pathLst>
              <a:path w="1803510" h="1555664">
                <a:moveTo>
                  <a:pt x="56636" y="0"/>
                </a:moveTo>
                <a:cubicBezTo>
                  <a:pt x="404108" y="9144"/>
                  <a:pt x="751580" y="100584"/>
                  <a:pt x="1053332" y="283464"/>
                </a:cubicBezTo>
                <a:cubicBezTo>
                  <a:pt x="1355084" y="457200"/>
                  <a:pt x="1611116" y="704088"/>
                  <a:pt x="1793996" y="1005840"/>
                </a:cubicBezTo>
                <a:cubicBezTo>
                  <a:pt x="1812284" y="1033272"/>
                  <a:pt x="1803140" y="1060704"/>
                  <a:pt x="1775708" y="1078992"/>
                </a:cubicBezTo>
                <a:lnTo>
                  <a:pt x="947101" y="1555664"/>
                </a:lnTo>
                <a:lnTo>
                  <a:pt x="899282" y="1476952"/>
                </a:lnTo>
                <a:cubicBezTo>
                  <a:pt x="722569" y="1215382"/>
                  <a:pt x="435563" y="1034447"/>
                  <a:pt x="104993" y="1000876"/>
                </a:cubicBezTo>
                <a:lnTo>
                  <a:pt x="46060" y="997900"/>
                </a:lnTo>
                <a:lnTo>
                  <a:pt x="1772" y="45720"/>
                </a:lnTo>
                <a:cubicBezTo>
                  <a:pt x="-7372" y="18288"/>
                  <a:pt x="20060" y="0"/>
                  <a:pt x="56636" y="0"/>
                </a:cubicBezTo>
                <a:close/>
              </a:path>
            </a:pathLst>
          </a:custGeom>
          <a:solidFill>
            <a:schemeClr val="accent1"/>
          </a:solidFill>
          <a:ln w="25400">
            <a:solidFill>
              <a:srgbClr val="E7E6E6"/>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chemeClr val="lt1"/>
              </a:solidFill>
              <a:latin typeface="Times New Roman"/>
              <a:ea typeface="Times New Roman"/>
            </a:endParaRPr>
          </a:p>
        </p:txBody>
      </p:sp>
      <p:sp>
        <p:nvSpPr>
          <p:cNvPr id="459" name="Google Shape;1426;p62"/>
          <p:cNvSpPr/>
          <p:nvPr/>
        </p:nvSpPr>
        <p:spPr>
          <a:xfrm>
            <a:off x="813600" y="2577600"/>
            <a:ext cx="2268000" cy="2001960"/>
          </a:xfrm>
          <a:custGeom>
            <a:avLst/>
            <a:gdLst>
              <a:gd name="textAreaLeft" fmla="*/ 0 w 2268000"/>
              <a:gd name="textAreaRight" fmla="*/ 2268360 w 2268000"/>
              <a:gd name="textAreaTop" fmla="*/ 0 h 2001960"/>
              <a:gd name="textAreaBottom" fmla="*/ 2002320 h 2001960"/>
            </a:gdLst>
            <a:ahLst/>
            <a:cxnLst/>
            <a:rect l="textAreaLeft" t="textAreaTop" r="textAreaRight" b="textAreaBottom"/>
            <a:pathLst>
              <a:path w="2002536" h="2002536">
                <a:moveTo>
                  <a:pt x="987552" y="0"/>
                </a:moveTo>
                <a:cubicBezTo>
                  <a:pt x="987552" y="0"/>
                  <a:pt x="996696" y="0"/>
                  <a:pt x="1005840" y="0"/>
                </a:cubicBezTo>
                <a:cubicBezTo>
                  <a:pt x="1005840" y="0"/>
                  <a:pt x="1014984" y="0"/>
                  <a:pt x="1024128" y="0"/>
                </a:cubicBezTo>
                <a:lnTo>
                  <a:pt x="1024128" y="27432"/>
                </a:lnTo>
                <a:cubicBezTo>
                  <a:pt x="1014984" y="27432"/>
                  <a:pt x="1005840" y="27432"/>
                  <a:pt x="1005840" y="27432"/>
                </a:cubicBezTo>
                <a:cubicBezTo>
                  <a:pt x="996696" y="27432"/>
                  <a:pt x="987552" y="27432"/>
                  <a:pt x="987552" y="27432"/>
                </a:cubicBezTo>
                <a:lnTo>
                  <a:pt x="987552" y="0"/>
                </a:lnTo>
                <a:moveTo>
                  <a:pt x="905256" y="9144"/>
                </a:moveTo>
                <a:cubicBezTo>
                  <a:pt x="914400" y="0"/>
                  <a:pt x="932688" y="0"/>
                  <a:pt x="941832" y="0"/>
                </a:cubicBezTo>
                <a:lnTo>
                  <a:pt x="941832" y="27432"/>
                </a:lnTo>
                <a:cubicBezTo>
                  <a:pt x="932688" y="27432"/>
                  <a:pt x="923544" y="27432"/>
                  <a:pt x="905256" y="27432"/>
                </a:cubicBezTo>
                <a:lnTo>
                  <a:pt x="905256" y="9144"/>
                </a:lnTo>
                <a:moveTo>
                  <a:pt x="1060704" y="0"/>
                </a:moveTo>
                <a:cubicBezTo>
                  <a:pt x="1078992" y="0"/>
                  <a:pt x="1088136" y="0"/>
                  <a:pt x="1097280" y="9144"/>
                </a:cubicBezTo>
                <a:lnTo>
                  <a:pt x="1097280" y="27432"/>
                </a:lnTo>
                <a:cubicBezTo>
                  <a:pt x="1088136" y="27432"/>
                  <a:pt x="1069848" y="27432"/>
                  <a:pt x="1060704" y="27432"/>
                </a:cubicBezTo>
                <a:lnTo>
                  <a:pt x="1060704" y="0"/>
                </a:lnTo>
                <a:moveTo>
                  <a:pt x="822960" y="18288"/>
                </a:moveTo>
                <a:cubicBezTo>
                  <a:pt x="841248" y="9144"/>
                  <a:pt x="850392" y="9144"/>
                  <a:pt x="868680" y="9144"/>
                </a:cubicBezTo>
                <a:lnTo>
                  <a:pt x="868680" y="36576"/>
                </a:lnTo>
                <a:cubicBezTo>
                  <a:pt x="859536" y="36576"/>
                  <a:pt x="841248" y="36576"/>
                  <a:pt x="832104" y="36576"/>
                </a:cubicBezTo>
                <a:lnTo>
                  <a:pt x="822960" y="18288"/>
                </a:lnTo>
                <a:moveTo>
                  <a:pt x="1143000" y="9144"/>
                </a:moveTo>
                <a:cubicBezTo>
                  <a:pt x="1152144" y="9144"/>
                  <a:pt x="1170432" y="9144"/>
                  <a:pt x="1179576" y="18288"/>
                </a:cubicBezTo>
                <a:lnTo>
                  <a:pt x="1179576" y="36576"/>
                </a:lnTo>
                <a:cubicBezTo>
                  <a:pt x="1161288" y="36576"/>
                  <a:pt x="1152144" y="36576"/>
                  <a:pt x="1133856" y="36576"/>
                </a:cubicBezTo>
                <a:lnTo>
                  <a:pt x="1143000" y="9144"/>
                </a:lnTo>
                <a:moveTo>
                  <a:pt x="749808" y="36576"/>
                </a:moveTo>
                <a:cubicBezTo>
                  <a:pt x="758952" y="27432"/>
                  <a:pt x="777240" y="27432"/>
                  <a:pt x="786384" y="27432"/>
                </a:cubicBezTo>
                <a:lnTo>
                  <a:pt x="795528" y="45720"/>
                </a:lnTo>
                <a:cubicBezTo>
                  <a:pt x="777240" y="54864"/>
                  <a:pt x="768096" y="54864"/>
                  <a:pt x="758952" y="54864"/>
                </a:cubicBezTo>
                <a:lnTo>
                  <a:pt x="749808" y="36576"/>
                </a:lnTo>
                <a:moveTo>
                  <a:pt x="1216152" y="27432"/>
                </a:moveTo>
                <a:cubicBezTo>
                  <a:pt x="1234440" y="27432"/>
                  <a:pt x="1243584" y="27432"/>
                  <a:pt x="1252728" y="36576"/>
                </a:cubicBezTo>
                <a:lnTo>
                  <a:pt x="1252728" y="54864"/>
                </a:lnTo>
                <a:cubicBezTo>
                  <a:pt x="1234440" y="54864"/>
                  <a:pt x="1225296" y="54864"/>
                  <a:pt x="1216152" y="45720"/>
                </a:cubicBezTo>
                <a:lnTo>
                  <a:pt x="1216152" y="27432"/>
                </a:lnTo>
                <a:moveTo>
                  <a:pt x="676656" y="54864"/>
                </a:moveTo>
                <a:cubicBezTo>
                  <a:pt x="685800" y="54864"/>
                  <a:pt x="694944" y="45720"/>
                  <a:pt x="713232" y="45720"/>
                </a:cubicBezTo>
                <a:lnTo>
                  <a:pt x="722376" y="64008"/>
                </a:lnTo>
                <a:cubicBezTo>
                  <a:pt x="704088" y="73152"/>
                  <a:pt x="694944" y="73152"/>
                  <a:pt x="685800" y="82296"/>
                </a:cubicBezTo>
                <a:lnTo>
                  <a:pt x="676656" y="54864"/>
                </a:lnTo>
                <a:moveTo>
                  <a:pt x="1298448" y="45720"/>
                </a:moveTo>
                <a:cubicBezTo>
                  <a:pt x="1307592" y="45720"/>
                  <a:pt x="1316736" y="54864"/>
                  <a:pt x="1335024" y="54864"/>
                </a:cubicBezTo>
                <a:lnTo>
                  <a:pt x="1325880" y="82296"/>
                </a:lnTo>
                <a:cubicBezTo>
                  <a:pt x="1307592" y="73152"/>
                  <a:pt x="1298448" y="73152"/>
                  <a:pt x="1289304" y="64008"/>
                </a:cubicBezTo>
                <a:lnTo>
                  <a:pt x="1298448" y="45720"/>
                </a:lnTo>
                <a:moveTo>
                  <a:pt x="603504" y="82296"/>
                </a:moveTo>
                <a:cubicBezTo>
                  <a:pt x="612648" y="82296"/>
                  <a:pt x="621792" y="73152"/>
                  <a:pt x="640080" y="73152"/>
                </a:cubicBezTo>
                <a:lnTo>
                  <a:pt x="649224" y="91440"/>
                </a:lnTo>
                <a:cubicBezTo>
                  <a:pt x="630936" y="100584"/>
                  <a:pt x="621792" y="100584"/>
                  <a:pt x="612648" y="109728"/>
                </a:cubicBezTo>
                <a:lnTo>
                  <a:pt x="603504" y="82296"/>
                </a:lnTo>
                <a:moveTo>
                  <a:pt x="1371600" y="73152"/>
                </a:moveTo>
                <a:cubicBezTo>
                  <a:pt x="1380744" y="73152"/>
                  <a:pt x="1389888" y="82296"/>
                  <a:pt x="1408176" y="82296"/>
                </a:cubicBezTo>
                <a:lnTo>
                  <a:pt x="1399032" y="109728"/>
                </a:lnTo>
                <a:cubicBezTo>
                  <a:pt x="1380744" y="100584"/>
                  <a:pt x="1371600" y="100584"/>
                  <a:pt x="1362456" y="91440"/>
                </a:cubicBezTo>
                <a:lnTo>
                  <a:pt x="1371600" y="73152"/>
                </a:lnTo>
                <a:moveTo>
                  <a:pt x="530352" y="118872"/>
                </a:moveTo>
                <a:cubicBezTo>
                  <a:pt x="539496" y="109728"/>
                  <a:pt x="557784" y="109728"/>
                  <a:pt x="566928" y="100584"/>
                </a:cubicBezTo>
                <a:lnTo>
                  <a:pt x="576072" y="118872"/>
                </a:lnTo>
                <a:cubicBezTo>
                  <a:pt x="566928" y="128016"/>
                  <a:pt x="557784" y="137160"/>
                  <a:pt x="539496" y="137160"/>
                </a:cubicBezTo>
                <a:lnTo>
                  <a:pt x="530352" y="118872"/>
                </a:lnTo>
                <a:moveTo>
                  <a:pt x="1444752" y="100584"/>
                </a:moveTo>
                <a:cubicBezTo>
                  <a:pt x="1453896" y="109728"/>
                  <a:pt x="1463040" y="109728"/>
                  <a:pt x="1472184" y="118872"/>
                </a:cubicBezTo>
                <a:lnTo>
                  <a:pt x="1463040" y="137160"/>
                </a:lnTo>
                <a:cubicBezTo>
                  <a:pt x="1453896" y="137160"/>
                  <a:pt x="1444752" y="128016"/>
                  <a:pt x="1426464" y="118872"/>
                </a:cubicBezTo>
                <a:lnTo>
                  <a:pt x="1444752" y="100584"/>
                </a:lnTo>
                <a:moveTo>
                  <a:pt x="466344" y="155448"/>
                </a:moveTo>
                <a:cubicBezTo>
                  <a:pt x="475488" y="155448"/>
                  <a:pt x="484632" y="146304"/>
                  <a:pt x="493776" y="137160"/>
                </a:cubicBezTo>
                <a:lnTo>
                  <a:pt x="512064" y="155448"/>
                </a:lnTo>
                <a:cubicBezTo>
                  <a:pt x="493776" y="164592"/>
                  <a:pt x="484632" y="173736"/>
                  <a:pt x="475488" y="182880"/>
                </a:cubicBezTo>
                <a:lnTo>
                  <a:pt x="466344" y="155448"/>
                </a:lnTo>
                <a:moveTo>
                  <a:pt x="1508760" y="137160"/>
                </a:moveTo>
                <a:cubicBezTo>
                  <a:pt x="1517904" y="146304"/>
                  <a:pt x="1536192" y="155448"/>
                  <a:pt x="1545336" y="155448"/>
                </a:cubicBezTo>
                <a:lnTo>
                  <a:pt x="1527048" y="182880"/>
                </a:lnTo>
                <a:cubicBezTo>
                  <a:pt x="1517904" y="173736"/>
                  <a:pt x="1508760" y="164592"/>
                  <a:pt x="1499616" y="155448"/>
                </a:cubicBezTo>
                <a:lnTo>
                  <a:pt x="1508760" y="137160"/>
                </a:lnTo>
                <a:moveTo>
                  <a:pt x="1572768" y="182880"/>
                </a:moveTo>
                <a:cubicBezTo>
                  <a:pt x="1591056" y="192024"/>
                  <a:pt x="1600200" y="192024"/>
                  <a:pt x="1609344" y="201168"/>
                </a:cubicBezTo>
                <a:lnTo>
                  <a:pt x="1591056" y="219456"/>
                </a:lnTo>
                <a:cubicBezTo>
                  <a:pt x="1581912" y="219456"/>
                  <a:pt x="1572768" y="210312"/>
                  <a:pt x="1563624" y="201168"/>
                </a:cubicBezTo>
                <a:lnTo>
                  <a:pt x="1572768" y="182880"/>
                </a:lnTo>
                <a:moveTo>
                  <a:pt x="393192" y="201168"/>
                </a:moveTo>
                <a:cubicBezTo>
                  <a:pt x="411480" y="192024"/>
                  <a:pt x="420624" y="192024"/>
                  <a:pt x="429768" y="182880"/>
                </a:cubicBezTo>
                <a:lnTo>
                  <a:pt x="448056" y="201168"/>
                </a:lnTo>
                <a:cubicBezTo>
                  <a:pt x="429768" y="210312"/>
                  <a:pt x="420624" y="219456"/>
                  <a:pt x="411480" y="219456"/>
                </a:cubicBezTo>
                <a:lnTo>
                  <a:pt x="393192" y="201168"/>
                </a:lnTo>
                <a:moveTo>
                  <a:pt x="1636776" y="228600"/>
                </a:moveTo>
                <a:cubicBezTo>
                  <a:pt x="1645920" y="237744"/>
                  <a:pt x="1664208" y="246888"/>
                  <a:pt x="1673352" y="256032"/>
                </a:cubicBezTo>
                <a:lnTo>
                  <a:pt x="1655064" y="274320"/>
                </a:lnTo>
                <a:cubicBezTo>
                  <a:pt x="1645920" y="265176"/>
                  <a:pt x="1636776" y="256032"/>
                  <a:pt x="1627632" y="246888"/>
                </a:cubicBezTo>
                <a:lnTo>
                  <a:pt x="1636776" y="228600"/>
                </a:lnTo>
                <a:moveTo>
                  <a:pt x="338328" y="256032"/>
                </a:moveTo>
                <a:cubicBezTo>
                  <a:pt x="347472" y="246888"/>
                  <a:pt x="356616" y="237744"/>
                  <a:pt x="365760" y="228600"/>
                </a:cubicBezTo>
                <a:lnTo>
                  <a:pt x="384048" y="246888"/>
                </a:lnTo>
                <a:cubicBezTo>
                  <a:pt x="374904" y="256032"/>
                  <a:pt x="365760" y="265176"/>
                  <a:pt x="356616" y="274320"/>
                </a:cubicBezTo>
                <a:lnTo>
                  <a:pt x="338328" y="256032"/>
                </a:lnTo>
                <a:moveTo>
                  <a:pt x="1700784" y="283464"/>
                </a:moveTo>
                <a:cubicBezTo>
                  <a:pt x="1709928" y="292608"/>
                  <a:pt x="1719072" y="301752"/>
                  <a:pt x="1728216" y="310896"/>
                </a:cubicBezTo>
                <a:lnTo>
                  <a:pt x="1709928" y="329184"/>
                </a:lnTo>
                <a:cubicBezTo>
                  <a:pt x="1700784" y="320040"/>
                  <a:pt x="1691640" y="310896"/>
                  <a:pt x="1682496" y="301752"/>
                </a:cubicBezTo>
                <a:lnTo>
                  <a:pt x="1700784" y="283464"/>
                </a:lnTo>
                <a:moveTo>
                  <a:pt x="283464" y="310896"/>
                </a:moveTo>
                <a:cubicBezTo>
                  <a:pt x="292608" y="301752"/>
                  <a:pt x="301752" y="292608"/>
                  <a:pt x="310896" y="283464"/>
                </a:cubicBezTo>
                <a:lnTo>
                  <a:pt x="329184" y="301752"/>
                </a:lnTo>
                <a:cubicBezTo>
                  <a:pt x="320040" y="310896"/>
                  <a:pt x="310896" y="320040"/>
                  <a:pt x="301752" y="329184"/>
                </a:cubicBezTo>
                <a:lnTo>
                  <a:pt x="283464" y="310896"/>
                </a:lnTo>
                <a:moveTo>
                  <a:pt x="1755648" y="338328"/>
                </a:moveTo>
                <a:cubicBezTo>
                  <a:pt x="1764792" y="347472"/>
                  <a:pt x="1773936" y="356616"/>
                  <a:pt x="1783080" y="365760"/>
                </a:cubicBezTo>
                <a:lnTo>
                  <a:pt x="1755648" y="384048"/>
                </a:lnTo>
                <a:cubicBezTo>
                  <a:pt x="1755648" y="374904"/>
                  <a:pt x="1746504" y="365760"/>
                  <a:pt x="1737360" y="356616"/>
                </a:cubicBezTo>
                <a:lnTo>
                  <a:pt x="1755648" y="338328"/>
                </a:lnTo>
                <a:moveTo>
                  <a:pt x="228600" y="365760"/>
                </a:moveTo>
                <a:cubicBezTo>
                  <a:pt x="237744" y="356616"/>
                  <a:pt x="246888" y="347472"/>
                  <a:pt x="256032" y="338328"/>
                </a:cubicBezTo>
                <a:lnTo>
                  <a:pt x="274320" y="356616"/>
                </a:lnTo>
                <a:cubicBezTo>
                  <a:pt x="265176" y="365760"/>
                  <a:pt x="256032" y="374904"/>
                  <a:pt x="246888" y="384048"/>
                </a:cubicBezTo>
                <a:lnTo>
                  <a:pt x="228600" y="365760"/>
                </a:lnTo>
                <a:moveTo>
                  <a:pt x="1801368" y="393192"/>
                </a:moveTo>
                <a:cubicBezTo>
                  <a:pt x="1810512" y="411480"/>
                  <a:pt x="1819656" y="420624"/>
                  <a:pt x="1828800" y="429768"/>
                </a:cubicBezTo>
                <a:lnTo>
                  <a:pt x="1801368" y="448056"/>
                </a:lnTo>
                <a:cubicBezTo>
                  <a:pt x="1801368" y="429768"/>
                  <a:pt x="1792224" y="420624"/>
                  <a:pt x="1783080" y="411480"/>
                </a:cubicBezTo>
                <a:lnTo>
                  <a:pt x="1801368" y="393192"/>
                </a:lnTo>
                <a:moveTo>
                  <a:pt x="182880" y="429768"/>
                </a:moveTo>
                <a:cubicBezTo>
                  <a:pt x="192024" y="420624"/>
                  <a:pt x="192024" y="411480"/>
                  <a:pt x="201168" y="393192"/>
                </a:cubicBezTo>
                <a:lnTo>
                  <a:pt x="219456" y="411480"/>
                </a:lnTo>
                <a:cubicBezTo>
                  <a:pt x="219456" y="420624"/>
                  <a:pt x="210312" y="429768"/>
                  <a:pt x="201168" y="448056"/>
                </a:cubicBezTo>
                <a:lnTo>
                  <a:pt x="182880" y="429768"/>
                </a:lnTo>
                <a:moveTo>
                  <a:pt x="1847088" y="466344"/>
                </a:moveTo>
                <a:cubicBezTo>
                  <a:pt x="1856232" y="475488"/>
                  <a:pt x="1865376" y="484632"/>
                  <a:pt x="1865376" y="493776"/>
                </a:cubicBezTo>
                <a:lnTo>
                  <a:pt x="1847088" y="512064"/>
                </a:lnTo>
                <a:cubicBezTo>
                  <a:pt x="1837944" y="493776"/>
                  <a:pt x="1837944" y="484632"/>
                  <a:pt x="1828800" y="475488"/>
                </a:cubicBezTo>
                <a:lnTo>
                  <a:pt x="1847088" y="466344"/>
                </a:lnTo>
                <a:moveTo>
                  <a:pt x="137160" y="493776"/>
                </a:moveTo>
                <a:cubicBezTo>
                  <a:pt x="146304" y="484632"/>
                  <a:pt x="155448" y="475488"/>
                  <a:pt x="155448" y="466344"/>
                </a:cubicBezTo>
                <a:lnTo>
                  <a:pt x="182880" y="475488"/>
                </a:lnTo>
                <a:cubicBezTo>
                  <a:pt x="173736" y="484632"/>
                  <a:pt x="164592" y="493776"/>
                  <a:pt x="155448" y="512064"/>
                </a:cubicBezTo>
                <a:lnTo>
                  <a:pt x="137160" y="493776"/>
                </a:lnTo>
                <a:moveTo>
                  <a:pt x="100584" y="566928"/>
                </a:moveTo>
                <a:cubicBezTo>
                  <a:pt x="109728" y="557784"/>
                  <a:pt x="109728" y="539496"/>
                  <a:pt x="118872" y="530352"/>
                </a:cubicBezTo>
                <a:lnTo>
                  <a:pt x="137160" y="539496"/>
                </a:lnTo>
                <a:cubicBezTo>
                  <a:pt x="137160" y="557784"/>
                  <a:pt x="128016" y="566928"/>
                  <a:pt x="118872" y="576072"/>
                </a:cubicBezTo>
                <a:lnTo>
                  <a:pt x="100584" y="566928"/>
                </a:lnTo>
                <a:moveTo>
                  <a:pt x="1892808" y="530352"/>
                </a:moveTo>
                <a:cubicBezTo>
                  <a:pt x="1892808" y="539496"/>
                  <a:pt x="1901952" y="557784"/>
                  <a:pt x="1901952" y="566928"/>
                </a:cubicBezTo>
                <a:lnTo>
                  <a:pt x="1883664" y="576072"/>
                </a:lnTo>
                <a:cubicBezTo>
                  <a:pt x="1874520" y="566928"/>
                  <a:pt x="1874520" y="557784"/>
                  <a:pt x="1865376" y="539496"/>
                </a:cubicBezTo>
                <a:lnTo>
                  <a:pt x="1892808" y="530352"/>
                </a:lnTo>
                <a:moveTo>
                  <a:pt x="73152" y="640080"/>
                </a:moveTo>
                <a:cubicBezTo>
                  <a:pt x="73152" y="621792"/>
                  <a:pt x="82296" y="612648"/>
                  <a:pt x="82296" y="603504"/>
                </a:cubicBezTo>
                <a:lnTo>
                  <a:pt x="109728" y="612648"/>
                </a:lnTo>
                <a:cubicBezTo>
                  <a:pt x="100584" y="621792"/>
                  <a:pt x="100584" y="630936"/>
                  <a:pt x="91440" y="649224"/>
                </a:cubicBezTo>
                <a:lnTo>
                  <a:pt x="73152" y="640080"/>
                </a:lnTo>
                <a:moveTo>
                  <a:pt x="1920240" y="603504"/>
                </a:moveTo>
                <a:cubicBezTo>
                  <a:pt x="1929384" y="612648"/>
                  <a:pt x="1929384" y="621792"/>
                  <a:pt x="1938528" y="640080"/>
                </a:cubicBezTo>
                <a:lnTo>
                  <a:pt x="1911096" y="649224"/>
                </a:lnTo>
                <a:cubicBezTo>
                  <a:pt x="1911096" y="630936"/>
                  <a:pt x="1901952" y="621792"/>
                  <a:pt x="1901952" y="612648"/>
                </a:cubicBezTo>
                <a:lnTo>
                  <a:pt x="1920240" y="603504"/>
                </a:lnTo>
                <a:moveTo>
                  <a:pt x="45720" y="713232"/>
                </a:moveTo>
                <a:cubicBezTo>
                  <a:pt x="45720" y="694944"/>
                  <a:pt x="54864" y="685800"/>
                  <a:pt x="54864" y="676656"/>
                </a:cubicBezTo>
                <a:lnTo>
                  <a:pt x="82296" y="685800"/>
                </a:lnTo>
                <a:cubicBezTo>
                  <a:pt x="73152" y="694944"/>
                  <a:pt x="73152" y="704088"/>
                  <a:pt x="64008" y="722376"/>
                </a:cubicBezTo>
                <a:lnTo>
                  <a:pt x="45720" y="713232"/>
                </a:lnTo>
                <a:moveTo>
                  <a:pt x="1947672" y="676656"/>
                </a:moveTo>
                <a:cubicBezTo>
                  <a:pt x="1956816" y="685800"/>
                  <a:pt x="1956816" y="694944"/>
                  <a:pt x="1965960" y="713232"/>
                </a:cubicBezTo>
                <a:lnTo>
                  <a:pt x="1938528" y="722376"/>
                </a:lnTo>
                <a:cubicBezTo>
                  <a:pt x="1938528" y="704088"/>
                  <a:pt x="1929384" y="694944"/>
                  <a:pt x="1929384" y="685800"/>
                </a:cubicBezTo>
                <a:lnTo>
                  <a:pt x="1947672" y="676656"/>
                </a:lnTo>
                <a:moveTo>
                  <a:pt x="27432" y="786384"/>
                </a:moveTo>
                <a:cubicBezTo>
                  <a:pt x="27432" y="777240"/>
                  <a:pt x="27432" y="758952"/>
                  <a:pt x="36576" y="749808"/>
                </a:cubicBezTo>
                <a:lnTo>
                  <a:pt x="54864" y="758952"/>
                </a:lnTo>
                <a:cubicBezTo>
                  <a:pt x="54864" y="768096"/>
                  <a:pt x="54864" y="777240"/>
                  <a:pt x="45720" y="795528"/>
                </a:cubicBezTo>
                <a:lnTo>
                  <a:pt x="27432" y="786384"/>
                </a:lnTo>
                <a:moveTo>
                  <a:pt x="1975104" y="749808"/>
                </a:moveTo>
                <a:cubicBezTo>
                  <a:pt x="1975104" y="758952"/>
                  <a:pt x="1984248" y="777240"/>
                  <a:pt x="1984248" y="786384"/>
                </a:cubicBezTo>
                <a:lnTo>
                  <a:pt x="1956816" y="795528"/>
                </a:lnTo>
                <a:cubicBezTo>
                  <a:pt x="1956816" y="777240"/>
                  <a:pt x="1956816" y="768096"/>
                  <a:pt x="1947672" y="758952"/>
                </a:cubicBezTo>
                <a:lnTo>
                  <a:pt x="1975104" y="749808"/>
                </a:lnTo>
                <a:moveTo>
                  <a:pt x="9144" y="868680"/>
                </a:moveTo>
                <a:cubicBezTo>
                  <a:pt x="9144" y="850392"/>
                  <a:pt x="9144" y="841248"/>
                  <a:pt x="18288" y="822960"/>
                </a:cubicBezTo>
                <a:lnTo>
                  <a:pt x="36576" y="832104"/>
                </a:lnTo>
                <a:cubicBezTo>
                  <a:pt x="36576" y="841248"/>
                  <a:pt x="36576" y="859536"/>
                  <a:pt x="36576" y="868680"/>
                </a:cubicBezTo>
                <a:lnTo>
                  <a:pt x="9144" y="868680"/>
                </a:lnTo>
                <a:moveTo>
                  <a:pt x="1993392" y="822960"/>
                </a:moveTo>
                <a:cubicBezTo>
                  <a:pt x="1993392" y="841248"/>
                  <a:pt x="1993392" y="850392"/>
                  <a:pt x="1993392" y="868680"/>
                </a:cubicBezTo>
                <a:lnTo>
                  <a:pt x="1975104" y="868680"/>
                </a:lnTo>
                <a:cubicBezTo>
                  <a:pt x="1965960" y="859536"/>
                  <a:pt x="1965960" y="841248"/>
                  <a:pt x="1965960" y="832104"/>
                </a:cubicBezTo>
                <a:lnTo>
                  <a:pt x="1993392" y="822960"/>
                </a:lnTo>
                <a:moveTo>
                  <a:pt x="0" y="941832"/>
                </a:moveTo>
                <a:cubicBezTo>
                  <a:pt x="0" y="932688"/>
                  <a:pt x="0" y="914400"/>
                  <a:pt x="9144" y="905256"/>
                </a:cubicBezTo>
                <a:lnTo>
                  <a:pt x="27432" y="905256"/>
                </a:lnTo>
                <a:cubicBezTo>
                  <a:pt x="27432" y="923544"/>
                  <a:pt x="27432" y="932688"/>
                  <a:pt x="27432" y="941832"/>
                </a:cubicBezTo>
                <a:lnTo>
                  <a:pt x="0" y="941832"/>
                </a:lnTo>
                <a:moveTo>
                  <a:pt x="2002536" y="905256"/>
                </a:moveTo>
                <a:cubicBezTo>
                  <a:pt x="2002536" y="914400"/>
                  <a:pt x="2002536" y="932688"/>
                  <a:pt x="2002536" y="941832"/>
                </a:cubicBezTo>
                <a:lnTo>
                  <a:pt x="1975104" y="941832"/>
                </a:lnTo>
                <a:cubicBezTo>
                  <a:pt x="1975104" y="932688"/>
                  <a:pt x="1975104" y="923544"/>
                  <a:pt x="1975104" y="905256"/>
                </a:cubicBezTo>
                <a:lnTo>
                  <a:pt x="2002536" y="905256"/>
                </a:lnTo>
                <a:moveTo>
                  <a:pt x="0" y="1005840"/>
                </a:moveTo>
                <a:cubicBezTo>
                  <a:pt x="0" y="996696"/>
                  <a:pt x="0" y="987552"/>
                  <a:pt x="0" y="987552"/>
                </a:cubicBezTo>
                <a:lnTo>
                  <a:pt x="27432" y="987552"/>
                </a:lnTo>
                <a:cubicBezTo>
                  <a:pt x="27432" y="987552"/>
                  <a:pt x="27432" y="996696"/>
                  <a:pt x="27432" y="1005840"/>
                </a:cubicBezTo>
                <a:cubicBezTo>
                  <a:pt x="27432" y="1005840"/>
                  <a:pt x="27432" y="1014984"/>
                  <a:pt x="27432" y="1024128"/>
                </a:cubicBezTo>
                <a:lnTo>
                  <a:pt x="0" y="1024128"/>
                </a:lnTo>
                <a:cubicBezTo>
                  <a:pt x="0" y="1014984"/>
                  <a:pt x="0" y="1005840"/>
                  <a:pt x="0" y="1005840"/>
                </a:cubicBezTo>
                <a:moveTo>
                  <a:pt x="2002536" y="987552"/>
                </a:moveTo>
                <a:cubicBezTo>
                  <a:pt x="2002536" y="987552"/>
                  <a:pt x="2002536" y="996696"/>
                  <a:pt x="2002536" y="1005840"/>
                </a:cubicBezTo>
                <a:cubicBezTo>
                  <a:pt x="2002536" y="1005840"/>
                  <a:pt x="2002536" y="1014984"/>
                  <a:pt x="2002536" y="1024128"/>
                </a:cubicBezTo>
                <a:lnTo>
                  <a:pt x="1984248" y="1024128"/>
                </a:lnTo>
                <a:cubicBezTo>
                  <a:pt x="1984248" y="1014984"/>
                  <a:pt x="1984248" y="1005840"/>
                  <a:pt x="1984248" y="1005840"/>
                </a:cubicBezTo>
                <a:cubicBezTo>
                  <a:pt x="1984248" y="996696"/>
                  <a:pt x="1984248" y="987552"/>
                  <a:pt x="1984248" y="987552"/>
                </a:cubicBezTo>
                <a:lnTo>
                  <a:pt x="2002536" y="987552"/>
                </a:lnTo>
                <a:moveTo>
                  <a:pt x="9144" y="1097280"/>
                </a:moveTo>
                <a:cubicBezTo>
                  <a:pt x="0" y="1088136"/>
                  <a:pt x="0" y="1078992"/>
                  <a:pt x="0" y="1060704"/>
                </a:cubicBezTo>
                <a:lnTo>
                  <a:pt x="27432" y="1060704"/>
                </a:lnTo>
                <a:cubicBezTo>
                  <a:pt x="27432" y="1069848"/>
                  <a:pt x="27432" y="1088136"/>
                  <a:pt x="27432" y="1097280"/>
                </a:cubicBezTo>
                <a:lnTo>
                  <a:pt x="9144" y="1097280"/>
                </a:lnTo>
                <a:moveTo>
                  <a:pt x="2002536" y="1060704"/>
                </a:moveTo>
                <a:cubicBezTo>
                  <a:pt x="2002536" y="1078992"/>
                  <a:pt x="2002536" y="1088136"/>
                  <a:pt x="2002536" y="1097280"/>
                </a:cubicBezTo>
                <a:lnTo>
                  <a:pt x="1975104" y="1097280"/>
                </a:lnTo>
                <a:cubicBezTo>
                  <a:pt x="1975104" y="1088136"/>
                  <a:pt x="1975104" y="1069848"/>
                  <a:pt x="1975104" y="1060704"/>
                </a:cubicBezTo>
                <a:lnTo>
                  <a:pt x="2002536" y="1060704"/>
                </a:lnTo>
                <a:moveTo>
                  <a:pt x="18288" y="1179576"/>
                </a:moveTo>
                <a:cubicBezTo>
                  <a:pt x="9144" y="1170432"/>
                  <a:pt x="9144" y="1152144"/>
                  <a:pt x="9144" y="1143000"/>
                </a:cubicBezTo>
                <a:lnTo>
                  <a:pt x="36576" y="1133856"/>
                </a:lnTo>
                <a:cubicBezTo>
                  <a:pt x="36576" y="1152144"/>
                  <a:pt x="36576" y="1161288"/>
                  <a:pt x="36576" y="1179576"/>
                </a:cubicBezTo>
                <a:lnTo>
                  <a:pt x="18288" y="1179576"/>
                </a:lnTo>
                <a:moveTo>
                  <a:pt x="1993392" y="1143000"/>
                </a:moveTo>
                <a:cubicBezTo>
                  <a:pt x="1993392" y="1152144"/>
                  <a:pt x="1993392" y="1170432"/>
                  <a:pt x="1993392" y="1179576"/>
                </a:cubicBezTo>
                <a:lnTo>
                  <a:pt x="1965960" y="1179576"/>
                </a:lnTo>
                <a:cubicBezTo>
                  <a:pt x="1965960" y="1161288"/>
                  <a:pt x="1965960" y="1152144"/>
                  <a:pt x="1975104" y="1133856"/>
                </a:cubicBezTo>
                <a:lnTo>
                  <a:pt x="1993392" y="1143000"/>
                </a:lnTo>
                <a:moveTo>
                  <a:pt x="36576" y="1252728"/>
                </a:moveTo>
                <a:cubicBezTo>
                  <a:pt x="27432" y="1243584"/>
                  <a:pt x="27432" y="1234440"/>
                  <a:pt x="27432" y="1216152"/>
                </a:cubicBezTo>
                <a:lnTo>
                  <a:pt x="45720" y="1216152"/>
                </a:lnTo>
                <a:cubicBezTo>
                  <a:pt x="54864" y="1225296"/>
                  <a:pt x="54864" y="1234440"/>
                  <a:pt x="54864" y="1252728"/>
                </a:cubicBezTo>
                <a:lnTo>
                  <a:pt x="36576" y="1252728"/>
                </a:lnTo>
                <a:moveTo>
                  <a:pt x="1984248" y="1216152"/>
                </a:moveTo>
                <a:cubicBezTo>
                  <a:pt x="1984248" y="1234440"/>
                  <a:pt x="1975104" y="1243584"/>
                  <a:pt x="1975104" y="1252728"/>
                </a:cubicBezTo>
                <a:lnTo>
                  <a:pt x="1947672" y="1252728"/>
                </a:lnTo>
                <a:cubicBezTo>
                  <a:pt x="1956816" y="1234440"/>
                  <a:pt x="1956816" y="1225296"/>
                  <a:pt x="1956816" y="1216152"/>
                </a:cubicBezTo>
                <a:lnTo>
                  <a:pt x="1984248" y="1216152"/>
                </a:lnTo>
                <a:moveTo>
                  <a:pt x="54864" y="1335024"/>
                </a:moveTo>
                <a:cubicBezTo>
                  <a:pt x="54864" y="1316736"/>
                  <a:pt x="45720" y="1307592"/>
                  <a:pt x="45720" y="1298448"/>
                </a:cubicBezTo>
                <a:lnTo>
                  <a:pt x="64008" y="1289304"/>
                </a:lnTo>
                <a:cubicBezTo>
                  <a:pt x="73152" y="1298448"/>
                  <a:pt x="73152" y="1307592"/>
                  <a:pt x="82296" y="1325880"/>
                </a:cubicBezTo>
                <a:lnTo>
                  <a:pt x="54864" y="1335024"/>
                </a:lnTo>
                <a:moveTo>
                  <a:pt x="1965960" y="1298448"/>
                </a:moveTo>
                <a:cubicBezTo>
                  <a:pt x="1956816" y="1307592"/>
                  <a:pt x="1956816" y="1316736"/>
                  <a:pt x="1947672" y="1335024"/>
                </a:cubicBezTo>
                <a:lnTo>
                  <a:pt x="1929384" y="1325880"/>
                </a:lnTo>
                <a:cubicBezTo>
                  <a:pt x="1929384" y="1307592"/>
                  <a:pt x="1938528" y="1298448"/>
                  <a:pt x="1938528" y="1289304"/>
                </a:cubicBezTo>
                <a:lnTo>
                  <a:pt x="1965960" y="1298448"/>
                </a:lnTo>
                <a:moveTo>
                  <a:pt x="82296" y="1408176"/>
                </a:moveTo>
                <a:cubicBezTo>
                  <a:pt x="82296" y="1389888"/>
                  <a:pt x="73152" y="1380744"/>
                  <a:pt x="73152" y="1371600"/>
                </a:cubicBezTo>
                <a:lnTo>
                  <a:pt x="91440" y="1362456"/>
                </a:lnTo>
                <a:cubicBezTo>
                  <a:pt x="100584" y="1371600"/>
                  <a:pt x="100584" y="1380744"/>
                  <a:pt x="109728" y="1399032"/>
                </a:cubicBezTo>
                <a:lnTo>
                  <a:pt x="82296" y="1408176"/>
                </a:lnTo>
                <a:moveTo>
                  <a:pt x="1938528" y="1371600"/>
                </a:moveTo>
                <a:cubicBezTo>
                  <a:pt x="1929384" y="1380744"/>
                  <a:pt x="1929384" y="1389888"/>
                  <a:pt x="1920240" y="1408176"/>
                </a:cubicBezTo>
                <a:lnTo>
                  <a:pt x="1901952" y="1399032"/>
                </a:lnTo>
                <a:cubicBezTo>
                  <a:pt x="1901952" y="1380744"/>
                  <a:pt x="1911096" y="1371600"/>
                  <a:pt x="1911096" y="1362456"/>
                </a:cubicBezTo>
                <a:lnTo>
                  <a:pt x="1938528" y="1371600"/>
                </a:lnTo>
                <a:moveTo>
                  <a:pt x="118872" y="1472184"/>
                </a:moveTo>
                <a:cubicBezTo>
                  <a:pt x="109728" y="1463040"/>
                  <a:pt x="109728" y="1453896"/>
                  <a:pt x="100584" y="1444752"/>
                </a:cubicBezTo>
                <a:lnTo>
                  <a:pt x="118872" y="1426464"/>
                </a:lnTo>
                <a:cubicBezTo>
                  <a:pt x="128016" y="1444752"/>
                  <a:pt x="137160" y="1453896"/>
                  <a:pt x="137160" y="1463040"/>
                </a:cubicBezTo>
                <a:lnTo>
                  <a:pt x="118872" y="1472184"/>
                </a:lnTo>
                <a:moveTo>
                  <a:pt x="1901952" y="1444752"/>
                </a:moveTo>
                <a:cubicBezTo>
                  <a:pt x="1901952" y="1453896"/>
                  <a:pt x="1892808" y="1463040"/>
                  <a:pt x="1892808" y="1472184"/>
                </a:cubicBezTo>
                <a:lnTo>
                  <a:pt x="1865376" y="1463040"/>
                </a:lnTo>
                <a:cubicBezTo>
                  <a:pt x="1874520" y="1453896"/>
                  <a:pt x="1874520" y="1444752"/>
                  <a:pt x="1883664" y="1426464"/>
                </a:cubicBezTo>
                <a:lnTo>
                  <a:pt x="1901952" y="1444752"/>
                </a:lnTo>
                <a:moveTo>
                  <a:pt x="155448" y="1545336"/>
                </a:moveTo>
                <a:cubicBezTo>
                  <a:pt x="155448" y="1536192"/>
                  <a:pt x="146304" y="1517904"/>
                  <a:pt x="137160" y="1508760"/>
                </a:cubicBezTo>
                <a:lnTo>
                  <a:pt x="155448" y="1499616"/>
                </a:lnTo>
                <a:cubicBezTo>
                  <a:pt x="164592" y="1508760"/>
                  <a:pt x="173736" y="1517904"/>
                  <a:pt x="182880" y="1527048"/>
                </a:cubicBezTo>
                <a:lnTo>
                  <a:pt x="155448" y="1545336"/>
                </a:lnTo>
                <a:moveTo>
                  <a:pt x="1865376" y="1508760"/>
                </a:moveTo>
                <a:cubicBezTo>
                  <a:pt x="1865376" y="1517904"/>
                  <a:pt x="1856232" y="1536192"/>
                  <a:pt x="1847088" y="1545336"/>
                </a:cubicBezTo>
                <a:lnTo>
                  <a:pt x="1828800" y="1527048"/>
                </a:lnTo>
                <a:cubicBezTo>
                  <a:pt x="1837944" y="1517904"/>
                  <a:pt x="1837944" y="1508760"/>
                  <a:pt x="1847088" y="1499616"/>
                </a:cubicBezTo>
                <a:lnTo>
                  <a:pt x="1865376" y="1508760"/>
                </a:lnTo>
                <a:moveTo>
                  <a:pt x="201168" y="1609344"/>
                </a:moveTo>
                <a:cubicBezTo>
                  <a:pt x="192024" y="1600200"/>
                  <a:pt x="192024" y="1591056"/>
                  <a:pt x="182880" y="1572768"/>
                </a:cubicBezTo>
                <a:lnTo>
                  <a:pt x="201168" y="1563624"/>
                </a:lnTo>
                <a:cubicBezTo>
                  <a:pt x="210312" y="1572768"/>
                  <a:pt x="219456" y="1581912"/>
                  <a:pt x="219456" y="1591056"/>
                </a:cubicBezTo>
                <a:lnTo>
                  <a:pt x="201168" y="1609344"/>
                </a:lnTo>
                <a:moveTo>
                  <a:pt x="1828800" y="1572768"/>
                </a:moveTo>
                <a:cubicBezTo>
                  <a:pt x="1819656" y="1591056"/>
                  <a:pt x="1810512" y="1600200"/>
                  <a:pt x="1801368" y="1609344"/>
                </a:cubicBezTo>
                <a:lnTo>
                  <a:pt x="1783080" y="1591056"/>
                </a:lnTo>
                <a:cubicBezTo>
                  <a:pt x="1792224" y="1581912"/>
                  <a:pt x="1801368" y="1572768"/>
                  <a:pt x="1801368" y="1563624"/>
                </a:cubicBezTo>
                <a:lnTo>
                  <a:pt x="1828800" y="1572768"/>
                </a:lnTo>
                <a:moveTo>
                  <a:pt x="1783080" y="1636776"/>
                </a:moveTo>
                <a:cubicBezTo>
                  <a:pt x="1773936" y="1645920"/>
                  <a:pt x="1764792" y="1664208"/>
                  <a:pt x="1755648" y="1673352"/>
                </a:cubicBezTo>
                <a:lnTo>
                  <a:pt x="1737360" y="1655064"/>
                </a:lnTo>
                <a:cubicBezTo>
                  <a:pt x="1746504" y="1645920"/>
                  <a:pt x="1755648" y="1636776"/>
                  <a:pt x="1755648" y="1627632"/>
                </a:cubicBezTo>
                <a:lnTo>
                  <a:pt x="1783080" y="1636776"/>
                </a:lnTo>
                <a:moveTo>
                  <a:pt x="256032" y="1673352"/>
                </a:moveTo>
                <a:cubicBezTo>
                  <a:pt x="246888" y="1664208"/>
                  <a:pt x="237744" y="1645920"/>
                  <a:pt x="228600" y="1636776"/>
                </a:cubicBezTo>
                <a:lnTo>
                  <a:pt x="246888" y="1627632"/>
                </a:lnTo>
                <a:cubicBezTo>
                  <a:pt x="256032" y="1636776"/>
                  <a:pt x="265176" y="1645920"/>
                  <a:pt x="274320" y="1655064"/>
                </a:cubicBezTo>
                <a:lnTo>
                  <a:pt x="256032" y="1673352"/>
                </a:lnTo>
                <a:moveTo>
                  <a:pt x="1728216" y="1700784"/>
                </a:moveTo>
                <a:cubicBezTo>
                  <a:pt x="1719072" y="1709928"/>
                  <a:pt x="1709928" y="1719072"/>
                  <a:pt x="1700784" y="1728216"/>
                </a:cubicBezTo>
                <a:lnTo>
                  <a:pt x="1682496" y="1709928"/>
                </a:lnTo>
                <a:cubicBezTo>
                  <a:pt x="1691640" y="1700784"/>
                  <a:pt x="1700784" y="1691640"/>
                  <a:pt x="1709928" y="1682496"/>
                </a:cubicBezTo>
                <a:lnTo>
                  <a:pt x="1728216" y="1700784"/>
                </a:lnTo>
                <a:moveTo>
                  <a:pt x="310896" y="1728216"/>
                </a:moveTo>
                <a:cubicBezTo>
                  <a:pt x="301752" y="1719072"/>
                  <a:pt x="292608" y="1709928"/>
                  <a:pt x="283464" y="1700784"/>
                </a:cubicBezTo>
                <a:lnTo>
                  <a:pt x="301752" y="1682496"/>
                </a:lnTo>
                <a:cubicBezTo>
                  <a:pt x="310896" y="1691640"/>
                  <a:pt x="320040" y="1700784"/>
                  <a:pt x="329184" y="1709928"/>
                </a:cubicBezTo>
                <a:lnTo>
                  <a:pt x="310896" y="1728216"/>
                </a:lnTo>
                <a:moveTo>
                  <a:pt x="365760" y="1783080"/>
                </a:moveTo>
                <a:cubicBezTo>
                  <a:pt x="356616" y="1773936"/>
                  <a:pt x="347472" y="1764792"/>
                  <a:pt x="338328" y="1755648"/>
                </a:cubicBezTo>
                <a:lnTo>
                  <a:pt x="356616" y="1737360"/>
                </a:lnTo>
                <a:cubicBezTo>
                  <a:pt x="365760" y="1746504"/>
                  <a:pt x="374904" y="1755648"/>
                  <a:pt x="384048" y="1755648"/>
                </a:cubicBezTo>
                <a:lnTo>
                  <a:pt x="365760" y="1783080"/>
                </a:lnTo>
                <a:moveTo>
                  <a:pt x="1673352" y="1755648"/>
                </a:moveTo>
                <a:cubicBezTo>
                  <a:pt x="1664208" y="1764792"/>
                  <a:pt x="1645920" y="1773936"/>
                  <a:pt x="1636776" y="1783080"/>
                </a:cubicBezTo>
                <a:lnTo>
                  <a:pt x="1627632" y="1755648"/>
                </a:lnTo>
                <a:cubicBezTo>
                  <a:pt x="1636776" y="1755648"/>
                  <a:pt x="1645920" y="1746504"/>
                  <a:pt x="1655064" y="1737360"/>
                </a:cubicBezTo>
                <a:lnTo>
                  <a:pt x="1673352" y="1755648"/>
                </a:lnTo>
                <a:moveTo>
                  <a:pt x="429768" y="1828800"/>
                </a:moveTo>
                <a:cubicBezTo>
                  <a:pt x="420624" y="1819656"/>
                  <a:pt x="411480" y="1810512"/>
                  <a:pt x="393192" y="1801368"/>
                </a:cubicBezTo>
                <a:lnTo>
                  <a:pt x="411480" y="1783080"/>
                </a:lnTo>
                <a:cubicBezTo>
                  <a:pt x="420624" y="1792224"/>
                  <a:pt x="429768" y="1801368"/>
                  <a:pt x="448056" y="1801368"/>
                </a:cubicBezTo>
                <a:lnTo>
                  <a:pt x="429768" y="1828800"/>
                </a:lnTo>
                <a:moveTo>
                  <a:pt x="1609344" y="1801368"/>
                </a:moveTo>
                <a:cubicBezTo>
                  <a:pt x="1600200" y="1810512"/>
                  <a:pt x="1591056" y="1819656"/>
                  <a:pt x="1572768" y="1828800"/>
                </a:cubicBezTo>
                <a:lnTo>
                  <a:pt x="1563624" y="1801368"/>
                </a:lnTo>
                <a:cubicBezTo>
                  <a:pt x="1572768" y="1801368"/>
                  <a:pt x="1581912" y="1792224"/>
                  <a:pt x="1591056" y="1783080"/>
                </a:cubicBezTo>
                <a:lnTo>
                  <a:pt x="1609344" y="1801368"/>
                </a:lnTo>
                <a:moveTo>
                  <a:pt x="493776" y="1865376"/>
                </a:moveTo>
                <a:cubicBezTo>
                  <a:pt x="484632" y="1865376"/>
                  <a:pt x="475488" y="1856232"/>
                  <a:pt x="466344" y="1847088"/>
                </a:cubicBezTo>
                <a:lnTo>
                  <a:pt x="475488" y="1828800"/>
                </a:lnTo>
                <a:cubicBezTo>
                  <a:pt x="484632" y="1837944"/>
                  <a:pt x="493776" y="1837944"/>
                  <a:pt x="512064" y="1847088"/>
                </a:cubicBezTo>
                <a:lnTo>
                  <a:pt x="493776" y="1865376"/>
                </a:lnTo>
                <a:moveTo>
                  <a:pt x="1545336" y="1847088"/>
                </a:moveTo>
                <a:cubicBezTo>
                  <a:pt x="1536192" y="1856232"/>
                  <a:pt x="1517904" y="1865376"/>
                  <a:pt x="1508760" y="1865376"/>
                </a:cubicBezTo>
                <a:lnTo>
                  <a:pt x="1499616" y="1847088"/>
                </a:lnTo>
                <a:cubicBezTo>
                  <a:pt x="1508760" y="1837944"/>
                  <a:pt x="1517904" y="1837944"/>
                  <a:pt x="1527048" y="1828800"/>
                </a:cubicBezTo>
                <a:lnTo>
                  <a:pt x="1545336" y="1847088"/>
                </a:lnTo>
                <a:moveTo>
                  <a:pt x="566928" y="1901952"/>
                </a:moveTo>
                <a:cubicBezTo>
                  <a:pt x="557784" y="1901952"/>
                  <a:pt x="539496" y="1892808"/>
                  <a:pt x="530352" y="1892808"/>
                </a:cubicBezTo>
                <a:lnTo>
                  <a:pt x="539496" y="1865376"/>
                </a:lnTo>
                <a:cubicBezTo>
                  <a:pt x="557784" y="1874520"/>
                  <a:pt x="566928" y="1874520"/>
                  <a:pt x="576072" y="1883664"/>
                </a:cubicBezTo>
                <a:lnTo>
                  <a:pt x="566928" y="1901952"/>
                </a:lnTo>
                <a:moveTo>
                  <a:pt x="1472184" y="1892808"/>
                </a:moveTo>
                <a:cubicBezTo>
                  <a:pt x="1463040" y="1892808"/>
                  <a:pt x="1453896" y="1901952"/>
                  <a:pt x="1444752" y="1901952"/>
                </a:cubicBezTo>
                <a:lnTo>
                  <a:pt x="1426464" y="1883664"/>
                </a:lnTo>
                <a:cubicBezTo>
                  <a:pt x="1444752" y="1874520"/>
                  <a:pt x="1453896" y="1874520"/>
                  <a:pt x="1463040" y="1865376"/>
                </a:cubicBezTo>
                <a:lnTo>
                  <a:pt x="1472184" y="1892808"/>
                </a:lnTo>
                <a:moveTo>
                  <a:pt x="640080" y="1938528"/>
                </a:moveTo>
                <a:cubicBezTo>
                  <a:pt x="621792" y="1929384"/>
                  <a:pt x="612648" y="1929384"/>
                  <a:pt x="603504" y="1920240"/>
                </a:cubicBezTo>
                <a:lnTo>
                  <a:pt x="612648" y="1901952"/>
                </a:lnTo>
                <a:cubicBezTo>
                  <a:pt x="621792" y="1901952"/>
                  <a:pt x="630936" y="1911096"/>
                  <a:pt x="649224" y="1911096"/>
                </a:cubicBezTo>
                <a:lnTo>
                  <a:pt x="640080" y="1938528"/>
                </a:lnTo>
                <a:moveTo>
                  <a:pt x="1408176" y="1920240"/>
                </a:moveTo>
                <a:cubicBezTo>
                  <a:pt x="1389888" y="1929384"/>
                  <a:pt x="1380744" y="1929384"/>
                  <a:pt x="1371600" y="1938528"/>
                </a:cubicBezTo>
                <a:lnTo>
                  <a:pt x="1362456" y="1911096"/>
                </a:lnTo>
                <a:cubicBezTo>
                  <a:pt x="1371600" y="1911096"/>
                  <a:pt x="1380744" y="1901952"/>
                  <a:pt x="1399032" y="1901952"/>
                </a:cubicBezTo>
                <a:lnTo>
                  <a:pt x="1408176" y="1920240"/>
                </a:lnTo>
                <a:moveTo>
                  <a:pt x="713232" y="1965960"/>
                </a:moveTo>
                <a:cubicBezTo>
                  <a:pt x="694944" y="1956816"/>
                  <a:pt x="685800" y="1956816"/>
                  <a:pt x="676656" y="1947672"/>
                </a:cubicBezTo>
                <a:lnTo>
                  <a:pt x="685800" y="1929384"/>
                </a:lnTo>
                <a:cubicBezTo>
                  <a:pt x="694944" y="1929384"/>
                  <a:pt x="704088" y="1938528"/>
                  <a:pt x="722376" y="1938528"/>
                </a:cubicBezTo>
                <a:lnTo>
                  <a:pt x="713232" y="1965960"/>
                </a:lnTo>
                <a:moveTo>
                  <a:pt x="1335024" y="1947672"/>
                </a:moveTo>
                <a:cubicBezTo>
                  <a:pt x="1316736" y="1956816"/>
                  <a:pt x="1307592" y="1956816"/>
                  <a:pt x="1298448" y="1965960"/>
                </a:cubicBezTo>
                <a:lnTo>
                  <a:pt x="1289304" y="1938528"/>
                </a:lnTo>
                <a:cubicBezTo>
                  <a:pt x="1298448" y="1938528"/>
                  <a:pt x="1307592" y="1929384"/>
                  <a:pt x="1325880" y="1929384"/>
                </a:cubicBezTo>
                <a:lnTo>
                  <a:pt x="1335024" y="1947672"/>
                </a:lnTo>
                <a:moveTo>
                  <a:pt x="786384" y="1984248"/>
                </a:moveTo>
                <a:cubicBezTo>
                  <a:pt x="777240" y="1984248"/>
                  <a:pt x="758952" y="1975104"/>
                  <a:pt x="749808" y="1975104"/>
                </a:cubicBezTo>
                <a:lnTo>
                  <a:pt x="758952" y="1947672"/>
                </a:lnTo>
                <a:cubicBezTo>
                  <a:pt x="768096" y="1956816"/>
                  <a:pt x="777240" y="1956816"/>
                  <a:pt x="795528" y="1956816"/>
                </a:cubicBezTo>
                <a:lnTo>
                  <a:pt x="786384" y="1984248"/>
                </a:lnTo>
                <a:moveTo>
                  <a:pt x="1252728" y="1975104"/>
                </a:moveTo>
                <a:cubicBezTo>
                  <a:pt x="1243584" y="1975104"/>
                  <a:pt x="1234440" y="1984248"/>
                  <a:pt x="1216152" y="1984248"/>
                </a:cubicBezTo>
                <a:lnTo>
                  <a:pt x="1216152" y="1956816"/>
                </a:lnTo>
                <a:cubicBezTo>
                  <a:pt x="1225296" y="1956816"/>
                  <a:pt x="1234440" y="1956816"/>
                  <a:pt x="1252728" y="1947672"/>
                </a:cubicBezTo>
                <a:lnTo>
                  <a:pt x="1252728" y="1975104"/>
                </a:lnTo>
                <a:moveTo>
                  <a:pt x="868680" y="1993392"/>
                </a:moveTo>
                <a:cubicBezTo>
                  <a:pt x="850392" y="1993392"/>
                  <a:pt x="841248" y="1993392"/>
                  <a:pt x="822960" y="1993392"/>
                </a:cubicBezTo>
                <a:lnTo>
                  <a:pt x="832104" y="1965960"/>
                </a:lnTo>
                <a:cubicBezTo>
                  <a:pt x="841248" y="1965960"/>
                  <a:pt x="859536" y="1965960"/>
                  <a:pt x="868680" y="1975104"/>
                </a:cubicBezTo>
                <a:lnTo>
                  <a:pt x="868680" y="1993392"/>
                </a:lnTo>
                <a:moveTo>
                  <a:pt x="1179576" y="1993392"/>
                </a:moveTo>
                <a:cubicBezTo>
                  <a:pt x="1170432" y="1993392"/>
                  <a:pt x="1152144" y="1993392"/>
                  <a:pt x="1143000" y="1993392"/>
                </a:cubicBezTo>
                <a:lnTo>
                  <a:pt x="1133856" y="1975104"/>
                </a:lnTo>
                <a:cubicBezTo>
                  <a:pt x="1152144" y="1965960"/>
                  <a:pt x="1161288" y="1965960"/>
                  <a:pt x="1179576" y="1965960"/>
                </a:cubicBezTo>
                <a:lnTo>
                  <a:pt x="1179576" y="1993392"/>
                </a:lnTo>
                <a:moveTo>
                  <a:pt x="941832" y="2002536"/>
                </a:moveTo>
                <a:cubicBezTo>
                  <a:pt x="932688" y="2002536"/>
                  <a:pt x="914400" y="2002536"/>
                  <a:pt x="905256" y="2002536"/>
                </a:cubicBezTo>
                <a:lnTo>
                  <a:pt x="905256" y="1975104"/>
                </a:lnTo>
                <a:cubicBezTo>
                  <a:pt x="923544" y="1975104"/>
                  <a:pt x="932688" y="1975104"/>
                  <a:pt x="941832" y="1975104"/>
                </a:cubicBezTo>
                <a:lnTo>
                  <a:pt x="941832" y="2002536"/>
                </a:lnTo>
                <a:moveTo>
                  <a:pt x="1097280" y="2002536"/>
                </a:moveTo>
                <a:cubicBezTo>
                  <a:pt x="1088136" y="2002536"/>
                  <a:pt x="1078992" y="2002536"/>
                  <a:pt x="1060704" y="2002536"/>
                </a:cubicBezTo>
                <a:lnTo>
                  <a:pt x="1060704" y="1975104"/>
                </a:lnTo>
                <a:cubicBezTo>
                  <a:pt x="1069848" y="1975104"/>
                  <a:pt x="1088136" y="1975104"/>
                  <a:pt x="1097280" y="1975104"/>
                </a:cubicBezTo>
                <a:lnTo>
                  <a:pt x="1097280" y="2002536"/>
                </a:lnTo>
                <a:moveTo>
                  <a:pt x="1005840" y="2002536"/>
                </a:moveTo>
                <a:cubicBezTo>
                  <a:pt x="996696" y="2002536"/>
                  <a:pt x="987552" y="2002536"/>
                  <a:pt x="987552" y="2002536"/>
                </a:cubicBezTo>
                <a:lnTo>
                  <a:pt x="987552" y="1984248"/>
                </a:lnTo>
                <a:cubicBezTo>
                  <a:pt x="987552" y="1984248"/>
                  <a:pt x="996696" y="1984248"/>
                  <a:pt x="1005840" y="1984248"/>
                </a:cubicBezTo>
                <a:cubicBezTo>
                  <a:pt x="1005840" y="1984248"/>
                  <a:pt x="1014984" y="1984248"/>
                  <a:pt x="1024128" y="1984248"/>
                </a:cubicBezTo>
                <a:lnTo>
                  <a:pt x="1024128" y="2002536"/>
                </a:lnTo>
                <a:cubicBezTo>
                  <a:pt x="1014984" y="2002536"/>
                  <a:pt x="1005840" y="2002536"/>
                  <a:pt x="1005840" y="2002536"/>
                </a:cubicBezTo>
              </a:path>
            </a:pathLst>
          </a:custGeom>
          <a:solidFill>
            <a:schemeClr val="accent1">
              <a:alpha val="38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400" b="1" strike="noStrike" spc="-1">
                <a:solidFill>
                  <a:schemeClr val="accent1"/>
                </a:solidFill>
                <a:latin typeface="Times New Roman"/>
                <a:ea typeface="Times New Roman"/>
              </a:rPr>
              <a:t>Three secondary outcomes</a:t>
            </a:r>
            <a:endParaRPr lang="en-US" sz="2400" b="0" strike="noStrike" spc="-1">
              <a:solidFill>
                <a:srgbClr val="FFFFFF"/>
              </a:solidFill>
              <a:latin typeface="Arial"/>
            </a:endParaRPr>
          </a:p>
          <a:p>
            <a:pPr algn="ctr">
              <a:lnSpc>
                <a:spcPct val="100000"/>
              </a:lnSpc>
              <a:tabLst>
                <a:tab pos="0" algn="l"/>
              </a:tabLst>
            </a:pPr>
            <a:endParaRPr lang="en-US" sz="2400" b="0" strike="noStrike" spc="-1">
              <a:solidFill>
                <a:srgbClr val="FFFFFF"/>
              </a:solidFill>
              <a:latin typeface="Arial"/>
            </a:endParaRPr>
          </a:p>
        </p:txBody>
      </p:sp>
      <p:pic>
        <p:nvPicPr>
          <p:cNvPr id="460" name="Google Shape;1427;p62" descr="343439383331313b343532303033323bd3a6d3c3b9dcc0ed"/>
          <p:cNvPicPr/>
          <p:nvPr/>
        </p:nvPicPr>
        <p:blipFill>
          <a:blip r:embed="rId3"/>
          <a:stretch/>
        </p:blipFill>
        <p:spPr>
          <a:xfrm>
            <a:off x="2966040" y="2129760"/>
            <a:ext cx="315720" cy="315720"/>
          </a:xfrm>
          <a:prstGeom prst="rect">
            <a:avLst/>
          </a:prstGeom>
          <a:ln w="0">
            <a:noFill/>
          </a:ln>
        </p:spPr>
      </p:pic>
      <p:pic>
        <p:nvPicPr>
          <p:cNvPr id="461" name="Google Shape;1428;p62" descr="343439383331313b343532303033313bd3a6d3c3c9ccb3c7"/>
          <p:cNvPicPr/>
          <p:nvPr/>
        </p:nvPicPr>
        <p:blipFill>
          <a:blip r:embed="rId4"/>
          <a:stretch/>
        </p:blipFill>
        <p:spPr>
          <a:xfrm>
            <a:off x="3665880" y="3431520"/>
            <a:ext cx="316080" cy="316080"/>
          </a:xfrm>
          <a:prstGeom prst="rect">
            <a:avLst/>
          </a:prstGeom>
          <a:ln w="0">
            <a:noFill/>
          </a:ln>
        </p:spPr>
      </p:pic>
      <p:pic>
        <p:nvPicPr>
          <p:cNvPr id="462" name="Google Shape;1429;p62" descr="343435383038363b343532323339393bd6b4d0d0d5aad2aa"/>
          <p:cNvPicPr/>
          <p:nvPr/>
        </p:nvPicPr>
        <p:blipFill>
          <a:blip r:embed="rId5"/>
          <a:stretch/>
        </p:blipFill>
        <p:spPr>
          <a:xfrm>
            <a:off x="2989440" y="4681080"/>
            <a:ext cx="316080" cy="316080"/>
          </a:xfrm>
          <a:prstGeom prst="rect">
            <a:avLst/>
          </a:prstGeom>
          <a:ln w="0">
            <a:noFill/>
          </a:ln>
        </p:spPr>
      </p:pic>
      <p:sp>
        <p:nvSpPr>
          <p:cNvPr id="463" name="Google Shape;1430;p62"/>
          <p:cNvSpPr/>
          <p:nvPr/>
        </p:nvSpPr>
        <p:spPr>
          <a:xfrm>
            <a:off x="4946760" y="5048280"/>
            <a:ext cx="6557040" cy="1360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343080" indent="-343080">
              <a:lnSpc>
                <a:spcPct val="150000"/>
              </a:lnSpc>
              <a:buClr>
                <a:srgbClr val="000000"/>
              </a:buClr>
              <a:buFont typeface="Noto Sans Symbols"/>
              <a:buChar char="⮚"/>
            </a:pPr>
            <a:r>
              <a:rPr lang="en-US" sz="2000" b="0" strike="noStrike" spc="-1">
                <a:solidFill>
                  <a:schemeClr val="dk1"/>
                </a:solidFill>
                <a:latin typeface="Times New Roman"/>
                <a:ea typeface="Times New Roman"/>
              </a:rPr>
              <a:t>The loan-supported sustainable farming practices enhance food security and climate resilience for the local community.</a:t>
            </a:r>
            <a:endParaRPr lang="en-US" sz="2000" b="0" strike="noStrike" spc="-1">
              <a:solidFill>
                <a:srgbClr val="000000"/>
              </a:solidFill>
              <a:latin typeface="Arial"/>
            </a:endParaRPr>
          </a:p>
        </p:txBody>
      </p:sp>
      <p:sp>
        <p:nvSpPr>
          <p:cNvPr id="464" name="Google Shape;1431;p62"/>
          <p:cNvSpPr/>
          <p:nvPr/>
        </p:nvSpPr>
        <p:spPr>
          <a:xfrm>
            <a:off x="4946760" y="1456560"/>
            <a:ext cx="6557040" cy="1360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343080" indent="-343080">
              <a:lnSpc>
                <a:spcPct val="150000"/>
              </a:lnSpc>
              <a:buClr>
                <a:srgbClr val="000000"/>
              </a:buClr>
              <a:buFont typeface="Noto Sans Symbols"/>
              <a:buChar char="⮚"/>
            </a:pPr>
            <a:r>
              <a:rPr lang="en-US" sz="2000" b="0" strike="noStrike" spc="-1">
                <a:solidFill>
                  <a:schemeClr val="dk1"/>
                </a:solidFill>
                <a:latin typeface="Times New Roman"/>
                <a:ea typeface="Times New Roman"/>
              </a:rPr>
              <a:t>The bond proceeds that are on-lent by the regional borrowers should be used to benefit the women’s families and their offspring. </a:t>
            </a:r>
            <a:endParaRPr lang="en-US" sz="2000" b="0" strike="noStrike" spc="-1">
              <a:solidFill>
                <a:srgbClr val="000000"/>
              </a:solidFill>
              <a:latin typeface="Arial"/>
            </a:endParaRPr>
          </a:p>
          <a:p>
            <a:pPr>
              <a:lnSpc>
                <a:spcPct val="150000"/>
              </a:lnSpc>
              <a:tabLst>
                <a:tab pos="0" algn="l"/>
              </a:tabLst>
            </a:pPr>
            <a:endParaRPr lang="en-US" sz="2000" b="0" strike="noStrike" spc="-1">
              <a:solidFill>
                <a:srgbClr val="000000"/>
              </a:solidFill>
              <a:latin typeface="Arial"/>
            </a:endParaRPr>
          </a:p>
        </p:txBody>
      </p:sp>
      <p:sp>
        <p:nvSpPr>
          <p:cNvPr id="465" name="Google Shape;1432;p62"/>
          <p:cNvSpPr/>
          <p:nvPr/>
        </p:nvSpPr>
        <p:spPr>
          <a:xfrm>
            <a:off x="4946760" y="3064680"/>
            <a:ext cx="6557040" cy="1360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343080" indent="-343080">
              <a:lnSpc>
                <a:spcPct val="150000"/>
              </a:lnSpc>
              <a:buClr>
                <a:srgbClr val="000000"/>
              </a:buClr>
              <a:buFont typeface="Noto Sans Symbols"/>
              <a:buChar char="⮚"/>
            </a:pPr>
            <a:r>
              <a:rPr lang="en-US" sz="2000" b="0" strike="noStrike" spc="-1">
                <a:solidFill>
                  <a:schemeClr val="dk1"/>
                </a:solidFill>
                <a:latin typeface="Times New Roman"/>
                <a:ea typeface="Times New Roman"/>
              </a:rPr>
              <a:t>The improved standard of living also helps to secure women from gender-based violence both domestically and externally. Women can have gender-segregated or private spaces to manage sanitation needs. </a:t>
            </a:r>
            <a:endParaRPr lang="en-US" sz="2000" b="0" strike="noStrike" spc="-1">
              <a:solidFill>
                <a:srgbClr val="000000"/>
              </a:solidFill>
              <a:latin typeface="Arial"/>
            </a:endParaRPr>
          </a:p>
          <a:p>
            <a:pPr>
              <a:lnSpc>
                <a:spcPct val="150000"/>
              </a:lnSpc>
              <a:tabLst>
                <a:tab pos="0" algn="l"/>
              </a:tabLst>
            </a:pPr>
            <a:endParaRPr lang="en-US" sz="2000" b="0" strike="noStrike" spc="-1">
              <a:solidFill>
                <a:srgbClr val="000000"/>
              </a:solidFill>
              <a:latin typeface="Arial"/>
            </a:endParaRPr>
          </a:p>
        </p:txBody>
      </p:sp>
      <p:sp>
        <p:nvSpPr>
          <p:cNvPr id="466" name="Google Shape;1433;p62"/>
          <p:cNvSpPr/>
          <p:nvPr/>
        </p:nvSpPr>
        <p:spPr>
          <a:xfrm>
            <a:off x="3619440" y="1739160"/>
            <a:ext cx="1300320" cy="236160"/>
          </a:xfrm>
          <a:custGeom>
            <a:avLst/>
            <a:gdLst>
              <a:gd name="textAreaLeft" fmla="*/ 0 w 1300320"/>
              <a:gd name="textAreaRight" fmla="*/ 1300680 w 1300320"/>
              <a:gd name="textAreaTop" fmla="*/ 0 h 236160"/>
              <a:gd name="textAreaBottom" fmla="*/ 236520 h 236160"/>
            </a:gdLst>
            <a:ahLst/>
            <a:cxnLst/>
            <a:rect l="textAreaLeft" t="textAreaTop" r="textAreaRight" b="textAreaBottom"/>
            <a:pathLst>
              <a:path w="1833" h="373">
                <a:moveTo>
                  <a:pt x="0" y="373"/>
                </a:moveTo>
                <a:lnTo>
                  <a:pt x="288" y="0"/>
                </a:lnTo>
                <a:lnTo>
                  <a:pt x="1833" y="0"/>
                </a:lnTo>
              </a:path>
            </a:pathLst>
          </a:custGeom>
          <a:noFill/>
          <a:ln w="12700">
            <a:solidFill>
              <a:srgbClr val="E6593D"/>
            </a:solidFill>
            <a:prstDash val="dash"/>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cxnSp>
        <p:nvCxnSpPr>
          <p:cNvPr id="467" name="Google Shape;1434;p62"/>
          <p:cNvCxnSpPr/>
          <p:nvPr/>
        </p:nvCxnSpPr>
        <p:spPr>
          <a:xfrm flipV="1">
            <a:off x="4298040" y="3367800"/>
            <a:ext cx="623160" cy="200160"/>
          </a:xfrm>
          <a:prstGeom prst="straightConnector1">
            <a:avLst/>
          </a:prstGeom>
          <a:ln w="9525">
            <a:solidFill>
              <a:srgbClr val="ED7D31">
                <a:alpha val="70000"/>
              </a:srgbClr>
            </a:solidFill>
            <a:prstDash val="dash"/>
            <a:round/>
          </a:ln>
        </p:spPr>
      </p:cxnSp>
      <p:sp>
        <p:nvSpPr>
          <p:cNvPr id="468" name="Google Shape;1435;p62"/>
          <p:cNvSpPr/>
          <p:nvPr/>
        </p:nvSpPr>
        <p:spPr>
          <a:xfrm rot="10440000" flipH="1">
            <a:off x="3538800" y="5048280"/>
            <a:ext cx="1380240" cy="377280"/>
          </a:xfrm>
          <a:custGeom>
            <a:avLst/>
            <a:gdLst>
              <a:gd name="textAreaLeft" fmla="*/ 360 w 1380240"/>
              <a:gd name="textAreaRight" fmla="*/ 1380960 w 1380240"/>
              <a:gd name="textAreaTop" fmla="*/ 0 h 377280"/>
              <a:gd name="textAreaBottom" fmla="*/ 377640 h 377280"/>
            </a:gdLst>
            <a:ahLst/>
            <a:cxnLst/>
            <a:rect l="textAreaLeft" t="textAreaTop" r="textAreaRight" b="textAreaBottom"/>
            <a:pathLst>
              <a:path w="1959" h="547">
                <a:moveTo>
                  <a:pt x="0" y="547"/>
                </a:moveTo>
                <a:lnTo>
                  <a:pt x="414" y="0"/>
                </a:lnTo>
                <a:lnTo>
                  <a:pt x="1959" y="0"/>
                </a:lnTo>
              </a:path>
            </a:pathLst>
          </a:custGeom>
          <a:noFill/>
          <a:ln w="12700">
            <a:solidFill>
              <a:srgbClr val="E6593D"/>
            </a:solidFill>
            <a:prstDash val="dash"/>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69" name="Google Shape;1436;p62"/>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32</a:t>
            </a:r>
            <a:endParaRPr lang="en-US" sz="1800" b="0" strike="noStrike" spc="-1">
              <a:solidFill>
                <a:srgbClr val="FFFFFF"/>
              </a:solidFill>
              <a:latin typeface="Arial"/>
            </a:endParaRPr>
          </a:p>
        </p:txBody>
      </p:sp>
      <p:sp>
        <p:nvSpPr>
          <p:cNvPr id="470" name="Google Shape;1437;p62"/>
          <p:cNvSpPr/>
          <p:nvPr/>
        </p:nvSpPr>
        <p:spPr>
          <a:xfrm>
            <a:off x="9177120" y="406440"/>
            <a:ext cx="2239920" cy="2404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71" name="Google Shape;1438;p62"/>
          <p:cNvSpPr/>
          <p:nvPr/>
        </p:nvSpPr>
        <p:spPr>
          <a:xfrm>
            <a:off x="10591200" y="467280"/>
            <a:ext cx="220320" cy="12888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72" name="Google Shape;1439;p62"/>
          <p:cNvSpPr/>
          <p:nvPr/>
        </p:nvSpPr>
        <p:spPr>
          <a:xfrm>
            <a:off x="938736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73" name="Google Shape;1440;p62"/>
          <p:cNvSpPr/>
          <p:nvPr/>
        </p:nvSpPr>
        <p:spPr>
          <a:xfrm>
            <a:off x="97884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74" name="Google Shape;1441;p62"/>
          <p:cNvSpPr/>
          <p:nvPr/>
        </p:nvSpPr>
        <p:spPr>
          <a:xfrm>
            <a:off x="101898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75" name="Google Shape;1442;p62"/>
          <p:cNvSpPr/>
          <p:nvPr/>
        </p:nvSpPr>
        <p:spPr>
          <a:xfrm>
            <a:off x="10993320" y="4665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476" name="Google Shape;1276;p55"/>
          <p:cNvSpPr/>
          <p:nvPr/>
        </p:nvSpPr>
        <p:spPr>
          <a:xfrm>
            <a:off x="4151520" y="1640880"/>
            <a:ext cx="3696840" cy="1960920"/>
          </a:xfrm>
          <a:prstGeom prst="trapezoid">
            <a:avLst>
              <a:gd name="adj" fmla="val 18784"/>
            </a:avLst>
          </a:prstGeom>
          <a:gradFill rotWithShape="0">
            <a:gsLst>
              <a:gs pos="0">
                <a:srgbClr val="E6593D">
                  <a:alpha val="84000"/>
                </a:srgbClr>
              </a:gs>
              <a:gs pos="52000">
                <a:srgbClr val="E6593D">
                  <a:alpha val="84000"/>
                </a:srgbClr>
              </a:gs>
              <a:gs pos="100000">
                <a:srgbClr val="F09B8B">
                  <a:alpha val="10000"/>
                </a:srgbClr>
              </a:gs>
            </a:gsLst>
            <a:lin ang="16200000"/>
          </a:gra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tabLst>
                <a:tab pos="0" algn="l"/>
              </a:tabLst>
            </a:pPr>
            <a:r>
              <a:rPr lang="en-US" sz="2400" b="0" strike="noStrike" spc="-1">
                <a:solidFill>
                  <a:srgbClr val="F2F2F2"/>
                </a:solidFill>
                <a:latin typeface="Times New Roman"/>
                <a:ea typeface="Times New Roman"/>
              </a:rPr>
              <a:t>IIX quantifies WLB6’s </a:t>
            </a:r>
            <a:endParaRPr lang="en-US" sz="2400" b="0" strike="noStrike" spc="-1">
              <a:solidFill>
                <a:srgbClr val="000000"/>
              </a:solidFill>
              <a:latin typeface="Arial"/>
            </a:endParaRPr>
          </a:p>
          <a:p>
            <a:pPr algn="ctr">
              <a:lnSpc>
                <a:spcPct val="100000"/>
              </a:lnSpc>
              <a:tabLst>
                <a:tab pos="0" algn="l"/>
              </a:tabLst>
            </a:pPr>
            <a:r>
              <a:rPr lang="en-US" sz="2400" b="0" strike="noStrike" spc="-1">
                <a:solidFill>
                  <a:srgbClr val="F2F2F2"/>
                </a:solidFill>
                <a:latin typeface="Times New Roman"/>
                <a:ea typeface="Times New Roman"/>
              </a:rPr>
              <a:t>impact via two methods</a:t>
            </a:r>
            <a:endParaRPr lang="en-US" sz="2400" b="0" strike="noStrike" spc="-1">
              <a:solidFill>
                <a:srgbClr val="000000"/>
              </a:solidFill>
              <a:latin typeface="Arial"/>
            </a:endParaRPr>
          </a:p>
        </p:txBody>
      </p:sp>
      <p:sp>
        <p:nvSpPr>
          <p:cNvPr id="477" name="Google Shape;1277;p55"/>
          <p:cNvSpPr/>
          <p:nvPr/>
        </p:nvSpPr>
        <p:spPr>
          <a:xfrm>
            <a:off x="802080" y="335160"/>
            <a:ext cx="637452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WLB’s gender equality impact</a:t>
            </a:r>
            <a:endParaRPr lang="en-US" sz="3000" b="0" strike="noStrike" spc="-1">
              <a:solidFill>
                <a:srgbClr val="000000"/>
              </a:solidFill>
              <a:latin typeface="Arial"/>
            </a:endParaRPr>
          </a:p>
        </p:txBody>
      </p:sp>
      <p:sp>
        <p:nvSpPr>
          <p:cNvPr id="478" name="Google Shape;1278;p55"/>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479" name="Google Shape;1279;p55"/>
          <p:cNvSpPr/>
          <p:nvPr/>
        </p:nvSpPr>
        <p:spPr>
          <a:xfrm>
            <a:off x="590400" y="3673440"/>
            <a:ext cx="3385800" cy="2485800"/>
          </a:xfrm>
          <a:custGeom>
            <a:avLst/>
            <a:gdLst>
              <a:gd name="textAreaLeft" fmla="*/ 0 w 3385800"/>
              <a:gd name="textAreaRight" fmla="*/ 3386160 w 3385800"/>
              <a:gd name="textAreaTop" fmla="*/ 0 h 2485800"/>
              <a:gd name="textAreaBottom" fmla="*/ 2486160 h 2485800"/>
            </a:gdLst>
            <a:ahLst/>
            <a:cxnLst/>
            <a:rect l="textAreaLeft" t="textAreaTop" r="textAreaRight" b="textAreaBottom"/>
            <a:pathLst>
              <a:path w="3326899" h="1384250">
                <a:moveTo>
                  <a:pt x="1630169" y="2149"/>
                </a:moveTo>
                <a:cubicBezTo>
                  <a:pt x="1753201" y="1357"/>
                  <a:pt x="1876004" y="0"/>
                  <a:pt x="1999024" y="0"/>
                </a:cubicBezTo>
                <a:cubicBezTo>
                  <a:pt x="2205063" y="0"/>
                  <a:pt x="2411331" y="792"/>
                  <a:pt x="2617370" y="1470"/>
                </a:cubicBezTo>
                <a:cubicBezTo>
                  <a:pt x="2732809" y="1923"/>
                  <a:pt x="2848247" y="2262"/>
                  <a:pt x="2963228" y="8823"/>
                </a:cubicBezTo>
                <a:cubicBezTo>
                  <a:pt x="3027620" y="12442"/>
                  <a:pt x="3089702" y="19456"/>
                  <a:pt x="3149954" y="31898"/>
                </a:cubicBezTo>
                <a:cubicBezTo>
                  <a:pt x="3209051" y="44115"/>
                  <a:pt x="3247691" y="64588"/>
                  <a:pt x="3267462" y="93998"/>
                </a:cubicBezTo>
                <a:cubicBezTo>
                  <a:pt x="3280338" y="113114"/>
                  <a:pt x="3287703" y="132910"/>
                  <a:pt x="3291144" y="153043"/>
                </a:cubicBezTo>
                <a:cubicBezTo>
                  <a:pt x="3294827" y="174875"/>
                  <a:pt x="3298280" y="196819"/>
                  <a:pt x="3300807" y="218764"/>
                </a:cubicBezTo>
                <a:cubicBezTo>
                  <a:pt x="3304947" y="254734"/>
                  <a:pt x="3309086" y="290704"/>
                  <a:pt x="3311613" y="326674"/>
                </a:cubicBezTo>
                <a:cubicBezTo>
                  <a:pt x="3315753" y="386512"/>
                  <a:pt x="3317594" y="446350"/>
                  <a:pt x="3322420" y="506187"/>
                </a:cubicBezTo>
                <a:cubicBezTo>
                  <a:pt x="3327245" y="567948"/>
                  <a:pt x="3328857" y="629482"/>
                  <a:pt x="3323804" y="691243"/>
                </a:cubicBezTo>
                <a:cubicBezTo>
                  <a:pt x="3318966" y="749836"/>
                  <a:pt x="3317137" y="808429"/>
                  <a:pt x="3312769" y="867022"/>
                </a:cubicBezTo>
                <a:cubicBezTo>
                  <a:pt x="3309772" y="909101"/>
                  <a:pt x="3304490" y="951180"/>
                  <a:pt x="3299881" y="993258"/>
                </a:cubicBezTo>
                <a:cubicBezTo>
                  <a:pt x="3296896" y="1020632"/>
                  <a:pt x="3295055" y="1048232"/>
                  <a:pt x="3289303" y="1075493"/>
                </a:cubicBezTo>
                <a:cubicBezTo>
                  <a:pt x="3281494" y="1112480"/>
                  <a:pt x="3271830" y="1149469"/>
                  <a:pt x="3260796" y="1186232"/>
                </a:cubicBezTo>
                <a:cubicBezTo>
                  <a:pt x="3252974" y="1212135"/>
                  <a:pt x="3240326" y="1237585"/>
                  <a:pt x="3221470" y="1262246"/>
                </a:cubicBezTo>
                <a:cubicBezTo>
                  <a:pt x="3189966" y="1303190"/>
                  <a:pt x="3132481" y="1330456"/>
                  <a:pt x="3048077" y="1344362"/>
                </a:cubicBezTo>
                <a:cubicBezTo>
                  <a:pt x="2997259" y="1352845"/>
                  <a:pt x="2945057" y="1357823"/>
                  <a:pt x="2892170" y="1361442"/>
                </a:cubicBezTo>
                <a:cubicBezTo>
                  <a:pt x="2768922" y="1369811"/>
                  <a:pt x="2644976" y="1373215"/>
                  <a:pt x="2521030" y="1376149"/>
                </a:cubicBezTo>
                <a:cubicBezTo>
                  <a:pt x="2428118" y="1378409"/>
                  <a:pt x="2334990" y="1379768"/>
                  <a:pt x="2241862" y="1380784"/>
                </a:cubicBezTo>
                <a:cubicBezTo>
                  <a:pt x="2110323" y="1382257"/>
                  <a:pt x="1978554" y="1383730"/>
                  <a:pt x="1847027" y="1384073"/>
                </a:cubicBezTo>
                <a:cubicBezTo>
                  <a:pt x="1649496" y="1384518"/>
                  <a:pt x="1452193" y="1384289"/>
                  <a:pt x="1254657" y="1381470"/>
                </a:cubicBezTo>
                <a:cubicBezTo>
                  <a:pt x="1147958" y="1379882"/>
                  <a:pt x="1041028" y="1380568"/>
                  <a:pt x="934329" y="1379882"/>
                </a:cubicBezTo>
                <a:cubicBezTo>
                  <a:pt x="779108" y="1378866"/>
                  <a:pt x="623888" y="1377965"/>
                  <a:pt x="468668" y="1376149"/>
                </a:cubicBezTo>
                <a:cubicBezTo>
                  <a:pt x="405430" y="1375361"/>
                  <a:pt x="342422" y="1371856"/>
                  <a:pt x="280333" y="1365405"/>
                </a:cubicBezTo>
                <a:cubicBezTo>
                  <a:pt x="165586" y="1353416"/>
                  <a:pt x="88551" y="1321744"/>
                  <a:pt x="60266" y="1264278"/>
                </a:cubicBezTo>
                <a:cubicBezTo>
                  <a:pt x="59117" y="1261903"/>
                  <a:pt x="58197" y="1259529"/>
                  <a:pt x="57047" y="1257154"/>
                </a:cubicBezTo>
                <a:cubicBezTo>
                  <a:pt x="42100" y="1227970"/>
                  <a:pt x="38880" y="1197882"/>
                  <a:pt x="37271" y="1168134"/>
                </a:cubicBezTo>
                <a:cubicBezTo>
                  <a:pt x="34281" y="1116892"/>
                  <a:pt x="36351" y="1065538"/>
                  <a:pt x="37041" y="1014185"/>
                </a:cubicBezTo>
                <a:cubicBezTo>
                  <a:pt x="37730" y="961699"/>
                  <a:pt x="41180" y="909101"/>
                  <a:pt x="39800" y="856616"/>
                </a:cubicBezTo>
                <a:cubicBezTo>
                  <a:pt x="38190" y="790670"/>
                  <a:pt x="32901" y="724838"/>
                  <a:pt x="28532" y="658892"/>
                </a:cubicBezTo>
                <a:cubicBezTo>
                  <a:pt x="25543" y="615004"/>
                  <a:pt x="21864" y="571002"/>
                  <a:pt x="18184" y="527114"/>
                </a:cubicBezTo>
                <a:cubicBezTo>
                  <a:pt x="13815" y="474628"/>
                  <a:pt x="8986" y="422256"/>
                  <a:pt x="4617" y="369771"/>
                </a:cubicBezTo>
                <a:cubicBezTo>
                  <a:pt x="3927" y="360609"/>
                  <a:pt x="3467" y="351446"/>
                  <a:pt x="3007" y="342284"/>
                </a:cubicBezTo>
                <a:cubicBezTo>
                  <a:pt x="1857" y="316042"/>
                  <a:pt x="-212" y="289800"/>
                  <a:pt x="18" y="263556"/>
                </a:cubicBezTo>
                <a:cubicBezTo>
                  <a:pt x="248" y="241613"/>
                  <a:pt x="2547" y="219668"/>
                  <a:pt x="5767" y="197724"/>
                </a:cubicBezTo>
                <a:cubicBezTo>
                  <a:pt x="7606" y="183698"/>
                  <a:pt x="11286" y="169671"/>
                  <a:pt x="16805" y="155985"/>
                </a:cubicBezTo>
                <a:cubicBezTo>
                  <a:pt x="24163" y="136868"/>
                  <a:pt x="34051" y="117866"/>
                  <a:pt x="43249" y="98975"/>
                </a:cubicBezTo>
                <a:cubicBezTo>
                  <a:pt x="46009" y="93659"/>
                  <a:pt x="50148" y="88455"/>
                  <a:pt x="54057" y="83365"/>
                </a:cubicBezTo>
                <a:cubicBezTo>
                  <a:pt x="72684" y="59385"/>
                  <a:pt x="106947" y="44001"/>
                  <a:pt x="158227" y="38232"/>
                </a:cubicBezTo>
                <a:cubicBezTo>
                  <a:pt x="170185" y="36875"/>
                  <a:pt x="182373" y="35518"/>
                  <a:pt x="194560" y="34726"/>
                </a:cubicBezTo>
                <a:cubicBezTo>
                  <a:pt x="220316" y="33029"/>
                  <a:pt x="246531" y="32464"/>
                  <a:pt x="272056" y="30088"/>
                </a:cubicBezTo>
                <a:cubicBezTo>
                  <a:pt x="308848" y="26695"/>
                  <a:pt x="345641" y="24433"/>
                  <a:pt x="382895" y="23754"/>
                </a:cubicBezTo>
                <a:cubicBezTo>
                  <a:pt x="474647" y="22057"/>
                  <a:pt x="566399" y="20134"/>
                  <a:pt x="658151" y="18098"/>
                </a:cubicBezTo>
                <a:cubicBezTo>
                  <a:pt x="818201" y="14592"/>
                  <a:pt x="978020" y="10180"/>
                  <a:pt x="1138070" y="7352"/>
                </a:cubicBezTo>
                <a:cubicBezTo>
                  <a:pt x="1301796" y="4411"/>
                  <a:pt x="1465754" y="2941"/>
                  <a:pt x="1629484" y="792"/>
                </a:cubicBezTo>
                <a:cubicBezTo>
                  <a:pt x="1629484" y="1244"/>
                  <a:pt x="1629484" y="1697"/>
                  <a:pt x="1630169" y="2149"/>
                </a:cubicBezTo>
                <a:close/>
              </a:path>
            </a:pathLst>
          </a:custGeom>
          <a:noFill/>
          <a:ln w="28575" cap="rnd">
            <a:solidFill>
              <a:srgbClr val="E6593D"/>
            </a:solidFill>
            <a:prstDash val="dash"/>
            <a:round/>
          </a:ln>
        </p:spPr>
        <p:style>
          <a:lnRef idx="0">
            <a:scrgbClr r="0" g="0" b="0"/>
          </a:lnRef>
          <a:fillRef idx="0">
            <a:scrgbClr r="0" g="0" b="0"/>
          </a:fillRef>
          <a:effectRef idx="0">
            <a:scrgbClr r="0" g="0" b="0"/>
          </a:effectRef>
          <a:fontRef idx="minor"/>
        </p:style>
        <p:txBody>
          <a:bodyPr anchor="ctr">
            <a:noAutofit/>
          </a:bodyPr>
          <a:lstStyle/>
          <a:p>
            <a:pPr>
              <a:lnSpc>
                <a:spcPct val="100000"/>
              </a:lnSpc>
              <a:tabLst>
                <a:tab pos="0" algn="l"/>
              </a:tabLst>
            </a:pPr>
            <a:endParaRPr lang="en-US" sz="1800" b="0" strike="noStrike" spc="-1">
              <a:solidFill>
                <a:schemeClr val="dk1"/>
              </a:solidFill>
              <a:latin typeface="Times New Roman"/>
              <a:ea typeface="Times New Roman"/>
            </a:endParaRPr>
          </a:p>
        </p:txBody>
      </p:sp>
      <p:sp>
        <p:nvSpPr>
          <p:cNvPr id="480" name="Google Shape;1280;p55"/>
          <p:cNvSpPr/>
          <p:nvPr/>
        </p:nvSpPr>
        <p:spPr>
          <a:xfrm>
            <a:off x="802080" y="3749040"/>
            <a:ext cx="3380760" cy="2124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50000"/>
              </a:lnSpc>
              <a:tabLst>
                <a:tab pos="0" algn="l"/>
              </a:tabLst>
            </a:pPr>
            <a:endParaRPr lang="en-US" sz="1800" b="0" strike="noStrike" spc="-1">
              <a:solidFill>
                <a:srgbClr val="262626"/>
              </a:solidFill>
              <a:latin typeface="Arial"/>
              <a:ea typeface="Arial"/>
            </a:endParaRPr>
          </a:p>
        </p:txBody>
      </p:sp>
      <p:sp>
        <p:nvSpPr>
          <p:cNvPr id="481" name="Google Shape;1281;p55"/>
          <p:cNvSpPr/>
          <p:nvPr/>
        </p:nvSpPr>
        <p:spPr>
          <a:xfrm>
            <a:off x="590400" y="2112120"/>
            <a:ext cx="2563560" cy="1635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tabLst>
                <a:tab pos="0" algn="l"/>
              </a:tabLst>
            </a:pPr>
            <a:r>
              <a:rPr lang="en-US" sz="2000" b="1" strike="noStrike" spc="-1">
                <a:solidFill>
                  <a:schemeClr val="accent1"/>
                </a:solidFill>
                <a:latin typeface="Times New Roman"/>
                <a:ea typeface="Times New Roman"/>
              </a:rPr>
              <a:t>Cost-Based Proxies</a:t>
            </a:r>
            <a:endParaRPr lang="en-US" sz="2000" b="0" strike="noStrike" spc="-1">
              <a:solidFill>
                <a:srgbClr val="000000"/>
              </a:solidFill>
              <a:latin typeface="Arial"/>
            </a:endParaRPr>
          </a:p>
          <a:p>
            <a:pPr>
              <a:lnSpc>
                <a:spcPct val="100000"/>
              </a:lnSpc>
              <a:tabLst>
                <a:tab pos="0" algn="l"/>
              </a:tabLst>
            </a:pPr>
            <a:r>
              <a:rPr lang="en-US" sz="2000" b="0" strike="noStrike" spc="-1">
                <a:solidFill>
                  <a:schemeClr val="accent1"/>
                </a:solidFill>
                <a:latin typeface="Times New Roman"/>
                <a:ea typeface="Times New Roman"/>
              </a:rPr>
              <a:t>measure social values that affect productivity</a:t>
            </a:r>
            <a:endParaRPr lang="en-US" sz="2000" b="0" strike="noStrike" spc="-1">
              <a:solidFill>
                <a:srgbClr val="000000"/>
              </a:solidFill>
              <a:latin typeface="Arial"/>
            </a:endParaRPr>
          </a:p>
          <a:p>
            <a:pPr>
              <a:lnSpc>
                <a:spcPct val="100000"/>
              </a:lnSpc>
              <a:tabLst>
                <a:tab pos="0" algn="l"/>
              </a:tabLst>
            </a:pPr>
            <a:endParaRPr lang="en-US" sz="2000" b="0" strike="noStrike" spc="-1">
              <a:solidFill>
                <a:srgbClr val="000000"/>
              </a:solidFill>
              <a:latin typeface="Arial"/>
            </a:endParaRPr>
          </a:p>
        </p:txBody>
      </p:sp>
      <p:sp>
        <p:nvSpPr>
          <p:cNvPr id="482" name="Google Shape;1282;p55"/>
          <p:cNvSpPr/>
          <p:nvPr/>
        </p:nvSpPr>
        <p:spPr>
          <a:xfrm>
            <a:off x="3605040" y="3212640"/>
            <a:ext cx="443880" cy="347760"/>
          </a:xfrm>
          <a:custGeom>
            <a:avLst/>
            <a:gdLst>
              <a:gd name="textAreaLeft" fmla="*/ 0 w 443880"/>
              <a:gd name="textAreaRight" fmla="*/ 444240 w 443880"/>
              <a:gd name="textAreaTop" fmla="*/ 0 h 347760"/>
              <a:gd name="textAreaBottom" fmla="*/ 348120 h 347760"/>
            </a:gdLst>
            <a:ahLst/>
            <a:cxnLst/>
            <a:rect l="textAreaLeft" t="textAreaTop" r="textAreaRight" b="textAreaBottom"/>
            <a:pathLst>
              <a:path w="444499" h="348743">
                <a:moveTo>
                  <a:pt x="156238" y="128557"/>
                </a:moveTo>
                <a:cubicBezTo>
                  <a:pt x="156097" y="129880"/>
                  <a:pt x="155926" y="131190"/>
                  <a:pt x="155724" y="132498"/>
                </a:cubicBezTo>
                <a:lnTo>
                  <a:pt x="155692" y="132498"/>
                </a:lnTo>
                <a:cubicBezTo>
                  <a:pt x="164681" y="140255"/>
                  <a:pt x="167438" y="152220"/>
                  <a:pt x="161566" y="163326"/>
                </a:cubicBezTo>
                <a:cubicBezTo>
                  <a:pt x="156004" y="173872"/>
                  <a:pt x="144009" y="176599"/>
                  <a:pt x="133495" y="173747"/>
                </a:cubicBezTo>
                <a:cubicBezTo>
                  <a:pt x="132732" y="174106"/>
                  <a:pt x="131968" y="174433"/>
                  <a:pt x="131188" y="174744"/>
                </a:cubicBezTo>
                <a:cubicBezTo>
                  <a:pt x="118555" y="179699"/>
                  <a:pt x="105673" y="183841"/>
                  <a:pt x="92479" y="187019"/>
                </a:cubicBezTo>
                <a:cubicBezTo>
                  <a:pt x="90364" y="187528"/>
                  <a:pt x="88275" y="188055"/>
                  <a:pt x="86202" y="188577"/>
                </a:cubicBezTo>
                <a:cubicBezTo>
                  <a:pt x="73291" y="191832"/>
                  <a:pt x="61014" y="194928"/>
                  <a:pt x="47350" y="192471"/>
                </a:cubicBezTo>
                <a:cubicBezTo>
                  <a:pt x="45512" y="192145"/>
                  <a:pt x="43643" y="191802"/>
                  <a:pt x="41851" y="191225"/>
                </a:cubicBezTo>
                <a:cubicBezTo>
                  <a:pt x="47148" y="191600"/>
                  <a:pt x="45886" y="191350"/>
                  <a:pt x="38066" y="190477"/>
                </a:cubicBezTo>
                <a:cubicBezTo>
                  <a:pt x="36804" y="190275"/>
                  <a:pt x="35558" y="190010"/>
                  <a:pt x="34327" y="189699"/>
                </a:cubicBezTo>
                <a:cubicBezTo>
                  <a:pt x="29062" y="188328"/>
                  <a:pt x="23828" y="186131"/>
                  <a:pt x="19202" y="183297"/>
                </a:cubicBezTo>
                <a:cubicBezTo>
                  <a:pt x="6848" y="175741"/>
                  <a:pt x="-489" y="162687"/>
                  <a:pt x="25" y="148215"/>
                </a:cubicBezTo>
                <a:cubicBezTo>
                  <a:pt x="929" y="122466"/>
                  <a:pt x="23781" y="109988"/>
                  <a:pt x="47288" y="107200"/>
                </a:cubicBezTo>
                <a:cubicBezTo>
                  <a:pt x="29140" y="84457"/>
                  <a:pt x="22301" y="56292"/>
                  <a:pt x="35309" y="28969"/>
                </a:cubicBezTo>
                <a:cubicBezTo>
                  <a:pt x="48347" y="1599"/>
                  <a:pt x="81637" y="-7919"/>
                  <a:pt x="107636" y="7098"/>
                </a:cubicBezTo>
                <a:cubicBezTo>
                  <a:pt x="133728" y="22177"/>
                  <a:pt x="146252" y="53410"/>
                  <a:pt x="152733" y="81357"/>
                </a:cubicBezTo>
                <a:cubicBezTo>
                  <a:pt x="156315" y="96841"/>
                  <a:pt x="157842" y="112714"/>
                  <a:pt x="156238" y="128557"/>
                </a:cubicBezTo>
                <a:moveTo>
                  <a:pt x="406414" y="167362"/>
                </a:moveTo>
                <a:cubicBezTo>
                  <a:pt x="422910" y="170073"/>
                  <a:pt x="436074" y="181615"/>
                  <a:pt x="441618" y="197272"/>
                </a:cubicBezTo>
                <a:lnTo>
                  <a:pt x="441588" y="197272"/>
                </a:lnTo>
                <a:cubicBezTo>
                  <a:pt x="450513" y="222491"/>
                  <a:pt x="437819" y="251574"/>
                  <a:pt x="418393" y="268181"/>
                </a:cubicBezTo>
                <a:cubicBezTo>
                  <a:pt x="407177" y="277776"/>
                  <a:pt x="393765" y="284396"/>
                  <a:pt x="379557" y="288011"/>
                </a:cubicBezTo>
                <a:cubicBezTo>
                  <a:pt x="383515" y="301781"/>
                  <a:pt x="384231" y="316424"/>
                  <a:pt x="382252" y="331005"/>
                </a:cubicBezTo>
                <a:cubicBezTo>
                  <a:pt x="380415" y="344542"/>
                  <a:pt x="363668" y="350835"/>
                  <a:pt x="352095" y="348125"/>
                </a:cubicBezTo>
                <a:cubicBezTo>
                  <a:pt x="309085" y="338031"/>
                  <a:pt x="289208" y="296890"/>
                  <a:pt x="279441" y="256777"/>
                </a:cubicBezTo>
                <a:cubicBezTo>
                  <a:pt x="277727" y="253849"/>
                  <a:pt x="276714" y="250811"/>
                  <a:pt x="276309" y="247805"/>
                </a:cubicBezTo>
                <a:cubicBezTo>
                  <a:pt x="275016" y="247665"/>
                  <a:pt x="273723" y="247494"/>
                  <a:pt x="272400" y="247260"/>
                </a:cubicBezTo>
                <a:cubicBezTo>
                  <a:pt x="264345" y="245781"/>
                  <a:pt x="260887" y="235171"/>
                  <a:pt x="264845" y="228675"/>
                </a:cubicBezTo>
                <a:cubicBezTo>
                  <a:pt x="268458" y="222740"/>
                  <a:pt x="273100" y="218051"/>
                  <a:pt x="278350" y="214095"/>
                </a:cubicBezTo>
                <a:cubicBezTo>
                  <a:pt x="281278" y="209531"/>
                  <a:pt x="285827" y="205948"/>
                  <a:pt x="292028" y="203938"/>
                </a:cubicBezTo>
                <a:cubicBezTo>
                  <a:pt x="293834" y="203346"/>
                  <a:pt x="295656" y="203050"/>
                  <a:pt x="297448" y="202957"/>
                </a:cubicBezTo>
                <a:cubicBezTo>
                  <a:pt x="299820" y="201808"/>
                  <a:pt x="302205" y="200688"/>
                  <a:pt x="304580" y="199572"/>
                </a:cubicBezTo>
                <a:cubicBezTo>
                  <a:pt x="306135" y="198841"/>
                  <a:pt x="307684" y="198114"/>
                  <a:pt x="309225" y="197381"/>
                </a:cubicBezTo>
                <a:cubicBezTo>
                  <a:pt x="325924" y="189404"/>
                  <a:pt x="343122" y="182395"/>
                  <a:pt x="360335" y="175618"/>
                </a:cubicBezTo>
                <a:cubicBezTo>
                  <a:pt x="375258" y="169746"/>
                  <a:pt x="390150" y="164699"/>
                  <a:pt x="406414" y="167362"/>
                </a:cubicBezTo>
              </a:path>
            </a:pathLst>
          </a:cu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FFFFFF"/>
              </a:solidFill>
              <a:latin typeface="Arial"/>
              <a:ea typeface="Arial"/>
            </a:endParaRPr>
          </a:p>
        </p:txBody>
      </p:sp>
      <p:sp>
        <p:nvSpPr>
          <p:cNvPr id="483" name="Google Shape;1283;p55"/>
          <p:cNvSpPr/>
          <p:nvPr/>
        </p:nvSpPr>
        <p:spPr>
          <a:xfrm>
            <a:off x="3697920" y="3299760"/>
            <a:ext cx="214560" cy="257040"/>
          </a:xfrm>
          <a:custGeom>
            <a:avLst/>
            <a:gdLst>
              <a:gd name="textAreaLeft" fmla="*/ 0 w 214560"/>
              <a:gd name="textAreaRight" fmla="*/ 214920 w 214560"/>
              <a:gd name="textAreaTop" fmla="*/ 0 h 257040"/>
              <a:gd name="textAreaBottom" fmla="*/ 257400 h 257040"/>
            </a:gdLst>
            <a:ahLst/>
            <a:cxnLst/>
            <a:rect l="textAreaLeft" t="textAreaTop" r="textAreaRight" b="textAreaBottom"/>
            <a:pathLst>
              <a:path w="215256" h="257826">
                <a:moveTo>
                  <a:pt x="206884" y="49483"/>
                </a:moveTo>
                <a:cubicBezTo>
                  <a:pt x="205233" y="38314"/>
                  <a:pt x="200482" y="27830"/>
                  <a:pt x="191167" y="19262"/>
                </a:cubicBezTo>
                <a:cubicBezTo>
                  <a:pt x="180308" y="9293"/>
                  <a:pt x="166881" y="3949"/>
                  <a:pt x="152814" y="2688"/>
                </a:cubicBezTo>
                <a:cubicBezTo>
                  <a:pt x="128217" y="-3917"/>
                  <a:pt x="101284" y="1737"/>
                  <a:pt x="79381" y="18702"/>
                </a:cubicBezTo>
                <a:cubicBezTo>
                  <a:pt x="56124" y="36709"/>
                  <a:pt x="40531" y="62226"/>
                  <a:pt x="28287" y="88988"/>
                </a:cubicBezTo>
                <a:cubicBezTo>
                  <a:pt x="25015" y="93646"/>
                  <a:pt x="21947" y="98444"/>
                  <a:pt x="19174" y="103382"/>
                </a:cubicBezTo>
                <a:cubicBezTo>
                  <a:pt x="8254" y="122791"/>
                  <a:pt x="1602" y="144507"/>
                  <a:pt x="792" y="166813"/>
                </a:cubicBezTo>
                <a:cubicBezTo>
                  <a:pt x="792" y="167203"/>
                  <a:pt x="792" y="167593"/>
                  <a:pt x="777" y="167982"/>
                </a:cubicBezTo>
                <a:cubicBezTo>
                  <a:pt x="-298" y="175927"/>
                  <a:pt x="-360" y="183934"/>
                  <a:pt x="1244" y="191847"/>
                </a:cubicBezTo>
                <a:cubicBezTo>
                  <a:pt x="2241" y="196738"/>
                  <a:pt x="3939" y="201287"/>
                  <a:pt x="6167" y="205509"/>
                </a:cubicBezTo>
                <a:cubicBezTo>
                  <a:pt x="9547" y="215603"/>
                  <a:pt x="14610" y="224965"/>
                  <a:pt x="21697" y="232364"/>
                </a:cubicBezTo>
                <a:cubicBezTo>
                  <a:pt x="28131" y="239079"/>
                  <a:pt x="35499" y="243191"/>
                  <a:pt x="43366" y="245325"/>
                </a:cubicBezTo>
                <a:cubicBezTo>
                  <a:pt x="43413" y="245355"/>
                  <a:pt x="43475" y="245402"/>
                  <a:pt x="43522" y="245449"/>
                </a:cubicBezTo>
                <a:cubicBezTo>
                  <a:pt x="48444" y="248907"/>
                  <a:pt x="53601" y="251135"/>
                  <a:pt x="58835" y="252335"/>
                </a:cubicBezTo>
                <a:cubicBezTo>
                  <a:pt x="68057" y="256930"/>
                  <a:pt x="78618" y="258924"/>
                  <a:pt x="90333" y="257226"/>
                </a:cubicBezTo>
                <a:cubicBezTo>
                  <a:pt x="104243" y="255201"/>
                  <a:pt x="115849" y="247505"/>
                  <a:pt x="125850" y="237894"/>
                </a:cubicBezTo>
                <a:cubicBezTo>
                  <a:pt x="147004" y="224264"/>
                  <a:pt x="163345" y="201054"/>
                  <a:pt x="175278" y="179167"/>
                </a:cubicBezTo>
                <a:cubicBezTo>
                  <a:pt x="177427" y="175226"/>
                  <a:pt x="179607" y="171082"/>
                  <a:pt x="181757" y="166766"/>
                </a:cubicBezTo>
                <a:cubicBezTo>
                  <a:pt x="189235" y="159320"/>
                  <a:pt x="195731" y="150862"/>
                  <a:pt x="200903" y="141780"/>
                </a:cubicBezTo>
                <a:cubicBezTo>
                  <a:pt x="217227" y="113164"/>
                  <a:pt x="220188" y="78411"/>
                  <a:pt x="206884" y="49467"/>
                </a:cubicBezTo>
                <a:lnTo>
                  <a:pt x="206884" y="49483"/>
                </a:lnTo>
              </a:path>
            </a:pathLst>
          </a:custGeom>
          <a:solidFill>
            <a:srgbClr val="FAD871"/>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Arial"/>
              <a:ea typeface="Arial"/>
            </a:endParaRPr>
          </a:p>
        </p:txBody>
      </p:sp>
      <p:sp>
        <p:nvSpPr>
          <p:cNvPr id="484" name="Google Shape;1284;p55"/>
          <p:cNvSpPr/>
          <p:nvPr/>
        </p:nvSpPr>
        <p:spPr>
          <a:xfrm>
            <a:off x="3726360" y="3207600"/>
            <a:ext cx="250200" cy="317880"/>
          </a:xfrm>
          <a:custGeom>
            <a:avLst/>
            <a:gdLst>
              <a:gd name="textAreaLeft" fmla="*/ 0 w 250200"/>
              <a:gd name="textAreaRight" fmla="*/ 250560 w 250200"/>
              <a:gd name="textAreaTop" fmla="*/ 0 h 317880"/>
              <a:gd name="textAreaBottom" fmla="*/ 318240 h 317880"/>
            </a:gdLst>
            <a:ahLst/>
            <a:cxnLst/>
            <a:rect l="textAreaLeft" t="textAreaTop" r="textAreaRight" b="textAreaBottom"/>
            <a:pathLst>
              <a:path w="250864" h="318962">
                <a:moveTo>
                  <a:pt x="144574" y="55263"/>
                </a:moveTo>
                <a:cubicBezTo>
                  <a:pt x="144525" y="57577"/>
                  <a:pt x="144473" y="59939"/>
                  <a:pt x="144816" y="62085"/>
                </a:cubicBezTo>
                <a:cubicBezTo>
                  <a:pt x="146653" y="73612"/>
                  <a:pt x="134535" y="81385"/>
                  <a:pt x="125312" y="73441"/>
                </a:cubicBezTo>
                <a:cubicBezTo>
                  <a:pt x="116741" y="66055"/>
                  <a:pt x="114416" y="56548"/>
                  <a:pt x="111914" y="46316"/>
                </a:cubicBezTo>
                <a:cubicBezTo>
                  <a:pt x="111556" y="44851"/>
                  <a:pt x="111194" y="43371"/>
                  <a:pt x="110810" y="41880"/>
                </a:cubicBezTo>
                <a:cubicBezTo>
                  <a:pt x="110768" y="41712"/>
                  <a:pt x="110728" y="41552"/>
                  <a:pt x="110690" y="41400"/>
                </a:cubicBezTo>
                <a:cubicBezTo>
                  <a:pt x="110503" y="40651"/>
                  <a:pt x="110363" y="40088"/>
                  <a:pt x="110233" y="39622"/>
                </a:cubicBezTo>
                <a:cubicBezTo>
                  <a:pt x="99033" y="56336"/>
                  <a:pt x="69295" y="43812"/>
                  <a:pt x="76181" y="23686"/>
                </a:cubicBezTo>
                <a:cubicBezTo>
                  <a:pt x="84328" y="-101"/>
                  <a:pt x="115997" y="-8669"/>
                  <a:pt x="133755" y="10601"/>
                </a:cubicBezTo>
                <a:cubicBezTo>
                  <a:pt x="141061" y="18530"/>
                  <a:pt x="143460" y="28858"/>
                  <a:pt x="144271" y="39295"/>
                </a:cubicBezTo>
                <a:cubicBezTo>
                  <a:pt x="144452" y="41636"/>
                  <a:pt x="144470" y="43967"/>
                  <a:pt x="144487" y="46300"/>
                </a:cubicBezTo>
                <a:cubicBezTo>
                  <a:pt x="144499" y="47956"/>
                  <a:pt x="144511" y="49612"/>
                  <a:pt x="144582" y="51274"/>
                </a:cubicBezTo>
                <a:cubicBezTo>
                  <a:pt x="144634" y="52551"/>
                  <a:pt x="144605" y="53898"/>
                  <a:pt x="144574" y="55263"/>
                </a:cubicBezTo>
                <a:moveTo>
                  <a:pt x="240770" y="83473"/>
                </a:moveTo>
                <a:cubicBezTo>
                  <a:pt x="224725" y="66073"/>
                  <a:pt x="197387" y="69343"/>
                  <a:pt x="183071" y="87040"/>
                </a:cubicBezTo>
                <a:cubicBezTo>
                  <a:pt x="179067" y="91978"/>
                  <a:pt x="178662" y="96682"/>
                  <a:pt x="181093" y="102399"/>
                </a:cubicBezTo>
                <a:cubicBezTo>
                  <a:pt x="181794" y="104035"/>
                  <a:pt x="182853" y="105904"/>
                  <a:pt x="185454" y="106824"/>
                </a:cubicBezTo>
                <a:lnTo>
                  <a:pt x="186266" y="107113"/>
                </a:lnTo>
                <a:cubicBezTo>
                  <a:pt x="189462" y="108262"/>
                  <a:pt x="191723" y="109073"/>
                  <a:pt x="195393" y="108210"/>
                </a:cubicBezTo>
                <a:cubicBezTo>
                  <a:pt x="196614" y="107927"/>
                  <a:pt x="197796" y="107494"/>
                  <a:pt x="198980" y="107060"/>
                </a:cubicBezTo>
                <a:lnTo>
                  <a:pt x="198980" y="107060"/>
                </a:lnTo>
                <a:cubicBezTo>
                  <a:pt x="200468" y="106515"/>
                  <a:pt x="201960" y="105969"/>
                  <a:pt x="203540" y="105717"/>
                </a:cubicBezTo>
                <a:cubicBezTo>
                  <a:pt x="205988" y="105326"/>
                  <a:pt x="208486" y="105684"/>
                  <a:pt x="210584" y="105984"/>
                </a:cubicBezTo>
                <a:cubicBezTo>
                  <a:pt x="211743" y="106151"/>
                  <a:pt x="212781" y="106299"/>
                  <a:pt x="213619" y="106294"/>
                </a:cubicBezTo>
                <a:lnTo>
                  <a:pt x="213666" y="106338"/>
                </a:lnTo>
                <a:cubicBezTo>
                  <a:pt x="213695" y="106364"/>
                  <a:pt x="213723" y="106388"/>
                  <a:pt x="213744" y="106419"/>
                </a:cubicBezTo>
                <a:cubicBezTo>
                  <a:pt x="213945" y="106777"/>
                  <a:pt x="214070" y="106995"/>
                  <a:pt x="214149" y="107088"/>
                </a:cubicBezTo>
                <a:lnTo>
                  <a:pt x="214335" y="107695"/>
                </a:lnTo>
                <a:cubicBezTo>
                  <a:pt x="195767" y="120734"/>
                  <a:pt x="215489" y="152637"/>
                  <a:pt x="234945" y="139318"/>
                </a:cubicBezTo>
                <a:cubicBezTo>
                  <a:pt x="253653" y="126529"/>
                  <a:pt x="256224" y="100219"/>
                  <a:pt x="240786" y="83473"/>
                </a:cubicBezTo>
                <a:lnTo>
                  <a:pt x="240770" y="83473"/>
                </a:lnTo>
                <a:moveTo>
                  <a:pt x="133736" y="161096"/>
                </a:moveTo>
                <a:lnTo>
                  <a:pt x="133742" y="161101"/>
                </a:lnTo>
                <a:cubicBezTo>
                  <a:pt x="136566" y="163603"/>
                  <a:pt x="139390" y="166105"/>
                  <a:pt x="142216" y="168605"/>
                </a:cubicBezTo>
                <a:lnTo>
                  <a:pt x="142216" y="168590"/>
                </a:lnTo>
                <a:cubicBezTo>
                  <a:pt x="150332" y="175771"/>
                  <a:pt x="150146" y="188467"/>
                  <a:pt x="144443" y="196800"/>
                </a:cubicBezTo>
                <a:cubicBezTo>
                  <a:pt x="144460" y="198811"/>
                  <a:pt x="144210" y="200897"/>
                  <a:pt x="143618" y="203063"/>
                </a:cubicBezTo>
                <a:cubicBezTo>
                  <a:pt x="141500" y="210758"/>
                  <a:pt x="134101" y="217799"/>
                  <a:pt x="125907" y="219685"/>
                </a:cubicBezTo>
                <a:cubicBezTo>
                  <a:pt x="120595" y="227613"/>
                  <a:pt x="110812" y="232722"/>
                  <a:pt x="101014" y="229545"/>
                </a:cubicBezTo>
                <a:cubicBezTo>
                  <a:pt x="84252" y="224108"/>
                  <a:pt x="72475" y="212597"/>
                  <a:pt x="66011" y="196582"/>
                </a:cubicBezTo>
                <a:cubicBezTo>
                  <a:pt x="61478" y="191614"/>
                  <a:pt x="59032" y="185663"/>
                  <a:pt x="59686" y="179074"/>
                </a:cubicBezTo>
                <a:cubicBezTo>
                  <a:pt x="56711" y="173652"/>
                  <a:pt x="54468" y="167748"/>
                  <a:pt x="53128" y="161470"/>
                </a:cubicBezTo>
                <a:cubicBezTo>
                  <a:pt x="51601" y="154335"/>
                  <a:pt x="53408" y="147591"/>
                  <a:pt x="57178" y="142497"/>
                </a:cubicBezTo>
                <a:cubicBezTo>
                  <a:pt x="56197" y="124630"/>
                  <a:pt x="77476" y="112277"/>
                  <a:pt x="93474" y="125891"/>
                </a:cubicBezTo>
                <a:cubicBezTo>
                  <a:pt x="107049" y="137448"/>
                  <a:pt x="120391" y="149271"/>
                  <a:pt x="133736" y="161094"/>
                </a:cubicBezTo>
                <a:lnTo>
                  <a:pt x="133736" y="161096"/>
                </a:lnTo>
                <a:lnTo>
                  <a:pt x="133736" y="161096"/>
                </a:lnTo>
                <a:moveTo>
                  <a:pt x="26367" y="229046"/>
                </a:moveTo>
                <a:cubicBezTo>
                  <a:pt x="52865" y="238517"/>
                  <a:pt x="74237" y="254998"/>
                  <a:pt x="89581" y="278661"/>
                </a:cubicBezTo>
                <a:lnTo>
                  <a:pt x="89566" y="278676"/>
                </a:lnTo>
                <a:cubicBezTo>
                  <a:pt x="95205" y="287369"/>
                  <a:pt x="91404" y="298055"/>
                  <a:pt x="84176" y="304021"/>
                </a:cubicBezTo>
                <a:cubicBezTo>
                  <a:pt x="83708" y="305703"/>
                  <a:pt x="83070" y="307323"/>
                  <a:pt x="82197" y="308820"/>
                </a:cubicBezTo>
                <a:cubicBezTo>
                  <a:pt x="76917" y="317839"/>
                  <a:pt x="66776" y="320642"/>
                  <a:pt x="57460" y="318026"/>
                </a:cubicBezTo>
                <a:cubicBezTo>
                  <a:pt x="35340" y="316561"/>
                  <a:pt x="13656" y="297556"/>
                  <a:pt x="3172" y="279876"/>
                </a:cubicBezTo>
                <a:cubicBezTo>
                  <a:pt x="-1189" y="272523"/>
                  <a:pt x="-706" y="265280"/>
                  <a:pt x="2518" y="259563"/>
                </a:cubicBezTo>
                <a:cubicBezTo>
                  <a:pt x="1911" y="257912"/>
                  <a:pt x="1350" y="256261"/>
                  <a:pt x="820" y="254593"/>
                </a:cubicBezTo>
                <a:cubicBezTo>
                  <a:pt x="-3729" y="240168"/>
                  <a:pt x="11522" y="223735"/>
                  <a:pt x="26367" y="229046"/>
                </a:cubicBezTo>
              </a:path>
            </a:pathLst>
          </a:custGeom>
          <a:solidFill>
            <a:srgbClr val="FDC415"/>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Arial"/>
              <a:ea typeface="Arial"/>
            </a:endParaRPr>
          </a:p>
        </p:txBody>
      </p:sp>
      <p:sp>
        <p:nvSpPr>
          <p:cNvPr id="485" name="Google Shape;1285;p55"/>
          <p:cNvSpPr/>
          <p:nvPr/>
        </p:nvSpPr>
        <p:spPr>
          <a:xfrm>
            <a:off x="8994240" y="2134080"/>
            <a:ext cx="2838240" cy="133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tabLst>
                <a:tab pos="0" algn="l"/>
              </a:tabLst>
            </a:pPr>
            <a:r>
              <a:rPr lang="en-US" sz="2000" b="1" strike="noStrike" spc="-1">
                <a:solidFill>
                  <a:schemeClr val="accent1"/>
                </a:solidFill>
                <a:latin typeface="Times New Roman"/>
                <a:ea typeface="Times New Roman"/>
              </a:rPr>
              <a:t>Value-Based Proxies</a:t>
            </a:r>
            <a:endParaRPr lang="en-US" sz="2000" b="0" strike="noStrike" spc="-1">
              <a:solidFill>
                <a:srgbClr val="000000"/>
              </a:solidFill>
              <a:latin typeface="Arial"/>
            </a:endParaRPr>
          </a:p>
          <a:p>
            <a:pPr>
              <a:lnSpc>
                <a:spcPct val="100000"/>
              </a:lnSpc>
              <a:tabLst>
                <a:tab pos="0" algn="l"/>
              </a:tabLst>
            </a:pPr>
            <a:r>
              <a:rPr lang="en-US" sz="2000" b="0" strike="noStrike" spc="-1">
                <a:solidFill>
                  <a:schemeClr val="accent1"/>
                </a:solidFill>
                <a:latin typeface="Times New Roman"/>
                <a:ea typeface="Times New Roman"/>
              </a:rPr>
              <a:t>measure social values that relate to financial resilience</a:t>
            </a:r>
            <a:endParaRPr lang="en-US" sz="2000" b="0" strike="noStrike" spc="-1">
              <a:solidFill>
                <a:srgbClr val="000000"/>
              </a:solidFill>
              <a:latin typeface="Arial"/>
            </a:endParaRPr>
          </a:p>
          <a:p>
            <a:pPr>
              <a:lnSpc>
                <a:spcPct val="100000"/>
              </a:lnSpc>
              <a:tabLst>
                <a:tab pos="0" algn="l"/>
              </a:tabLst>
            </a:pPr>
            <a:endParaRPr lang="en-US" sz="1400" b="0" strike="noStrike" spc="-1">
              <a:solidFill>
                <a:srgbClr val="000000"/>
              </a:solidFill>
              <a:latin typeface="Arial"/>
            </a:endParaRPr>
          </a:p>
        </p:txBody>
      </p:sp>
      <p:sp>
        <p:nvSpPr>
          <p:cNvPr id="486" name="Google Shape;1286;p55"/>
          <p:cNvSpPr/>
          <p:nvPr/>
        </p:nvSpPr>
        <p:spPr>
          <a:xfrm flipH="1">
            <a:off x="7895520" y="3673440"/>
            <a:ext cx="3935520" cy="2494080"/>
          </a:xfrm>
          <a:custGeom>
            <a:avLst/>
            <a:gdLst>
              <a:gd name="textAreaLeft" fmla="*/ 360 w 3935520"/>
              <a:gd name="textAreaRight" fmla="*/ 3936240 w 3935520"/>
              <a:gd name="textAreaTop" fmla="*/ 0 h 2494080"/>
              <a:gd name="textAreaBottom" fmla="*/ 2494440 h 2494080"/>
            </a:gdLst>
            <a:ahLst/>
            <a:cxnLst/>
            <a:rect l="textAreaLeft" t="textAreaTop" r="textAreaRight" b="textAreaBottom"/>
            <a:pathLst>
              <a:path w="3326899" h="1384250">
                <a:moveTo>
                  <a:pt x="1630169" y="2149"/>
                </a:moveTo>
                <a:cubicBezTo>
                  <a:pt x="1753201" y="1357"/>
                  <a:pt x="1876004" y="0"/>
                  <a:pt x="1999024" y="0"/>
                </a:cubicBezTo>
                <a:cubicBezTo>
                  <a:pt x="2205063" y="0"/>
                  <a:pt x="2411331" y="792"/>
                  <a:pt x="2617370" y="1470"/>
                </a:cubicBezTo>
                <a:cubicBezTo>
                  <a:pt x="2732809" y="1923"/>
                  <a:pt x="2848247" y="2262"/>
                  <a:pt x="2963228" y="8823"/>
                </a:cubicBezTo>
                <a:cubicBezTo>
                  <a:pt x="3027620" y="12442"/>
                  <a:pt x="3089702" y="19456"/>
                  <a:pt x="3149954" y="31898"/>
                </a:cubicBezTo>
                <a:cubicBezTo>
                  <a:pt x="3209051" y="44115"/>
                  <a:pt x="3247691" y="64588"/>
                  <a:pt x="3267462" y="93998"/>
                </a:cubicBezTo>
                <a:cubicBezTo>
                  <a:pt x="3280338" y="113114"/>
                  <a:pt x="3287703" y="132910"/>
                  <a:pt x="3291144" y="153043"/>
                </a:cubicBezTo>
                <a:cubicBezTo>
                  <a:pt x="3294827" y="174875"/>
                  <a:pt x="3298280" y="196819"/>
                  <a:pt x="3300807" y="218764"/>
                </a:cubicBezTo>
                <a:cubicBezTo>
                  <a:pt x="3304947" y="254734"/>
                  <a:pt x="3309086" y="290704"/>
                  <a:pt x="3311613" y="326674"/>
                </a:cubicBezTo>
                <a:cubicBezTo>
                  <a:pt x="3315753" y="386512"/>
                  <a:pt x="3317594" y="446350"/>
                  <a:pt x="3322420" y="506187"/>
                </a:cubicBezTo>
                <a:cubicBezTo>
                  <a:pt x="3327245" y="567948"/>
                  <a:pt x="3328857" y="629482"/>
                  <a:pt x="3323804" y="691243"/>
                </a:cubicBezTo>
                <a:cubicBezTo>
                  <a:pt x="3318966" y="749836"/>
                  <a:pt x="3317137" y="808429"/>
                  <a:pt x="3312769" y="867022"/>
                </a:cubicBezTo>
                <a:cubicBezTo>
                  <a:pt x="3309772" y="909101"/>
                  <a:pt x="3304490" y="951180"/>
                  <a:pt x="3299881" y="993258"/>
                </a:cubicBezTo>
                <a:cubicBezTo>
                  <a:pt x="3296896" y="1020632"/>
                  <a:pt x="3295055" y="1048232"/>
                  <a:pt x="3289303" y="1075493"/>
                </a:cubicBezTo>
                <a:cubicBezTo>
                  <a:pt x="3281494" y="1112480"/>
                  <a:pt x="3271830" y="1149469"/>
                  <a:pt x="3260796" y="1186232"/>
                </a:cubicBezTo>
                <a:cubicBezTo>
                  <a:pt x="3252974" y="1212135"/>
                  <a:pt x="3240326" y="1237585"/>
                  <a:pt x="3221470" y="1262246"/>
                </a:cubicBezTo>
                <a:cubicBezTo>
                  <a:pt x="3189966" y="1303190"/>
                  <a:pt x="3132481" y="1330456"/>
                  <a:pt x="3048077" y="1344362"/>
                </a:cubicBezTo>
                <a:cubicBezTo>
                  <a:pt x="2997259" y="1352845"/>
                  <a:pt x="2945057" y="1357823"/>
                  <a:pt x="2892170" y="1361442"/>
                </a:cubicBezTo>
                <a:cubicBezTo>
                  <a:pt x="2768922" y="1369811"/>
                  <a:pt x="2644976" y="1373215"/>
                  <a:pt x="2521030" y="1376149"/>
                </a:cubicBezTo>
                <a:cubicBezTo>
                  <a:pt x="2428118" y="1378409"/>
                  <a:pt x="2334990" y="1379768"/>
                  <a:pt x="2241862" y="1380784"/>
                </a:cubicBezTo>
                <a:cubicBezTo>
                  <a:pt x="2110323" y="1382257"/>
                  <a:pt x="1978554" y="1383730"/>
                  <a:pt x="1847027" y="1384073"/>
                </a:cubicBezTo>
                <a:cubicBezTo>
                  <a:pt x="1649496" y="1384518"/>
                  <a:pt x="1452193" y="1384289"/>
                  <a:pt x="1254657" y="1381470"/>
                </a:cubicBezTo>
                <a:cubicBezTo>
                  <a:pt x="1147958" y="1379882"/>
                  <a:pt x="1041028" y="1380568"/>
                  <a:pt x="934329" y="1379882"/>
                </a:cubicBezTo>
                <a:cubicBezTo>
                  <a:pt x="779108" y="1378866"/>
                  <a:pt x="623888" y="1377965"/>
                  <a:pt x="468668" y="1376149"/>
                </a:cubicBezTo>
                <a:cubicBezTo>
                  <a:pt x="405430" y="1375361"/>
                  <a:pt x="342422" y="1371856"/>
                  <a:pt x="280333" y="1365405"/>
                </a:cubicBezTo>
                <a:cubicBezTo>
                  <a:pt x="165586" y="1353416"/>
                  <a:pt x="88551" y="1321744"/>
                  <a:pt x="60266" y="1264278"/>
                </a:cubicBezTo>
                <a:cubicBezTo>
                  <a:pt x="59117" y="1261903"/>
                  <a:pt x="58197" y="1259529"/>
                  <a:pt x="57047" y="1257154"/>
                </a:cubicBezTo>
                <a:cubicBezTo>
                  <a:pt x="42100" y="1227970"/>
                  <a:pt x="38880" y="1197882"/>
                  <a:pt x="37271" y="1168134"/>
                </a:cubicBezTo>
                <a:cubicBezTo>
                  <a:pt x="34281" y="1116892"/>
                  <a:pt x="36351" y="1065538"/>
                  <a:pt x="37041" y="1014185"/>
                </a:cubicBezTo>
                <a:cubicBezTo>
                  <a:pt x="37730" y="961699"/>
                  <a:pt x="41180" y="909101"/>
                  <a:pt x="39800" y="856616"/>
                </a:cubicBezTo>
                <a:cubicBezTo>
                  <a:pt x="38190" y="790670"/>
                  <a:pt x="32901" y="724838"/>
                  <a:pt x="28532" y="658892"/>
                </a:cubicBezTo>
                <a:cubicBezTo>
                  <a:pt x="25543" y="615004"/>
                  <a:pt x="21864" y="571002"/>
                  <a:pt x="18184" y="527114"/>
                </a:cubicBezTo>
                <a:cubicBezTo>
                  <a:pt x="13815" y="474628"/>
                  <a:pt x="8986" y="422256"/>
                  <a:pt x="4617" y="369771"/>
                </a:cubicBezTo>
                <a:cubicBezTo>
                  <a:pt x="3927" y="360609"/>
                  <a:pt x="3467" y="351446"/>
                  <a:pt x="3007" y="342284"/>
                </a:cubicBezTo>
                <a:cubicBezTo>
                  <a:pt x="1857" y="316042"/>
                  <a:pt x="-212" y="289800"/>
                  <a:pt x="18" y="263556"/>
                </a:cubicBezTo>
                <a:cubicBezTo>
                  <a:pt x="248" y="241613"/>
                  <a:pt x="2547" y="219668"/>
                  <a:pt x="5767" y="197724"/>
                </a:cubicBezTo>
                <a:cubicBezTo>
                  <a:pt x="7606" y="183698"/>
                  <a:pt x="11286" y="169671"/>
                  <a:pt x="16805" y="155985"/>
                </a:cubicBezTo>
                <a:cubicBezTo>
                  <a:pt x="24163" y="136868"/>
                  <a:pt x="34051" y="117866"/>
                  <a:pt x="43249" y="98975"/>
                </a:cubicBezTo>
                <a:cubicBezTo>
                  <a:pt x="46009" y="93659"/>
                  <a:pt x="50148" y="88455"/>
                  <a:pt x="54057" y="83365"/>
                </a:cubicBezTo>
                <a:cubicBezTo>
                  <a:pt x="72684" y="59385"/>
                  <a:pt x="106947" y="44001"/>
                  <a:pt x="158227" y="38232"/>
                </a:cubicBezTo>
                <a:cubicBezTo>
                  <a:pt x="170185" y="36875"/>
                  <a:pt x="182373" y="35518"/>
                  <a:pt x="194560" y="34726"/>
                </a:cubicBezTo>
                <a:cubicBezTo>
                  <a:pt x="220316" y="33029"/>
                  <a:pt x="246531" y="32464"/>
                  <a:pt x="272056" y="30088"/>
                </a:cubicBezTo>
                <a:cubicBezTo>
                  <a:pt x="308848" y="26695"/>
                  <a:pt x="345641" y="24433"/>
                  <a:pt x="382895" y="23754"/>
                </a:cubicBezTo>
                <a:cubicBezTo>
                  <a:pt x="474647" y="22057"/>
                  <a:pt x="566399" y="20134"/>
                  <a:pt x="658151" y="18098"/>
                </a:cubicBezTo>
                <a:cubicBezTo>
                  <a:pt x="818201" y="14592"/>
                  <a:pt x="978020" y="10180"/>
                  <a:pt x="1138070" y="7352"/>
                </a:cubicBezTo>
                <a:cubicBezTo>
                  <a:pt x="1301796" y="4411"/>
                  <a:pt x="1465754" y="2941"/>
                  <a:pt x="1629484" y="792"/>
                </a:cubicBezTo>
                <a:cubicBezTo>
                  <a:pt x="1629484" y="1244"/>
                  <a:pt x="1629484" y="1697"/>
                  <a:pt x="1630169" y="2149"/>
                </a:cubicBezTo>
                <a:close/>
              </a:path>
            </a:pathLst>
          </a:custGeom>
          <a:noFill/>
          <a:ln w="28575" cap="rnd">
            <a:solidFill>
              <a:srgbClr val="ED7D31"/>
            </a:solidFill>
            <a:prstDash val="dash"/>
            <a:round/>
          </a:ln>
        </p:spPr>
        <p:style>
          <a:lnRef idx="0">
            <a:scrgbClr r="0" g="0" b="0"/>
          </a:lnRef>
          <a:fillRef idx="0">
            <a:scrgbClr r="0" g="0" b="0"/>
          </a:fillRef>
          <a:effectRef idx="0">
            <a:scrgbClr r="0" g="0" b="0"/>
          </a:effectRef>
          <a:fontRef idx="minor"/>
        </p:style>
        <p:txBody>
          <a:bodyPr anchor="ctr">
            <a:noAutofit/>
          </a:bodyPr>
          <a:lstStyle/>
          <a:p>
            <a:pPr>
              <a:lnSpc>
                <a:spcPct val="100000"/>
              </a:lnSpc>
              <a:tabLst>
                <a:tab pos="0" algn="l"/>
              </a:tabLst>
            </a:pPr>
            <a:endParaRPr lang="en-US" sz="1800" b="0" strike="noStrike" spc="-1">
              <a:solidFill>
                <a:schemeClr val="dk1"/>
              </a:solidFill>
              <a:latin typeface="Times New Roman"/>
              <a:ea typeface="Times New Roman"/>
            </a:endParaRPr>
          </a:p>
        </p:txBody>
      </p:sp>
      <p:sp>
        <p:nvSpPr>
          <p:cNvPr id="487" name="Google Shape;1287;p55"/>
          <p:cNvSpPr/>
          <p:nvPr/>
        </p:nvSpPr>
        <p:spPr>
          <a:xfrm rot="10800000" flipH="1">
            <a:off x="7895880" y="3165480"/>
            <a:ext cx="443880" cy="347760"/>
          </a:xfrm>
          <a:custGeom>
            <a:avLst/>
            <a:gdLst>
              <a:gd name="textAreaLeft" fmla="*/ -360 w 443880"/>
              <a:gd name="textAreaRight" fmla="*/ 443880 w 443880"/>
              <a:gd name="textAreaTop" fmla="*/ 0 h 347760"/>
              <a:gd name="textAreaBottom" fmla="*/ 348120 h 347760"/>
            </a:gdLst>
            <a:ahLst/>
            <a:cxnLst/>
            <a:rect l="textAreaLeft" t="textAreaTop" r="textAreaRight" b="textAreaBottom"/>
            <a:pathLst>
              <a:path w="444499" h="348743">
                <a:moveTo>
                  <a:pt x="156238" y="128557"/>
                </a:moveTo>
                <a:cubicBezTo>
                  <a:pt x="156097" y="129880"/>
                  <a:pt x="155926" y="131190"/>
                  <a:pt x="155724" y="132498"/>
                </a:cubicBezTo>
                <a:lnTo>
                  <a:pt x="155692" y="132498"/>
                </a:lnTo>
                <a:cubicBezTo>
                  <a:pt x="164681" y="140255"/>
                  <a:pt x="167438" y="152220"/>
                  <a:pt x="161566" y="163326"/>
                </a:cubicBezTo>
                <a:cubicBezTo>
                  <a:pt x="156004" y="173872"/>
                  <a:pt x="144009" y="176599"/>
                  <a:pt x="133495" y="173747"/>
                </a:cubicBezTo>
                <a:cubicBezTo>
                  <a:pt x="132732" y="174106"/>
                  <a:pt x="131968" y="174433"/>
                  <a:pt x="131188" y="174744"/>
                </a:cubicBezTo>
                <a:cubicBezTo>
                  <a:pt x="118555" y="179699"/>
                  <a:pt x="105673" y="183841"/>
                  <a:pt x="92479" y="187019"/>
                </a:cubicBezTo>
                <a:cubicBezTo>
                  <a:pt x="90364" y="187528"/>
                  <a:pt x="88275" y="188055"/>
                  <a:pt x="86202" y="188577"/>
                </a:cubicBezTo>
                <a:cubicBezTo>
                  <a:pt x="73291" y="191832"/>
                  <a:pt x="61014" y="194928"/>
                  <a:pt x="47350" y="192471"/>
                </a:cubicBezTo>
                <a:cubicBezTo>
                  <a:pt x="45512" y="192145"/>
                  <a:pt x="43643" y="191802"/>
                  <a:pt x="41851" y="191225"/>
                </a:cubicBezTo>
                <a:cubicBezTo>
                  <a:pt x="47148" y="191600"/>
                  <a:pt x="45886" y="191350"/>
                  <a:pt x="38066" y="190477"/>
                </a:cubicBezTo>
                <a:cubicBezTo>
                  <a:pt x="36804" y="190275"/>
                  <a:pt x="35558" y="190010"/>
                  <a:pt x="34327" y="189699"/>
                </a:cubicBezTo>
                <a:cubicBezTo>
                  <a:pt x="29062" y="188328"/>
                  <a:pt x="23828" y="186131"/>
                  <a:pt x="19202" y="183297"/>
                </a:cubicBezTo>
                <a:cubicBezTo>
                  <a:pt x="6848" y="175741"/>
                  <a:pt x="-489" y="162687"/>
                  <a:pt x="25" y="148215"/>
                </a:cubicBezTo>
                <a:cubicBezTo>
                  <a:pt x="929" y="122466"/>
                  <a:pt x="23781" y="109988"/>
                  <a:pt x="47288" y="107200"/>
                </a:cubicBezTo>
                <a:cubicBezTo>
                  <a:pt x="29140" y="84457"/>
                  <a:pt x="22301" y="56292"/>
                  <a:pt x="35309" y="28969"/>
                </a:cubicBezTo>
                <a:cubicBezTo>
                  <a:pt x="48347" y="1599"/>
                  <a:pt x="81637" y="-7919"/>
                  <a:pt x="107636" y="7098"/>
                </a:cubicBezTo>
                <a:cubicBezTo>
                  <a:pt x="133728" y="22177"/>
                  <a:pt x="146252" y="53410"/>
                  <a:pt x="152733" y="81357"/>
                </a:cubicBezTo>
                <a:cubicBezTo>
                  <a:pt x="156315" y="96841"/>
                  <a:pt x="157842" y="112714"/>
                  <a:pt x="156238" y="128557"/>
                </a:cubicBezTo>
                <a:moveTo>
                  <a:pt x="406414" y="167362"/>
                </a:moveTo>
                <a:cubicBezTo>
                  <a:pt x="422910" y="170073"/>
                  <a:pt x="436074" y="181615"/>
                  <a:pt x="441618" y="197272"/>
                </a:cubicBezTo>
                <a:lnTo>
                  <a:pt x="441588" y="197272"/>
                </a:lnTo>
                <a:cubicBezTo>
                  <a:pt x="450513" y="222491"/>
                  <a:pt x="437819" y="251574"/>
                  <a:pt x="418393" y="268181"/>
                </a:cubicBezTo>
                <a:cubicBezTo>
                  <a:pt x="407177" y="277776"/>
                  <a:pt x="393765" y="284396"/>
                  <a:pt x="379557" y="288011"/>
                </a:cubicBezTo>
                <a:cubicBezTo>
                  <a:pt x="383515" y="301781"/>
                  <a:pt x="384231" y="316424"/>
                  <a:pt x="382252" y="331005"/>
                </a:cubicBezTo>
                <a:cubicBezTo>
                  <a:pt x="380415" y="344542"/>
                  <a:pt x="363668" y="350835"/>
                  <a:pt x="352095" y="348125"/>
                </a:cubicBezTo>
                <a:cubicBezTo>
                  <a:pt x="309085" y="338031"/>
                  <a:pt x="289208" y="296890"/>
                  <a:pt x="279441" y="256777"/>
                </a:cubicBezTo>
                <a:cubicBezTo>
                  <a:pt x="277727" y="253849"/>
                  <a:pt x="276714" y="250811"/>
                  <a:pt x="276309" y="247805"/>
                </a:cubicBezTo>
                <a:cubicBezTo>
                  <a:pt x="275016" y="247665"/>
                  <a:pt x="273723" y="247494"/>
                  <a:pt x="272400" y="247260"/>
                </a:cubicBezTo>
                <a:cubicBezTo>
                  <a:pt x="264345" y="245781"/>
                  <a:pt x="260887" y="235171"/>
                  <a:pt x="264845" y="228675"/>
                </a:cubicBezTo>
                <a:cubicBezTo>
                  <a:pt x="268458" y="222740"/>
                  <a:pt x="273100" y="218051"/>
                  <a:pt x="278350" y="214095"/>
                </a:cubicBezTo>
                <a:cubicBezTo>
                  <a:pt x="281278" y="209531"/>
                  <a:pt x="285827" y="205948"/>
                  <a:pt x="292028" y="203938"/>
                </a:cubicBezTo>
                <a:cubicBezTo>
                  <a:pt x="293834" y="203346"/>
                  <a:pt x="295656" y="203050"/>
                  <a:pt x="297448" y="202957"/>
                </a:cubicBezTo>
                <a:cubicBezTo>
                  <a:pt x="299820" y="201808"/>
                  <a:pt x="302205" y="200688"/>
                  <a:pt x="304580" y="199572"/>
                </a:cubicBezTo>
                <a:cubicBezTo>
                  <a:pt x="306135" y="198841"/>
                  <a:pt x="307684" y="198114"/>
                  <a:pt x="309225" y="197381"/>
                </a:cubicBezTo>
                <a:cubicBezTo>
                  <a:pt x="325924" y="189404"/>
                  <a:pt x="343122" y="182395"/>
                  <a:pt x="360335" y="175618"/>
                </a:cubicBezTo>
                <a:cubicBezTo>
                  <a:pt x="375258" y="169746"/>
                  <a:pt x="390150" y="164699"/>
                  <a:pt x="406414" y="167362"/>
                </a:cubicBezTo>
              </a:path>
            </a:pathLst>
          </a:cu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FFFFFF"/>
              </a:solidFill>
              <a:latin typeface="Arial"/>
              <a:ea typeface="Arial"/>
            </a:endParaRPr>
          </a:p>
        </p:txBody>
      </p:sp>
      <p:sp>
        <p:nvSpPr>
          <p:cNvPr id="488" name="Google Shape;1288;p55"/>
          <p:cNvSpPr/>
          <p:nvPr/>
        </p:nvSpPr>
        <p:spPr>
          <a:xfrm rot="10800000" flipH="1">
            <a:off x="8010720" y="3212280"/>
            <a:ext cx="214560" cy="257040"/>
          </a:xfrm>
          <a:custGeom>
            <a:avLst/>
            <a:gdLst>
              <a:gd name="textAreaLeft" fmla="*/ 360 w 214560"/>
              <a:gd name="textAreaRight" fmla="*/ 215280 w 214560"/>
              <a:gd name="textAreaTop" fmla="*/ 0 h 257040"/>
              <a:gd name="textAreaBottom" fmla="*/ 257400 h 257040"/>
            </a:gdLst>
            <a:ahLst/>
            <a:cxnLst/>
            <a:rect l="textAreaLeft" t="textAreaTop" r="textAreaRight" b="textAreaBottom"/>
            <a:pathLst>
              <a:path w="215256" h="257826">
                <a:moveTo>
                  <a:pt x="206884" y="49483"/>
                </a:moveTo>
                <a:cubicBezTo>
                  <a:pt x="205233" y="38314"/>
                  <a:pt x="200482" y="27830"/>
                  <a:pt x="191167" y="19262"/>
                </a:cubicBezTo>
                <a:cubicBezTo>
                  <a:pt x="180308" y="9293"/>
                  <a:pt x="166881" y="3949"/>
                  <a:pt x="152814" y="2688"/>
                </a:cubicBezTo>
                <a:cubicBezTo>
                  <a:pt x="128217" y="-3917"/>
                  <a:pt x="101284" y="1737"/>
                  <a:pt x="79381" y="18702"/>
                </a:cubicBezTo>
                <a:cubicBezTo>
                  <a:pt x="56124" y="36709"/>
                  <a:pt x="40531" y="62226"/>
                  <a:pt x="28287" y="88988"/>
                </a:cubicBezTo>
                <a:cubicBezTo>
                  <a:pt x="25015" y="93646"/>
                  <a:pt x="21947" y="98444"/>
                  <a:pt x="19174" y="103382"/>
                </a:cubicBezTo>
                <a:cubicBezTo>
                  <a:pt x="8254" y="122791"/>
                  <a:pt x="1602" y="144507"/>
                  <a:pt x="792" y="166813"/>
                </a:cubicBezTo>
                <a:cubicBezTo>
                  <a:pt x="792" y="167203"/>
                  <a:pt x="792" y="167593"/>
                  <a:pt x="777" y="167982"/>
                </a:cubicBezTo>
                <a:cubicBezTo>
                  <a:pt x="-298" y="175927"/>
                  <a:pt x="-360" y="183934"/>
                  <a:pt x="1244" y="191847"/>
                </a:cubicBezTo>
                <a:cubicBezTo>
                  <a:pt x="2241" y="196738"/>
                  <a:pt x="3939" y="201287"/>
                  <a:pt x="6167" y="205509"/>
                </a:cubicBezTo>
                <a:cubicBezTo>
                  <a:pt x="9547" y="215603"/>
                  <a:pt x="14610" y="224965"/>
                  <a:pt x="21697" y="232364"/>
                </a:cubicBezTo>
                <a:cubicBezTo>
                  <a:pt x="28131" y="239079"/>
                  <a:pt x="35499" y="243191"/>
                  <a:pt x="43366" y="245325"/>
                </a:cubicBezTo>
                <a:cubicBezTo>
                  <a:pt x="43413" y="245355"/>
                  <a:pt x="43475" y="245402"/>
                  <a:pt x="43522" y="245449"/>
                </a:cubicBezTo>
                <a:cubicBezTo>
                  <a:pt x="48444" y="248907"/>
                  <a:pt x="53601" y="251135"/>
                  <a:pt x="58835" y="252335"/>
                </a:cubicBezTo>
                <a:cubicBezTo>
                  <a:pt x="68057" y="256930"/>
                  <a:pt x="78618" y="258924"/>
                  <a:pt x="90333" y="257226"/>
                </a:cubicBezTo>
                <a:cubicBezTo>
                  <a:pt x="104243" y="255201"/>
                  <a:pt x="115849" y="247505"/>
                  <a:pt x="125850" y="237894"/>
                </a:cubicBezTo>
                <a:cubicBezTo>
                  <a:pt x="147004" y="224264"/>
                  <a:pt x="163345" y="201054"/>
                  <a:pt x="175278" y="179167"/>
                </a:cubicBezTo>
                <a:cubicBezTo>
                  <a:pt x="177427" y="175226"/>
                  <a:pt x="179607" y="171082"/>
                  <a:pt x="181757" y="166766"/>
                </a:cubicBezTo>
                <a:cubicBezTo>
                  <a:pt x="189235" y="159320"/>
                  <a:pt x="195731" y="150862"/>
                  <a:pt x="200903" y="141780"/>
                </a:cubicBezTo>
                <a:cubicBezTo>
                  <a:pt x="217227" y="113164"/>
                  <a:pt x="220188" y="78411"/>
                  <a:pt x="206884" y="49467"/>
                </a:cubicBezTo>
                <a:lnTo>
                  <a:pt x="206884" y="49483"/>
                </a:lnTo>
              </a:path>
            </a:pathLst>
          </a:custGeom>
          <a:solidFill>
            <a:srgbClr val="FAD871"/>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Arial"/>
              <a:ea typeface="Arial"/>
            </a:endParaRPr>
          </a:p>
        </p:txBody>
      </p:sp>
      <p:sp>
        <p:nvSpPr>
          <p:cNvPr id="489" name="Google Shape;1289;p55"/>
          <p:cNvSpPr/>
          <p:nvPr/>
        </p:nvSpPr>
        <p:spPr>
          <a:xfrm rot="360000" flipH="1">
            <a:off x="7929720" y="3101040"/>
            <a:ext cx="250200" cy="318240"/>
          </a:xfrm>
          <a:custGeom>
            <a:avLst/>
            <a:gdLst>
              <a:gd name="textAreaLeft" fmla="*/ -360 w 250200"/>
              <a:gd name="textAreaRight" fmla="*/ 250200 w 250200"/>
              <a:gd name="textAreaTop" fmla="*/ 0 h 318240"/>
              <a:gd name="textAreaBottom" fmla="*/ 318600 h 318240"/>
            </a:gdLst>
            <a:ahLst/>
            <a:cxnLst/>
            <a:rect l="textAreaLeft" t="textAreaTop" r="textAreaRight" b="textAreaBottom"/>
            <a:pathLst>
              <a:path w="250864" h="318962">
                <a:moveTo>
                  <a:pt x="144574" y="55263"/>
                </a:moveTo>
                <a:cubicBezTo>
                  <a:pt x="144525" y="57577"/>
                  <a:pt x="144473" y="59939"/>
                  <a:pt x="144816" y="62085"/>
                </a:cubicBezTo>
                <a:cubicBezTo>
                  <a:pt x="146653" y="73612"/>
                  <a:pt x="134535" y="81385"/>
                  <a:pt x="125312" y="73441"/>
                </a:cubicBezTo>
                <a:cubicBezTo>
                  <a:pt x="116741" y="66055"/>
                  <a:pt x="114416" y="56548"/>
                  <a:pt x="111914" y="46316"/>
                </a:cubicBezTo>
                <a:cubicBezTo>
                  <a:pt x="111556" y="44851"/>
                  <a:pt x="111194" y="43371"/>
                  <a:pt x="110810" y="41880"/>
                </a:cubicBezTo>
                <a:cubicBezTo>
                  <a:pt x="110768" y="41712"/>
                  <a:pt x="110728" y="41552"/>
                  <a:pt x="110690" y="41400"/>
                </a:cubicBezTo>
                <a:cubicBezTo>
                  <a:pt x="110503" y="40651"/>
                  <a:pt x="110363" y="40088"/>
                  <a:pt x="110233" y="39622"/>
                </a:cubicBezTo>
                <a:cubicBezTo>
                  <a:pt x="99033" y="56336"/>
                  <a:pt x="69295" y="43812"/>
                  <a:pt x="76181" y="23686"/>
                </a:cubicBezTo>
                <a:cubicBezTo>
                  <a:pt x="84328" y="-101"/>
                  <a:pt x="115997" y="-8669"/>
                  <a:pt x="133755" y="10601"/>
                </a:cubicBezTo>
                <a:cubicBezTo>
                  <a:pt x="141061" y="18530"/>
                  <a:pt x="143460" y="28858"/>
                  <a:pt x="144271" y="39295"/>
                </a:cubicBezTo>
                <a:cubicBezTo>
                  <a:pt x="144452" y="41636"/>
                  <a:pt x="144470" y="43967"/>
                  <a:pt x="144487" y="46300"/>
                </a:cubicBezTo>
                <a:cubicBezTo>
                  <a:pt x="144499" y="47956"/>
                  <a:pt x="144511" y="49612"/>
                  <a:pt x="144582" y="51274"/>
                </a:cubicBezTo>
                <a:cubicBezTo>
                  <a:pt x="144634" y="52551"/>
                  <a:pt x="144605" y="53898"/>
                  <a:pt x="144574" y="55263"/>
                </a:cubicBezTo>
                <a:moveTo>
                  <a:pt x="240770" y="83473"/>
                </a:moveTo>
                <a:cubicBezTo>
                  <a:pt x="224725" y="66073"/>
                  <a:pt x="197387" y="69343"/>
                  <a:pt x="183071" y="87040"/>
                </a:cubicBezTo>
                <a:cubicBezTo>
                  <a:pt x="179067" y="91978"/>
                  <a:pt x="178662" y="96682"/>
                  <a:pt x="181093" y="102399"/>
                </a:cubicBezTo>
                <a:cubicBezTo>
                  <a:pt x="181794" y="104035"/>
                  <a:pt x="182853" y="105904"/>
                  <a:pt x="185454" y="106824"/>
                </a:cubicBezTo>
                <a:lnTo>
                  <a:pt x="186266" y="107113"/>
                </a:lnTo>
                <a:cubicBezTo>
                  <a:pt x="189462" y="108262"/>
                  <a:pt x="191723" y="109073"/>
                  <a:pt x="195393" y="108210"/>
                </a:cubicBezTo>
                <a:cubicBezTo>
                  <a:pt x="196614" y="107927"/>
                  <a:pt x="197796" y="107494"/>
                  <a:pt x="198980" y="107060"/>
                </a:cubicBezTo>
                <a:lnTo>
                  <a:pt x="198980" y="107060"/>
                </a:lnTo>
                <a:cubicBezTo>
                  <a:pt x="200468" y="106515"/>
                  <a:pt x="201960" y="105969"/>
                  <a:pt x="203540" y="105717"/>
                </a:cubicBezTo>
                <a:cubicBezTo>
                  <a:pt x="205988" y="105326"/>
                  <a:pt x="208486" y="105684"/>
                  <a:pt x="210584" y="105984"/>
                </a:cubicBezTo>
                <a:cubicBezTo>
                  <a:pt x="211743" y="106151"/>
                  <a:pt x="212781" y="106299"/>
                  <a:pt x="213619" y="106294"/>
                </a:cubicBezTo>
                <a:lnTo>
                  <a:pt x="213666" y="106338"/>
                </a:lnTo>
                <a:cubicBezTo>
                  <a:pt x="213695" y="106364"/>
                  <a:pt x="213723" y="106388"/>
                  <a:pt x="213744" y="106419"/>
                </a:cubicBezTo>
                <a:cubicBezTo>
                  <a:pt x="213945" y="106777"/>
                  <a:pt x="214070" y="106995"/>
                  <a:pt x="214149" y="107088"/>
                </a:cubicBezTo>
                <a:lnTo>
                  <a:pt x="214335" y="107695"/>
                </a:lnTo>
                <a:cubicBezTo>
                  <a:pt x="195767" y="120734"/>
                  <a:pt x="215489" y="152637"/>
                  <a:pt x="234945" y="139318"/>
                </a:cubicBezTo>
                <a:cubicBezTo>
                  <a:pt x="253653" y="126529"/>
                  <a:pt x="256224" y="100219"/>
                  <a:pt x="240786" y="83473"/>
                </a:cubicBezTo>
                <a:lnTo>
                  <a:pt x="240770" y="83473"/>
                </a:lnTo>
                <a:moveTo>
                  <a:pt x="133736" y="161096"/>
                </a:moveTo>
                <a:lnTo>
                  <a:pt x="133742" y="161101"/>
                </a:lnTo>
                <a:cubicBezTo>
                  <a:pt x="136566" y="163603"/>
                  <a:pt x="139390" y="166105"/>
                  <a:pt x="142216" y="168605"/>
                </a:cubicBezTo>
                <a:lnTo>
                  <a:pt x="142216" y="168590"/>
                </a:lnTo>
                <a:cubicBezTo>
                  <a:pt x="150332" y="175771"/>
                  <a:pt x="150146" y="188467"/>
                  <a:pt x="144443" y="196800"/>
                </a:cubicBezTo>
                <a:cubicBezTo>
                  <a:pt x="144460" y="198811"/>
                  <a:pt x="144210" y="200897"/>
                  <a:pt x="143618" y="203063"/>
                </a:cubicBezTo>
                <a:cubicBezTo>
                  <a:pt x="141500" y="210758"/>
                  <a:pt x="134101" y="217799"/>
                  <a:pt x="125907" y="219685"/>
                </a:cubicBezTo>
                <a:cubicBezTo>
                  <a:pt x="120595" y="227613"/>
                  <a:pt x="110812" y="232722"/>
                  <a:pt x="101014" y="229545"/>
                </a:cubicBezTo>
                <a:cubicBezTo>
                  <a:pt x="84252" y="224108"/>
                  <a:pt x="72475" y="212597"/>
                  <a:pt x="66011" y="196582"/>
                </a:cubicBezTo>
                <a:cubicBezTo>
                  <a:pt x="61478" y="191614"/>
                  <a:pt x="59032" y="185663"/>
                  <a:pt x="59686" y="179074"/>
                </a:cubicBezTo>
                <a:cubicBezTo>
                  <a:pt x="56711" y="173652"/>
                  <a:pt x="54468" y="167748"/>
                  <a:pt x="53128" y="161470"/>
                </a:cubicBezTo>
                <a:cubicBezTo>
                  <a:pt x="51601" y="154335"/>
                  <a:pt x="53408" y="147591"/>
                  <a:pt x="57178" y="142497"/>
                </a:cubicBezTo>
                <a:cubicBezTo>
                  <a:pt x="56197" y="124630"/>
                  <a:pt x="77476" y="112277"/>
                  <a:pt x="93474" y="125891"/>
                </a:cubicBezTo>
                <a:cubicBezTo>
                  <a:pt x="107049" y="137448"/>
                  <a:pt x="120391" y="149271"/>
                  <a:pt x="133736" y="161094"/>
                </a:cubicBezTo>
                <a:lnTo>
                  <a:pt x="133736" y="161096"/>
                </a:lnTo>
                <a:lnTo>
                  <a:pt x="133736" y="161096"/>
                </a:lnTo>
                <a:moveTo>
                  <a:pt x="26367" y="229046"/>
                </a:moveTo>
                <a:cubicBezTo>
                  <a:pt x="52865" y="238517"/>
                  <a:pt x="74237" y="254998"/>
                  <a:pt x="89581" y="278661"/>
                </a:cubicBezTo>
                <a:lnTo>
                  <a:pt x="89566" y="278676"/>
                </a:lnTo>
                <a:cubicBezTo>
                  <a:pt x="95205" y="287369"/>
                  <a:pt x="91404" y="298055"/>
                  <a:pt x="84176" y="304021"/>
                </a:cubicBezTo>
                <a:cubicBezTo>
                  <a:pt x="83708" y="305703"/>
                  <a:pt x="83070" y="307323"/>
                  <a:pt x="82197" y="308820"/>
                </a:cubicBezTo>
                <a:cubicBezTo>
                  <a:pt x="76917" y="317839"/>
                  <a:pt x="66776" y="320642"/>
                  <a:pt x="57460" y="318026"/>
                </a:cubicBezTo>
                <a:cubicBezTo>
                  <a:pt x="35340" y="316561"/>
                  <a:pt x="13656" y="297556"/>
                  <a:pt x="3172" y="279876"/>
                </a:cubicBezTo>
                <a:cubicBezTo>
                  <a:pt x="-1189" y="272523"/>
                  <a:pt x="-706" y="265280"/>
                  <a:pt x="2518" y="259563"/>
                </a:cubicBezTo>
                <a:cubicBezTo>
                  <a:pt x="1911" y="257912"/>
                  <a:pt x="1350" y="256261"/>
                  <a:pt x="820" y="254593"/>
                </a:cubicBezTo>
                <a:cubicBezTo>
                  <a:pt x="-3729" y="240168"/>
                  <a:pt x="11522" y="223735"/>
                  <a:pt x="26367" y="229046"/>
                </a:cubicBezTo>
              </a:path>
            </a:pathLst>
          </a:custGeom>
          <a:solidFill>
            <a:srgbClr val="FDC415"/>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Arial"/>
              <a:ea typeface="Arial"/>
            </a:endParaRPr>
          </a:p>
        </p:txBody>
      </p:sp>
      <p:sp>
        <p:nvSpPr>
          <p:cNvPr id="490" name="Google Shape;1290;p55"/>
          <p:cNvSpPr/>
          <p:nvPr/>
        </p:nvSpPr>
        <p:spPr>
          <a:xfrm>
            <a:off x="8340840" y="4123080"/>
            <a:ext cx="3475440" cy="1770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50000"/>
              </a:lnSpc>
              <a:tabLst>
                <a:tab pos="0" algn="l"/>
              </a:tabLst>
            </a:pPr>
            <a:r>
              <a:rPr lang="en-US" sz="2000" b="0" strike="noStrike" spc="-1">
                <a:solidFill>
                  <a:schemeClr val="dk1"/>
                </a:solidFill>
                <a:latin typeface="Times New Roman"/>
                <a:ea typeface="Times New Roman"/>
              </a:rPr>
              <a:t>Value-Based Proxies calculates the value of resources such as savings or insurance coverage available to women.</a:t>
            </a:r>
            <a:endParaRPr lang="en-US" sz="2000" b="0" strike="noStrike" spc="-1">
              <a:solidFill>
                <a:srgbClr val="000000"/>
              </a:solidFill>
              <a:latin typeface="Arial"/>
            </a:endParaRPr>
          </a:p>
          <a:p>
            <a:pPr>
              <a:lnSpc>
                <a:spcPct val="150000"/>
              </a:lnSpc>
              <a:tabLst>
                <a:tab pos="0" algn="l"/>
              </a:tabLst>
            </a:pPr>
            <a:endParaRPr lang="en-US" sz="2000" b="0" strike="noStrike" spc="-1">
              <a:solidFill>
                <a:srgbClr val="000000"/>
              </a:solidFill>
              <a:latin typeface="Arial"/>
            </a:endParaRPr>
          </a:p>
        </p:txBody>
      </p:sp>
      <p:pic>
        <p:nvPicPr>
          <p:cNvPr id="491" name="Google Shape;1291;p55" descr="箭头"/>
          <p:cNvPicPr/>
          <p:nvPr/>
        </p:nvPicPr>
        <p:blipFill>
          <a:blip r:embed="rId3"/>
          <a:stretch/>
        </p:blipFill>
        <p:spPr>
          <a:xfrm rot="10800000">
            <a:off x="3155400" y="2112120"/>
            <a:ext cx="913680" cy="913680"/>
          </a:xfrm>
          <a:prstGeom prst="rect">
            <a:avLst/>
          </a:prstGeom>
          <a:ln w="0">
            <a:noFill/>
          </a:ln>
        </p:spPr>
      </p:pic>
      <p:pic>
        <p:nvPicPr>
          <p:cNvPr id="492" name="Google Shape;1292;p55" descr="箭头"/>
          <p:cNvPicPr/>
          <p:nvPr/>
        </p:nvPicPr>
        <p:blipFill>
          <a:blip r:embed="rId3"/>
          <a:stretch/>
        </p:blipFill>
        <p:spPr>
          <a:xfrm>
            <a:off x="7896240" y="2093760"/>
            <a:ext cx="913680" cy="913680"/>
          </a:xfrm>
          <a:prstGeom prst="rect">
            <a:avLst/>
          </a:prstGeom>
          <a:ln w="0">
            <a:noFill/>
          </a:ln>
        </p:spPr>
      </p:pic>
      <p:sp>
        <p:nvSpPr>
          <p:cNvPr id="493" name="Google Shape;1293;p55"/>
          <p:cNvSpPr/>
          <p:nvPr/>
        </p:nvSpPr>
        <p:spPr>
          <a:xfrm>
            <a:off x="688320" y="3754800"/>
            <a:ext cx="3360960" cy="109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50000"/>
              </a:lnSpc>
              <a:tabLst>
                <a:tab pos="0" algn="l"/>
              </a:tabLst>
            </a:pPr>
            <a:r>
              <a:rPr lang="en-US" sz="2000" b="0" strike="noStrike" spc="-1">
                <a:solidFill>
                  <a:schemeClr val="dk1"/>
                </a:solidFill>
                <a:latin typeface="Times New Roman"/>
                <a:ea typeface="Times New Roman"/>
              </a:rPr>
              <a:t>Cost-Based Proxies calculates future cost savings or potential income increases, such as the economic benefit of time saved.</a:t>
            </a:r>
            <a:endParaRPr lang="en-US" sz="2000" b="0" strike="noStrike" spc="-1">
              <a:solidFill>
                <a:srgbClr val="000000"/>
              </a:solidFill>
              <a:latin typeface="Arial"/>
            </a:endParaRPr>
          </a:p>
          <a:p>
            <a:pPr>
              <a:lnSpc>
                <a:spcPct val="100000"/>
              </a:lnSpc>
              <a:tabLst>
                <a:tab pos="0" algn="l"/>
              </a:tabLst>
            </a:pPr>
            <a:endParaRPr lang="en-US" sz="2000" b="0" strike="noStrike" spc="-1">
              <a:solidFill>
                <a:srgbClr val="000000"/>
              </a:solidFill>
              <a:latin typeface="Arial"/>
            </a:endParaRPr>
          </a:p>
        </p:txBody>
      </p:sp>
      <p:sp>
        <p:nvSpPr>
          <p:cNvPr id="494" name="Google Shape;1294;p55"/>
          <p:cNvSpPr/>
          <p:nvPr/>
        </p:nvSpPr>
        <p:spPr>
          <a:xfrm>
            <a:off x="878040" y="1036440"/>
            <a:ext cx="10478160" cy="38988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000" b="0" strike="noStrike" spc="-1">
                <a:solidFill>
                  <a:schemeClr val="lt1"/>
                </a:solidFill>
                <a:latin typeface="Times New Roman"/>
                <a:ea typeface="Times New Roman"/>
              </a:rPr>
              <a:t>Quantified &amp; Monetized social value allows IIX to calculate the Social Return on Investment (SROI)</a:t>
            </a:r>
            <a:endParaRPr lang="en-US" sz="2000" b="0" strike="noStrike" spc="-1">
              <a:solidFill>
                <a:srgbClr val="FFFFFF"/>
              </a:solidFill>
              <a:latin typeface="Arial"/>
            </a:endParaRPr>
          </a:p>
        </p:txBody>
      </p:sp>
      <p:sp>
        <p:nvSpPr>
          <p:cNvPr id="495" name="Google Shape;1295;p55"/>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33</a:t>
            </a:r>
            <a:endParaRPr lang="en-US" sz="1800" b="0" strike="noStrike" spc="-1">
              <a:solidFill>
                <a:srgbClr val="FFFFFF"/>
              </a:solidFill>
              <a:latin typeface="Arial"/>
            </a:endParaRPr>
          </a:p>
        </p:txBody>
      </p:sp>
      <p:sp>
        <p:nvSpPr>
          <p:cNvPr id="496" name="Google Shape;1296;p55"/>
          <p:cNvSpPr/>
          <p:nvPr/>
        </p:nvSpPr>
        <p:spPr>
          <a:xfrm>
            <a:off x="9169920" y="406440"/>
            <a:ext cx="2255760" cy="2404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97" name="Google Shape;1298;p55"/>
          <p:cNvSpPr/>
          <p:nvPr/>
        </p:nvSpPr>
        <p:spPr>
          <a:xfrm>
            <a:off x="938736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98" name="Google Shape;1299;p55"/>
          <p:cNvSpPr/>
          <p:nvPr/>
        </p:nvSpPr>
        <p:spPr>
          <a:xfrm>
            <a:off x="97884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499" name="Google Shape;1301;p55"/>
          <p:cNvSpPr/>
          <p:nvPr/>
        </p:nvSpPr>
        <p:spPr>
          <a:xfrm>
            <a:off x="105912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500" name="Google Shape;1303;p55"/>
          <p:cNvSpPr/>
          <p:nvPr/>
        </p:nvSpPr>
        <p:spPr>
          <a:xfrm>
            <a:off x="10200600" y="46728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501" name="Google Shape;1312;p56"/>
          <p:cNvSpPr/>
          <p:nvPr/>
        </p:nvSpPr>
        <p:spPr>
          <a:xfrm>
            <a:off x="4943520" y="3673440"/>
            <a:ext cx="1955880" cy="84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80000"/>
              </a:lnSpc>
              <a:tabLst>
                <a:tab pos="0" algn="l"/>
              </a:tabLst>
            </a:pPr>
            <a:r>
              <a:rPr lang="en-US" sz="3600" b="0" strike="noStrike" spc="-1">
                <a:solidFill>
                  <a:schemeClr val="dk1"/>
                </a:solidFill>
                <a:latin typeface="Times New Roman"/>
                <a:ea typeface="Times New Roman"/>
              </a:rPr>
              <a:t>SROI</a:t>
            </a:r>
            <a:endParaRPr lang="en-US" sz="3600" b="0" strike="noStrike" spc="-1">
              <a:solidFill>
                <a:srgbClr val="000000"/>
              </a:solidFill>
              <a:latin typeface="Arial"/>
            </a:endParaRPr>
          </a:p>
          <a:p>
            <a:pPr algn="ctr">
              <a:lnSpc>
                <a:spcPct val="80000"/>
              </a:lnSpc>
              <a:tabLst>
                <a:tab pos="0" algn="l"/>
              </a:tabLst>
            </a:pPr>
            <a:r>
              <a:rPr lang="en-US" sz="3600" b="0" strike="noStrike" spc="-1">
                <a:solidFill>
                  <a:srgbClr val="000000"/>
                </a:solidFill>
                <a:latin typeface="Arial"/>
                <a:ea typeface="Arial"/>
              </a:rPr>
              <a:t>=</a:t>
            </a:r>
            <a:endParaRPr lang="en-US" sz="3600" b="0" strike="noStrike" spc="-1">
              <a:solidFill>
                <a:srgbClr val="000000"/>
              </a:solidFill>
              <a:latin typeface="Arial"/>
            </a:endParaRPr>
          </a:p>
          <a:p>
            <a:pPr>
              <a:lnSpc>
                <a:spcPct val="100000"/>
              </a:lnSpc>
              <a:tabLst>
                <a:tab pos="0" algn="l"/>
              </a:tabLst>
            </a:pPr>
            <a:endParaRPr lang="en-US" sz="2800" b="0" strike="noStrike" spc="-1">
              <a:solidFill>
                <a:srgbClr val="000000"/>
              </a:solidFill>
              <a:latin typeface="Arial"/>
            </a:endParaRPr>
          </a:p>
          <a:p>
            <a:pPr>
              <a:lnSpc>
                <a:spcPct val="100000"/>
              </a:lnSpc>
              <a:tabLst>
                <a:tab pos="0" algn="l"/>
              </a:tabLst>
            </a:pPr>
            <a:r>
              <a:rPr lang="en-US" sz="2800" b="0" strike="noStrike" spc="-1">
                <a:solidFill>
                  <a:schemeClr val="dk1"/>
                </a:solidFill>
                <a:latin typeface="Times New Roman"/>
                <a:ea typeface="Times New Roman"/>
              </a:rPr>
              <a:t>                                                 </a:t>
            </a:r>
            <a:endParaRPr lang="en-US" sz="2800" b="0" strike="noStrike" spc="-1">
              <a:solidFill>
                <a:srgbClr val="000000"/>
              </a:solidFill>
              <a:latin typeface="Arial"/>
            </a:endParaRPr>
          </a:p>
        </p:txBody>
      </p:sp>
      <p:pic>
        <p:nvPicPr>
          <p:cNvPr id="502" name="Google Shape;1313;p56"/>
          <p:cNvPicPr/>
          <p:nvPr/>
        </p:nvPicPr>
        <p:blipFill>
          <a:blip r:embed="rId4"/>
          <a:srcRect l="51881" r="3217"/>
          <a:stretch/>
        </p:blipFill>
        <p:spPr>
          <a:xfrm>
            <a:off x="4368240" y="4289400"/>
            <a:ext cx="3476520" cy="1296000"/>
          </a:xfrm>
          <a:prstGeom prst="rect">
            <a:avLst/>
          </a:prstGeom>
          <a:ln w="0">
            <a:noFill/>
          </a:ln>
        </p:spPr>
      </p:pic>
      <p:sp>
        <p:nvSpPr>
          <p:cNvPr id="503" name="Google Shape;1316;p56"/>
          <p:cNvSpPr/>
          <p:nvPr/>
        </p:nvSpPr>
        <p:spPr>
          <a:xfrm>
            <a:off x="3976200" y="5561280"/>
            <a:ext cx="4002840" cy="49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en-US" sz="2400" b="0" strike="noStrike" spc="-1">
                <a:solidFill>
                  <a:schemeClr val="dk1"/>
                </a:solidFill>
                <a:latin typeface="Times New Roman"/>
                <a:ea typeface="Times New Roman"/>
              </a:rPr>
              <a:t>WLB6’s targeted SROI is 25%</a:t>
            </a:r>
            <a:endParaRPr lang="en-US" sz="2400" b="0" strike="noStrike" spc="-1">
              <a:solidFill>
                <a:srgbClr val="000000"/>
              </a:solidFill>
              <a:latin typeface="Arial"/>
            </a:endParaRPr>
          </a:p>
          <a:p>
            <a:pPr>
              <a:lnSpc>
                <a:spcPct val="100000"/>
              </a:lnSpc>
              <a:tabLst>
                <a:tab pos="0" algn="l"/>
              </a:tabLst>
            </a:pPr>
            <a:endParaRPr lang="en-US" sz="1800" b="0" strike="noStrike" spc="-1">
              <a:solidFill>
                <a:srgbClr val="000000"/>
              </a:solidFill>
              <a:latin typeface="Arial"/>
            </a:endParaRPr>
          </a:p>
          <a:p>
            <a:pPr>
              <a:lnSpc>
                <a:spcPct val="100000"/>
              </a:lnSpc>
              <a:tabLst>
                <a:tab pos="0" algn="l"/>
              </a:tabLst>
            </a:pPr>
            <a:endParaRPr lang="en-US" sz="1800" b="0" strike="noStrike" spc="-1">
              <a:solidFill>
                <a:srgbClr val="000000"/>
              </a:solidFill>
              <a:latin typeface="Arial"/>
            </a:endParaRPr>
          </a:p>
        </p:txBody>
      </p:sp>
      <p:sp>
        <p:nvSpPr>
          <p:cNvPr id="504" name="Google Shape;1438;p62"/>
          <p:cNvSpPr/>
          <p:nvPr/>
        </p:nvSpPr>
        <p:spPr>
          <a:xfrm>
            <a:off x="10992600" y="464760"/>
            <a:ext cx="220320" cy="12888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505" name="Google Shape;1469;p64"/>
          <p:cNvSpPr/>
          <p:nvPr/>
        </p:nvSpPr>
        <p:spPr>
          <a:xfrm>
            <a:off x="819720" y="335160"/>
            <a:ext cx="1202508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WLB’s impact assessment align with Orange Bond Principles™</a:t>
            </a:r>
            <a:endParaRPr lang="en-US" sz="3000" b="0" strike="noStrike" spc="-1">
              <a:solidFill>
                <a:srgbClr val="000000"/>
              </a:solidFill>
              <a:latin typeface="Arial"/>
            </a:endParaRPr>
          </a:p>
        </p:txBody>
      </p:sp>
      <p:sp>
        <p:nvSpPr>
          <p:cNvPr id="506" name="Google Shape;1470;p64"/>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507" name="Google Shape;1471;p64"/>
          <p:cNvSpPr/>
          <p:nvPr/>
        </p:nvSpPr>
        <p:spPr>
          <a:xfrm>
            <a:off x="720000" y="1197720"/>
            <a:ext cx="11019600" cy="50652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000" b="0" strike="noStrike" spc="-1">
                <a:solidFill>
                  <a:schemeClr val="lt1"/>
                </a:solidFill>
                <a:latin typeface="Times New Roman"/>
                <a:ea typeface="Times New Roman"/>
              </a:rPr>
              <a:t>First Principle - promotes gender positive capital allocation</a:t>
            </a:r>
            <a:endParaRPr lang="en-US" sz="2000" b="0" strike="noStrike" spc="-1">
              <a:solidFill>
                <a:srgbClr val="FFFFFF"/>
              </a:solidFill>
              <a:latin typeface="Arial"/>
            </a:endParaRPr>
          </a:p>
        </p:txBody>
      </p:sp>
      <p:sp>
        <p:nvSpPr>
          <p:cNvPr id="508" name="Google Shape;1472;p64"/>
          <p:cNvSpPr/>
          <p:nvPr/>
        </p:nvSpPr>
        <p:spPr>
          <a:xfrm flipH="1">
            <a:off x="819000" y="2064960"/>
            <a:ext cx="5036040" cy="3366720"/>
          </a:xfrm>
          <a:prstGeom prst="flowChartAlternateProcess">
            <a:avLst/>
          </a:prstGeom>
          <a:no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50000"/>
              </a:lnSpc>
              <a:tabLst>
                <a:tab pos="0" algn="l"/>
              </a:tabLst>
            </a:pPr>
            <a:r>
              <a:rPr lang="en-US" sz="2000" b="0" strike="noStrike" spc="-1">
                <a:solidFill>
                  <a:schemeClr val="dk1"/>
                </a:solidFill>
                <a:latin typeface="Times New Roman"/>
                <a:ea typeface="Times New Roman"/>
              </a:rPr>
              <a:t>WLB6 ensures that this objective is met by including gender-specific impact covenants in the loan agreements with the regional borrowers.</a:t>
            </a:r>
            <a:endParaRPr lang="en-US" sz="2000" b="0" strike="noStrike" spc="-1">
              <a:solidFill>
                <a:srgbClr val="000000"/>
              </a:solidFill>
              <a:latin typeface="Arial"/>
            </a:endParaRPr>
          </a:p>
        </p:txBody>
      </p:sp>
      <p:pic>
        <p:nvPicPr>
          <p:cNvPr id="509" name="Google Shape;1473;p64" descr="DALL·E 2024-11-14 01.08.12 - A simplistic, abstract image depicting women making deals in front of a bank. The design is minimalistic, with smooth outlines showing two stylized fe"/>
          <p:cNvPicPr/>
          <p:nvPr/>
        </p:nvPicPr>
        <p:blipFill>
          <a:blip r:embed="rId3"/>
          <a:stretch/>
        </p:blipFill>
        <p:spPr>
          <a:xfrm>
            <a:off x="7362720" y="2064960"/>
            <a:ext cx="3430800" cy="3430800"/>
          </a:xfrm>
          <a:prstGeom prst="rect">
            <a:avLst/>
          </a:prstGeom>
          <a:ln w="0">
            <a:noFill/>
          </a:ln>
        </p:spPr>
      </p:pic>
      <p:sp>
        <p:nvSpPr>
          <p:cNvPr id="510" name="Google Shape;1474;p64"/>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34</a:t>
            </a:r>
            <a:endParaRPr lang="en-US" sz="1800" b="0" strike="noStrike" spc="-1">
              <a:solidFill>
                <a:srgbClr val="FFFFFF"/>
              </a:solidFill>
              <a:latin typeface="Arial"/>
            </a:endParaRPr>
          </a:p>
        </p:txBody>
      </p:sp>
      <p:sp>
        <p:nvSpPr>
          <p:cNvPr id="511" name="Google Shape;1475;p64"/>
          <p:cNvSpPr/>
          <p:nvPr/>
        </p:nvSpPr>
        <p:spPr>
          <a:xfrm>
            <a:off x="551160" y="6356520"/>
            <a:ext cx="1256040" cy="24120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512" name="Google Shape;1476;p64"/>
          <p:cNvSpPr/>
          <p:nvPr/>
        </p:nvSpPr>
        <p:spPr>
          <a:xfrm>
            <a:off x="1045800" y="64173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513" name="Google Shape;1477;p64"/>
          <p:cNvSpPr/>
          <p:nvPr/>
        </p:nvSpPr>
        <p:spPr>
          <a:xfrm>
            <a:off x="1447200" y="64173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514" name="Google Shape;1478;p64"/>
          <p:cNvSpPr/>
          <p:nvPr/>
        </p:nvSpPr>
        <p:spPr>
          <a:xfrm>
            <a:off x="644400" y="6417360"/>
            <a:ext cx="220320" cy="12888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515" name="Google Shape;1483;p65"/>
          <p:cNvSpPr/>
          <p:nvPr/>
        </p:nvSpPr>
        <p:spPr>
          <a:xfrm>
            <a:off x="819720" y="335160"/>
            <a:ext cx="1202508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WLB’s impact assessment align with Orange Bond Principles™</a:t>
            </a:r>
            <a:endParaRPr lang="en-US" sz="3000" b="0" strike="noStrike" spc="-1">
              <a:solidFill>
                <a:srgbClr val="000000"/>
              </a:solidFill>
              <a:latin typeface="Arial"/>
            </a:endParaRPr>
          </a:p>
        </p:txBody>
      </p:sp>
      <p:sp>
        <p:nvSpPr>
          <p:cNvPr id="516" name="Google Shape;1484;p65"/>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517" name="Google Shape;1485;p65"/>
          <p:cNvSpPr/>
          <p:nvPr/>
        </p:nvSpPr>
        <p:spPr>
          <a:xfrm>
            <a:off x="720000" y="1197720"/>
            <a:ext cx="11019600" cy="50652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000" b="0" strike="noStrike" spc="-1">
                <a:solidFill>
                  <a:schemeClr val="lt1"/>
                </a:solidFill>
                <a:latin typeface="Times New Roman"/>
                <a:ea typeface="Times New Roman"/>
              </a:rPr>
              <a:t>Second Principle - promotes gender-lens decision-making and women's leadership</a:t>
            </a:r>
            <a:endParaRPr lang="en-US" sz="2000" b="0" strike="noStrike" spc="-1">
              <a:solidFill>
                <a:srgbClr val="FFFFFF"/>
              </a:solidFill>
              <a:latin typeface="Arial"/>
            </a:endParaRPr>
          </a:p>
        </p:txBody>
      </p:sp>
      <p:sp>
        <p:nvSpPr>
          <p:cNvPr id="518" name="Google Shape;1486;p65"/>
          <p:cNvSpPr/>
          <p:nvPr/>
        </p:nvSpPr>
        <p:spPr>
          <a:xfrm>
            <a:off x="1402920" y="2725560"/>
            <a:ext cx="3961080" cy="2503800"/>
          </a:xfrm>
          <a:prstGeom prst="roundRect">
            <a:avLst>
              <a:gd name="adj" fmla="val 11912"/>
            </a:avLst>
          </a:prstGeom>
          <a:solidFill>
            <a:srgbClr val="FFFFFF"/>
          </a:solidFill>
          <a:ln w="9525">
            <a:solidFill>
              <a:srgbClr val="999999">
                <a:alpha val="20000"/>
              </a:srgbClr>
            </a:solidFill>
            <a:miter/>
          </a:ln>
          <a:effectLst>
            <a:outerShdw blurRad="101520" dist="37674" dir="2700000" algn="tl" rotWithShape="0">
              <a:srgbClr val="000000">
                <a:alpha val="15000"/>
              </a:srgbClr>
            </a:outerShdw>
          </a:effectLst>
        </p:spPr>
        <p:style>
          <a:lnRef idx="0">
            <a:scrgbClr r="0" g="0" b="0"/>
          </a:lnRef>
          <a:fillRef idx="0">
            <a:scrgbClr r="0" g="0" b="0"/>
          </a:fillRef>
          <a:effectRef idx="0">
            <a:scrgbClr r="0" g="0" b="0"/>
          </a:effectRef>
          <a:fontRef idx="minor"/>
        </p:style>
        <p:txBody>
          <a:bodyPr lIns="252000" tIns="0" rIns="288360" bIns="0" anchor="ctr">
            <a:noAutofit/>
          </a:bodyPr>
          <a:lstStyle/>
          <a:p>
            <a:pPr>
              <a:lnSpc>
                <a:spcPct val="150000"/>
              </a:lnSpc>
              <a:tabLst>
                <a:tab pos="0" algn="l"/>
              </a:tabLst>
            </a:pPr>
            <a:r>
              <a:rPr lang="en-US" sz="2000" b="0" strike="noStrike" spc="-1">
                <a:solidFill>
                  <a:schemeClr val="dk1"/>
                </a:solidFill>
                <a:latin typeface="Times New Roman"/>
                <a:ea typeface="Times New Roman"/>
              </a:rPr>
              <a:t>Not only does WLB6 produce positive outputs, but IIX also serves as a model. </a:t>
            </a:r>
            <a:endParaRPr lang="en-US" sz="2000" b="0" strike="noStrike" spc="-1">
              <a:solidFill>
                <a:srgbClr val="000000"/>
              </a:solidFill>
              <a:latin typeface="Arial"/>
            </a:endParaRPr>
          </a:p>
        </p:txBody>
      </p:sp>
      <p:sp>
        <p:nvSpPr>
          <p:cNvPr id="519" name="Google Shape;1487;p65"/>
          <p:cNvSpPr/>
          <p:nvPr/>
        </p:nvSpPr>
        <p:spPr>
          <a:xfrm>
            <a:off x="1198080" y="3017520"/>
            <a:ext cx="203760" cy="657000"/>
          </a:xfrm>
          <a:custGeom>
            <a:avLst/>
            <a:gdLst>
              <a:gd name="textAreaLeft" fmla="*/ 0 w 203760"/>
              <a:gd name="textAreaRight" fmla="*/ 204120 w 203760"/>
              <a:gd name="textAreaTop" fmla="*/ 0 h 657000"/>
              <a:gd name="textAreaBottom" fmla="*/ 657360 h 657000"/>
            </a:gdLst>
            <a:ahLst/>
            <a:cxnLst/>
            <a:rect l="textAreaLeft" t="textAreaTop" r="textAreaRight" b="textAreaBottom"/>
            <a:pathLst>
              <a:path w="101828" h="327088">
                <a:moveTo>
                  <a:pt x="-57" y="47867"/>
                </a:moveTo>
                <a:lnTo>
                  <a:pt x="-57" y="199314"/>
                </a:lnTo>
                <a:cubicBezTo>
                  <a:pt x="-329" y="224699"/>
                  <a:pt x="8034" y="249416"/>
                  <a:pt x="23660" y="269418"/>
                </a:cubicBezTo>
                <a:cubicBezTo>
                  <a:pt x="44745" y="294450"/>
                  <a:pt x="71531" y="314043"/>
                  <a:pt x="101765" y="326568"/>
                </a:cubicBezTo>
                <a:lnTo>
                  <a:pt x="101765" y="-520"/>
                </a:lnTo>
                <a:cubicBezTo>
                  <a:pt x="101765" y="-520"/>
                  <a:pt x="85954" y="1861"/>
                  <a:pt x="-57" y="47867"/>
                </a:cubicBezTo>
                <a:close/>
              </a:path>
            </a:pathLst>
          </a:custGeom>
          <a:solidFill>
            <a:srgbClr val="C13418"/>
          </a:solidFill>
          <a:ln w="0">
            <a:noFill/>
          </a:ln>
        </p:spPr>
        <p:style>
          <a:lnRef idx="0">
            <a:scrgbClr r="0" g="0" b="0"/>
          </a:lnRef>
          <a:fillRef idx="0">
            <a:scrgbClr r="0" g="0" b="0"/>
          </a:fillRef>
          <a:effectRef idx="0">
            <a:scrgbClr r="0" g="0" b="0"/>
          </a:effectRef>
          <a:fontRef idx="minor"/>
        </p:style>
        <p:txBody>
          <a:bodyPr anchor="ctr">
            <a:noAutofit/>
          </a:bodyPr>
          <a:lstStyle/>
          <a:p>
            <a:pPr>
              <a:lnSpc>
                <a:spcPct val="100000"/>
              </a:lnSpc>
              <a:tabLst>
                <a:tab pos="0" algn="l"/>
              </a:tabLst>
            </a:pPr>
            <a:endParaRPr lang="en-US" sz="1800" b="0" strike="noStrike" spc="-1">
              <a:solidFill>
                <a:schemeClr val="dk1"/>
              </a:solidFill>
              <a:latin typeface="Times New Roman"/>
              <a:ea typeface="Times New Roman"/>
            </a:endParaRPr>
          </a:p>
        </p:txBody>
      </p:sp>
      <p:sp>
        <p:nvSpPr>
          <p:cNvPr id="520" name="Google Shape;1488;p65"/>
          <p:cNvSpPr/>
          <p:nvPr/>
        </p:nvSpPr>
        <p:spPr>
          <a:xfrm>
            <a:off x="1198080" y="2482920"/>
            <a:ext cx="2431800" cy="812880"/>
          </a:xfrm>
          <a:custGeom>
            <a:avLst/>
            <a:gdLst>
              <a:gd name="textAreaLeft" fmla="*/ 0 w 2431800"/>
              <a:gd name="textAreaRight" fmla="*/ 2432160 w 2431800"/>
              <a:gd name="textAreaTop" fmla="*/ 0 h 812880"/>
              <a:gd name="textAreaBottom" fmla="*/ 813240 h 812880"/>
            </a:gdLst>
            <a:ahLst/>
            <a:cxnLst/>
            <a:rect l="textAreaLeft" t="textAreaTop" r="textAreaRight" b="textAreaBottom"/>
            <a:pathLst>
              <a:path w="1399508" h="425100">
                <a:moveTo>
                  <a:pt x="165296" y="367481"/>
                </a:moveTo>
                <a:lnTo>
                  <a:pt x="1215427" y="367481"/>
                </a:lnTo>
                <a:cubicBezTo>
                  <a:pt x="1317011" y="367539"/>
                  <a:pt x="1399393" y="285233"/>
                  <a:pt x="1399450" y="183649"/>
                </a:cubicBezTo>
                <a:cubicBezTo>
                  <a:pt x="1399450" y="183620"/>
                  <a:pt x="1399450" y="183582"/>
                  <a:pt x="1399450" y="183554"/>
                </a:cubicBezTo>
                <a:lnTo>
                  <a:pt x="1399450" y="183554"/>
                </a:lnTo>
                <a:cubicBezTo>
                  <a:pt x="1399450" y="81922"/>
                  <a:pt x="1317059" y="-469"/>
                  <a:pt x="1215427" y="-469"/>
                </a:cubicBezTo>
                <a:lnTo>
                  <a:pt x="183965" y="-469"/>
                </a:lnTo>
                <a:cubicBezTo>
                  <a:pt x="82332" y="-469"/>
                  <a:pt x="-58" y="81922"/>
                  <a:pt x="-58" y="183554"/>
                </a:cubicBezTo>
                <a:lnTo>
                  <a:pt x="-58" y="424631"/>
                </a:lnTo>
                <a:lnTo>
                  <a:pt x="23087" y="406534"/>
                </a:lnTo>
                <a:cubicBezTo>
                  <a:pt x="49665" y="385579"/>
                  <a:pt x="81698" y="372682"/>
                  <a:pt x="115385" y="369386"/>
                </a:cubicBezTo>
                <a:cubicBezTo>
                  <a:pt x="132149" y="367672"/>
                  <a:pt x="149198" y="367481"/>
                  <a:pt x="165296" y="367481"/>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lIns="0" tIns="0" rIns="0" bIns="108000" anchor="ctr">
            <a:noAutofit/>
          </a:bodyPr>
          <a:lstStyle/>
          <a:p>
            <a:pPr algn="ctr">
              <a:lnSpc>
                <a:spcPct val="100000"/>
              </a:lnSpc>
              <a:tabLst>
                <a:tab pos="0" algn="l"/>
              </a:tabLst>
            </a:pPr>
            <a:endParaRPr lang="en-US" sz="3600" b="1" strike="noStrike" spc="-1">
              <a:solidFill>
                <a:srgbClr val="FFFFFF"/>
              </a:solidFill>
              <a:latin typeface="SimSun"/>
              <a:ea typeface="SimSun"/>
            </a:endParaRPr>
          </a:p>
        </p:txBody>
      </p:sp>
      <p:sp>
        <p:nvSpPr>
          <p:cNvPr id="521" name="Google Shape;1489;p65"/>
          <p:cNvSpPr/>
          <p:nvPr/>
        </p:nvSpPr>
        <p:spPr>
          <a:xfrm>
            <a:off x="6935400" y="2725560"/>
            <a:ext cx="4423320" cy="2503800"/>
          </a:xfrm>
          <a:prstGeom prst="roundRect">
            <a:avLst>
              <a:gd name="adj" fmla="val 11912"/>
            </a:avLst>
          </a:prstGeom>
          <a:solidFill>
            <a:srgbClr val="FFFFFF"/>
          </a:solidFill>
          <a:ln w="9525">
            <a:solidFill>
              <a:srgbClr val="999999">
                <a:alpha val="20000"/>
              </a:srgbClr>
            </a:solidFill>
            <a:miter/>
          </a:ln>
          <a:effectLst>
            <a:outerShdw blurRad="101520" dist="37674" dir="2700000" algn="tl" rotWithShape="0">
              <a:srgbClr val="000000">
                <a:alpha val="15000"/>
              </a:srgbClr>
            </a:outerShdw>
          </a:effectLst>
        </p:spPr>
        <p:style>
          <a:lnRef idx="0">
            <a:scrgbClr r="0" g="0" b="0"/>
          </a:lnRef>
          <a:fillRef idx="0">
            <a:scrgbClr r="0" g="0" b="0"/>
          </a:fillRef>
          <a:effectRef idx="0">
            <a:scrgbClr r="0" g="0" b="0"/>
          </a:effectRef>
          <a:fontRef idx="minor"/>
        </p:style>
        <p:txBody>
          <a:bodyPr lIns="252000" tIns="0" rIns="288360" bIns="0" anchor="ctr">
            <a:noAutofit/>
          </a:bodyPr>
          <a:lstStyle/>
          <a:p>
            <a:pPr>
              <a:lnSpc>
                <a:spcPct val="150000"/>
              </a:lnSpc>
              <a:tabLst>
                <a:tab pos="0" algn="l"/>
              </a:tabLst>
            </a:pPr>
            <a:r>
              <a:rPr lang="en-US" sz="1800" b="0" strike="noStrike" spc="-1">
                <a:solidFill>
                  <a:schemeClr val="dk1"/>
                </a:solidFill>
                <a:latin typeface="Times New Roman"/>
                <a:ea typeface="Times New Roman"/>
              </a:rPr>
              <a:t>IIX is 50% women-owned, with women making up 40% of the investment committee and around 66% of the staff involved in the bond's core functions. </a:t>
            </a:r>
            <a:endParaRPr lang="en-US" sz="1800" b="0" strike="noStrike" spc="-1">
              <a:solidFill>
                <a:srgbClr val="000000"/>
              </a:solidFill>
              <a:latin typeface="Arial"/>
            </a:endParaRPr>
          </a:p>
        </p:txBody>
      </p:sp>
      <p:sp>
        <p:nvSpPr>
          <p:cNvPr id="522" name="Google Shape;1490;p65"/>
          <p:cNvSpPr/>
          <p:nvPr/>
        </p:nvSpPr>
        <p:spPr>
          <a:xfrm>
            <a:off x="6730200" y="3017520"/>
            <a:ext cx="203760" cy="657000"/>
          </a:xfrm>
          <a:custGeom>
            <a:avLst/>
            <a:gdLst>
              <a:gd name="textAreaLeft" fmla="*/ 0 w 203760"/>
              <a:gd name="textAreaRight" fmla="*/ 204120 w 203760"/>
              <a:gd name="textAreaTop" fmla="*/ 0 h 657000"/>
              <a:gd name="textAreaBottom" fmla="*/ 657360 h 657000"/>
            </a:gdLst>
            <a:ahLst/>
            <a:cxnLst/>
            <a:rect l="textAreaLeft" t="textAreaTop" r="textAreaRight" b="textAreaBottom"/>
            <a:pathLst>
              <a:path w="101828" h="327088">
                <a:moveTo>
                  <a:pt x="-57" y="47867"/>
                </a:moveTo>
                <a:lnTo>
                  <a:pt x="-57" y="199314"/>
                </a:lnTo>
                <a:cubicBezTo>
                  <a:pt x="-329" y="224699"/>
                  <a:pt x="8034" y="249416"/>
                  <a:pt x="23660" y="269418"/>
                </a:cubicBezTo>
                <a:cubicBezTo>
                  <a:pt x="44745" y="294450"/>
                  <a:pt x="71531" y="314043"/>
                  <a:pt x="101765" y="326568"/>
                </a:cubicBezTo>
                <a:lnTo>
                  <a:pt x="101765" y="-520"/>
                </a:lnTo>
                <a:cubicBezTo>
                  <a:pt x="101765" y="-520"/>
                  <a:pt x="85954" y="1861"/>
                  <a:pt x="-57" y="47867"/>
                </a:cubicBezTo>
                <a:close/>
              </a:path>
            </a:pathLst>
          </a:custGeom>
          <a:solidFill>
            <a:srgbClr val="C13418"/>
          </a:solidFill>
          <a:ln w="0">
            <a:noFill/>
          </a:ln>
        </p:spPr>
        <p:style>
          <a:lnRef idx="0">
            <a:scrgbClr r="0" g="0" b="0"/>
          </a:lnRef>
          <a:fillRef idx="0">
            <a:scrgbClr r="0" g="0" b="0"/>
          </a:fillRef>
          <a:effectRef idx="0">
            <a:scrgbClr r="0" g="0" b="0"/>
          </a:effectRef>
          <a:fontRef idx="minor"/>
        </p:style>
        <p:txBody>
          <a:bodyPr anchor="ctr">
            <a:noAutofit/>
          </a:bodyPr>
          <a:lstStyle/>
          <a:p>
            <a:pPr>
              <a:lnSpc>
                <a:spcPct val="100000"/>
              </a:lnSpc>
              <a:tabLst>
                <a:tab pos="0" algn="l"/>
              </a:tabLst>
            </a:pPr>
            <a:endParaRPr lang="en-US" sz="1800" b="0" strike="noStrike" spc="-1">
              <a:solidFill>
                <a:schemeClr val="dk1"/>
              </a:solidFill>
              <a:latin typeface="Times New Roman"/>
              <a:ea typeface="Times New Roman"/>
            </a:endParaRPr>
          </a:p>
        </p:txBody>
      </p:sp>
      <p:sp>
        <p:nvSpPr>
          <p:cNvPr id="523" name="Google Shape;1491;p65"/>
          <p:cNvSpPr/>
          <p:nvPr/>
        </p:nvSpPr>
        <p:spPr>
          <a:xfrm>
            <a:off x="6730200" y="2482920"/>
            <a:ext cx="2431800" cy="812880"/>
          </a:xfrm>
          <a:custGeom>
            <a:avLst/>
            <a:gdLst>
              <a:gd name="textAreaLeft" fmla="*/ 0 w 2431800"/>
              <a:gd name="textAreaRight" fmla="*/ 2432160 w 2431800"/>
              <a:gd name="textAreaTop" fmla="*/ 0 h 812880"/>
              <a:gd name="textAreaBottom" fmla="*/ 813240 h 812880"/>
            </a:gdLst>
            <a:ahLst/>
            <a:cxnLst/>
            <a:rect l="textAreaLeft" t="textAreaTop" r="textAreaRight" b="textAreaBottom"/>
            <a:pathLst>
              <a:path w="1399508" h="425100">
                <a:moveTo>
                  <a:pt x="165296" y="367481"/>
                </a:moveTo>
                <a:lnTo>
                  <a:pt x="1215427" y="367481"/>
                </a:lnTo>
                <a:cubicBezTo>
                  <a:pt x="1317011" y="367539"/>
                  <a:pt x="1399393" y="285233"/>
                  <a:pt x="1399450" y="183649"/>
                </a:cubicBezTo>
                <a:cubicBezTo>
                  <a:pt x="1399450" y="183620"/>
                  <a:pt x="1399450" y="183582"/>
                  <a:pt x="1399450" y="183554"/>
                </a:cubicBezTo>
                <a:lnTo>
                  <a:pt x="1399450" y="183554"/>
                </a:lnTo>
                <a:cubicBezTo>
                  <a:pt x="1399450" y="81922"/>
                  <a:pt x="1317059" y="-469"/>
                  <a:pt x="1215427" y="-469"/>
                </a:cubicBezTo>
                <a:lnTo>
                  <a:pt x="183965" y="-469"/>
                </a:lnTo>
                <a:cubicBezTo>
                  <a:pt x="82332" y="-469"/>
                  <a:pt x="-58" y="81922"/>
                  <a:pt x="-58" y="183554"/>
                </a:cubicBezTo>
                <a:lnTo>
                  <a:pt x="-58" y="424631"/>
                </a:lnTo>
                <a:lnTo>
                  <a:pt x="23087" y="406534"/>
                </a:lnTo>
                <a:cubicBezTo>
                  <a:pt x="49665" y="385579"/>
                  <a:pt x="81698" y="372682"/>
                  <a:pt x="115385" y="369386"/>
                </a:cubicBezTo>
                <a:cubicBezTo>
                  <a:pt x="132149" y="367672"/>
                  <a:pt x="149198" y="367481"/>
                  <a:pt x="165296" y="367481"/>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lIns="0" tIns="0" rIns="0" bIns="108000" anchor="ctr">
            <a:noAutofit/>
          </a:bodyPr>
          <a:lstStyle/>
          <a:p>
            <a:pPr algn="ctr">
              <a:lnSpc>
                <a:spcPct val="100000"/>
              </a:lnSpc>
              <a:tabLst>
                <a:tab pos="0" algn="l"/>
              </a:tabLst>
            </a:pPr>
            <a:endParaRPr lang="en-US" sz="3600" b="1" strike="noStrike" spc="-1">
              <a:solidFill>
                <a:srgbClr val="FFFFFF"/>
              </a:solidFill>
              <a:latin typeface="SimSun"/>
              <a:ea typeface="SimSun"/>
            </a:endParaRPr>
          </a:p>
        </p:txBody>
      </p:sp>
      <p:pic>
        <p:nvPicPr>
          <p:cNvPr id="524" name="Google Shape;1492;p65" descr="手"/>
          <p:cNvPicPr/>
          <p:nvPr/>
        </p:nvPicPr>
        <p:blipFill>
          <a:blip r:embed="rId3"/>
          <a:stretch/>
        </p:blipFill>
        <p:spPr>
          <a:xfrm>
            <a:off x="7270920" y="2566800"/>
            <a:ext cx="450000" cy="450000"/>
          </a:xfrm>
          <a:prstGeom prst="rect">
            <a:avLst/>
          </a:prstGeom>
          <a:ln w="0">
            <a:noFill/>
          </a:ln>
        </p:spPr>
      </p:pic>
      <p:pic>
        <p:nvPicPr>
          <p:cNvPr id="525" name="Google Shape;1493;p65" descr="手"/>
          <p:cNvPicPr/>
          <p:nvPr/>
        </p:nvPicPr>
        <p:blipFill>
          <a:blip r:embed="rId3"/>
          <a:stretch/>
        </p:blipFill>
        <p:spPr>
          <a:xfrm>
            <a:off x="1696680" y="2566800"/>
            <a:ext cx="450000" cy="450000"/>
          </a:xfrm>
          <a:prstGeom prst="rect">
            <a:avLst/>
          </a:prstGeom>
          <a:ln w="0">
            <a:noFill/>
          </a:ln>
        </p:spPr>
      </p:pic>
      <p:sp>
        <p:nvSpPr>
          <p:cNvPr id="526" name="Google Shape;1494;p65"/>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35</a:t>
            </a:r>
            <a:endParaRPr lang="en-US" sz="1800" b="0" strike="noStrike" spc="-1">
              <a:solidFill>
                <a:srgbClr val="FFFFFF"/>
              </a:solidFill>
              <a:latin typeface="Arial"/>
            </a:endParaRPr>
          </a:p>
        </p:txBody>
      </p:sp>
      <p:sp>
        <p:nvSpPr>
          <p:cNvPr id="527" name="Google Shape;1495;p65"/>
          <p:cNvSpPr/>
          <p:nvPr/>
        </p:nvSpPr>
        <p:spPr>
          <a:xfrm>
            <a:off x="551160" y="6356520"/>
            <a:ext cx="1256040" cy="24120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528" name="Google Shape;1496;p65"/>
          <p:cNvSpPr/>
          <p:nvPr/>
        </p:nvSpPr>
        <p:spPr>
          <a:xfrm>
            <a:off x="644400" y="64173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529" name="Google Shape;1497;p65"/>
          <p:cNvSpPr/>
          <p:nvPr/>
        </p:nvSpPr>
        <p:spPr>
          <a:xfrm>
            <a:off x="1447200" y="64173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530" name="Google Shape;1498;p65"/>
          <p:cNvSpPr/>
          <p:nvPr/>
        </p:nvSpPr>
        <p:spPr>
          <a:xfrm>
            <a:off x="1045800" y="6417360"/>
            <a:ext cx="220320" cy="12888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531" name="Google Shape;1503;p66"/>
          <p:cNvSpPr/>
          <p:nvPr/>
        </p:nvSpPr>
        <p:spPr>
          <a:xfrm>
            <a:off x="551160" y="3855240"/>
            <a:ext cx="5883840" cy="1581840"/>
          </a:xfrm>
          <a:prstGeom prst="rect">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marL="457200">
              <a:lnSpc>
                <a:spcPct val="100000"/>
              </a:lnSpc>
              <a:tabLst>
                <a:tab pos="0" algn="l"/>
              </a:tabLst>
            </a:pPr>
            <a:r>
              <a:rPr lang="en-US" sz="2000" b="0" strike="noStrike" spc="-1">
                <a:solidFill>
                  <a:schemeClr val="dk1"/>
                </a:solidFill>
                <a:latin typeface="Times New Roman"/>
                <a:ea typeface="Times New Roman"/>
              </a:rPr>
              <a:t>Correspondingly, the regional borrowers’ loan agreements require them to report their portfolio and financial statements to IIX periodically, and provide support to IIX’s impact assessment efforts. </a:t>
            </a:r>
            <a:endParaRPr lang="en-US" sz="2000" b="0" strike="noStrike" spc="-1">
              <a:solidFill>
                <a:srgbClr val="000000"/>
              </a:solidFill>
              <a:latin typeface="Arial"/>
            </a:endParaRPr>
          </a:p>
        </p:txBody>
      </p:sp>
      <p:sp>
        <p:nvSpPr>
          <p:cNvPr id="532" name="Google Shape;1504;p66"/>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533" name="Google Shape;1505;p66"/>
          <p:cNvSpPr/>
          <p:nvPr/>
        </p:nvSpPr>
        <p:spPr>
          <a:xfrm>
            <a:off x="781200" y="335160"/>
            <a:ext cx="1202508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WLB’s impact assessment align with Orange Bond Principles™</a:t>
            </a:r>
            <a:endParaRPr lang="en-US" sz="3000" b="0" strike="noStrike" spc="-1">
              <a:solidFill>
                <a:srgbClr val="000000"/>
              </a:solidFill>
              <a:latin typeface="Arial"/>
            </a:endParaRPr>
          </a:p>
        </p:txBody>
      </p:sp>
      <p:sp>
        <p:nvSpPr>
          <p:cNvPr id="534" name="Google Shape;1506;p66"/>
          <p:cNvSpPr/>
          <p:nvPr/>
        </p:nvSpPr>
        <p:spPr>
          <a:xfrm>
            <a:off x="551160" y="2064960"/>
            <a:ext cx="5883840" cy="1581840"/>
          </a:xfrm>
          <a:prstGeom prst="rect">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marL="457200" indent="457200">
              <a:lnSpc>
                <a:spcPct val="100000"/>
              </a:lnSpc>
              <a:tabLst>
                <a:tab pos="0" algn="l"/>
              </a:tabLst>
            </a:pPr>
            <a:endParaRPr lang="en-US" sz="1800" b="0" strike="noStrike" spc="-1">
              <a:solidFill>
                <a:schemeClr val="dk1"/>
              </a:solidFill>
              <a:latin typeface="Times New Roman"/>
              <a:ea typeface="Times New Roman"/>
            </a:endParaRPr>
          </a:p>
        </p:txBody>
      </p:sp>
      <p:sp>
        <p:nvSpPr>
          <p:cNvPr id="535" name="Google Shape;1507;p66"/>
          <p:cNvSpPr/>
          <p:nvPr/>
        </p:nvSpPr>
        <p:spPr>
          <a:xfrm>
            <a:off x="3004200" y="3422160"/>
            <a:ext cx="709920" cy="672840"/>
          </a:xfrm>
          <a:prstGeom prst="downArrow">
            <a:avLst>
              <a:gd name="adj1" fmla="val 50000"/>
              <a:gd name="adj2" fmla="val 50000"/>
            </a:avLst>
          </a:prstGeom>
          <a:solidFill>
            <a:srgbClr val="FFC000"/>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536" name="Google Shape;1508;p66"/>
          <p:cNvSpPr/>
          <p:nvPr/>
        </p:nvSpPr>
        <p:spPr>
          <a:xfrm flipH="1">
            <a:off x="6636960" y="2064960"/>
            <a:ext cx="5036040" cy="3366720"/>
          </a:xfrm>
          <a:prstGeom prst="flowChartAlternateProcess">
            <a:avLst/>
          </a:prstGeom>
          <a:noFill/>
          <a:ln w="127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50000"/>
              </a:lnSpc>
              <a:tabLst>
                <a:tab pos="0" algn="l"/>
              </a:tabLst>
            </a:pPr>
            <a:r>
              <a:rPr lang="en-US" sz="2000" b="0" strike="noStrike" spc="-1">
                <a:solidFill>
                  <a:schemeClr val="dk1"/>
                </a:solidFill>
                <a:latin typeface="Times New Roman"/>
                <a:ea typeface="Times New Roman"/>
              </a:rPr>
              <a:t>The impact assessment has positive externalities in that it increases the availability of gender-focused data, improves future portfolio decisions, and enhances transparency for investors in general.</a:t>
            </a:r>
            <a:endParaRPr lang="en-US" sz="2000" b="0" strike="noStrike" spc="-1">
              <a:solidFill>
                <a:srgbClr val="000000"/>
              </a:solidFill>
              <a:latin typeface="Arial"/>
            </a:endParaRPr>
          </a:p>
        </p:txBody>
      </p:sp>
      <p:sp>
        <p:nvSpPr>
          <p:cNvPr id="537" name="Google Shape;1509;p66"/>
          <p:cNvSpPr/>
          <p:nvPr/>
        </p:nvSpPr>
        <p:spPr>
          <a:xfrm>
            <a:off x="720000" y="1197720"/>
            <a:ext cx="11019600" cy="50652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000" b="0" strike="noStrike" spc="-1">
                <a:solidFill>
                  <a:schemeClr val="lt1"/>
                </a:solidFill>
                <a:latin typeface="Times New Roman"/>
                <a:ea typeface="Times New Roman"/>
              </a:rPr>
              <a:t>Third Principle - ensures transparency in investment process and reporting</a:t>
            </a:r>
            <a:endParaRPr lang="en-US" sz="2000" b="0" strike="noStrike" spc="-1">
              <a:solidFill>
                <a:srgbClr val="FFFFFF"/>
              </a:solidFill>
              <a:latin typeface="Arial"/>
            </a:endParaRPr>
          </a:p>
        </p:txBody>
      </p:sp>
      <p:sp>
        <p:nvSpPr>
          <p:cNvPr id="538" name="Google Shape;1510;p66"/>
          <p:cNvSpPr/>
          <p:nvPr/>
        </p:nvSpPr>
        <p:spPr>
          <a:xfrm>
            <a:off x="1017360" y="2325240"/>
            <a:ext cx="4741560" cy="130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2000" b="0" strike="noStrike" spc="-1">
                <a:solidFill>
                  <a:schemeClr val="dk1"/>
                </a:solidFill>
                <a:latin typeface="Times New Roman"/>
                <a:ea typeface="Times New Roman"/>
              </a:rPr>
              <a:t>IIX provides semi-annual impact reporting that includes mandatory gender-lens outcomes for all nine regional borrowers. </a:t>
            </a:r>
            <a:endParaRPr lang="en-US" sz="2000" b="0" strike="noStrike" spc="-1">
              <a:solidFill>
                <a:srgbClr val="000000"/>
              </a:solidFill>
              <a:latin typeface="Arial"/>
            </a:endParaRPr>
          </a:p>
          <a:p>
            <a:pPr>
              <a:lnSpc>
                <a:spcPct val="100000"/>
              </a:lnSpc>
              <a:tabLst>
                <a:tab pos="0" algn="l"/>
              </a:tabLst>
            </a:pPr>
            <a:endParaRPr lang="en-US" sz="2000" b="0" strike="noStrike" spc="-1">
              <a:solidFill>
                <a:srgbClr val="000000"/>
              </a:solidFill>
              <a:latin typeface="Arial"/>
            </a:endParaRPr>
          </a:p>
        </p:txBody>
      </p:sp>
      <p:sp>
        <p:nvSpPr>
          <p:cNvPr id="539" name="Google Shape;1511;p66"/>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36</a:t>
            </a:r>
            <a:endParaRPr lang="en-US" sz="1800" b="0" strike="noStrike" spc="-1">
              <a:solidFill>
                <a:srgbClr val="FFFFFF"/>
              </a:solidFill>
              <a:latin typeface="Arial"/>
            </a:endParaRPr>
          </a:p>
        </p:txBody>
      </p:sp>
      <p:sp>
        <p:nvSpPr>
          <p:cNvPr id="540" name="Google Shape;1512;p66"/>
          <p:cNvSpPr/>
          <p:nvPr/>
        </p:nvSpPr>
        <p:spPr>
          <a:xfrm>
            <a:off x="551160" y="6356520"/>
            <a:ext cx="1256040" cy="24120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541" name="Google Shape;1513;p66"/>
          <p:cNvSpPr/>
          <p:nvPr/>
        </p:nvSpPr>
        <p:spPr>
          <a:xfrm>
            <a:off x="1045800" y="64173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542" name="Google Shape;1514;p66"/>
          <p:cNvSpPr/>
          <p:nvPr/>
        </p:nvSpPr>
        <p:spPr>
          <a:xfrm>
            <a:off x="644400" y="6417360"/>
            <a:ext cx="220320" cy="128880"/>
          </a:xfrm>
          <a:prstGeom prst="roundRect">
            <a:avLst>
              <a:gd name="adj" fmla="val 16667"/>
            </a:avLst>
          </a:prstGeom>
          <a:no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543" name="Google Shape;1515;p66"/>
          <p:cNvSpPr/>
          <p:nvPr/>
        </p:nvSpPr>
        <p:spPr>
          <a:xfrm>
            <a:off x="1447200" y="6417360"/>
            <a:ext cx="220320" cy="12888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544" name="Google Shape;1520;p67"/>
          <p:cNvSpPr/>
          <p:nvPr/>
        </p:nvSpPr>
        <p:spPr>
          <a:xfrm>
            <a:off x="821520" y="335160"/>
            <a:ext cx="1168884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WLB6’s Listing on the Singapore Securities Exchange (SGX)</a:t>
            </a:r>
            <a:endParaRPr lang="en-US" sz="3000" b="0" strike="noStrike" spc="-1">
              <a:solidFill>
                <a:srgbClr val="000000"/>
              </a:solidFill>
              <a:latin typeface="Arial"/>
            </a:endParaRPr>
          </a:p>
        </p:txBody>
      </p:sp>
      <p:sp>
        <p:nvSpPr>
          <p:cNvPr id="545" name="Google Shape;1521;p67"/>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546" name="Google Shape;1522;p67"/>
          <p:cNvSpPr/>
          <p:nvPr/>
        </p:nvSpPr>
        <p:spPr>
          <a:xfrm>
            <a:off x="998280" y="1917000"/>
            <a:ext cx="10194480" cy="720360"/>
          </a:xfrm>
          <a:prstGeom prst="roundRect">
            <a:avLst>
              <a:gd name="adj" fmla="val 16667"/>
            </a:avLst>
          </a:prstGeom>
          <a:noFill/>
          <a:ln w="9525">
            <a:solidFill>
              <a:srgbClr val="E6593D"/>
            </a:solidFill>
            <a:round/>
          </a:ln>
          <a:effectLst>
            <a:outerShdw blurRad="507960" dist="76320" dir="5400000" algn="bl" rotWithShape="0">
              <a:schemeClr val="accent1">
                <a:alpha val="20000"/>
              </a:schemeClr>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chemeClr val="dk1"/>
              </a:solidFill>
              <a:latin typeface="Times New Roman"/>
              <a:ea typeface="Times New Roman"/>
            </a:endParaRPr>
          </a:p>
        </p:txBody>
      </p:sp>
      <p:sp>
        <p:nvSpPr>
          <p:cNvPr id="547" name="Google Shape;1523;p67"/>
          <p:cNvSpPr/>
          <p:nvPr/>
        </p:nvSpPr>
        <p:spPr>
          <a:xfrm>
            <a:off x="2260080" y="2099160"/>
            <a:ext cx="8480520" cy="406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tabLst>
                <a:tab pos="0" algn="l"/>
              </a:tabLst>
            </a:pPr>
            <a:r>
              <a:rPr lang="en-US" sz="2000" b="0" strike="noStrike" spc="-1">
                <a:solidFill>
                  <a:schemeClr val="dk1"/>
                </a:solidFill>
                <a:latin typeface="Times New Roman"/>
                <a:ea typeface="Times New Roman"/>
              </a:rPr>
              <a:t>SGX has an electronic submission system and a market-friendly regulatory framework, making it a preferred platform.</a:t>
            </a:r>
            <a:endParaRPr lang="en-US" sz="2000" b="0" strike="noStrike" spc="-1">
              <a:solidFill>
                <a:srgbClr val="000000"/>
              </a:solidFill>
              <a:latin typeface="Arial"/>
            </a:endParaRPr>
          </a:p>
        </p:txBody>
      </p:sp>
      <p:sp>
        <p:nvSpPr>
          <p:cNvPr id="548" name="Google Shape;1524;p67"/>
          <p:cNvSpPr/>
          <p:nvPr/>
        </p:nvSpPr>
        <p:spPr>
          <a:xfrm>
            <a:off x="998280" y="2757240"/>
            <a:ext cx="10194480" cy="710280"/>
          </a:xfrm>
          <a:prstGeom prst="roundRect">
            <a:avLst>
              <a:gd name="adj" fmla="val 16667"/>
            </a:avLst>
          </a:prstGeom>
          <a:noFill/>
          <a:ln w="9525">
            <a:solidFill>
              <a:srgbClr val="E6593D"/>
            </a:solidFill>
            <a:round/>
          </a:ln>
          <a:effectLst>
            <a:outerShdw blurRad="507960" dist="76320" dir="5400000" algn="bl" rotWithShape="0">
              <a:schemeClr val="accent1">
                <a:alpha val="20000"/>
              </a:schemeClr>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chemeClr val="dk1"/>
              </a:solidFill>
              <a:latin typeface="Times New Roman"/>
              <a:ea typeface="Times New Roman"/>
            </a:endParaRPr>
          </a:p>
        </p:txBody>
      </p:sp>
      <p:sp>
        <p:nvSpPr>
          <p:cNvPr id="549" name="Google Shape;1525;p67"/>
          <p:cNvSpPr/>
          <p:nvPr/>
        </p:nvSpPr>
        <p:spPr>
          <a:xfrm>
            <a:off x="2238840" y="2929680"/>
            <a:ext cx="8480520" cy="406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tabLst>
                <a:tab pos="0" algn="l"/>
              </a:tabLst>
            </a:pPr>
            <a:r>
              <a:rPr lang="en-US" sz="2000" b="0" strike="noStrike" spc="-1">
                <a:solidFill>
                  <a:schemeClr val="dk1"/>
                </a:solidFill>
                <a:latin typeface="Times New Roman"/>
                <a:ea typeface="Times New Roman"/>
              </a:rPr>
              <a:t>A bonds issuer can list two types of debt securities on SGX, wholesale bonds and retail bonds. </a:t>
            </a:r>
            <a:endParaRPr lang="en-US" sz="2000" b="0" strike="noStrike" spc="-1">
              <a:solidFill>
                <a:srgbClr val="000000"/>
              </a:solidFill>
              <a:latin typeface="Arial"/>
            </a:endParaRPr>
          </a:p>
        </p:txBody>
      </p:sp>
      <p:sp>
        <p:nvSpPr>
          <p:cNvPr id="550" name="Google Shape;1526;p67"/>
          <p:cNvSpPr/>
          <p:nvPr/>
        </p:nvSpPr>
        <p:spPr>
          <a:xfrm>
            <a:off x="1047600" y="5238720"/>
            <a:ext cx="75056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1800" b="0" strike="noStrike" spc="-1">
                <a:solidFill>
                  <a:schemeClr val="dk1"/>
                </a:solidFill>
                <a:latin typeface="Times New Roman"/>
                <a:ea typeface="Times New Roman"/>
              </a:rPr>
              <a:t>Since SGX maintains an electronic system, a bonds issuer may list wholesale bonds in token format, rendering them completely digital.</a:t>
            </a:r>
            <a:endParaRPr lang="en-US" sz="1800" b="0" strike="noStrike" spc="-1">
              <a:solidFill>
                <a:srgbClr val="000000"/>
              </a:solidFill>
              <a:latin typeface="Arial"/>
            </a:endParaRPr>
          </a:p>
          <a:p>
            <a:pPr>
              <a:lnSpc>
                <a:spcPct val="100000"/>
              </a:lnSpc>
              <a:tabLst>
                <a:tab pos="0" algn="l"/>
              </a:tabLst>
            </a:pPr>
            <a:endParaRPr lang="en-US" sz="1800" b="0" strike="noStrike" spc="-1">
              <a:solidFill>
                <a:srgbClr val="000000"/>
              </a:solidFill>
              <a:latin typeface="Arial"/>
            </a:endParaRPr>
          </a:p>
        </p:txBody>
      </p:sp>
      <p:pic>
        <p:nvPicPr>
          <p:cNvPr id="551" name="Google Shape;1527;p67"/>
          <p:cNvPicPr/>
          <p:nvPr/>
        </p:nvPicPr>
        <p:blipFill>
          <a:blip r:embed="rId3"/>
          <a:stretch/>
        </p:blipFill>
        <p:spPr>
          <a:xfrm>
            <a:off x="9167400" y="5253840"/>
            <a:ext cx="1855440" cy="597600"/>
          </a:xfrm>
          <a:prstGeom prst="rect">
            <a:avLst/>
          </a:prstGeom>
          <a:ln w="0">
            <a:noFill/>
          </a:ln>
        </p:spPr>
      </p:pic>
      <p:sp>
        <p:nvSpPr>
          <p:cNvPr id="552" name="Google Shape;1528;p67"/>
          <p:cNvSpPr/>
          <p:nvPr/>
        </p:nvSpPr>
        <p:spPr>
          <a:xfrm>
            <a:off x="720000" y="1197720"/>
            <a:ext cx="11019600" cy="50652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000" b="0" strike="noStrike" spc="-1">
                <a:solidFill>
                  <a:schemeClr val="lt1"/>
                </a:solidFill>
                <a:latin typeface="Times New Roman"/>
                <a:ea typeface="Times New Roman"/>
              </a:rPr>
              <a:t>Listing WLB6 on the SGX can connect the Issuer to global investors. </a:t>
            </a:r>
            <a:endParaRPr lang="en-US" sz="2000" b="0" strike="noStrike" spc="-1">
              <a:solidFill>
                <a:srgbClr val="FFFFFF"/>
              </a:solidFill>
              <a:latin typeface="Arial"/>
            </a:endParaRPr>
          </a:p>
        </p:txBody>
      </p:sp>
      <p:pic>
        <p:nvPicPr>
          <p:cNvPr id="553" name="Google Shape;1529;p67" descr="手"/>
          <p:cNvPicPr/>
          <p:nvPr/>
        </p:nvPicPr>
        <p:blipFill>
          <a:blip r:embed="rId4"/>
          <a:stretch/>
        </p:blipFill>
        <p:spPr>
          <a:xfrm>
            <a:off x="1466280" y="1999080"/>
            <a:ext cx="506520" cy="506520"/>
          </a:xfrm>
          <a:prstGeom prst="rect">
            <a:avLst/>
          </a:prstGeom>
          <a:ln w="0">
            <a:noFill/>
          </a:ln>
        </p:spPr>
      </p:pic>
      <p:pic>
        <p:nvPicPr>
          <p:cNvPr id="554" name="Google Shape;1530;p67" descr="手"/>
          <p:cNvPicPr/>
          <p:nvPr/>
        </p:nvPicPr>
        <p:blipFill>
          <a:blip r:embed="rId4"/>
          <a:stretch/>
        </p:blipFill>
        <p:spPr>
          <a:xfrm>
            <a:off x="1466280" y="2829600"/>
            <a:ext cx="506520" cy="506520"/>
          </a:xfrm>
          <a:prstGeom prst="rect">
            <a:avLst/>
          </a:prstGeom>
          <a:ln w="0">
            <a:noFill/>
          </a:ln>
        </p:spPr>
      </p:pic>
      <p:sp>
        <p:nvSpPr>
          <p:cNvPr id="555" name="Google Shape;1531;p67"/>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37</a:t>
            </a:r>
            <a:endParaRPr lang="en-US" sz="1800" b="0" strike="noStrike" spc="-1">
              <a:solidFill>
                <a:srgbClr val="FFFFFF"/>
              </a:solidFill>
              <a:latin typeface="Arial"/>
            </a:endParaRPr>
          </a:p>
        </p:txBody>
      </p:sp>
      <p:sp>
        <p:nvSpPr>
          <p:cNvPr id="556" name="Google Shape;1542;p68"/>
          <p:cNvSpPr/>
          <p:nvPr/>
        </p:nvSpPr>
        <p:spPr>
          <a:xfrm>
            <a:off x="998280" y="3644280"/>
            <a:ext cx="10194480" cy="693000"/>
          </a:xfrm>
          <a:prstGeom prst="roundRect">
            <a:avLst>
              <a:gd name="adj" fmla="val 16667"/>
            </a:avLst>
          </a:prstGeom>
          <a:noFill/>
          <a:ln w="9525">
            <a:solidFill>
              <a:srgbClr val="E6593D"/>
            </a:solidFill>
            <a:round/>
          </a:ln>
          <a:effectLst>
            <a:outerShdw blurRad="507960" dist="76320" dir="5400000" algn="bl" rotWithShape="0">
              <a:schemeClr val="accent1">
                <a:alpha val="20000"/>
              </a:schemeClr>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chemeClr val="dk1"/>
              </a:solidFill>
              <a:latin typeface="Times New Roman"/>
              <a:ea typeface="Times New Roman"/>
            </a:endParaRPr>
          </a:p>
        </p:txBody>
      </p:sp>
      <p:sp>
        <p:nvSpPr>
          <p:cNvPr id="557" name="Google Shape;1543;p68"/>
          <p:cNvSpPr/>
          <p:nvPr/>
        </p:nvSpPr>
        <p:spPr>
          <a:xfrm>
            <a:off x="2250360" y="3797280"/>
            <a:ext cx="8631360" cy="72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tabLst>
                <a:tab pos="0" algn="l"/>
              </a:tabLst>
            </a:pPr>
            <a:r>
              <a:rPr lang="en-US" sz="2000" b="0" strike="noStrike" spc="-1">
                <a:solidFill>
                  <a:schemeClr val="dk1"/>
                </a:solidFill>
                <a:latin typeface="Times New Roman"/>
                <a:ea typeface="Times New Roman"/>
              </a:rPr>
              <a:t>It is intended for investors who purchase and hold the bonds to maturity.</a:t>
            </a:r>
            <a:endParaRPr lang="en-US" sz="2000" b="0" strike="noStrike" spc="-1">
              <a:solidFill>
                <a:srgbClr val="000000"/>
              </a:solidFill>
              <a:latin typeface="Arial"/>
            </a:endParaRPr>
          </a:p>
          <a:p>
            <a:pPr>
              <a:lnSpc>
                <a:spcPct val="100000"/>
              </a:lnSpc>
              <a:tabLst>
                <a:tab pos="0" algn="l"/>
              </a:tabLst>
            </a:pPr>
            <a:r>
              <a:rPr lang="en-US" sz="2000" b="0" strike="noStrike" spc="-1">
                <a:solidFill>
                  <a:schemeClr val="dk1"/>
                </a:solidFill>
                <a:latin typeface="Times New Roman"/>
                <a:ea typeface="Times New Roman"/>
              </a:rPr>
              <a:t>Accordingly, WLB6 is listed as a wholesale bond, not a retail bond.</a:t>
            </a:r>
            <a:endParaRPr lang="en-US" sz="2000" b="0" strike="noStrike" spc="-1">
              <a:solidFill>
                <a:srgbClr val="000000"/>
              </a:solidFill>
              <a:latin typeface="Arial"/>
            </a:endParaRPr>
          </a:p>
          <a:p>
            <a:pPr>
              <a:lnSpc>
                <a:spcPct val="100000"/>
              </a:lnSpc>
              <a:tabLst>
                <a:tab pos="0" algn="l"/>
              </a:tabLst>
            </a:pPr>
            <a:endParaRPr lang="en-US" sz="2000" b="0" strike="noStrike" spc="-1">
              <a:solidFill>
                <a:srgbClr val="000000"/>
              </a:solidFill>
              <a:latin typeface="Arial"/>
            </a:endParaRPr>
          </a:p>
        </p:txBody>
      </p:sp>
      <p:sp>
        <p:nvSpPr>
          <p:cNvPr id="558" name="Google Shape;1544;p68"/>
          <p:cNvSpPr/>
          <p:nvPr/>
        </p:nvSpPr>
        <p:spPr>
          <a:xfrm>
            <a:off x="998280" y="4448880"/>
            <a:ext cx="10194480" cy="686880"/>
          </a:xfrm>
          <a:prstGeom prst="roundRect">
            <a:avLst>
              <a:gd name="adj" fmla="val 16667"/>
            </a:avLst>
          </a:prstGeom>
          <a:noFill/>
          <a:ln w="9525">
            <a:solidFill>
              <a:srgbClr val="E6593D"/>
            </a:solidFill>
            <a:round/>
          </a:ln>
          <a:effectLst>
            <a:outerShdw blurRad="507960" dist="76320" dir="5400000" algn="bl" rotWithShape="0">
              <a:schemeClr val="accent1">
                <a:alpha val="20000"/>
              </a:schemeClr>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chemeClr val="dk1"/>
              </a:solidFill>
              <a:latin typeface="Times New Roman"/>
              <a:ea typeface="Times New Roman"/>
            </a:endParaRPr>
          </a:p>
        </p:txBody>
      </p:sp>
      <p:sp>
        <p:nvSpPr>
          <p:cNvPr id="559" name="Google Shape;1545;p68"/>
          <p:cNvSpPr/>
          <p:nvPr/>
        </p:nvSpPr>
        <p:spPr>
          <a:xfrm>
            <a:off x="2238840" y="4579920"/>
            <a:ext cx="8480520" cy="406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tabLst>
                <a:tab pos="0" algn="l"/>
              </a:tabLst>
            </a:pPr>
            <a:r>
              <a:rPr lang="en-US" sz="2000" b="0" strike="noStrike" spc="-1">
                <a:solidFill>
                  <a:schemeClr val="dk1"/>
                </a:solidFill>
                <a:latin typeface="Times New Roman"/>
                <a:ea typeface="Times New Roman"/>
              </a:rPr>
              <a:t>Although WLB6 is listed on the SGX, WLB bond holders are not easily able to transfer or sell their bonds.</a:t>
            </a:r>
            <a:endParaRPr lang="en-US" sz="2000" b="0" strike="noStrike" spc="-1">
              <a:solidFill>
                <a:srgbClr val="000000"/>
              </a:solidFill>
              <a:latin typeface="Arial"/>
            </a:endParaRPr>
          </a:p>
        </p:txBody>
      </p:sp>
      <p:pic>
        <p:nvPicPr>
          <p:cNvPr id="560" name="Google Shape;1548;p68" descr="手"/>
          <p:cNvPicPr/>
          <p:nvPr/>
        </p:nvPicPr>
        <p:blipFill>
          <a:blip r:embed="rId4"/>
          <a:stretch/>
        </p:blipFill>
        <p:spPr>
          <a:xfrm>
            <a:off x="1466280" y="3720960"/>
            <a:ext cx="506520" cy="506520"/>
          </a:xfrm>
          <a:prstGeom prst="rect">
            <a:avLst/>
          </a:prstGeom>
          <a:ln w="0">
            <a:noFill/>
          </a:ln>
        </p:spPr>
      </p:pic>
      <p:pic>
        <p:nvPicPr>
          <p:cNvPr id="561" name="Google Shape;1549;p68" descr="手"/>
          <p:cNvPicPr/>
          <p:nvPr/>
        </p:nvPicPr>
        <p:blipFill>
          <a:blip r:embed="rId4"/>
          <a:stretch/>
        </p:blipFill>
        <p:spPr>
          <a:xfrm>
            <a:off x="1466280" y="4479840"/>
            <a:ext cx="506520" cy="506520"/>
          </a:xfrm>
          <a:prstGeom prst="rect">
            <a:avLst/>
          </a:prstGeom>
          <a:ln w="0">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562" name="Google Shape;1559;p69"/>
          <p:cNvSpPr/>
          <p:nvPr/>
        </p:nvSpPr>
        <p:spPr>
          <a:xfrm>
            <a:off x="791280" y="335160"/>
            <a:ext cx="637452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rgbClr val="000000"/>
                </a:solidFill>
                <a:latin typeface="Times New Roman"/>
                <a:ea typeface="Times New Roman"/>
              </a:rPr>
              <a:t>SGX’s endorsement of WLB6</a:t>
            </a:r>
            <a:endParaRPr lang="en-US" sz="3000" b="0" strike="noStrike" spc="-1">
              <a:solidFill>
                <a:srgbClr val="000000"/>
              </a:solidFill>
              <a:latin typeface="Arial"/>
            </a:endParaRPr>
          </a:p>
        </p:txBody>
      </p:sp>
      <p:sp>
        <p:nvSpPr>
          <p:cNvPr id="563" name="Google Shape;1560;p69"/>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pic>
        <p:nvPicPr>
          <p:cNvPr id="564" name="Google Shape;1561;p69"/>
          <p:cNvPicPr/>
          <p:nvPr/>
        </p:nvPicPr>
        <p:blipFill>
          <a:blip r:embed="rId3"/>
          <a:srcRect t="24915" r="18576"/>
          <a:stretch/>
        </p:blipFill>
        <p:spPr>
          <a:xfrm>
            <a:off x="7248600" y="1820520"/>
            <a:ext cx="2981160" cy="527760"/>
          </a:xfrm>
          <a:prstGeom prst="rect">
            <a:avLst/>
          </a:prstGeom>
          <a:ln w="0">
            <a:noFill/>
          </a:ln>
        </p:spPr>
      </p:pic>
      <p:sp>
        <p:nvSpPr>
          <p:cNvPr id="565" name="Google Shape;1562;p69"/>
          <p:cNvSpPr/>
          <p:nvPr/>
        </p:nvSpPr>
        <p:spPr>
          <a:xfrm>
            <a:off x="720000" y="1833120"/>
            <a:ext cx="86421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2000" b="1" strike="noStrike" spc="-1">
                <a:solidFill>
                  <a:schemeClr val="dk1"/>
                </a:solidFill>
                <a:latin typeface="Times New Roman"/>
                <a:ea typeface="Times New Roman"/>
              </a:rPr>
              <a:t>Successful Issuer(s) are permitted to use the SGX mark: </a:t>
            </a:r>
            <a:endParaRPr lang="en-US" sz="2000" b="0" strike="noStrike" spc="-1">
              <a:solidFill>
                <a:srgbClr val="000000"/>
              </a:solidFill>
              <a:latin typeface="Arial"/>
            </a:endParaRPr>
          </a:p>
        </p:txBody>
      </p:sp>
      <p:sp>
        <p:nvSpPr>
          <p:cNvPr id="566" name="Google Shape;1563;p69"/>
          <p:cNvSpPr/>
          <p:nvPr/>
        </p:nvSpPr>
        <p:spPr>
          <a:xfrm>
            <a:off x="720000" y="1197720"/>
            <a:ext cx="11019600" cy="506520"/>
          </a:xfrm>
          <a:prstGeom prst="roundRect">
            <a:avLst>
              <a:gd name="adj" fmla="val 16667"/>
            </a:avLst>
          </a:prstGeom>
          <a:solidFill>
            <a:srgbClr val="E6593D"/>
          </a:solidFill>
          <a:ln w="12700">
            <a:solidFill>
              <a:srgbClr val="C1351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chemeClr val="lt1"/>
                </a:solidFill>
                <a:latin typeface="Times New Roman"/>
                <a:ea typeface="Times New Roman"/>
              </a:rPr>
              <a:t>WLB6 obtained SGX’s endorsement as a “sustainable” security.</a:t>
            </a:r>
            <a:endParaRPr lang="en-US" sz="1800" b="0" strike="noStrike" spc="-1">
              <a:solidFill>
                <a:srgbClr val="FFFFFF"/>
              </a:solidFill>
              <a:latin typeface="Arial"/>
            </a:endParaRPr>
          </a:p>
        </p:txBody>
      </p:sp>
      <p:sp>
        <p:nvSpPr>
          <p:cNvPr id="567" name="Google Shape;1564;p69"/>
          <p:cNvSpPr/>
          <p:nvPr/>
        </p:nvSpPr>
        <p:spPr>
          <a:xfrm>
            <a:off x="1834200" y="2064960"/>
            <a:ext cx="3599640" cy="1823400"/>
          </a:xfrm>
          <a:custGeom>
            <a:avLst/>
            <a:gdLst>
              <a:gd name="textAreaLeft" fmla="*/ 0 w 3599640"/>
              <a:gd name="textAreaRight" fmla="*/ 3600000 w 3599640"/>
              <a:gd name="textAreaTop" fmla="*/ 0 h 1823400"/>
              <a:gd name="textAreaBottom" fmla="*/ 1823760 h 1823400"/>
            </a:gdLst>
            <a:ahLst/>
            <a:cxnLst/>
            <a:rect l="textAreaLeft" t="textAreaTop" r="textAreaRight" b="textAreaBottom"/>
            <a:pathLst>
              <a:path w="3600450" h="1824038">
                <a:moveTo>
                  <a:pt x="2371725" y="0"/>
                </a:moveTo>
                <a:lnTo>
                  <a:pt x="3600450" y="1824038"/>
                </a:lnTo>
                <a:lnTo>
                  <a:pt x="0" y="1824038"/>
                </a:lnTo>
                <a:lnTo>
                  <a:pt x="2371725" y="0"/>
                </a:lnTo>
                <a:close/>
              </a:path>
            </a:pathLst>
          </a:custGeom>
          <a:gradFill rotWithShape="0">
            <a:gsLst>
              <a:gs pos="0">
                <a:srgbClr val="F09B8B">
                  <a:alpha val="40000"/>
                </a:srgbClr>
              </a:gs>
              <a:gs pos="3000">
                <a:srgbClr val="F09B8B">
                  <a:alpha val="40000"/>
                </a:srgbClr>
              </a:gs>
              <a:gs pos="58999">
                <a:srgbClr val="F09B8B">
                  <a:alpha val="0"/>
                </a:srgbClr>
              </a:gs>
              <a:gs pos="100000">
                <a:srgbClr val="F09B8B">
                  <a:alpha val="0"/>
                </a:srgbClr>
              </a:gs>
            </a:gsLst>
            <a:lin ang="1380000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568" name="Google Shape;1565;p69"/>
          <p:cNvSpPr/>
          <p:nvPr/>
        </p:nvSpPr>
        <p:spPr>
          <a:xfrm flipH="1">
            <a:off x="6451200" y="2064960"/>
            <a:ext cx="3599640" cy="1823400"/>
          </a:xfrm>
          <a:custGeom>
            <a:avLst/>
            <a:gdLst>
              <a:gd name="textAreaLeft" fmla="*/ -360 w 3599640"/>
              <a:gd name="textAreaRight" fmla="*/ 3599640 w 3599640"/>
              <a:gd name="textAreaTop" fmla="*/ 0 h 1823400"/>
              <a:gd name="textAreaBottom" fmla="*/ 1823760 h 1823400"/>
            </a:gdLst>
            <a:ahLst/>
            <a:cxnLst/>
            <a:rect l="textAreaLeft" t="textAreaTop" r="textAreaRight" b="textAreaBottom"/>
            <a:pathLst>
              <a:path w="3600450" h="1824038">
                <a:moveTo>
                  <a:pt x="2371725" y="0"/>
                </a:moveTo>
                <a:lnTo>
                  <a:pt x="3600450" y="1824038"/>
                </a:lnTo>
                <a:lnTo>
                  <a:pt x="0" y="1824038"/>
                </a:lnTo>
                <a:lnTo>
                  <a:pt x="2371725" y="0"/>
                </a:lnTo>
                <a:close/>
              </a:path>
            </a:pathLst>
          </a:custGeom>
          <a:gradFill rotWithShape="0">
            <a:gsLst>
              <a:gs pos="0">
                <a:srgbClr val="F4B183">
                  <a:alpha val="40000"/>
                </a:srgbClr>
              </a:gs>
              <a:gs pos="3000">
                <a:srgbClr val="F4B183">
                  <a:alpha val="40000"/>
                </a:srgbClr>
              </a:gs>
              <a:gs pos="58999">
                <a:srgbClr val="F4B183">
                  <a:alpha val="0"/>
                </a:srgbClr>
              </a:gs>
              <a:gs pos="100000">
                <a:srgbClr val="F4B183">
                  <a:alpha val="0"/>
                </a:srgbClr>
              </a:gs>
            </a:gsLst>
            <a:lin ang="1380000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569" name="Google Shape;1566;p69"/>
          <p:cNvSpPr/>
          <p:nvPr/>
        </p:nvSpPr>
        <p:spPr>
          <a:xfrm rot="10800000" flipH="1">
            <a:off x="1833840" y="4622040"/>
            <a:ext cx="3599640" cy="1823400"/>
          </a:xfrm>
          <a:custGeom>
            <a:avLst/>
            <a:gdLst>
              <a:gd name="textAreaLeft" fmla="*/ -360 w 3599640"/>
              <a:gd name="textAreaRight" fmla="*/ 3599640 w 3599640"/>
              <a:gd name="textAreaTop" fmla="*/ 0 h 1823400"/>
              <a:gd name="textAreaBottom" fmla="*/ 1823760 h 1823400"/>
            </a:gdLst>
            <a:ahLst/>
            <a:cxnLst/>
            <a:rect l="textAreaLeft" t="textAreaTop" r="textAreaRight" b="textAreaBottom"/>
            <a:pathLst>
              <a:path w="3600450" h="1824038">
                <a:moveTo>
                  <a:pt x="2371725" y="0"/>
                </a:moveTo>
                <a:lnTo>
                  <a:pt x="3600450" y="1824038"/>
                </a:lnTo>
                <a:lnTo>
                  <a:pt x="0" y="1824038"/>
                </a:lnTo>
                <a:lnTo>
                  <a:pt x="2371725" y="0"/>
                </a:lnTo>
                <a:close/>
              </a:path>
            </a:pathLst>
          </a:custGeom>
          <a:gradFill rotWithShape="0">
            <a:gsLst>
              <a:gs pos="0">
                <a:srgbClr val="F09B8B">
                  <a:alpha val="40000"/>
                </a:srgbClr>
              </a:gs>
              <a:gs pos="3000">
                <a:srgbClr val="F09B8B">
                  <a:alpha val="40000"/>
                </a:srgbClr>
              </a:gs>
              <a:gs pos="58999">
                <a:srgbClr val="F09B8B">
                  <a:alpha val="0"/>
                </a:srgbClr>
              </a:gs>
              <a:gs pos="100000">
                <a:srgbClr val="F09B8B">
                  <a:alpha val="0"/>
                </a:srgbClr>
              </a:gs>
            </a:gsLst>
            <a:lin ang="1380000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570" name="Google Shape;1567;p69"/>
          <p:cNvSpPr/>
          <p:nvPr/>
        </p:nvSpPr>
        <p:spPr>
          <a:xfrm rot="10800000">
            <a:off x="6452280" y="4622040"/>
            <a:ext cx="3599640" cy="1823400"/>
          </a:xfrm>
          <a:custGeom>
            <a:avLst/>
            <a:gdLst>
              <a:gd name="textAreaLeft" fmla="*/ 0 w 3599640"/>
              <a:gd name="textAreaRight" fmla="*/ 3600000 w 3599640"/>
              <a:gd name="textAreaTop" fmla="*/ 0 h 1823400"/>
              <a:gd name="textAreaBottom" fmla="*/ 1823760 h 1823400"/>
            </a:gdLst>
            <a:ahLst/>
            <a:cxnLst/>
            <a:rect l="textAreaLeft" t="textAreaTop" r="textAreaRight" b="textAreaBottom"/>
            <a:pathLst>
              <a:path w="3600450" h="1824038">
                <a:moveTo>
                  <a:pt x="2371725" y="0"/>
                </a:moveTo>
                <a:lnTo>
                  <a:pt x="3600450" y="1824038"/>
                </a:lnTo>
                <a:lnTo>
                  <a:pt x="0" y="1824038"/>
                </a:lnTo>
                <a:lnTo>
                  <a:pt x="2371725" y="0"/>
                </a:lnTo>
                <a:close/>
              </a:path>
            </a:pathLst>
          </a:custGeom>
          <a:gradFill rotWithShape="0">
            <a:gsLst>
              <a:gs pos="0">
                <a:srgbClr val="F4B183">
                  <a:alpha val="40000"/>
                </a:srgbClr>
              </a:gs>
              <a:gs pos="3000">
                <a:srgbClr val="F4B183">
                  <a:alpha val="40000"/>
                </a:srgbClr>
              </a:gs>
              <a:gs pos="58999">
                <a:srgbClr val="F4B183">
                  <a:alpha val="0"/>
                </a:srgbClr>
              </a:gs>
              <a:gs pos="100000">
                <a:srgbClr val="F4B183">
                  <a:alpha val="0"/>
                </a:srgbClr>
              </a:gs>
            </a:gsLst>
            <a:lin ang="1380000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571" name="Google Shape;1569;p69"/>
          <p:cNvSpPr/>
          <p:nvPr/>
        </p:nvSpPr>
        <p:spPr>
          <a:xfrm>
            <a:off x="644400" y="2420640"/>
            <a:ext cx="5149440" cy="435960"/>
          </a:xfrm>
          <a:prstGeom prst="hexagon">
            <a:avLst>
              <a:gd name="adj" fmla="val 28868"/>
              <a:gd name="vf" fmla="val 115470"/>
            </a:avLst>
          </a:prstGeom>
          <a:solidFill>
            <a:schemeClr val="accent1"/>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tabLst>
                <a:tab pos="0" algn="l"/>
              </a:tabLst>
            </a:pPr>
            <a:r>
              <a:rPr lang="en-US" sz="1800" b="0" strike="noStrike" spc="-1">
                <a:solidFill>
                  <a:schemeClr val="lt1"/>
                </a:solidFill>
                <a:latin typeface="Times New Roman"/>
                <a:ea typeface="Times New Roman"/>
              </a:rPr>
              <a:t>To qualify for SGX’s endorsement mark</a:t>
            </a:r>
            <a:endParaRPr lang="en-US" sz="1800" b="0" strike="noStrike" spc="-1">
              <a:solidFill>
                <a:srgbClr val="FFFFFF"/>
              </a:solidFill>
              <a:latin typeface="Arial"/>
            </a:endParaRPr>
          </a:p>
        </p:txBody>
      </p:sp>
      <p:sp>
        <p:nvSpPr>
          <p:cNvPr id="572" name="Google Shape;1570;p69"/>
          <p:cNvSpPr/>
          <p:nvPr/>
        </p:nvSpPr>
        <p:spPr>
          <a:xfrm>
            <a:off x="720000" y="2976120"/>
            <a:ext cx="9401400" cy="1865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343080" indent="-343080">
              <a:lnSpc>
                <a:spcPct val="130000"/>
              </a:lnSpc>
              <a:buClr>
                <a:srgbClr val="000000"/>
              </a:buClr>
              <a:buFont typeface="Noto Sans Symbols"/>
              <a:buAutoNum type="arabicPeriod"/>
            </a:pPr>
            <a:r>
              <a:rPr lang="en-US" sz="2000" b="0" strike="noStrike" spc="-1">
                <a:solidFill>
                  <a:schemeClr val="dk1"/>
                </a:solidFill>
                <a:latin typeface="Times New Roman"/>
                <a:ea typeface="Times New Roman"/>
              </a:rPr>
              <a:t>The bonds must align with “recognized green, social or sustainability standards.”</a:t>
            </a:r>
            <a:endParaRPr lang="en-US" sz="2000" b="0" strike="noStrike" spc="-1">
              <a:solidFill>
                <a:srgbClr val="000000"/>
              </a:solidFill>
              <a:latin typeface="Arial"/>
            </a:endParaRPr>
          </a:p>
          <a:p>
            <a:pPr marL="343080" indent="-343080">
              <a:lnSpc>
                <a:spcPct val="130000"/>
              </a:lnSpc>
              <a:buClr>
                <a:srgbClr val="000000"/>
              </a:buClr>
              <a:buFont typeface="Noto Sans Symbols"/>
              <a:buAutoNum type="arabicPeriod"/>
            </a:pPr>
            <a:r>
              <a:rPr lang="en-US" sz="2000" b="0" strike="noStrike" spc="-1">
                <a:solidFill>
                  <a:schemeClr val="dk1"/>
                </a:solidFill>
                <a:latin typeface="Times New Roman"/>
                <a:ea typeface="Times New Roman"/>
              </a:rPr>
              <a:t>An external reviewer must review and confirm the alignment. </a:t>
            </a:r>
            <a:endParaRPr lang="en-US" sz="2000" b="0" strike="noStrike" spc="-1">
              <a:solidFill>
                <a:srgbClr val="000000"/>
              </a:solidFill>
              <a:latin typeface="Arial"/>
            </a:endParaRPr>
          </a:p>
          <a:p>
            <a:pPr marL="343080" indent="-343080">
              <a:lnSpc>
                <a:spcPct val="130000"/>
              </a:lnSpc>
              <a:buClr>
                <a:srgbClr val="000000"/>
              </a:buClr>
              <a:buFont typeface="Noto Sans Symbols"/>
              <a:buAutoNum type="arabicPeriod"/>
            </a:pPr>
            <a:r>
              <a:rPr lang="en-US" sz="2000" b="0" strike="noStrike" spc="-1">
                <a:solidFill>
                  <a:schemeClr val="dk1"/>
                </a:solidFill>
                <a:latin typeface="Times New Roman"/>
                <a:ea typeface="Times New Roman"/>
              </a:rPr>
              <a:t> The report that setting out the alignment must be publicly vailable.</a:t>
            </a:r>
            <a:endParaRPr lang="en-US" sz="2000" b="0" strike="noStrike" spc="-1">
              <a:solidFill>
                <a:srgbClr val="000000"/>
              </a:solidFill>
              <a:latin typeface="Arial"/>
            </a:endParaRPr>
          </a:p>
          <a:p>
            <a:pPr marL="343080" indent="-343080">
              <a:lnSpc>
                <a:spcPct val="130000"/>
              </a:lnSpc>
              <a:buClr>
                <a:srgbClr val="000000"/>
              </a:buClr>
              <a:buFont typeface="Noto Sans Symbols"/>
              <a:buAutoNum type="arabicPeriod"/>
            </a:pPr>
            <a:r>
              <a:rPr lang="en-US" sz="2000" b="0" strike="noStrike" spc="-1">
                <a:solidFill>
                  <a:schemeClr val="dk1"/>
                </a:solidFill>
                <a:latin typeface="Times New Roman"/>
                <a:ea typeface="Times New Roman"/>
              </a:rPr>
              <a:t>The recognized standards must include standards promulgated by International Capital Market Association (ICMA).</a:t>
            </a:r>
            <a:endParaRPr lang="en-US" sz="2000" b="0" strike="noStrike" spc="-1">
              <a:solidFill>
                <a:srgbClr val="000000"/>
              </a:solidFill>
              <a:latin typeface="Arial"/>
            </a:endParaRPr>
          </a:p>
          <a:p>
            <a:pPr algn="r">
              <a:lnSpc>
                <a:spcPct val="140000"/>
              </a:lnSpc>
            </a:pPr>
            <a:endParaRPr lang="en-US" sz="1800" b="0" strike="noStrike" spc="-1">
              <a:solidFill>
                <a:srgbClr val="000000"/>
              </a:solidFill>
              <a:latin typeface="Arial"/>
            </a:endParaRPr>
          </a:p>
          <a:p>
            <a:pPr algn="r">
              <a:lnSpc>
                <a:spcPct val="140000"/>
              </a:lnSpc>
            </a:pPr>
            <a:endParaRPr lang="en-US" sz="1800" b="0" strike="noStrike" spc="-1">
              <a:solidFill>
                <a:srgbClr val="000000"/>
              </a:solidFill>
              <a:latin typeface="Arial"/>
            </a:endParaRPr>
          </a:p>
          <a:p>
            <a:pPr algn="r">
              <a:lnSpc>
                <a:spcPct val="140000"/>
              </a:lnSpc>
              <a:tabLst>
                <a:tab pos="0" algn="l"/>
              </a:tabLst>
            </a:pPr>
            <a:endParaRPr lang="en-US" sz="2000" b="0" strike="noStrike" spc="-1">
              <a:solidFill>
                <a:srgbClr val="000000"/>
              </a:solidFill>
              <a:latin typeface="Arial"/>
            </a:endParaRPr>
          </a:p>
        </p:txBody>
      </p:sp>
      <p:sp>
        <p:nvSpPr>
          <p:cNvPr id="573" name="Google Shape;1571;p69"/>
          <p:cNvSpPr/>
          <p:nvPr/>
        </p:nvSpPr>
        <p:spPr>
          <a:xfrm>
            <a:off x="7302240" y="2753280"/>
            <a:ext cx="3491280" cy="1867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40000"/>
              </a:lnSpc>
              <a:tabLst>
                <a:tab pos="0" algn="l"/>
              </a:tabLst>
            </a:pPr>
            <a:endParaRPr lang="en-US" sz="1800" b="0" strike="noStrike" spc="-1">
              <a:solidFill>
                <a:srgbClr val="000000"/>
              </a:solidFill>
              <a:latin typeface="Arial"/>
              <a:ea typeface="Arial"/>
            </a:endParaRPr>
          </a:p>
        </p:txBody>
      </p:sp>
      <p:sp>
        <p:nvSpPr>
          <p:cNvPr id="574" name="Google Shape;1572;p69"/>
          <p:cNvSpPr/>
          <p:nvPr/>
        </p:nvSpPr>
        <p:spPr>
          <a:xfrm>
            <a:off x="1116000" y="4807080"/>
            <a:ext cx="3491280" cy="1865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40000"/>
              </a:lnSpc>
              <a:tabLst>
                <a:tab pos="0" algn="l"/>
              </a:tabLst>
            </a:pPr>
            <a:endParaRPr lang="en-US" sz="1800" b="0" strike="noStrike" spc="-1">
              <a:solidFill>
                <a:srgbClr val="000000"/>
              </a:solidFill>
              <a:latin typeface="Arial"/>
              <a:ea typeface="Arial"/>
            </a:endParaRPr>
          </a:p>
        </p:txBody>
      </p:sp>
      <p:sp>
        <p:nvSpPr>
          <p:cNvPr id="575" name="Google Shape;1573;p69"/>
          <p:cNvSpPr/>
          <p:nvPr/>
        </p:nvSpPr>
        <p:spPr>
          <a:xfrm>
            <a:off x="7302960" y="4683240"/>
            <a:ext cx="3491280" cy="1867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40000"/>
              </a:lnSpc>
              <a:tabLst>
                <a:tab pos="0" algn="l"/>
              </a:tabLst>
            </a:pPr>
            <a:endParaRPr lang="en-US" sz="1800" b="0" strike="noStrike" spc="-1">
              <a:solidFill>
                <a:srgbClr val="000000"/>
              </a:solidFill>
              <a:latin typeface="Arial"/>
              <a:ea typeface="Arial"/>
            </a:endParaRPr>
          </a:p>
        </p:txBody>
      </p:sp>
      <p:sp>
        <p:nvSpPr>
          <p:cNvPr id="576" name="Google Shape;1574;p69"/>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38</a:t>
            </a:r>
            <a:endParaRPr lang="en-US" sz="1800" b="0" strike="noStrike" spc="-1">
              <a:solidFill>
                <a:srgbClr val="FFFFFF"/>
              </a:solidFill>
              <a:latin typeface="Arial"/>
            </a:endParaRPr>
          </a:p>
        </p:txBody>
      </p:sp>
      <p:sp>
        <p:nvSpPr>
          <p:cNvPr id="577" name="Google Shape;1569;p69"/>
          <p:cNvSpPr/>
          <p:nvPr/>
        </p:nvSpPr>
        <p:spPr>
          <a:xfrm>
            <a:off x="4714920" y="4847040"/>
            <a:ext cx="7047360" cy="435960"/>
          </a:xfrm>
          <a:prstGeom prst="hexagon">
            <a:avLst>
              <a:gd name="adj" fmla="val 28868"/>
              <a:gd name="vf" fmla="val 115470"/>
            </a:avLst>
          </a:prstGeom>
          <a:solidFill>
            <a:schemeClr val="accent1"/>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tabLst>
                <a:tab pos="0" algn="l"/>
              </a:tabLst>
            </a:pPr>
            <a:r>
              <a:rPr lang="en-US" sz="1800" b="0" strike="noStrike" spc="-1">
                <a:solidFill>
                  <a:schemeClr val="lt1"/>
                </a:solidFill>
                <a:latin typeface="Times New Roman"/>
                <a:ea typeface="Times New Roman"/>
              </a:rPr>
              <a:t>IIX employed an independent evaluator for the external review</a:t>
            </a:r>
            <a:endParaRPr lang="en-US" sz="1800" b="0" strike="noStrike" spc="-1">
              <a:solidFill>
                <a:srgbClr val="FFFFFF"/>
              </a:solidFill>
              <a:latin typeface="Arial"/>
            </a:endParaRPr>
          </a:p>
        </p:txBody>
      </p:sp>
      <p:pic>
        <p:nvPicPr>
          <p:cNvPr id="578" name="Google Shape;1590;p70"/>
          <p:cNvPicPr/>
          <p:nvPr/>
        </p:nvPicPr>
        <p:blipFill>
          <a:blip r:embed="rId4"/>
          <a:stretch/>
        </p:blipFill>
        <p:spPr>
          <a:xfrm>
            <a:off x="3503880" y="5373360"/>
            <a:ext cx="8104680" cy="837720"/>
          </a:xfrm>
          <a:prstGeom prst="rect">
            <a:avLst/>
          </a:prstGeom>
          <a:ln w="0">
            <a:noFill/>
          </a:ln>
        </p:spPr>
      </p:pic>
      <p:sp>
        <p:nvSpPr>
          <p:cNvPr id="579" name="文本框 1"/>
          <p:cNvSpPr/>
          <p:nvPr/>
        </p:nvSpPr>
        <p:spPr>
          <a:xfrm>
            <a:off x="911880" y="5428080"/>
            <a:ext cx="2625840" cy="743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000" b="1" strike="noStrike" spc="-1">
                <a:solidFill>
                  <a:schemeClr val="dk1"/>
                </a:solidFill>
                <a:latin typeface="Times New Roman"/>
                <a:ea typeface="Times New Roman"/>
              </a:rPr>
              <a:t>The external review’s endorsement:</a:t>
            </a:r>
            <a:endParaRPr lang="en-US" sz="2000" b="0" strike="noStrike" spc="-1">
              <a:solidFill>
                <a:srgbClr val="000000"/>
              </a:solidFill>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580" name="Google Shape;1600;p 1"/>
          <p:cNvSpPr/>
          <p:nvPr/>
        </p:nvSpPr>
        <p:spPr>
          <a:xfrm>
            <a:off x="824760" y="344880"/>
            <a:ext cx="939312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en-US" sz="2800" b="1" strike="noStrike" spc="-1">
                <a:solidFill>
                  <a:srgbClr val="000000"/>
                </a:solidFill>
                <a:latin typeface="Times New Roman"/>
                <a:ea typeface="Times New Roman"/>
              </a:rPr>
              <a:t>Recommendations</a:t>
            </a:r>
            <a:endParaRPr lang="en-US" sz="2800" b="0" strike="noStrike" spc="-1">
              <a:solidFill>
                <a:srgbClr val="000000"/>
              </a:solidFill>
              <a:latin typeface="Arial"/>
            </a:endParaRPr>
          </a:p>
        </p:txBody>
      </p:sp>
      <p:sp>
        <p:nvSpPr>
          <p:cNvPr id="581" name="Google Shape;1601;p 2"/>
          <p:cNvSpPr/>
          <p:nvPr/>
        </p:nvSpPr>
        <p:spPr>
          <a:xfrm>
            <a:off x="551520" y="405360"/>
            <a:ext cx="167760" cy="43092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strike="noStrike" spc="-1">
              <a:solidFill>
                <a:srgbClr val="FFFFFF"/>
              </a:solidFill>
              <a:latin typeface="Times New Roman"/>
              <a:ea typeface="Times New Roman"/>
            </a:endParaRPr>
          </a:p>
        </p:txBody>
      </p:sp>
      <p:grpSp>
        <p:nvGrpSpPr>
          <p:cNvPr id="582" name="Google Shape;1602;p 2"/>
          <p:cNvGrpSpPr/>
          <p:nvPr/>
        </p:nvGrpSpPr>
        <p:grpSpPr>
          <a:xfrm>
            <a:off x="704520" y="1796400"/>
            <a:ext cx="10884600" cy="4524840"/>
            <a:chOff x="704520" y="1796400"/>
            <a:chExt cx="10884600" cy="4524840"/>
          </a:xfrm>
        </p:grpSpPr>
        <p:sp>
          <p:nvSpPr>
            <p:cNvPr id="583" name="Google Shape;1603;p 2"/>
            <p:cNvSpPr/>
            <p:nvPr/>
          </p:nvSpPr>
          <p:spPr>
            <a:xfrm>
              <a:off x="704880" y="1807920"/>
              <a:ext cx="10872360" cy="4338360"/>
            </a:xfrm>
            <a:prstGeom prst="rect">
              <a:avLst/>
            </a:prstGeom>
            <a:gradFill rotWithShape="0">
              <a:gsLst>
                <a:gs pos="0">
                  <a:srgbClr val="E6593D">
                    <a:alpha val="8000"/>
                  </a:srgbClr>
                </a:gs>
                <a:gs pos="87000">
                  <a:srgbClr val="E6593D">
                    <a:alpha val="8000"/>
                  </a:srgbClr>
                </a:gs>
                <a:gs pos="100000">
                  <a:srgbClr val="E6593D">
                    <a:alpha val="23000"/>
                  </a:srgbClr>
                </a:gs>
              </a:gsLst>
              <a:path path="circle">
                <a:fillToRect l="50000" t="50000" r="50000" b="50000"/>
              </a:path>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285840" indent="-285840" defTabSz="914400">
                <a:lnSpc>
                  <a:spcPct val="150000"/>
                </a:lnSpc>
                <a:buClr>
                  <a:srgbClr val="000000"/>
                </a:buClr>
                <a:buFont typeface="Noto Sans Symbols"/>
                <a:buChar char="⮚"/>
              </a:pPr>
              <a:r>
                <a:rPr lang="en-US" sz="2000" b="0" strike="noStrike" spc="-1">
                  <a:solidFill>
                    <a:srgbClr val="000000"/>
                  </a:solidFill>
                  <a:latin typeface="Times New Roman"/>
                </a:rPr>
                <a:t>Potential investors, NGOs and end-users should analyze whether its program and objectives align with the Orange Principles™.</a:t>
              </a:r>
              <a:endParaRPr lang="en-US" sz="2000" b="0" strike="noStrike" spc="-1">
                <a:solidFill>
                  <a:srgbClr val="000000"/>
                </a:solidFill>
                <a:latin typeface="Arial"/>
              </a:endParaRPr>
            </a:p>
            <a:p>
              <a:pPr defTabSz="914400">
                <a:lnSpc>
                  <a:spcPct val="150000"/>
                </a:lnSpc>
                <a:tabLst>
                  <a:tab pos="0" algn="l"/>
                </a:tabLst>
              </a:pPr>
              <a:endParaRPr lang="en-US" sz="2000" b="0" strike="noStrike" spc="-1">
                <a:solidFill>
                  <a:srgbClr val="000000"/>
                </a:solidFill>
                <a:latin typeface="Arial"/>
              </a:endParaRPr>
            </a:p>
            <a:p>
              <a:pPr marL="285840" indent="-285840" defTabSz="914400">
                <a:lnSpc>
                  <a:spcPct val="150000"/>
                </a:lnSpc>
                <a:buClr>
                  <a:srgbClr val="000000"/>
                </a:buClr>
                <a:buFont typeface="Noto Sans Symbols"/>
                <a:buChar char="⮚"/>
                <a:tabLst>
                  <a:tab pos="0" algn="l"/>
                </a:tabLst>
              </a:pPr>
              <a:r>
                <a:rPr lang="en-US" sz="2000" b="0" strike="noStrike" spc="-1">
                  <a:solidFill>
                    <a:srgbClr val="000000"/>
                  </a:solidFill>
                  <a:latin typeface="Times New Roman"/>
                </a:rPr>
                <a:t>Second, the organization should determine whether the WLB™ bond structure fits with its objectives, programs and corporate structure to be able to use it as a vehicle for change.</a:t>
              </a:r>
              <a:endParaRPr lang="en-US" sz="2000" b="0" strike="noStrike" spc="-1">
                <a:solidFill>
                  <a:srgbClr val="000000"/>
                </a:solidFill>
                <a:latin typeface="Arial"/>
              </a:endParaRPr>
            </a:p>
            <a:p>
              <a:pPr defTabSz="914400">
                <a:lnSpc>
                  <a:spcPct val="150000"/>
                </a:lnSpc>
                <a:tabLst>
                  <a:tab pos="0" algn="l"/>
                </a:tabLst>
              </a:pPr>
              <a:endParaRPr lang="en-US" sz="2000" b="0" strike="noStrike" spc="-1">
                <a:solidFill>
                  <a:srgbClr val="000000"/>
                </a:solidFill>
                <a:latin typeface="Arial"/>
              </a:endParaRPr>
            </a:p>
            <a:p>
              <a:pPr marL="285840" indent="-285840" defTabSz="914400">
                <a:lnSpc>
                  <a:spcPct val="150000"/>
                </a:lnSpc>
                <a:buClr>
                  <a:srgbClr val="000000"/>
                </a:buClr>
                <a:buFont typeface="Noto Sans Symbols"/>
                <a:buChar char="⮚"/>
                <a:tabLst>
                  <a:tab pos="0" algn="l"/>
                </a:tabLst>
              </a:pPr>
              <a:r>
                <a:rPr lang="en-US" sz="2000" b="0" strike="noStrike" spc="-1">
                  <a:solidFill>
                    <a:srgbClr val="000000"/>
                  </a:solidFill>
                  <a:latin typeface="Times New Roman"/>
                </a:rPr>
                <a:t>Finally, for more information and guidance, please feel free to contact IIX.</a:t>
              </a:r>
              <a:endParaRPr lang="en-US" sz="2000" b="0" strike="noStrike" spc="-1">
                <a:solidFill>
                  <a:srgbClr val="000000"/>
                </a:solidFill>
                <a:latin typeface="Arial"/>
              </a:endParaRPr>
            </a:p>
          </p:txBody>
        </p:sp>
        <p:grpSp>
          <p:nvGrpSpPr>
            <p:cNvPr id="584" name="Google Shape;1604;p 2"/>
            <p:cNvGrpSpPr/>
            <p:nvPr/>
          </p:nvGrpSpPr>
          <p:grpSpPr>
            <a:xfrm>
              <a:off x="704520" y="5920560"/>
              <a:ext cx="334800" cy="227160"/>
              <a:chOff x="704520" y="5920560"/>
              <a:chExt cx="334800" cy="227160"/>
            </a:xfrm>
          </p:grpSpPr>
          <p:cxnSp>
            <p:nvCxnSpPr>
              <p:cNvPr id="585" name="Google Shape;1605;p 2"/>
              <p:cNvCxnSpPr/>
              <p:nvPr/>
            </p:nvCxnSpPr>
            <p:spPr>
              <a:xfrm>
                <a:off x="704520" y="6136200"/>
                <a:ext cx="335160" cy="1080"/>
              </a:xfrm>
              <a:prstGeom prst="straightConnector1">
                <a:avLst/>
              </a:prstGeom>
              <a:ln w="15875">
                <a:solidFill>
                  <a:srgbClr val="E6593D">
                    <a:alpha val="80000"/>
                  </a:srgbClr>
                </a:solidFill>
                <a:round/>
              </a:ln>
            </p:spPr>
          </p:cxnSp>
          <p:cxnSp>
            <p:nvCxnSpPr>
              <p:cNvPr id="586" name="Google Shape;1606;p 2"/>
              <p:cNvCxnSpPr/>
              <p:nvPr/>
            </p:nvCxnSpPr>
            <p:spPr>
              <a:xfrm>
                <a:off x="716040" y="5920560"/>
                <a:ext cx="1080" cy="227520"/>
              </a:xfrm>
              <a:prstGeom prst="straightConnector1">
                <a:avLst/>
              </a:prstGeom>
              <a:ln w="15875">
                <a:solidFill>
                  <a:srgbClr val="E6593D">
                    <a:alpha val="80000"/>
                  </a:srgbClr>
                </a:solidFill>
                <a:round/>
              </a:ln>
            </p:spPr>
          </p:cxnSp>
        </p:grpSp>
        <p:grpSp>
          <p:nvGrpSpPr>
            <p:cNvPr id="587" name="Google Shape;1607;p 2"/>
            <p:cNvGrpSpPr/>
            <p:nvPr/>
          </p:nvGrpSpPr>
          <p:grpSpPr>
            <a:xfrm>
              <a:off x="11254680" y="5920560"/>
              <a:ext cx="334440" cy="227160"/>
              <a:chOff x="11254680" y="5920560"/>
              <a:chExt cx="334440" cy="227160"/>
            </a:xfrm>
          </p:grpSpPr>
          <p:cxnSp>
            <p:nvCxnSpPr>
              <p:cNvPr id="588" name="Google Shape;1608;p 2"/>
              <p:cNvCxnSpPr/>
              <p:nvPr/>
            </p:nvCxnSpPr>
            <p:spPr>
              <a:xfrm flipH="1">
                <a:off x="11254680" y="6136200"/>
                <a:ext cx="334800" cy="1080"/>
              </a:xfrm>
              <a:prstGeom prst="straightConnector1">
                <a:avLst/>
              </a:prstGeom>
              <a:ln w="15875">
                <a:solidFill>
                  <a:srgbClr val="E6593D">
                    <a:alpha val="80000"/>
                  </a:srgbClr>
                </a:solidFill>
                <a:round/>
              </a:ln>
            </p:spPr>
          </p:cxnSp>
          <p:cxnSp>
            <p:nvCxnSpPr>
              <p:cNvPr id="589" name="Google Shape;1609;p 2"/>
              <p:cNvCxnSpPr/>
              <p:nvPr/>
            </p:nvCxnSpPr>
            <p:spPr>
              <a:xfrm>
                <a:off x="11577240" y="5920560"/>
                <a:ext cx="1080" cy="227520"/>
              </a:xfrm>
              <a:prstGeom prst="straightConnector1">
                <a:avLst/>
              </a:prstGeom>
              <a:ln w="15875">
                <a:solidFill>
                  <a:srgbClr val="E6593D">
                    <a:alpha val="80000"/>
                  </a:srgbClr>
                </a:solidFill>
                <a:round/>
              </a:ln>
            </p:spPr>
          </p:cxnSp>
        </p:grpSp>
        <p:pic>
          <p:nvPicPr>
            <p:cNvPr id="590" name="Google Shape;1610;p 2"/>
            <p:cNvPicPr/>
            <p:nvPr/>
          </p:nvPicPr>
          <p:blipFill>
            <a:blip r:embed="rId3"/>
            <a:stretch/>
          </p:blipFill>
          <p:spPr>
            <a:xfrm>
              <a:off x="715320" y="5964840"/>
              <a:ext cx="10849320" cy="356400"/>
            </a:xfrm>
            <a:prstGeom prst="rect">
              <a:avLst/>
            </a:prstGeom>
            <a:ln w="0">
              <a:noFill/>
            </a:ln>
          </p:spPr>
        </p:pic>
        <p:grpSp>
          <p:nvGrpSpPr>
            <p:cNvPr id="591" name="Google Shape;1611;p 2"/>
            <p:cNvGrpSpPr/>
            <p:nvPr/>
          </p:nvGrpSpPr>
          <p:grpSpPr>
            <a:xfrm>
              <a:off x="704520" y="1796400"/>
              <a:ext cx="334800" cy="227160"/>
              <a:chOff x="704520" y="1796400"/>
              <a:chExt cx="334800" cy="227160"/>
            </a:xfrm>
          </p:grpSpPr>
          <p:cxnSp>
            <p:nvCxnSpPr>
              <p:cNvPr id="592" name="Google Shape;1612;p 2"/>
              <p:cNvCxnSpPr/>
              <p:nvPr/>
            </p:nvCxnSpPr>
            <p:spPr>
              <a:xfrm>
                <a:off x="704520" y="1807200"/>
                <a:ext cx="335160" cy="1080"/>
              </a:xfrm>
              <a:prstGeom prst="straightConnector1">
                <a:avLst/>
              </a:prstGeom>
              <a:ln w="15875">
                <a:solidFill>
                  <a:srgbClr val="E6593D">
                    <a:alpha val="80000"/>
                  </a:srgbClr>
                </a:solidFill>
                <a:round/>
              </a:ln>
            </p:spPr>
          </p:cxnSp>
          <p:cxnSp>
            <p:nvCxnSpPr>
              <p:cNvPr id="593" name="Google Shape;1613;p 2"/>
              <p:cNvCxnSpPr/>
              <p:nvPr/>
            </p:nvCxnSpPr>
            <p:spPr>
              <a:xfrm flipV="1">
                <a:off x="716040" y="1796400"/>
                <a:ext cx="1080" cy="227520"/>
              </a:xfrm>
              <a:prstGeom prst="straightConnector1">
                <a:avLst/>
              </a:prstGeom>
              <a:ln w="15875">
                <a:solidFill>
                  <a:srgbClr val="E6593D">
                    <a:alpha val="80000"/>
                  </a:srgbClr>
                </a:solidFill>
                <a:round/>
              </a:ln>
            </p:spPr>
          </p:cxnSp>
        </p:grpSp>
        <p:grpSp>
          <p:nvGrpSpPr>
            <p:cNvPr id="594" name="Google Shape;1614;p 2"/>
            <p:cNvGrpSpPr/>
            <p:nvPr/>
          </p:nvGrpSpPr>
          <p:grpSpPr>
            <a:xfrm>
              <a:off x="11254680" y="1796400"/>
              <a:ext cx="334440" cy="227160"/>
              <a:chOff x="11254680" y="1796400"/>
              <a:chExt cx="334440" cy="227160"/>
            </a:xfrm>
          </p:grpSpPr>
          <p:cxnSp>
            <p:nvCxnSpPr>
              <p:cNvPr id="595" name="Google Shape;1615;p 2"/>
              <p:cNvCxnSpPr/>
              <p:nvPr/>
            </p:nvCxnSpPr>
            <p:spPr>
              <a:xfrm flipH="1">
                <a:off x="11254680" y="1807200"/>
                <a:ext cx="334800" cy="1080"/>
              </a:xfrm>
              <a:prstGeom prst="straightConnector1">
                <a:avLst/>
              </a:prstGeom>
              <a:ln w="15875">
                <a:solidFill>
                  <a:srgbClr val="E6593D">
                    <a:alpha val="80000"/>
                  </a:srgbClr>
                </a:solidFill>
                <a:round/>
              </a:ln>
            </p:spPr>
          </p:cxnSp>
          <p:cxnSp>
            <p:nvCxnSpPr>
              <p:cNvPr id="596" name="Google Shape;1616;p 2"/>
              <p:cNvCxnSpPr/>
              <p:nvPr/>
            </p:nvCxnSpPr>
            <p:spPr>
              <a:xfrm flipV="1">
                <a:off x="11577240" y="1796400"/>
                <a:ext cx="1080" cy="227520"/>
              </a:xfrm>
              <a:prstGeom prst="straightConnector1">
                <a:avLst/>
              </a:prstGeom>
              <a:ln w="15875">
                <a:solidFill>
                  <a:srgbClr val="E6593D">
                    <a:alpha val="80000"/>
                  </a:srgbClr>
                </a:solidFill>
                <a:round/>
              </a:ln>
            </p:spPr>
          </p:cxnSp>
        </p:grpSp>
      </p:grpSp>
      <p:sp>
        <p:nvSpPr>
          <p:cNvPr id="597" name="Google Shape;1617;p 2"/>
          <p:cNvSpPr/>
          <p:nvPr/>
        </p:nvSpPr>
        <p:spPr>
          <a:xfrm>
            <a:off x="695160" y="963360"/>
            <a:ext cx="10630080" cy="788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endParaRPr lang="en-US" sz="2000" b="0" strike="noStrike" spc="-1">
              <a:solidFill>
                <a:srgbClr val="2F2F2F"/>
              </a:solidFill>
              <a:latin typeface="Times New Roman"/>
              <a:ea typeface="Times New Roman"/>
            </a:endParaRPr>
          </a:p>
        </p:txBody>
      </p:sp>
      <p:pic>
        <p:nvPicPr>
          <p:cNvPr id="598" name="Google Shape;1618;p 2"/>
          <p:cNvPicPr/>
          <p:nvPr/>
        </p:nvPicPr>
        <p:blipFill>
          <a:blip r:embed="rId4"/>
          <a:srcRect l="192" r="192"/>
          <a:stretch/>
        </p:blipFill>
        <p:spPr>
          <a:xfrm>
            <a:off x="9479520" y="841680"/>
            <a:ext cx="2097000" cy="829080"/>
          </a:xfrm>
          <a:prstGeom prst="rect">
            <a:avLst/>
          </a:prstGeom>
          <a:ln w="0">
            <a:noFill/>
          </a:ln>
        </p:spPr>
      </p:pic>
      <p:sp>
        <p:nvSpPr>
          <p:cNvPr id="599" name="Google Shape;1620;p 2"/>
          <p:cNvSpPr/>
          <p:nvPr/>
        </p:nvSpPr>
        <p:spPr>
          <a:xfrm>
            <a:off x="11302200" y="6242040"/>
            <a:ext cx="548280" cy="35460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tabLst>
                <a:tab pos="0" algn="l"/>
              </a:tabLst>
            </a:pPr>
            <a:r>
              <a:rPr lang="en-US" sz="1800" b="0" strike="noStrike" spc="-1">
                <a:solidFill>
                  <a:srgbClr val="F2F2F2"/>
                </a:solidFill>
                <a:latin typeface="Times New Roman"/>
                <a:ea typeface="Times New Roman"/>
              </a:rPr>
              <a:t>71</a:t>
            </a:r>
            <a:endParaRPr lang="en-US" sz="1800" b="0" strike="noStrike" spc="-1">
              <a:solidFill>
                <a:srgbClr val="FFFFFF"/>
              </a:solidFill>
              <a:latin typeface="Arial"/>
            </a:endParaRPr>
          </a:p>
        </p:txBody>
      </p:sp>
      <p:pic>
        <p:nvPicPr>
          <p:cNvPr id="600" name="Google Shape;1619;p 2"/>
          <p:cNvPicPr/>
          <p:nvPr/>
        </p:nvPicPr>
        <p:blipFill>
          <a:blip r:embed="rId5"/>
          <a:srcRect l="199" r="199"/>
          <a:stretch/>
        </p:blipFill>
        <p:spPr>
          <a:xfrm>
            <a:off x="7104240" y="749160"/>
            <a:ext cx="2327400" cy="92340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106" name="Google Shape;231;p5"/>
          <p:cNvSpPr/>
          <p:nvPr/>
        </p:nvSpPr>
        <p:spPr>
          <a:xfrm>
            <a:off x="720000" y="335160"/>
            <a:ext cx="637452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2800" b="1" strike="noStrike" spc="-1">
                <a:solidFill>
                  <a:schemeClr val="dk1"/>
                </a:solidFill>
                <a:latin typeface="Times New Roman"/>
                <a:ea typeface="Times New Roman"/>
              </a:rPr>
              <a:t> Gender Inequality in Southeast Asia</a:t>
            </a:r>
            <a:endParaRPr lang="en-US" sz="2800" b="0" strike="noStrike" spc="-1">
              <a:solidFill>
                <a:srgbClr val="000000"/>
              </a:solidFill>
              <a:latin typeface="Arial"/>
            </a:endParaRPr>
          </a:p>
        </p:txBody>
      </p:sp>
      <p:sp>
        <p:nvSpPr>
          <p:cNvPr id="107" name="Google Shape;232;p5"/>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grpSp>
        <p:nvGrpSpPr>
          <p:cNvPr id="108" name="Google Shape;233;p5"/>
          <p:cNvGrpSpPr/>
          <p:nvPr/>
        </p:nvGrpSpPr>
        <p:grpSpPr>
          <a:xfrm>
            <a:off x="4915800" y="1789920"/>
            <a:ext cx="7275600" cy="3148200"/>
            <a:chOff x="4915800" y="1789920"/>
            <a:chExt cx="7275600" cy="3148200"/>
          </a:xfrm>
        </p:grpSpPr>
        <p:sp>
          <p:nvSpPr>
            <p:cNvPr id="109" name="Google Shape;234;p5"/>
            <p:cNvSpPr/>
            <p:nvPr/>
          </p:nvSpPr>
          <p:spPr>
            <a:xfrm>
              <a:off x="10379880" y="1952280"/>
              <a:ext cx="1811520" cy="2861280"/>
            </a:xfrm>
            <a:custGeom>
              <a:avLst/>
              <a:gdLst>
                <a:gd name="textAreaLeft" fmla="*/ 0 w 1811520"/>
                <a:gd name="textAreaRight" fmla="*/ 1811880 w 1811520"/>
                <a:gd name="textAreaTop" fmla="*/ 0 h 2861280"/>
                <a:gd name="textAreaBottom" fmla="*/ 2861640 h 2861280"/>
              </a:gdLst>
              <a:ahLst/>
              <a:cxnLst/>
              <a:rect l="textAreaLeft" t="textAreaTop" r="textAreaRight" b="textAreaBottom"/>
              <a:pathLst>
                <a:path w="1812082" h="2729939">
                  <a:moveTo>
                    <a:pt x="1812082" y="0"/>
                  </a:moveTo>
                  <a:lnTo>
                    <a:pt x="1812082" y="2729939"/>
                  </a:lnTo>
                  <a:lnTo>
                    <a:pt x="324810" y="2496661"/>
                  </a:lnTo>
                  <a:lnTo>
                    <a:pt x="0" y="216914"/>
                  </a:lnTo>
                  <a:close/>
                </a:path>
              </a:pathLst>
            </a:custGeom>
            <a:solidFill>
              <a:schemeClr val="accent6"/>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10" name="Google Shape;235;p5"/>
            <p:cNvSpPr/>
            <p:nvPr/>
          </p:nvSpPr>
          <p:spPr>
            <a:xfrm>
              <a:off x="7795800" y="1789920"/>
              <a:ext cx="2913840" cy="3148200"/>
            </a:xfrm>
            <a:custGeom>
              <a:avLst/>
              <a:gdLst>
                <a:gd name="textAreaLeft" fmla="*/ 0 w 2913840"/>
                <a:gd name="textAreaRight" fmla="*/ 2914200 w 2913840"/>
                <a:gd name="textAreaTop" fmla="*/ 0 h 3148200"/>
                <a:gd name="textAreaBottom" fmla="*/ 3148560 h 3148200"/>
              </a:gdLst>
              <a:ahLst/>
              <a:cxnLst/>
              <a:rect l="textAreaLeft" t="textAreaTop" r="textAreaRight" b="textAreaBottom"/>
              <a:pathLst>
                <a:path w="2914488" h="2989528">
                  <a:moveTo>
                    <a:pt x="288720" y="0"/>
                  </a:moveTo>
                  <a:lnTo>
                    <a:pt x="2589678" y="360905"/>
                  </a:lnTo>
                  <a:lnTo>
                    <a:pt x="2914488" y="2640652"/>
                  </a:lnTo>
                  <a:lnTo>
                    <a:pt x="0" y="2989528"/>
                  </a:lnTo>
                  <a:close/>
                </a:path>
              </a:pathLst>
            </a:custGeom>
            <a:solidFill>
              <a:srgbClr val="E86146"/>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11" name="Google Shape;236;p5"/>
            <p:cNvSpPr/>
            <p:nvPr/>
          </p:nvSpPr>
          <p:spPr>
            <a:xfrm>
              <a:off x="4915800" y="1789920"/>
              <a:ext cx="3178440" cy="3148200"/>
            </a:xfrm>
            <a:custGeom>
              <a:avLst/>
              <a:gdLst>
                <a:gd name="textAreaLeft" fmla="*/ 0 w 3178440"/>
                <a:gd name="textAreaRight" fmla="*/ 3178800 w 3178440"/>
                <a:gd name="textAreaTop" fmla="*/ 0 h 3148200"/>
                <a:gd name="textAreaBottom" fmla="*/ 3148560 h 3148200"/>
              </a:gdLst>
              <a:ahLst/>
              <a:cxnLst/>
              <a:rect l="textAreaLeft" t="textAreaTop" r="textAreaRight" b="textAreaBottom"/>
              <a:pathLst>
                <a:path w="3179148" h="2989528">
                  <a:moveTo>
                    <a:pt x="3179148" y="0"/>
                  </a:moveTo>
                  <a:lnTo>
                    <a:pt x="2890428" y="2989528"/>
                  </a:lnTo>
                  <a:lnTo>
                    <a:pt x="0" y="2676743"/>
                  </a:lnTo>
                  <a:lnTo>
                    <a:pt x="0" y="300755"/>
                  </a:lnTo>
                  <a:close/>
                </a:path>
              </a:pathLst>
            </a:custGeom>
            <a:solidFill>
              <a:srgbClr val="ED7D31"/>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grpSp>
      <p:grpSp>
        <p:nvGrpSpPr>
          <p:cNvPr id="112" name="Google Shape;237;p5"/>
          <p:cNvGrpSpPr/>
          <p:nvPr/>
        </p:nvGrpSpPr>
        <p:grpSpPr>
          <a:xfrm>
            <a:off x="47160" y="1352520"/>
            <a:ext cx="8128080" cy="4231080"/>
            <a:chOff x="47160" y="1352520"/>
            <a:chExt cx="8128080" cy="4231080"/>
          </a:xfrm>
        </p:grpSpPr>
        <p:pic>
          <p:nvPicPr>
            <p:cNvPr id="113" name="Google Shape;238;p5"/>
            <p:cNvPicPr/>
            <p:nvPr/>
          </p:nvPicPr>
          <p:blipFill>
            <a:blip r:embed="rId3"/>
            <a:stretch/>
          </p:blipFill>
          <p:spPr>
            <a:xfrm>
              <a:off x="47160" y="1352520"/>
              <a:ext cx="8128080" cy="4231080"/>
            </a:xfrm>
            <a:prstGeom prst="rect">
              <a:avLst/>
            </a:prstGeom>
            <a:ln w="0">
              <a:noFill/>
            </a:ln>
          </p:spPr>
        </p:pic>
        <p:pic>
          <p:nvPicPr>
            <p:cNvPr id="114" name="Google Shape;239;p5" descr="C:/Users/Administrator/Desktop/图片3.png图片3"/>
            <p:cNvPicPr/>
            <p:nvPr/>
          </p:nvPicPr>
          <p:blipFill>
            <a:blip r:embed="rId4"/>
            <a:srcRect l="6" t="1566" r="-6" b="1566"/>
            <a:stretch/>
          </p:blipFill>
          <p:spPr>
            <a:xfrm>
              <a:off x="1066680" y="1933920"/>
              <a:ext cx="5660280" cy="3008880"/>
            </a:xfrm>
            <a:prstGeom prst="rect">
              <a:avLst/>
            </a:prstGeom>
            <a:ln w="0">
              <a:noFill/>
            </a:ln>
          </p:spPr>
        </p:pic>
      </p:grpSp>
      <p:sp>
        <p:nvSpPr>
          <p:cNvPr id="115" name="Google Shape;240;p5"/>
          <p:cNvSpPr/>
          <p:nvPr/>
        </p:nvSpPr>
        <p:spPr>
          <a:xfrm>
            <a:off x="7095600" y="2389680"/>
            <a:ext cx="4971240" cy="87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en-US" sz="2400" b="0" strike="noStrike" spc="-1">
                <a:solidFill>
                  <a:schemeClr val="lt1"/>
                </a:solidFill>
                <a:latin typeface="Times New Roman"/>
                <a:ea typeface="Times New Roman"/>
              </a:rPr>
              <a:t>Despite compelling empirical evidence highlighting the economic and social benefits of women's entrepreneurship, women’s participation in business ownership still faces challenges.</a:t>
            </a:r>
            <a:endParaRPr lang="en-US" sz="2400" b="0" strike="noStrike" spc="-1">
              <a:solidFill>
                <a:srgbClr val="000000"/>
              </a:solidFill>
              <a:latin typeface="Arial"/>
            </a:endParaRPr>
          </a:p>
        </p:txBody>
      </p:sp>
      <p:sp>
        <p:nvSpPr>
          <p:cNvPr id="116" name="Google Shape;241;p5"/>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4</a:t>
            </a:r>
            <a:endParaRPr lang="en-US" sz="1800" b="0" strike="noStrike" spc="-1">
              <a:solidFill>
                <a:srgbClr val="FFFFFF"/>
              </a:solidFill>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601" name="Google Shape;1600;p71"/>
          <p:cNvSpPr/>
          <p:nvPr/>
        </p:nvSpPr>
        <p:spPr>
          <a:xfrm>
            <a:off x="824760" y="344880"/>
            <a:ext cx="93934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2800" b="1" strike="noStrike" spc="-1">
                <a:solidFill>
                  <a:srgbClr val="000000"/>
                </a:solidFill>
                <a:latin typeface="Times New Roman"/>
                <a:ea typeface="Times New Roman"/>
              </a:rPr>
              <a:t>Conclusion</a:t>
            </a:r>
            <a:endParaRPr lang="en-US" sz="2800" b="0" strike="noStrike" spc="-1">
              <a:solidFill>
                <a:srgbClr val="000000"/>
              </a:solidFill>
              <a:latin typeface="Arial"/>
            </a:endParaRPr>
          </a:p>
        </p:txBody>
      </p:sp>
      <p:sp>
        <p:nvSpPr>
          <p:cNvPr id="602" name="Google Shape;1601;p71"/>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grpSp>
        <p:nvGrpSpPr>
          <p:cNvPr id="603" name="Google Shape;1602;p71"/>
          <p:cNvGrpSpPr/>
          <p:nvPr/>
        </p:nvGrpSpPr>
        <p:grpSpPr>
          <a:xfrm>
            <a:off x="704520" y="1796400"/>
            <a:ext cx="10884240" cy="4525200"/>
            <a:chOff x="704520" y="1796400"/>
            <a:chExt cx="10884240" cy="4525200"/>
          </a:xfrm>
        </p:grpSpPr>
        <p:sp>
          <p:nvSpPr>
            <p:cNvPr id="604" name="Google Shape;1603;p71"/>
            <p:cNvSpPr/>
            <p:nvPr/>
          </p:nvSpPr>
          <p:spPr>
            <a:xfrm>
              <a:off x="704880" y="1807920"/>
              <a:ext cx="10872720" cy="4338720"/>
            </a:xfrm>
            <a:prstGeom prst="rect">
              <a:avLst/>
            </a:prstGeom>
            <a:gradFill rotWithShape="0">
              <a:gsLst>
                <a:gs pos="0">
                  <a:srgbClr val="E6593D">
                    <a:alpha val="8000"/>
                  </a:srgbClr>
                </a:gs>
                <a:gs pos="87000">
                  <a:srgbClr val="E6593D">
                    <a:alpha val="8000"/>
                  </a:srgbClr>
                </a:gs>
                <a:gs pos="100000">
                  <a:srgbClr val="E6593D">
                    <a:alpha val="23000"/>
                  </a:srgbClr>
                </a:gs>
              </a:gsLst>
              <a:path path="circle">
                <a:fillToRect l="50000" t="50000" r="50000" b="50000"/>
              </a:path>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285840" indent="-285840">
                <a:lnSpc>
                  <a:spcPct val="150000"/>
                </a:lnSpc>
                <a:buClr>
                  <a:srgbClr val="000000"/>
                </a:buClr>
                <a:buFont typeface="Noto Sans Symbols"/>
                <a:buChar char="⮚"/>
              </a:pPr>
              <a:r>
                <a:rPr lang="en-US" sz="2000" b="0" strike="noStrike" spc="-1">
                  <a:solidFill>
                    <a:schemeClr val="dk1"/>
                  </a:solidFill>
                  <a:latin typeface="Times New Roman"/>
                  <a:ea typeface="Times New Roman"/>
                </a:rPr>
                <a:t>The case study on WLB6 demonstrates the practical application of Orange Bonds, showcasing how a financial instrument can advance gender equality in emerging markets. </a:t>
              </a:r>
              <a:endParaRPr lang="en-US" sz="2000" b="0" strike="noStrike" spc="-1">
                <a:solidFill>
                  <a:srgbClr val="000000"/>
                </a:solidFill>
                <a:latin typeface="Arial"/>
              </a:endParaRPr>
            </a:p>
            <a:p>
              <a:pPr marL="285840" indent="-285840">
                <a:lnSpc>
                  <a:spcPct val="150000"/>
                </a:lnSpc>
                <a:buClr>
                  <a:srgbClr val="000000"/>
                </a:buClr>
                <a:buFont typeface="Noto Sans Symbols"/>
                <a:buChar char="⮚"/>
              </a:pPr>
              <a:r>
                <a:rPr lang="en-US" sz="2000" b="0" strike="noStrike" spc="-1">
                  <a:solidFill>
                    <a:schemeClr val="dk1"/>
                  </a:solidFill>
                  <a:latin typeface="Times New Roman"/>
                  <a:ea typeface="Times New Roman"/>
                </a:rPr>
                <a:t>WLB6 utilizes a blended finance structure to successfully mobilize capital to support women entrepreneurs across Southeast Asia and beyond. Moreover, with its sophisticated risk mitigation structure, financial and other risks are avoided or reduced, thereby helping to protect the interests of private investors. </a:t>
              </a:r>
              <a:endParaRPr lang="en-US" sz="2000" b="0" strike="noStrike" spc="-1">
                <a:solidFill>
                  <a:srgbClr val="000000"/>
                </a:solidFill>
                <a:latin typeface="Arial"/>
              </a:endParaRPr>
            </a:p>
            <a:p>
              <a:pPr marL="285840" indent="-285840">
                <a:lnSpc>
                  <a:spcPct val="150000"/>
                </a:lnSpc>
                <a:buClr>
                  <a:srgbClr val="000000"/>
                </a:buClr>
                <a:buFont typeface="Noto Sans Symbols"/>
                <a:buChar char="⮚"/>
              </a:pPr>
              <a:r>
                <a:rPr lang="en-US" sz="2000" b="0" strike="noStrike" spc="-1">
                  <a:solidFill>
                    <a:schemeClr val="dk1"/>
                  </a:solidFill>
                  <a:latin typeface="Times New Roman"/>
                  <a:ea typeface="Times New Roman"/>
                </a:rPr>
                <a:t>With the legal structure and the impact assessment structure of WLB6 analyzed and explained, this toolkit provides practical guidance on how sustainable fixed-income debt securities can be leveraged to advance gender equality.</a:t>
              </a:r>
              <a:endParaRPr lang="en-US" sz="2000" b="0" strike="noStrike" spc="-1">
                <a:solidFill>
                  <a:srgbClr val="000000"/>
                </a:solidFill>
                <a:latin typeface="Arial"/>
              </a:endParaRPr>
            </a:p>
          </p:txBody>
        </p:sp>
        <p:grpSp>
          <p:nvGrpSpPr>
            <p:cNvPr id="605" name="Google Shape;1604;p71"/>
            <p:cNvGrpSpPr/>
            <p:nvPr/>
          </p:nvGrpSpPr>
          <p:grpSpPr>
            <a:xfrm>
              <a:off x="704520" y="5920560"/>
              <a:ext cx="334440" cy="226800"/>
              <a:chOff x="704520" y="5920560"/>
              <a:chExt cx="334440" cy="226800"/>
            </a:xfrm>
          </p:grpSpPr>
          <p:cxnSp>
            <p:nvCxnSpPr>
              <p:cNvPr id="606" name="Google Shape;1605;p71"/>
              <p:cNvCxnSpPr/>
              <p:nvPr/>
            </p:nvCxnSpPr>
            <p:spPr>
              <a:xfrm>
                <a:off x="704520" y="6136200"/>
                <a:ext cx="334800" cy="720"/>
              </a:xfrm>
              <a:prstGeom prst="straightConnector1">
                <a:avLst/>
              </a:prstGeom>
              <a:ln w="15875">
                <a:solidFill>
                  <a:srgbClr val="E6593D">
                    <a:alpha val="80000"/>
                  </a:srgbClr>
                </a:solidFill>
                <a:round/>
              </a:ln>
            </p:spPr>
          </p:cxnSp>
          <p:cxnSp>
            <p:nvCxnSpPr>
              <p:cNvPr id="607" name="Google Shape;1606;p71"/>
              <p:cNvCxnSpPr/>
              <p:nvPr/>
            </p:nvCxnSpPr>
            <p:spPr>
              <a:xfrm>
                <a:off x="716040" y="5920560"/>
                <a:ext cx="720" cy="227160"/>
              </a:xfrm>
              <a:prstGeom prst="straightConnector1">
                <a:avLst/>
              </a:prstGeom>
              <a:ln w="15875">
                <a:solidFill>
                  <a:srgbClr val="E6593D">
                    <a:alpha val="80000"/>
                  </a:srgbClr>
                </a:solidFill>
                <a:round/>
              </a:ln>
            </p:spPr>
          </p:cxnSp>
        </p:grpSp>
        <p:grpSp>
          <p:nvGrpSpPr>
            <p:cNvPr id="608" name="Google Shape;1607;p71"/>
            <p:cNvGrpSpPr/>
            <p:nvPr/>
          </p:nvGrpSpPr>
          <p:grpSpPr>
            <a:xfrm>
              <a:off x="11254680" y="5920560"/>
              <a:ext cx="334080" cy="226800"/>
              <a:chOff x="11254680" y="5920560"/>
              <a:chExt cx="334080" cy="226800"/>
            </a:xfrm>
          </p:grpSpPr>
          <p:cxnSp>
            <p:nvCxnSpPr>
              <p:cNvPr id="609" name="Google Shape;1608;p71"/>
              <p:cNvCxnSpPr/>
              <p:nvPr/>
            </p:nvCxnSpPr>
            <p:spPr>
              <a:xfrm flipH="1">
                <a:off x="11254680" y="6136200"/>
                <a:ext cx="334440" cy="720"/>
              </a:xfrm>
              <a:prstGeom prst="straightConnector1">
                <a:avLst/>
              </a:prstGeom>
              <a:ln w="15875">
                <a:solidFill>
                  <a:srgbClr val="E6593D">
                    <a:alpha val="80000"/>
                  </a:srgbClr>
                </a:solidFill>
                <a:round/>
              </a:ln>
            </p:spPr>
          </p:cxnSp>
          <p:cxnSp>
            <p:nvCxnSpPr>
              <p:cNvPr id="610" name="Google Shape;1609;p71"/>
              <p:cNvCxnSpPr/>
              <p:nvPr/>
            </p:nvCxnSpPr>
            <p:spPr>
              <a:xfrm>
                <a:off x="11577240" y="5920560"/>
                <a:ext cx="720" cy="227160"/>
              </a:xfrm>
              <a:prstGeom prst="straightConnector1">
                <a:avLst/>
              </a:prstGeom>
              <a:ln w="15875">
                <a:solidFill>
                  <a:srgbClr val="E6593D">
                    <a:alpha val="80000"/>
                  </a:srgbClr>
                </a:solidFill>
                <a:round/>
              </a:ln>
            </p:spPr>
          </p:cxnSp>
        </p:grpSp>
        <p:pic>
          <p:nvPicPr>
            <p:cNvPr id="611" name="Google Shape;1610;p71"/>
            <p:cNvPicPr/>
            <p:nvPr/>
          </p:nvPicPr>
          <p:blipFill>
            <a:blip r:embed="rId3"/>
            <a:stretch/>
          </p:blipFill>
          <p:spPr>
            <a:xfrm>
              <a:off x="715320" y="5964840"/>
              <a:ext cx="10849680" cy="356760"/>
            </a:xfrm>
            <a:prstGeom prst="rect">
              <a:avLst/>
            </a:prstGeom>
            <a:ln w="0">
              <a:noFill/>
            </a:ln>
          </p:spPr>
        </p:pic>
        <p:grpSp>
          <p:nvGrpSpPr>
            <p:cNvPr id="612" name="Google Shape;1611;p71"/>
            <p:cNvGrpSpPr/>
            <p:nvPr/>
          </p:nvGrpSpPr>
          <p:grpSpPr>
            <a:xfrm>
              <a:off x="704520" y="1796400"/>
              <a:ext cx="334440" cy="226800"/>
              <a:chOff x="704520" y="1796400"/>
              <a:chExt cx="334440" cy="226800"/>
            </a:xfrm>
          </p:grpSpPr>
          <p:cxnSp>
            <p:nvCxnSpPr>
              <p:cNvPr id="613" name="Google Shape;1612;p71"/>
              <p:cNvCxnSpPr/>
              <p:nvPr/>
            </p:nvCxnSpPr>
            <p:spPr>
              <a:xfrm>
                <a:off x="704520" y="1807200"/>
                <a:ext cx="334800" cy="720"/>
              </a:xfrm>
              <a:prstGeom prst="straightConnector1">
                <a:avLst/>
              </a:prstGeom>
              <a:ln w="15875">
                <a:solidFill>
                  <a:srgbClr val="E6593D">
                    <a:alpha val="80000"/>
                  </a:srgbClr>
                </a:solidFill>
                <a:round/>
              </a:ln>
            </p:spPr>
          </p:cxnSp>
          <p:cxnSp>
            <p:nvCxnSpPr>
              <p:cNvPr id="614" name="Google Shape;1613;p71"/>
              <p:cNvCxnSpPr/>
              <p:nvPr/>
            </p:nvCxnSpPr>
            <p:spPr>
              <a:xfrm flipV="1">
                <a:off x="716040" y="1796400"/>
                <a:ext cx="720" cy="227160"/>
              </a:xfrm>
              <a:prstGeom prst="straightConnector1">
                <a:avLst/>
              </a:prstGeom>
              <a:ln w="15875">
                <a:solidFill>
                  <a:srgbClr val="E6593D">
                    <a:alpha val="80000"/>
                  </a:srgbClr>
                </a:solidFill>
                <a:round/>
              </a:ln>
            </p:spPr>
          </p:cxnSp>
        </p:grpSp>
        <p:grpSp>
          <p:nvGrpSpPr>
            <p:cNvPr id="615" name="Google Shape;1614;p71"/>
            <p:cNvGrpSpPr/>
            <p:nvPr/>
          </p:nvGrpSpPr>
          <p:grpSpPr>
            <a:xfrm>
              <a:off x="11254680" y="1796400"/>
              <a:ext cx="334080" cy="226800"/>
              <a:chOff x="11254680" y="1796400"/>
              <a:chExt cx="334080" cy="226800"/>
            </a:xfrm>
          </p:grpSpPr>
          <p:cxnSp>
            <p:nvCxnSpPr>
              <p:cNvPr id="616" name="Google Shape;1615;p71"/>
              <p:cNvCxnSpPr/>
              <p:nvPr/>
            </p:nvCxnSpPr>
            <p:spPr>
              <a:xfrm flipH="1">
                <a:off x="11254680" y="1807200"/>
                <a:ext cx="334440" cy="720"/>
              </a:xfrm>
              <a:prstGeom prst="straightConnector1">
                <a:avLst/>
              </a:prstGeom>
              <a:ln w="15875">
                <a:solidFill>
                  <a:srgbClr val="E6593D">
                    <a:alpha val="80000"/>
                  </a:srgbClr>
                </a:solidFill>
                <a:round/>
              </a:ln>
            </p:spPr>
          </p:cxnSp>
          <p:cxnSp>
            <p:nvCxnSpPr>
              <p:cNvPr id="617" name="Google Shape;1616;p71"/>
              <p:cNvCxnSpPr/>
              <p:nvPr/>
            </p:nvCxnSpPr>
            <p:spPr>
              <a:xfrm flipV="1">
                <a:off x="11577240" y="1796400"/>
                <a:ext cx="720" cy="227160"/>
              </a:xfrm>
              <a:prstGeom prst="straightConnector1">
                <a:avLst/>
              </a:prstGeom>
              <a:ln w="15875">
                <a:solidFill>
                  <a:srgbClr val="E6593D">
                    <a:alpha val="80000"/>
                  </a:srgbClr>
                </a:solidFill>
                <a:round/>
              </a:ln>
            </p:spPr>
          </p:cxnSp>
        </p:grpSp>
      </p:grpSp>
      <p:sp>
        <p:nvSpPr>
          <p:cNvPr id="618" name="Google Shape;1617;p71"/>
          <p:cNvSpPr/>
          <p:nvPr/>
        </p:nvSpPr>
        <p:spPr>
          <a:xfrm>
            <a:off x="695160" y="963360"/>
            <a:ext cx="10630440" cy="788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tabLst>
                <a:tab pos="0" algn="l"/>
              </a:tabLst>
            </a:pPr>
            <a:endParaRPr lang="en-US" sz="2000" b="0" strike="noStrike" spc="-1">
              <a:solidFill>
                <a:srgbClr val="2F2F2F"/>
              </a:solidFill>
              <a:latin typeface="Times New Roman"/>
              <a:ea typeface="Times New Roman"/>
            </a:endParaRPr>
          </a:p>
        </p:txBody>
      </p:sp>
      <p:pic>
        <p:nvPicPr>
          <p:cNvPr id="619" name="Google Shape;1618;p71"/>
          <p:cNvPicPr/>
          <p:nvPr/>
        </p:nvPicPr>
        <p:blipFill>
          <a:blip r:embed="rId4"/>
          <a:srcRect l="192" r="192"/>
          <a:stretch/>
        </p:blipFill>
        <p:spPr>
          <a:xfrm>
            <a:off x="9479520" y="841680"/>
            <a:ext cx="2097360" cy="829440"/>
          </a:xfrm>
          <a:prstGeom prst="rect">
            <a:avLst/>
          </a:prstGeom>
          <a:ln w="0">
            <a:noFill/>
          </a:ln>
        </p:spPr>
      </p:pic>
      <p:pic>
        <p:nvPicPr>
          <p:cNvPr id="620" name="Google Shape;1619;p71"/>
          <p:cNvPicPr/>
          <p:nvPr/>
        </p:nvPicPr>
        <p:blipFill>
          <a:blip r:embed="rId5"/>
          <a:srcRect l="199" r="199"/>
          <a:stretch/>
        </p:blipFill>
        <p:spPr>
          <a:xfrm>
            <a:off x="7050960" y="785520"/>
            <a:ext cx="2327760" cy="923760"/>
          </a:xfrm>
          <a:prstGeom prst="rect">
            <a:avLst/>
          </a:prstGeom>
          <a:ln w="0">
            <a:noFill/>
          </a:ln>
        </p:spPr>
      </p:pic>
      <p:sp>
        <p:nvSpPr>
          <p:cNvPr id="621" name="Google Shape;1620;p71"/>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39</a:t>
            </a:r>
            <a:endParaRPr lang="en-US" sz="1800" b="0" strike="noStrike" spc="-1">
              <a:solidFill>
                <a:srgbClr val="FFFFFF"/>
              </a:solidFill>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622" name="Google Shape;1625;p72"/>
          <p:cNvSpPr/>
          <p:nvPr/>
        </p:nvSpPr>
        <p:spPr>
          <a:xfrm>
            <a:off x="0" y="1473120"/>
            <a:ext cx="177120" cy="1243800"/>
          </a:xfrm>
          <a:prstGeom prst="rect">
            <a:avLst/>
          </a:prstGeom>
          <a:solidFill>
            <a:srgbClr val="E6593D"/>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623" name="Google Shape;1626;p72"/>
          <p:cNvSpPr/>
          <p:nvPr/>
        </p:nvSpPr>
        <p:spPr>
          <a:xfrm>
            <a:off x="637560" y="1280160"/>
            <a:ext cx="9130680" cy="1900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tabLst>
                <a:tab pos="0" algn="l"/>
              </a:tabLst>
            </a:pPr>
            <a:r>
              <a:rPr lang="en-US" sz="6600" b="0" strike="noStrike" spc="-1">
                <a:solidFill>
                  <a:schemeClr val="accent1"/>
                </a:solidFill>
                <a:latin typeface="Times New Roman"/>
                <a:ea typeface="Times New Roman"/>
              </a:rPr>
              <a:t>Thank you </a:t>
            </a:r>
            <a:endParaRPr lang="en-US" sz="6600" b="0" strike="noStrike" spc="-1">
              <a:solidFill>
                <a:srgbClr val="000000"/>
              </a:solidFill>
              <a:latin typeface="Arial"/>
            </a:endParaRPr>
          </a:p>
          <a:p>
            <a:pPr>
              <a:lnSpc>
                <a:spcPct val="90000"/>
              </a:lnSpc>
              <a:tabLst>
                <a:tab pos="0" algn="l"/>
              </a:tabLst>
            </a:pPr>
            <a:r>
              <a:rPr lang="en-US" sz="6600" b="0" strike="noStrike" spc="-1">
                <a:solidFill>
                  <a:schemeClr val="accent1"/>
                </a:solidFill>
                <a:latin typeface="Times New Roman"/>
                <a:ea typeface="Times New Roman"/>
              </a:rPr>
              <a:t>for your attention!  </a:t>
            </a:r>
            <a:endParaRPr lang="en-US" sz="6600" b="0" strike="noStrike" spc="-1">
              <a:solidFill>
                <a:srgbClr val="000000"/>
              </a:solidFill>
              <a:latin typeface="Arial"/>
            </a:endParaRPr>
          </a:p>
        </p:txBody>
      </p:sp>
      <p:cxnSp>
        <p:nvCxnSpPr>
          <p:cNvPr id="624" name="Google Shape;1627;p72"/>
          <p:cNvCxnSpPr/>
          <p:nvPr/>
        </p:nvCxnSpPr>
        <p:spPr>
          <a:xfrm>
            <a:off x="850680" y="4215960"/>
            <a:ext cx="5956920" cy="720"/>
          </a:xfrm>
          <a:prstGeom prst="straightConnector1">
            <a:avLst/>
          </a:prstGeom>
          <a:ln w="9525">
            <a:solidFill>
              <a:srgbClr val="E6593D"/>
            </a:solidFill>
            <a:round/>
          </a:ln>
        </p:spPr>
      </p:cxnSp>
      <p:sp>
        <p:nvSpPr>
          <p:cNvPr id="625" name="Google Shape;1628;p72"/>
          <p:cNvSpPr/>
          <p:nvPr/>
        </p:nvSpPr>
        <p:spPr>
          <a:xfrm>
            <a:off x="851040" y="4492080"/>
            <a:ext cx="5629320" cy="116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en-US" sz="1800" b="0" strike="noStrike" spc="-1">
                <a:solidFill>
                  <a:srgbClr val="595959"/>
                </a:solidFill>
                <a:latin typeface="Times New Roman"/>
                <a:ea typeface="Times New Roman"/>
              </a:rPr>
              <a:t>Case Western Reserve University School of Law</a:t>
            </a:r>
            <a:endParaRPr lang="en-US" sz="1800" b="0" strike="noStrike" spc="-1">
              <a:solidFill>
                <a:srgbClr val="000000"/>
              </a:solidFill>
              <a:latin typeface="Arial"/>
            </a:endParaRPr>
          </a:p>
          <a:p>
            <a:pPr>
              <a:lnSpc>
                <a:spcPct val="100000"/>
              </a:lnSpc>
              <a:tabLst>
                <a:tab pos="0" algn="l"/>
              </a:tabLst>
            </a:pPr>
            <a:r>
              <a:rPr lang="en-US" sz="1800" b="0" strike="noStrike" spc="-1">
                <a:solidFill>
                  <a:srgbClr val="595959"/>
                </a:solidFill>
                <a:latin typeface="Times New Roman"/>
                <a:ea typeface="Times New Roman"/>
              </a:rPr>
              <a:t>International Development Law Lab</a:t>
            </a:r>
            <a:endParaRPr lang="en-US" sz="1800" b="0" strike="noStrike" spc="-1">
              <a:solidFill>
                <a:srgbClr val="000000"/>
              </a:solidFill>
              <a:latin typeface="Arial"/>
            </a:endParaRPr>
          </a:p>
          <a:p>
            <a:pPr>
              <a:lnSpc>
                <a:spcPct val="100000"/>
              </a:lnSpc>
              <a:tabLst>
                <a:tab pos="0" algn="l"/>
              </a:tabLst>
            </a:pPr>
            <a:r>
              <a:rPr lang="en-US" sz="1800" b="0" strike="noStrike" spc="-1">
                <a:solidFill>
                  <a:srgbClr val="595959"/>
                </a:solidFill>
                <a:latin typeface="Times New Roman"/>
                <a:ea typeface="Times New Roman"/>
              </a:rPr>
              <a:t>Adjunct Law Professor Rumu Sarkar</a:t>
            </a:r>
            <a:endParaRPr lang="en-US" sz="1800" b="0" strike="noStrike" spc="-1">
              <a:solidFill>
                <a:srgbClr val="000000"/>
              </a:solidFill>
              <a:latin typeface="Arial"/>
            </a:endParaRPr>
          </a:p>
          <a:p>
            <a:pPr>
              <a:lnSpc>
                <a:spcPct val="100000"/>
              </a:lnSpc>
              <a:tabLst>
                <a:tab pos="0" algn="l"/>
              </a:tabLst>
            </a:pPr>
            <a:r>
              <a:rPr lang="en-US" sz="1800" b="0" strike="noStrike" spc="-1">
                <a:solidFill>
                  <a:srgbClr val="595959"/>
                </a:solidFill>
                <a:latin typeface="Times New Roman"/>
                <a:ea typeface="Times New Roman"/>
              </a:rPr>
              <a:t>IDL Lab Student: Yuqi Sun</a:t>
            </a:r>
            <a:endParaRPr lang="en-US" sz="1800" b="0" strike="noStrike" spc="-1">
              <a:solidFill>
                <a:srgbClr val="000000"/>
              </a:solidFill>
              <a:latin typeface="Arial"/>
            </a:endParaRPr>
          </a:p>
        </p:txBody>
      </p:sp>
      <p:grpSp>
        <p:nvGrpSpPr>
          <p:cNvPr id="626" name="Google Shape;1629;p72"/>
          <p:cNvGrpSpPr/>
          <p:nvPr/>
        </p:nvGrpSpPr>
        <p:grpSpPr>
          <a:xfrm>
            <a:off x="977760" y="6146640"/>
            <a:ext cx="1077120" cy="138960"/>
            <a:chOff x="977760" y="6146640"/>
            <a:chExt cx="1077120" cy="138960"/>
          </a:xfrm>
        </p:grpSpPr>
        <p:sp>
          <p:nvSpPr>
            <p:cNvPr id="627" name="Google Shape;1630;p72"/>
            <p:cNvSpPr/>
            <p:nvPr/>
          </p:nvSpPr>
          <p:spPr>
            <a:xfrm>
              <a:off x="977760" y="6146640"/>
              <a:ext cx="228960" cy="138960"/>
            </a:xfrm>
            <a:prstGeom prst="rect">
              <a:avLst/>
            </a:prstGeom>
            <a:gradFill rotWithShape="0">
              <a:gsLst>
                <a:gs pos="0">
                  <a:srgbClr val="E6593D"/>
                </a:gs>
                <a:gs pos="100000">
                  <a:srgbClr val="E6593D">
                    <a:alpha val="0"/>
                  </a:srgbClr>
                </a:gs>
              </a:gsLst>
              <a:lin ang="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628" name="Google Shape;1631;p72"/>
            <p:cNvSpPr/>
            <p:nvPr/>
          </p:nvSpPr>
          <p:spPr>
            <a:xfrm>
              <a:off x="1260720" y="6146640"/>
              <a:ext cx="228960" cy="138960"/>
            </a:xfrm>
            <a:prstGeom prst="rect">
              <a:avLst/>
            </a:prstGeom>
            <a:gradFill rotWithShape="0">
              <a:gsLst>
                <a:gs pos="0">
                  <a:srgbClr val="E6593D"/>
                </a:gs>
                <a:gs pos="100000">
                  <a:srgbClr val="E6593D">
                    <a:alpha val="0"/>
                  </a:srgbClr>
                </a:gs>
              </a:gsLst>
              <a:lin ang="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629" name="Google Shape;1632;p72"/>
            <p:cNvSpPr/>
            <p:nvPr/>
          </p:nvSpPr>
          <p:spPr>
            <a:xfrm>
              <a:off x="1543320" y="6146640"/>
              <a:ext cx="228960" cy="138960"/>
            </a:xfrm>
            <a:prstGeom prst="rect">
              <a:avLst/>
            </a:prstGeom>
            <a:gradFill rotWithShape="0">
              <a:gsLst>
                <a:gs pos="0">
                  <a:srgbClr val="E6593D"/>
                </a:gs>
                <a:gs pos="100000">
                  <a:srgbClr val="E6593D">
                    <a:alpha val="0"/>
                  </a:srgbClr>
                </a:gs>
              </a:gsLst>
              <a:lin ang="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sp>
          <p:nvSpPr>
            <p:cNvPr id="630" name="Google Shape;1633;p72"/>
            <p:cNvSpPr/>
            <p:nvPr/>
          </p:nvSpPr>
          <p:spPr>
            <a:xfrm>
              <a:off x="1825920" y="6146640"/>
              <a:ext cx="228960" cy="138960"/>
            </a:xfrm>
            <a:prstGeom prst="rect">
              <a:avLst/>
            </a:prstGeom>
            <a:gradFill rotWithShape="0">
              <a:gsLst>
                <a:gs pos="0">
                  <a:srgbClr val="E6593D"/>
                </a:gs>
                <a:gs pos="100000">
                  <a:srgbClr val="E6593D">
                    <a:alpha val="0"/>
                  </a:srgbClr>
                </a:gs>
              </a:gsLst>
              <a:lin ang="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grpSp>
      <p:sp>
        <p:nvSpPr>
          <p:cNvPr id="631" name="Google Shape;1634;p72"/>
          <p:cNvSpPr/>
          <p:nvPr/>
        </p:nvSpPr>
        <p:spPr>
          <a:xfrm rot="5400000">
            <a:off x="8661600" y="2386080"/>
            <a:ext cx="5076720" cy="1095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6600" b="0" strike="noStrike" spc="-1">
                <a:solidFill>
                  <a:srgbClr val="595959"/>
                </a:solidFill>
                <a:latin typeface="Times New Roman"/>
                <a:ea typeface="Times New Roman"/>
              </a:rPr>
              <a:t>SCALING</a:t>
            </a:r>
            <a:endParaRPr lang="en-US" sz="6600" b="0" strike="noStrike" spc="-1">
              <a:solidFill>
                <a:srgbClr val="000000"/>
              </a:solidFill>
              <a:latin typeface="Arial"/>
            </a:endParaRPr>
          </a:p>
        </p:txBody>
      </p:sp>
      <p:sp>
        <p:nvSpPr>
          <p:cNvPr id="632" name="Google Shape;1635;p72"/>
          <p:cNvSpPr/>
          <p:nvPr/>
        </p:nvSpPr>
        <p:spPr>
          <a:xfrm rot="5400000">
            <a:off x="8375400" y="3829320"/>
            <a:ext cx="4425120" cy="1095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6600" b="0" strike="noStrike" spc="-1">
                <a:solidFill>
                  <a:srgbClr val="595959"/>
                </a:solidFill>
                <a:latin typeface="Times New Roman"/>
                <a:ea typeface="Times New Roman"/>
              </a:rPr>
              <a:t>ORANGE</a:t>
            </a:r>
            <a:endParaRPr lang="en-US" sz="6600" b="0" strike="noStrike" spc="-1">
              <a:solidFill>
                <a:srgbClr val="000000"/>
              </a:solidFill>
              <a:latin typeface="Arial"/>
            </a:endParaRPr>
          </a:p>
        </p:txBody>
      </p:sp>
      <p:sp>
        <p:nvSpPr>
          <p:cNvPr id="633" name="Google Shape;1636;p72"/>
          <p:cNvSpPr/>
          <p:nvPr/>
        </p:nvSpPr>
        <p:spPr>
          <a:xfrm>
            <a:off x="10909440" y="2641680"/>
            <a:ext cx="226440" cy="2564640"/>
          </a:xfrm>
          <a:prstGeom prst="rect">
            <a:avLst/>
          </a:prstGeom>
          <a:solidFill>
            <a:srgbClr val="E6593D">
              <a:alpha val="82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chemeClr val="lt1"/>
              </a:solidFill>
              <a:latin typeface="Times New Roman"/>
              <a:ea typeface="Times New Roman"/>
            </a:endParaRPr>
          </a:p>
        </p:txBody>
      </p:sp>
      <p:pic>
        <p:nvPicPr>
          <p:cNvPr id="634" name="Google Shape;1637;p72" descr="New CWRU Law Logo horizontal"/>
          <p:cNvPicPr/>
          <p:nvPr/>
        </p:nvPicPr>
        <p:blipFill>
          <a:blip r:embed="rId3"/>
          <a:stretch/>
        </p:blipFill>
        <p:spPr>
          <a:xfrm>
            <a:off x="637560" y="395640"/>
            <a:ext cx="3159720" cy="88308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117" name="Google Shape;270;p7"/>
          <p:cNvSpPr/>
          <p:nvPr/>
        </p:nvSpPr>
        <p:spPr>
          <a:xfrm>
            <a:off x="882720" y="335880"/>
            <a:ext cx="939348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chemeClr val="dk1"/>
                </a:solidFill>
                <a:latin typeface="Times New Roman"/>
                <a:ea typeface="Times New Roman"/>
              </a:rPr>
              <a:t>Women Entrepreneurs Empowerment</a:t>
            </a:r>
            <a:endParaRPr lang="en-US" sz="3000" b="0" strike="noStrike" spc="-1">
              <a:solidFill>
                <a:srgbClr val="000000"/>
              </a:solidFill>
              <a:latin typeface="Arial"/>
            </a:endParaRPr>
          </a:p>
        </p:txBody>
      </p:sp>
      <p:sp>
        <p:nvSpPr>
          <p:cNvPr id="118" name="Google Shape;271;p7"/>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19" name="Google Shape;272;p7"/>
          <p:cNvSpPr/>
          <p:nvPr/>
        </p:nvSpPr>
        <p:spPr>
          <a:xfrm>
            <a:off x="7817040" y="1485000"/>
            <a:ext cx="3627000" cy="677880"/>
          </a:xfrm>
          <a:prstGeom prst="round1Rect">
            <a:avLst>
              <a:gd name="adj" fmla="val 50000"/>
            </a:avLst>
          </a:prstGeom>
          <a:solidFill>
            <a:srgbClr val="E6593D"/>
          </a:solidFill>
          <a:ln w="12700">
            <a:solidFill>
              <a:srgbClr val="AA412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20" name="Google Shape;273;p7"/>
          <p:cNvSpPr/>
          <p:nvPr/>
        </p:nvSpPr>
        <p:spPr>
          <a:xfrm>
            <a:off x="2001240" y="1494360"/>
            <a:ext cx="3627000" cy="677880"/>
          </a:xfrm>
          <a:prstGeom prst="round1Rect">
            <a:avLst>
              <a:gd name="adj" fmla="val 50000"/>
            </a:avLst>
          </a:prstGeom>
          <a:solidFill>
            <a:schemeClr val="lt1"/>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21" name="Google Shape;274;p7"/>
          <p:cNvSpPr/>
          <p:nvPr/>
        </p:nvSpPr>
        <p:spPr>
          <a:xfrm flipH="1">
            <a:off x="-720" y="5435640"/>
            <a:ext cx="12191400" cy="1421640"/>
          </a:xfrm>
          <a:custGeom>
            <a:avLst/>
            <a:gdLst>
              <a:gd name="textAreaLeft" fmla="*/ -360 w 12191400"/>
              <a:gd name="textAreaRight" fmla="*/ 12191400 w 12191400"/>
              <a:gd name="textAreaTop" fmla="*/ 0 h 1421640"/>
              <a:gd name="textAreaBottom" fmla="*/ 1422000 h 1421640"/>
            </a:gdLst>
            <a:ahLst/>
            <a:cxnLst/>
            <a:rect l="textAreaLeft" t="textAreaTop" r="textAreaRight" b="textAreaBottom"/>
            <a:pathLst>
              <a:path w="12191993" h="1422182">
                <a:moveTo>
                  <a:pt x="11811104" y="0"/>
                </a:moveTo>
                <a:lnTo>
                  <a:pt x="0" y="0"/>
                </a:lnTo>
                <a:lnTo>
                  <a:pt x="0" y="1422182"/>
                </a:lnTo>
                <a:lnTo>
                  <a:pt x="12191993" y="1422182"/>
                </a:lnTo>
                <a:lnTo>
                  <a:pt x="12191993" y="380889"/>
                </a:lnTo>
                <a:cubicBezTo>
                  <a:pt x="12191993" y="170530"/>
                  <a:pt x="12021463" y="0"/>
                  <a:pt x="11811104" y="0"/>
                </a:cubicBezTo>
                <a:close/>
              </a:path>
            </a:pathLst>
          </a:custGeom>
          <a:gradFill rotWithShape="0">
            <a:gsLst>
              <a:gs pos="0">
                <a:srgbClr val="C13519"/>
              </a:gs>
              <a:gs pos="100000">
                <a:srgbClr val="E96A50"/>
              </a:gs>
            </a:gsLst>
            <a:lin ang="270000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22" name="Google Shape;276;p7"/>
          <p:cNvSpPr/>
          <p:nvPr/>
        </p:nvSpPr>
        <p:spPr>
          <a:xfrm>
            <a:off x="344880" y="1485360"/>
            <a:ext cx="5283720" cy="4217040"/>
          </a:xfrm>
          <a:custGeom>
            <a:avLst/>
            <a:gdLst>
              <a:gd name="textAreaLeft" fmla="*/ 0 w 5283720"/>
              <a:gd name="textAreaRight" fmla="*/ 5284080 w 5283720"/>
              <a:gd name="textAreaTop" fmla="*/ 0 h 4217040"/>
              <a:gd name="textAreaBottom" fmla="*/ 4217400 h 4217040"/>
            </a:gdLst>
            <a:ahLst/>
            <a:cxnLst/>
            <a:rect l="textAreaLeft" t="textAreaTop" r="textAreaRight" b="textAreaBottom"/>
            <a:pathLst>
              <a:path w="6635750" h="4795399">
                <a:moveTo>
                  <a:pt x="115617" y="0"/>
                </a:moveTo>
                <a:lnTo>
                  <a:pt x="2684272" y="0"/>
                </a:lnTo>
                <a:lnTo>
                  <a:pt x="3455216" y="670498"/>
                </a:lnTo>
                <a:lnTo>
                  <a:pt x="6635750" y="670498"/>
                </a:lnTo>
                <a:lnTo>
                  <a:pt x="6635750" y="4679782"/>
                </a:lnTo>
                <a:cubicBezTo>
                  <a:pt x="6635750" y="4743636"/>
                  <a:pt x="6583987" y="4795399"/>
                  <a:pt x="6520133" y="4795399"/>
                </a:cubicBezTo>
                <a:lnTo>
                  <a:pt x="115617" y="4795399"/>
                </a:lnTo>
                <a:cubicBezTo>
                  <a:pt x="51763" y="4795399"/>
                  <a:pt x="0" y="4743636"/>
                  <a:pt x="0" y="4679782"/>
                </a:cubicBezTo>
                <a:lnTo>
                  <a:pt x="0" y="115617"/>
                </a:lnTo>
                <a:cubicBezTo>
                  <a:pt x="0" y="51763"/>
                  <a:pt x="51763" y="0"/>
                  <a:pt x="115617" y="0"/>
                </a:cubicBezTo>
                <a:close/>
              </a:path>
            </a:pathLst>
          </a:custGeom>
          <a:gradFill rotWithShape="0">
            <a:gsLst>
              <a:gs pos="0">
                <a:srgbClr val="FFECEC"/>
              </a:gs>
              <a:gs pos="100000">
                <a:srgbClr val="FFFFFF"/>
              </a:gs>
            </a:gsLst>
            <a:lin ang="16200000"/>
          </a:gradFill>
          <a:ln w="12700">
            <a:solidFill>
              <a:srgbClr val="EE8137"/>
            </a:solidFill>
            <a:miter/>
          </a:ln>
          <a:effectLst>
            <a:outerShdw blurRad="165240" dist="37674" dir="2700000" algn="tl" rotWithShape="0">
              <a:schemeClr val="accent1">
                <a:alpha val="30980"/>
              </a:schemeClr>
            </a:outerShdw>
            <a:reflection stA="52000" endA="300" endPos="35000" sy="-100000" algn="bl" rotWithShape="0"/>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23" name="Google Shape;277;p7"/>
          <p:cNvSpPr/>
          <p:nvPr/>
        </p:nvSpPr>
        <p:spPr>
          <a:xfrm>
            <a:off x="6468840" y="1485360"/>
            <a:ext cx="5283360" cy="4249440"/>
          </a:xfrm>
          <a:custGeom>
            <a:avLst/>
            <a:gdLst>
              <a:gd name="textAreaLeft" fmla="*/ 0 w 5283360"/>
              <a:gd name="textAreaRight" fmla="*/ 5283720 w 5283360"/>
              <a:gd name="textAreaTop" fmla="*/ 0 h 4249440"/>
              <a:gd name="textAreaBottom" fmla="*/ 4249800 h 4249440"/>
            </a:gdLst>
            <a:ahLst/>
            <a:cxnLst/>
            <a:rect l="textAreaLeft" t="textAreaTop" r="textAreaRight" b="textAreaBottom"/>
            <a:pathLst>
              <a:path w="6635750" h="4795399">
                <a:moveTo>
                  <a:pt x="115617" y="0"/>
                </a:moveTo>
                <a:lnTo>
                  <a:pt x="2684272" y="0"/>
                </a:lnTo>
                <a:lnTo>
                  <a:pt x="3455216" y="670498"/>
                </a:lnTo>
                <a:lnTo>
                  <a:pt x="6635750" y="670498"/>
                </a:lnTo>
                <a:lnTo>
                  <a:pt x="6635750" y="4679782"/>
                </a:lnTo>
                <a:cubicBezTo>
                  <a:pt x="6635750" y="4743636"/>
                  <a:pt x="6583987" y="4795399"/>
                  <a:pt x="6520133" y="4795399"/>
                </a:cubicBezTo>
                <a:lnTo>
                  <a:pt x="115617" y="4795399"/>
                </a:lnTo>
                <a:cubicBezTo>
                  <a:pt x="51763" y="4795399"/>
                  <a:pt x="0" y="4743636"/>
                  <a:pt x="0" y="4679782"/>
                </a:cubicBezTo>
                <a:lnTo>
                  <a:pt x="0" y="115617"/>
                </a:lnTo>
                <a:cubicBezTo>
                  <a:pt x="0" y="51763"/>
                  <a:pt x="51763" y="0"/>
                  <a:pt x="115617" y="0"/>
                </a:cubicBezTo>
                <a:close/>
              </a:path>
            </a:pathLst>
          </a:custGeom>
          <a:gradFill rotWithShape="0">
            <a:gsLst>
              <a:gs pos="0">
                <a:srgbClr val="FFECEC"/>
              </a:gs>
              <a:gs pos="100000">
                <a:srgbClr val="FFFFFF"/>
              </a:gs>
            </a:gsLst>
            <a:lin ang="16200000"/>
          </a:gradFill>
          <a:ln w="12700">
            <a:solidFill>
              <a:srgbClr val="EE8137"/>
            </a:solidFill>
            <a:miter/>
          </a:ln>
          <a:effectLst>
            <a:outerShdw blurRad="165240" dist="37674" dir="2700000" algn="tl" rotWithShape="0">
              <a:schemeClr val="accent1">
                <a:alpha val="30980"/>
              </a:schemeClr>
            </a:outerShdw>
            <a:reflection stA="52000" endA="300" endPos="35000" sy="-100000" algn="bl" rotWithShape="0"/>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24" name="Google Shape;278;p7"/>
          <p:cNvSpPr/>
          <p:nvPr/>
        </p:nvSpPr>
        <p:spPr>
          <a:xfrm rot="10800000" flipH="1">
            <a:off x="504000" y="1906200"/>
            <a:ext cx="1732320" cy="107280"/>
          </a:xfrm>
          <a:prstGeom prst="rect">
            <a:avLst/>
          </a:prstGeom>
          <a:gradFill rotWithShape="0">
            <a:gsLst>
              <a:gs pos="0">
                <a:srgbClr val="B0500F"/>
              </a:gs>
              <a:gs pos="100000">
                <a:srgbClr val="EE8137">
                  <a:alpha val="0"/>
                </a:srgbClr>
              </a:gs>
            </a:gsLst>
            <a:lin ang="0"/>
          </a:gra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25" name="Google Shape;279;p7"/>
          <p:cNvSpPr/>
          <p:nvPr/>
        </p:nvSpPr>
        <p:spPr>
          <a:xfrm>
            <a:off x="3099960" y="2619000"/>
            <a:ext cx="2445840" cy="36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endParaRPr lang="en-US" sz="1800" b="1" strike="noStrike" spc="-1">
              <a:solidFill>
                <a:srgbClr val="FFFFFF"/>
              </a:solidFill>
              <a:latin typeface="Times New Roman"/>
              <a:ea typeface="Times New Roman"/>
            </a:endParaRPr>
          </a:p>
        </p:txBody>
      </p:sp>
      <p:grpSp>
        <p:nvGrpSpPr>
          <p:cNvPr id="126" name="Google Shape;280;p7"/>
          <p:cNvGrpSpPr/>
          <p:nvPr/>
        </p:nvGrpSpPr>
        <p:grpSpPr>
          <a:xfrm>
            <a:off x="5090040" y="6299280"/>
            <a:ext cx="455400" cy="140400"/>
            <a:chOff x="5090040" y="6299280"/>
            <a:chExt cx="455400" cy="140400"/>
          </a:xfrm>
        </p:grpSpPr>
        <p:sp>
          <p:nvSpPr>
            <p:cNvPr id="127" name="Google Shape;281;p7"/>
            <p:cNvSpPr/>
            <p:nvPr/>
          </p:nvSpPr>
          <p:spPr>
            <a:xfrm>
              <a:off x="5090040" y="6299280"/>
              <a:ext cx="126360" cy="140400"/>
            </a:xfrm>
            <a:prstGeom prst="parallelogram">
              <a:avLst>
                <a:gd name="adj" fmla="val 25000"/>
              </a:avLst>
            </a:prstGeom>
            <a:gradFill rotWithShape="0">
              <a:gsLst>
                <a:gs pos="0">
                  <a:srgbClr val="AD2F16"/>
                </a:gs>
                <a:gs pos="48000">
                  <a:srgbClr val="E75E43"/>
                </a:gs>
                <a:gs pos="100000">
                  <a:srgbClr val="F09B8B"/>
                </a:gs>
              </a:gsLst>
              <a:lin ang="16200000"/>
            </a:gradFill>
            <a:ln w="0">
              <a:noFill/>
            </a:ln>
          </p:spPr>
          <p:style>
            <a:lnRef idx="0">
              <a:scrgbClr r="0" g="0" b="0"/>
            </a:lnRef>
            <a:fillRef idx="0">
              <a:scrgbClr r="0" g="0" b="0"/>
            </a:fillRef>
            <a:effectRef idx="0">
              <a:scrgbClr r="0" g="0" b="0"/>
            </a:effectRef>
            <a:fontRef idx="minor"/>
          </p:style>
          <p:txBody>
            <a:bodyPr lIns="90000" tIns="43200" rIns="90000" bIns="432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28" name="Google Shape;282;p7"/>
            <p:cNvSpPr/>
            <p:nvPr/>
          </p:nvSpPr>
          <p:spPr>
            <a:xfrm>
              <a:off x="5254560" y="6299280"/>
              <a:ext cx="126360" cy="140400"/>
            </a:xfrm>
            <a:prstGeom prst="parallelogram">
              <a:avLst>
                <a:gd name="adj" fmla="val 25000"/>
              </a:avLst>
            </a:prstGeom>
            <a:gradFill rotWithShape="0">
              <a:gsLst>
                <a:gs pos="0">
                  <a:srgbClr val="AD2F16"/>
                </a:gs>
                <a:gs pos="48000">
                  <a:srgbClr val="E75E43"/>
                </a:gs>
                <a:gs pos="100000">
                  <a:srgbClr val="F09B8B"/>
                </a:gs>
              </a:gsLst>
              <a:lin ang="16200000"/>
            </a:gradFill>
            <a:ln w="0">
              <a:noFill/>
            </a:ln>
          </p:spPr>
          <p:style>
            <a:lnRef idx="0">
              <a:scrgbClr r="0" g="0" b="0"/>
            </a:lnRef>
            <a:fillRef idx="0">
              <a:scrgbClr r="0" g="0" b="0"/>
            </a:fillRef>
            <a:effectRef idx="0">
              <a:scrgbClr r="0" g="0" b="0"/>
            </a:effectRef>
            <a:fontRef idx="minor"/>
          </p:style>
          <p:txBody>
            <a:bodyPr lIns="90000" tIns="43200" rIns="90000" bIns="432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29" name="Google Shape;283;p7"/>
            <p:cNvSpPr/>
            <p:nvPr/>
          </p:nvSpPr>
          <p:spPr>
            <a:xfrm>
              <a:off x="5419080" y="6299280"/>
              <a:ext cx="126360" cy="140400"/>
            </a:xfrm>
            <a:prstGeom prst="parallelogram">
              <a:avLst>
                <a:gd name="adj" fmla="val 25000"/>
              </a:avLst>
            </a:prstGeom>
            <a:gradFill rotWithShape="0">
              <a:gsLst>
                <a:gs pos="0">
                  <a:srgbClr val="AD2F16"/>
                </a:gs>
                <a:gs pos="48000">
                  <a:srgbClr val="E75E43"/>
                </a:gs>
                <a:gs pos="100000">
                  <a:srgbClr val="F09B8B"/>
                </a:gs>
              </a:gsLst>
              <a:lin ang="16200000"/>
            </a:gradFill>
            <a:ln w="0">
              <a:noFill/>
            </a:ln>
          </p:spPr>
          <p:style>
            <a:lnRef idx="0">
              <a:scrgbClr r="0" g="0" b="0"/>
            </a:lnRef>
            <a:fillRef idx="0">
              <a:scrgbClr r="0" g="0" b="0"/>
            </a:fillRef>
            <a:effectRef idx="0">
              <a:scrgbClr r="0" g="0" b="0"/>
            </a:effectRef>
            <a:fontRef idx="minor"/>
          </p:style>
          <p:txBody>
            <a:bodyPr lIns="90000" tIns="43200" rIns="90000" bIns="432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grpSp>
      <p:grpSp>
        <p:nvGrpSpPr>
          <p:cNvPr id="130" name="Google Shape;284;p7"/>
          <p:cNvGrpSpPr/>
          <p:nvPr/>
        </p:nvGrpSpPr>
        <p:grpSpPr>
          <a:xfrm>
            <a:off x="6876360" y="6299280"/>
            <a:ext cx="455040" cy="140040"/>
            <a:chOff x="6876360" y="6299280"/>
            <a:chExt cx="455040" cy="140040"/>
          </a:xfrm>
        </p:grpSpPr>
        <p:sp>
          <p:nvSpPr>
            <p:cNvPr id="131" name="Google Shape;285;p7"/>
            <p:cNvSpPr/>
            <p:nvPr/>
          </p:nvSpPr>
          <p:spPr>
            <a:xfrm>
              <a:off x="6876360" y="6299280"/>
              <a:ext cx="126360" cy="140040"/>
            </a:xfrm>
            <a:prstGeom prst="parallelogram">
              <a:avLst>
                <a:gd name="adj" fmla="val 25000"/>
              </a:avLst>
            </a:prstGeom>
            <a:gradFill rotWithShape="0">
              <a:gsLst>
                <a:gs pos="0">
                  <a:srgbClr val="AD2F16"/>
                </a:gs>
                <a:gs pos="48000">
                  <a:srgbClr val="E75E43"/>
                </a:gs>
                <a:gs pos="100000">
                  <a:srgbClr val="F09B8B"/>
                </a:gs>
              </a:gsLst>
              <a:lin ang="16200000"/>
            </a:gradFill>
            <a:ln w="0">
              <a:noFill/>
            </a:ln>
          </p:spPr>
          <p:style>
            <a:lnRef idx="0">
              <a:scrgbClr r="0" g="0" b="0"/>
            </a:lnRef>
            <a:fillRef idx="0">
              <a:scrgbClr r="0" g="0" b="0"/>
            </a:fillRef>
            <a:effectRef idx="0">
              <a:scrgbClr r="0" g="0" b="0"/>
            </a:effectRef>
            <a:fontRef idx="minor"/>
          </p:style>
          <p:txBody>
            <a:bodyPr lIns="90000" tIns="42840" rIns="90000" bIns="4284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32" name="Google Shape;286;p7"/>
            <p:cNvSpPr/>
            <p:nvPr/>
          </p:nvSpPr>
          <p:spPr>
            <a:xfrm>
              <a:off x="7040520" y="6299280"/>
              <a:ext cx="126360" cy="140040"/>
            </a:xfrm>
            <a:prstGeom prst="parallelogram">
              <a:avLst>
                <a:gd name="adj" fmla="val 25000"/>
              </a:avLst>
            </a:prstGeom>
            <a:gradFill rotWithShape="0">
              <a:gsLst>
                <a:gs pos="0">
                  <a:srgbClr val="AD2F16"/>
                </a:gs>
                <a:gs pos="48000">
                  <a:srgbClr val="E75E43"/>
                </a:gs>
                <a:gs pos="100000">
                  <a:srgbClr val="F09B8B"/>
                </a:gs>
              </a:gsLst>
              <a:lin ang="16200000"/>
            </a:gradFill>
            <a:ln w="0">
              <a:noFill/>
            </a:ln>
          </p:spPr>
          <p:style>
            <a:lnRef idx="0">
              <a:scrgbClr r="0" g="0" b="0"/>
            </a:lnRef>
            <a:fillRef idx="0">
              <a:scrgbClr r="0" g="0" b="0"/>
            </a:fillRef>
            <a:effectRef idx="0">
              <a:scrgbClr r="0" g="0" b="0"/>
            </a:effectRef>
            <a:fontRef idx="minor"/>
          </p:style>
          <p:txBody>
            <a:bodyPr lIns="90000" tIns="42840" rIns="90000" bIns="4284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33" name="Google Shape;287;p7"/>
            <p:cNvSpPr/>
            <p:nvPr/>
          </p:nvSpPr>
          <p:spPr>
            <a:xfrm>
              <a:off x="7205040" y="6299280"/>
              <a:ext cx="126360" cy="140040"/>
            </a:xfrm>
            <a:prstGeom prst="parallelogram">
              <a:avLst>
                <a:gd name="adj" fmla="val 25000"/>
              </a:avLst>
            </a:prstGeom>
            <a:gradFill rotWithShape="0">
              <a:gsLst>
                <a:gs pos="0">
                  <a:srgbClr val="AD2F16"/>
                </a:gs>
                <a:gs pos="48000">
                  <a:srgbClr val="E75E43"/>
                </a:gs>
                <a:gs pos="100000">
                  <a:srgbClr val="F09B8B"/>
                </a:gs>
              </a:gsLst>
              <a:lin ang="16200000"/>
            </a:gradFill>
            <a:ln w="0">
              <a:noFill/>
            </a:ln>
          </p:spPr>
          <p:style>
            <a:lnRef idx="0">
              <a:scrgbClr r="0" g="0" b="0"/>
            </a:lnRef>
            <a:fillRef idx="0">
              <a:scrgbClr r="0" g="0" b="0"/>
            </a:fillRef>
            <a:effectRef idx="0">
              <a:scrgbClr r="0" g="0" b="0"/>
            </a:effectRef>
            <a:fontRef idx="minor"/>
          </p:style>
          <p:txBody>
            <a:bodyPr lIns="90000" tIns="42840" rIns="90000" bIns="4284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grpSp>
      <p:sp>
        <p:nvSpPr>
          <p:cNvPr id="134" name="Google Shape;288;p7"/>
          <p:cNvSpPr/>
          <p:nvPr/>
        </p:nvSpPr>
        <p:spPr>
          <a:xfrm>
            <a:off x="2644920" y="2203560"/>
            <a:ext cx="2773440" cy="3231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50000"/>
              </a:lnSpc>
              <a:tabLst>
                <a:tab pos="0" algn="l"/>
              </a:tabLst>
            </a:pPr>
            <a:r>
              <a:rPr lang="en-US" sz="2000" b="0" strike="noStrike" spc="-1">
                <a:solidFill>
                  <a:schemeClr val="dk1"/>
                </a:solidFill>
                <a:latin typeface="Times New Roman"/>
                <a:ea typeface="Times New Roman"/>
              </a:rPr>
              <a:t>Promoting </a:t>
            </a:r>
            <a:r>
              <a:rPr lang="en-US" sz="2000" b="1" strike="noStrike" spc="-1">
                <a:solidFill>
                  <a:schemeClr val="dk1"/>
                </a:solidFill>
                <a:latin typeface="Times New Roman"/>
                <a:ea typeface="Times New Roman"/>
              </a:rPr>
              <a:t>women entrepreneurs</a:t>
            </a:r>
            <a:r>
              <a:rPr lang="en-US" sz="2000" b="0" strike="noStrike" spc="-1">
                <a:solidFill>
                  <a:schemeClr val="dk1"/>
                </a:solidFill>
                <a:latin typeface="Times New Roman"/>
                <a:ea typeface="Times New Roman"/>
              </a:rPr>
              <a:t> is a more sustainable way to address gender inequality.</a:t>
            </a:r>
            <a:endParaRPr lang="en-US" sz="2000" b="0" strike="noStrike" spc="-1">
              <a:solidFill>
                <a:srgbClr val="000000"/>
              </a:solidFill>
              <a:latin typeface="Arial"/>
            </a:endParaRPr>
          </a:p>
        </p:txBody>
      </p:sp>
      <p:pic>
        <p:nvPicPr>
          <p:cNvPr id="135" name="Google Shape;289;p7" descr="成功的年轻女子"/>
          <p:cNvPicPr/>
          <p:nvPr/>
        </p:nvPicPr>
        <p:blipFill>
          <a:blip r:embed="rId3"/>
          <a:stretch/>
        </p:blipFill>
        <p:spPr>
          <a:xfrm>
            <a:off x="882720" y="2325960"/>
            <a:ext cx="1761480" cy="3108960"/>
          </a:xfrm>
          <a:prstGeom prst="rect">
            <a:avLst/>
          </a:prstGeom>
          <a:ln w="0">
            <a:noFill/>
          </a:ln>
        </p:spPr>
      </p:pic>
      <p:sp>
        <p:nvSpPr>
          <p:cNvPr id="136" name="Google Shape;290;p7"/>
          <p:cNvSpPr/>
          <p:nvPr/>
        </p:nvSpPr>
        <p:spPr>
          <a:xfrm>
            <a:off x="6877080" y="2147040"/>
            <a:ext cx="4567320" cy="33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50000"/>
              </a:lnSpc>
              <a:tabLst>
                <a:tab pos="0" algn="l"/>
              </a:tabLst>
            </a:pPr>
            <a:r>
              <a:rPr lang="en-US" sz="2000" b="1" strike="noStrike" spc="-1">
                <a:solidFill>
                  <a:schemeClr val="dk1"/>
                </a:solidFill>
                <a:latin typeface="Times New Roman"/>
                <a:ea typeface="Times New Roman"/>
              </a:rPr>
              <a:t>Women entrepreneurs</a:t>
            </a:r>
            <a:r>
              <a:rPr lang="en-US" sz="2000" b="0" strike="noStrike" spc="-1">
                <a:solidFill>
                  <a:schemeClr val="dk1"/>
                </a:solidFill>
                <a:latin typeface="Times New Roman"/>
                <a:ea typeface="Times New Roman"/>
              </a:rPr>
              <a:t> </a:t>
            </a:r>
            <a:endParaRPr lang="en-US" sz="2000" b="0" strike="noStrike" spc="-1">
              <a:solidFill>
                <a:srgbClr val="000000"/>
              </a:solidFill>
              <a:latin typeface="Arial"/>
            </a:endParaRPr>
          </a:p>
          <a:p>
            <a:pPr>
              <a:lnSpc>
                <a:spcPct val="150000"/>
              </a:lnSpc>
              <a:tabLst>
                <a:tab pos="0" algn="l"/>
              </a:tabLst>
            </a:pPr>
            <a:r>
              <a:rPr lang="en-US" sz="2000" b="0" strike="noStrike" spc="-1">
                <a:solidFill>
                  <a:schemeClr val="dk1"/>
                </a:solidFill>
                <a:latin typeface="Times New Roman"/>
                <a:ea typeface="Times New Roman"/>
              </a:rPr>
              <a:t>can bring diversity of thought, indigenous knowledge, and innovation, extending benefits to their families and communities and becoming key drivers of economic growth.</a:t>
            </a:r>
            <a:endParaRPr lang="en-US" sz="2000" b="0" strike="noStrike" spc="-1">
              <a:solidFill>
                <a:srgbClr val="000000"/>
              </a:solidFill>
              <a:latin typeface="Arial"/>
            </a:endParaRPr>
          </a:p>
        </p:txBody>
      </p:sp>
      <p:sp>
        <p:nvSpPr>
          <p:cNvPr id="137" name="Google Shape;291;p7"/>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5</a:t>
            </a:r>
            <a:endParaRPr lang="en-US" sz="1800" b="0" strike="noStrike" spc="-1">
              <a:solidFill>
                <a:srgbClr val="FFFFFF"/>
              </a:solidFill>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138" name="Google Shape;322;p9"/>
          <p:cNvSpPr/>
          <p:nvPr/>
        </p:nvSpPr>
        <p:spPr>
          <a:xfrm>
            <a:off x="720000" y="335160"/>
            <a:ext cx="939348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chemeClr val="dk1"/>
                </a:solidFill>
                <a:latin typeface="Times New Roman"/>
                <a:ea typeface="Times New Roman"/>
              </a:rPr>
              <a:t>Current progress in Southeast Asia</a:t>
            </a:r>
            <a:endParaRPr lang="en-US" sz="3000" b="0" strike="noStrike" spc="-1">
              <a:solidFill>
                <a:srgbClr val="000000"/>
              </a:solidFill>
              <a:latin typeface="Arial"/>
            </a:endParaRPr>
          </a:p>
        </p:txBody>
      </p:sp>
      <p:sp>
        <p:nvSpPr>
          <p:cNvPr id="139" name="Google Shape;323;p9"/>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40" name="Google Shape;325;p9"/>
          <p:cNvSpPr/>
          <p:nvPr/>
        </p:nvSpPr>
        <p:spPr>
          <a:xfrm>
            <a:off x="551160" y="1035720"/>
            <a:ext cx="4865400" cy="2125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343080" indent="-343080">
              <a:lnSpc>
                <a:spcPct val="150000"/>
              </a:lnSpc>
              <a:buClr>
                <a:srgbClr val="000000"/>
              </a:buClr>
              <a:buFont typeface="Noto Sans Symbols"/>
              <a:buChar char="⮚"/>
            </a:pPr>
            <a:r>
              <a:rPr lang="en-US" sz="2000" b="0" strike="noStrike" spc="-1">
                <a:solidFill>
                  <a:schemeClr val="dk1"/>
                </a:solidFill>
                <a:latin typeface="Times New Roman"/>
                <a:ea typeface="Times New Roman"/>
              </a:rPr>
              <a:t>As of 2023, 40.4% of Cambodian firms had female participation in their ownership. The statistics were 40.9% in Malaysia as of 2019.</a:t>
            </a:r>
            <a:endParaRPr lang="en-US" sz="2000" b="0" strike="noStrike" spc="-1">
              <a:solidFill>
                <a:srgbClr val="000000"/>
              </a:solidFill>
              <a:latin typeface="Arial"/>
            </a:endParaRPr>
          </a:p>
          <a:p>
            <a:pPr>
              <a:lnSpc>
                <a:spcPct val="150000"/>
              </a:lnSpc>
              <a:tabLst>
                <a:tab pos="0" algn="l"/>
              </a:tabLst>
            </a:pPr>
            <a:endParaRPr lang="en-US" sz="2000" b="0" strike="noStrike" spc="-1">
              <a:solidFill>
                <a:srgbClr val="000000"/>
              </a:solidFill>
              <a:latin typeface="Arial"/>
            </a:endParaRPr>
          </a:p>
        </p:txBody>
      </p:sp>
      <p:sp>
        <p:nvSpPr>
          <p:cNvPr id="141" name="Google Shape;326;p9"/>
          <p:cNvSpPr/>
          <p:nvPr/>
        </p:nvSpPr>
        <p:spPr>
          <a:xfrm>
            <a:off x="2069640" y="6168240"/>
            <a:ext cx="8695080" cy="508680"/>
          </a:xfrm>
          <a:prstGeom prst="roundRect">
            <a:avLst>
              <a:gd name="adj" fmla="val 50000"/>
            </a:avLst>
          </a:prstGeom>
          <a:gradFill rotWithShape="0">
            <a:gsLst>
              <a:gs pos="0">
                <a:srgbClr val="E6593D"/>
              </a:gs>
              <a:gs pos="17000">
                <a:srgbClr val="E6593D"/>
              </a:gs>
              <a:gs pos="84000">
                <a:srgbClr val="F5BDB1"/>
              </a:gs>
              <a:gs pos="100000">
                <a:srgbClr val="F5BDB1"/>
              </a:gs>
            </a:gsLst>
            <a:lin ang="13500000"/>
          </a:gradFill>
          <a:ln w="0">
            <a:noFill/>
          </a:ln>
          <a:effectLst>
            <a:outerShdw blurRad="343080" dist="228600" dir="5400000" sx="96000" sy="96000" algn="t" rotWithShape="0">
              <a:schemeClr val="accent1">
                <a:alpha val="28627"/>
              </a:schemeClr>
            </a:outerShdw>
          </a:effectLst>
        </p:spPr>
        <p:style>
          <a:lnRef idx="0">
            <a:scrgbClr r="0" g="0" b="0"/>
          </a:lnRef>
          <a:fillRef idx="0">
            <a:scrgbClr r="0" g="0" b="0"/>
          </a:fillRef>
          <a:effectRef idx="0">
            <a:scrgbClr r="0" g="0" b="0"/>
          </a:effectRef>
          <a:fontRef idx="minor"/>
        </p:style>
        <p:txBody>
          <a:bodyPr lIns="0" tIns="45000" rIns="0" bIns="45000" anchor="ctr">
            <a:noAutofit/>
          </a:bodyPr>
          <a:lstStyle/>
          <a:p>
            <a:pPr algn="ctr">
              <a:lnSpc>
                <a:spcPct val="100000"/>
              </a:lnSpc>
              <a:tabLst>
                <a:tab pos="0" algn="l"/>
              </a:tabLst>
            </a:pPr>
            <a:r>
              <a:rPr lang="en-US" sz="2000" b="1" strike="noStrike" spc="-1">
                <a:solidFill>
                  <a:srgbClr val="3F3F3F"/>
                </a:solidFill>
                <a:latin typeface="Times New Roman"/>
                <a:ea typeface="Times New Roman"/>
              </a:rPr>
              <a:t>Source: World Bank, Enterprise Surveys (http://www.enterprisesurveys.org/).</a:t>
            </a:r>
            <a:endParaRPr lang="en-US" sz="2000" b="0" strike="noStrike" spc="-1">
              <a:solidFill>
                <a:srgbClr val="000000"/>
              </a:solidFill>
              <a:latin typeface="Arial"/>
            </a:endParaRPr>
          </a:p>
        </p:txBody>
      </p:sp>
      <p:sp>
        <p:nvSpPr>
          <p:cNvPr id="142" name="Google Shape;327;p9"/>
          <p:cNvSpPr/>
          <p:nvPr/>
        </p:nvSpPr>
        <p:spPr>
          <a:xfrm>
            <a:off x="551160" y="2881080"/>
            <a:ext cx="4865400" cy="1294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343080" indent="-343080">
              <a:lnSpc>
                <a:spcPct val="150000"/>
              </a:lnSpc>
              <a:buClr>
                <a:srgbClr val="000000"/>
              </a:buClr>
              <a:buFont typeface="Noto Sans Symbols"/>
              <a:buChar char="⮚"/>
            </a:pPr>
            <a:r>
              <a:rPr lang="en-US" sz="2000" b="0" strike="noStrike" spc="-1">
                <a:solidFill>
                  <a:schemeClr val="dk1"/>
                </a:solidFill>
                <a:latin typeface="Times New Roman"/>
                <a:ea typeface="Times New Roman"/>
              </a:rPr>
              <a:t>In contrast, this gender gap is still significant in other Southeast Asia countries. As of 2022, only 3.9% of Indian firms have female participation in their ownership. The statistic is 6.7% in Bangladesh as of 2022, 36.5% in Laos as of 2018, and 24.8% in Vietnam as of 2023.</a:t>
            </a:r>
            <a:endParaRPr lang="en-US" sz="2000" b="0" strike="noStrike" spc="-1">
              <a:solidFill>
                <a:srgbClr val="000000"/>
              </a:solidFill>
              <a:latin typeface="Arial"/>
            </a:endParaRPr>
          </a:p>
          <a:p>
            <a:pPr>
              <a:lnSpc>
                <a:spcPct val="150000"/>
              </a:lnSpc>
              <a:tabLst>
                <a:tab pos="0" algn="l"/>
              </a:tabLst>
            </a:pPr>
            <a:endParaRPr lang="en-US" sz="2000" b="0" strike="noStrike" spc="-1">
              <a:solidFill>
                <a:srgbClr val="000000"/>
              </a:solidFill>
              <a:latin typeface="Arial"/>
            </a:endParaRPr>
          </a:p>
        </p:txBody>
      </p:sp>
      <p:pic>
        <p:nvPicPr>
          <p:cNvPr id="143" name="Google Shape;328;p9"/>
          <p:cNvPicPr/>
          <p:nvPr/>
        </p:nvPicPr>
        <p:blipFill>
          <a:blip r:embed="rId3"/>
          <a:stretch/>
        </p:blipFill>
        <p:spPr>
          <a:xfrm>
            <a:off x="5719320" y="1035720"/>
            <a:ext cx="5869080" cy="4730760"/>
          </a:xfrm>
          <a:prstGeom prst="rect">
            <a:avLst/>
          </a:prstGeom>
          <a:ln w="0">
            <a:noFill/>
          </a:ln>
        </p:spPr>
      </p:pic>
      <p:sp>
        <p:nvSpPr>
          <p:cNvPr id="144" name="Google Shape;329;p9"/>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6</a:t>
            </a:r>
            <a:endParaRPr lang="en-US" sz="1800" b="0" strike="noStrike" spc="-1">
              <a:solidFill>
                <a:srgbClr val="FFFFFF"/>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145" name="Google Shape;334;p10"/>
          <p:cNvSpPr/>
          <p:nvPr/>
        </p:nvSpPr>
        <p:spPr>
          <a:xfrm>
            <a:off x="720000" y="335160"/>
            <a:ext cx="939348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chemeClr val="dk1"/>
                </a:solidFill>
                <a:latin typeface="Times New Roman"/>
                <a:ea typeface="Times New Roman"/>
              </a:rPr>
              <a:t>The world needs more progressive approaches </a:t>
            </a:r>
            <a:endParaRPr lang="en-US" sz="3000" b="0" strike="noStrike" spc="-1">
              <a:solidFill>
                <a:srgbClr val="000000"/>
              </a:solidFill>
              <a:latin typeface="Arial"/>
            </a:endParaRPr>
          </a:p>
        </p:txBody>
      </p:sp>
      <p:sp>
        <p:nvSpPr>
          <p:cNvPr id="146" name="Google Shape;335;p10"/>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47" name="Google Shape;337;p10"/>
          <p:cNvSpPr/>
          <p:nvPr/>
        </p:nvSpPr>
        <p:spPr>
          <a:xfrm rot="10800000">
            <a:off x="5211720" y="1457640"/>
            <a:ext cx="6729480" cy="3961440"/>
          </a:xfrm>
          <a:custGeom>
            <a:avLst/>
            <a:gdLst>
              <a:gd name="textAreaLeft" fmla="*/ 0 w 6729480"/>
              <a:gd name="textAreaRight" fmla="*/ 6729840 w 6729480"/>
              <a:gd name="textAreaTop" fmla="*/ 0 h 3961440"/>
              <a:gd name="textAreaBottom" fmla="*/ 3961800 h 3961440"/>
            </a:gdLst>
            <a:ahLst/>
            <a:cxnLst/>
            <a:rect l="textAreaLeft" t="textAreaTop" r="textAreaRight" b="textAreaBottom"/>
            <a:pathLst>
              <a:path w="3907999" h="3395913">
                <a:moveTo>
                  <a:pt x="72429" y="2"/>
                </a:moveTo>
                <a:lnTo>
                  <a:pt x="2391008" y="13809"/>
                </a:lnTo>
                <a:cubicBezTo>
                  <a:pt x="2419269" y="13977"/>
                  <a:pt x="2444808" y="30654"/>
                  <a:pt x="2456328" y="56461"/>
                </a:cubicBezTo>
                <a:lnTo>
                  <a:pt x="3901663" y="3294566"/>
                </a:lnTo>
                <a:cubicBezTo>
                  <a:pt x="3922924" y="3342199"/>
                  <a:pt x="3888078" y="3395913"/>
                  <a:pt x="3835915" y="3395913"/>
                </a:cubicBezTo>
                <a:lnTo>
                  <a:pt x="72000" y="3395913"/>
                </a:lnTo>
                <a:cubicBezTo>
                  <a:pt x="32256" y="3395913"/>
                  <a:pt x="0" y="3363657"/>
                  <a:pt x="0" y="3323913"/>
                </a:cubicBezTo>
                <a:lnTo>
                  <a:pt x="0" y="72001"/>
                </a:lnTo>
                <a:cubicBezTo>
                  <a:pt x="0" y="32092"/>
                  <a:pt x="32521" y="-235"/>
                  <a:pt x="72429" y="2"/>
                </a:cubicBezTo>
              </a:path>
            </a:pathLst>
          </a:custGeom>
          <a:gradFill rotWithShape="0">
            <a:gsLst>
              <a:gs pos="0">
                <a:srgbClr val="E6593D"/>
              </a:gs>
              <a:gs pos="17000">
                <a:srgbClr val="E6593D"/>
              </a:gs>
              <a:gs pos="84000">
                <a:srgbClr val="F5BDB1"/>
              </a:gs>
              <a:gs pos="100000">
                <a:srgbClr val="F5BDB1"/>
              </a:gs>
            </a:gsLst>
            <a:lin ang="2700000"/>
          </a:gradFill>
          <a:ln w="0">
            <a:noFill/>
          </a:ln>
          <a:effectLst>
            <a:outerShdw blurRad="343080" dist="228600" dir="5400000" sx="96000" sy="96000" algn="t" rotWithShape="0">
              <a:schemeClr val="accent1">
                <a:alpha val="28627"/>
              </a:schemeClr>
            </a:outerShdw>
          </a:effectLst>
        </p:spPr>
        <p:style>
          <a:lnRef idx="0">
            <a:scrgbClr r="0" g="0" b="0"/>
          </a:lnRef>
          <a:fillRef idx="0">
            <a:scrgbClr r="0" g="0" b="0"/>
          </a:fillRef>
          <a:effectRef idx="0">
            <a:scrgbClr r="0" g="0" b="0"/>
          </a:effectRef>
          <a:fontRef idx="minor"/>
        </p:style>
        <p:txBody>
          <a:bodyPr lIns="0" tIns="45000" rIns="0" bIns="45000" anchor="ctr">
            <a:noAutofit/>
          </a:bodyPr>
          <a:lstStyle/>
          <a:p>
            <a:pPr algn="ctr">
              <a:lnSpc>
                <a:spcPct val="100000"/>
              </a:lnSpc>
              <a:tabLst>
                <a:tab pos="0" algn="l"/>
              </a:tabLst>
            </a:pPr>
            <a:endParaRPr lang="en-US" sz="1400" b="0" strike="noStrike" spc="-1">
              <a:solidFill>
                <a:srgbClr val="FFFFFF"/>
              </a:solidFill>
              <a:latin typeface="Times New Roman"/>
              <a:ea typeface="Times New Roman"/>
            </a:endParaRPr>
          </a:p>
        </p:txBody>
      </p:sp>
      <p:cxnSp>
        <p:nvCxnSpPr>
          <p:cNvPr id="148" name="Google Shape;338;p10"/>
          <p:cNvCxnSpPr/>
          <p:nvPr/>
        </p:nvCxnSpPr>
        <p:spPr>
          <a:xfrm>
            <a:off x="7858080" y="1933920"/>
            <a:ext cx="3571560" cy="720"/>
          </a:xfrm>
          <a:prstGeom prst="straightConnector1">
            <a:avLst/>
          </a:prstGeom>
          <a:ln w="9525">
            <a:solidFill>
              <a:srgbClr val="FFFFFF">
                <a:alpha val="84000"/>
              </a:srgbClr>
            </a:solidFill>
            <a:round/>
          </a:ln>
        </p:spPr>
      </p:cxnSp>
      <p:sp>
        <p:nvSpPr>
          <p:cNvPr id="149" name="Google Shape;339;p10"/>
          <p:cNvSpPr/>
          <p:nvPr/>
        </p:nvSpPr>
        <p:spPr>
          <a:xfrm>
            <a:off x="11226240" y="4789800"/>
            <a:ext cx="714600" cy="630000"/>
          </a:xfrm>
          <a:custGeom>
            <a:avLst/>
            <a:gdLst>
              <a:gd name="textAreaLeft" fmla="*/ 0 w 714600"/>
              <a:gd name="textAreaRight" fmla="*/ 714960 w 714600"/>
              <a:gd name="textAreaTop" fmla="*/ 0 h 630000"/>
              <a:gd name="textAreaBottom" fmla="*/ 630360 h 630000"/>
            </a:gdLst>
            <a:ahLst/>
            <a:cxnLst/>
            <a:rect l="textAreaLeft" t="textAreaTop" r="textAreaRight" b="textAreaBottom"/>
            <a:pathLst>
              <a:path w="1178693" h="1039481">
                <a:moveTo>
                  <a:pt x="1039481" y="0"/>
                </a:moveTo>
                <a:cubicBezTo>
                  <a:pt x="1075362" y="0"/>
                  <a:pt x="1110818" y="1818"/>
                  <a:pt x="1145762" y="5367"/>
                </a:cubicBezTo>
                <a:lnTo>
                  <a:pt x="1178693" y="10393"/>
                </a:lnTo>
                <a:lnTo>
                  <a:pt x="1178693" y="942775"/>
                </a:lnTo>
                <a:cubicBezTo>
                  <a:pt x="1178693" y="996184"/>
                  <a:pt x="1135396" y="1039481"/>
                  <a:pt x="1081987" y="1039481"/>
                </a:cubicBezTo>
                <a:lnTo>
                  <a:pt x="0" y="1039481"/>
                </a:lnTo>
                <a:cubicBezTo>
                  <a:pt x="0" y="465391"/>
                  <a:pt x="465391" y="0"/>
                  <a:pt x="1039481" y="0"/>
                </a:cubicBezTo>
                <a:close/>
              </a:path>
            </a:pathLst>
          </a:custGeom>
          <a:gradFill rotWithShape="0">
            <a:gsLst>
              <a:gs pos="0">
                <a:srgbClr val="FFFFFF"/>
              </a:gs>
              <a:gs pos="100000">
                <a:srgbClr val="FADED8"/>
              </a:gs>
            </a:gsLst>
            <a:lin ang="2700000"/>
          </a:gradFill>
          <a:ln w="12700">
            <a:solidFill>
              <a:srgbClr val="CAEEFF"/>
            </a:solidFill>
            <a:miter/>
          </a:ln>
          <a:effectLst>
            <a:outerShdw blurRad="190440" dist="62621" dir="2700000" rotWithShape="0">
              <a:schemeClr val="accent1">
                <a:alpha val="20000"/>
              </a:schemeClr>
            </a:outerShdw>
            <a:reflection stA="52000" endA="300" endPos="35000" sy="-100000" algn="bl" rotWithShape="0"/>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50" name="Google Shape;340;p10"/>
          <p:cNvSpPr/>
          <p:nvPr/>
        </p:nvSpPr>
        <p:spPr>
          <a:xfrm>
            <a:off x="678240" y="1458360"/>
            <a:ext cx="6729480" cy="3961440"/>
          </a:xfrm>
          <a:custGeom>
            <a:avLst/>
            <a:gdLst>
              <a:gd name="textAreaLeft" fmla="*/ 0 w 6729480"/>
              <a:gd name="textAreaRight" fmla="*/ 6729840 w 6729480"/>
              <a:gd name="textAreaTop" fmla="*/ 0 h 3961440"/>
              <a:gd name="textAreaBottom" fmla="*/ 3961800 h 3961440"/>
            </a:gdLst>
            <a:ahLst/>
            <a:cxnLst/>
            <a:rect l="textAreaLeft" t="textAreaTop" r="textAreaRight" b="textAreaBottom"/>
            <a:pathLst>
              <a:path w="3907999" h="3395913">
                <a:moveTo>
                  <a:pt x="72429" y="2"/>
                </a:moveTo>
                <a:lnTo>
                  <a:pt x="2391008" y="13809"/>
                </a:lnTo>
                <a:cubicBezTo>
                  <a:pt x="2419269" y="13977"/>
                  <a:pt x="2444808" y="30654"/>
                  <a:pt x="2456328" y="56461"/>
                </a:cubicBezTo>
                <a:lnTo>
                  <a:pt x="3901663" y="3294566"/>
                </a:lnTo>
                <a:cubicBezTo>
                  <a:pt x="3922924" y="3342199"/>
                  <a:pt x="3888078" y="3395913"/>
                  <a:pt x="3835915" y="3395913"/>
                </a:cubicBezTo>
                <a:lnTo>
                  <a:pt x="72000" y="3395913"/>
                </a:lnTo>
                <a:cubicBezTo>
                  <a:pt x="32256" y="3395913"/>
                  <a:pt x="0" y="3363657"/>
                  <a:pt x="0" y="3323913"/>
                </a:cubicBezTo>
                <a:lnTo>
                  <a:pt x="0" y="72001"/>
                </a:lnTo>
                <a:cubicBezTo>
                  <a:pt x="0" y="32092"/>
                  <a:pt x="32521" y="-235"/>
                  <a:pt x="72429" y="2"/>
                </a:cubicBezTo>
              </a:path>
            </a:pathLst>
          </a:custGeom>
          <a:gradFill rotWithShape="0">
            <a:gsLst>
              <a:gs pos="0">
                <a:srgbClr val="FFFFFF"/>
              </a:gs>
              <a:gs pos="100000">
                <a:srgbClr val="FADED8"/>
              </a:gs>
            </a:gsLst>
            <a:lin ang="2700000"/>
          </a:gradFill>
          <a:ln w="12700">
            <a:solidFill>
              <a:srgbClr val="CAEEFF"/>
            </a:solidFill>
            <a:miter/>
          </a:ln>
          <a:effectLst>
            <a:outerShdw blurRad="190440" dist="62621" dir="2700000" rotWithShape="0">
              <a:schemeClr val="accent1">
                <a:alpha val="20000"/>
              </a:schemeClr>
            </a:outerShdw>
            <a:reflection stA="52000" endA="300" endPos="35000" sy="-100000" algn="bl" rotWithShape="0"/>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cxnSp>
        <p:nvCxnSpPr>
          <p:cNvPr id="151" name="Google Shape;341;p10"/>
          <p:cNvCxnSpPr/>
          <p:nvPr/>
        </p:nvCxnSpPr>
        <p:spPr>
          <a:xfrm>
            <a:off x="991440" y="5100120"/>
            <a:ext cx="3571920" cy="720"/>
          </a:xfrm>
          <a:prstGeom prst="straightConnector1">
            <a:avLst/>
          </a:prstGeom>
          <a:ln w="9525">
            <a:solidFill>
              <a:srgbClr val="7F7F7F">
                <a:alpha val="84000"/>
              </a:srgbClr>
            </a:solidFill>
            <a:round/>
          </a:ln>
        </p:spPr>
      </p:cxnSp>
      <p:sp>
        <p:nvSpPr>
          <p:cNvPr id="152" name="Google Shape;342;p10"/>
          <p:cNvSpPr/>
          <p:nvPr/>
        </p:nvSpPr>
        <p:spPr>
          <a:xfrm rot="10800000">
            <a:off x="678600" y="1459800"/>
            <a:ext cx="714600" cy="630000"/>
          </a:xfrm>
          <a:custGeom>
            <a:avLst/>
            <a:gdLst>
              <a:gd name="textAreaLeft" fmla="*/ 0 w 714600"/>
              <a:gd name="textAreaRight" fmla="*/ 714960 w 714600"/>
              <a:gd name="textAreaTop" fmla="*/ 0 h 630000"/>
              <a:gd name="textAreaBottom" fmla="*/ 630360 h 630000"/>
            </a:gdLst>
            <a:ahLst/>
            <a:cxnLst/>
            <a:rect l="textAreaLeft" t="textAreaTop" r="textAreaRight" b="textAreaBottom"/>
            <a:pathLst>
              <a:path w="1178693" h="1039481">
                <a:moveTo>
                  <a:pt x="1039481" y="0"/>
                </a:moveTo>
                <a:cubicBezTo>
                  <a:pt x="1075362" y="0"/>
                  <a:pt x="1110818" y="1818"/>
                  <a:pt x="1145762" y="5367"/>
                </a:cubicBezTo>
                <a:lnTo>
                  <a:pt x="1178693" y="10393"/>
                </a:lnTo>
                <a:lnTo>
                  <a:pt x="1178693" y="942775"/>
                </a:lnTo>
                <a:cubicBezTo>
                  <a:pt x="1178693" y="996184"/>
                  <a:pt x="1135396" y="1039481"/>
                  <a:pt x="1081987" y="1039481"/>
                </a:cubicBezTo>
                <a:lnTo>
                  <a:pt x="0" y="1039481"/>
                </a:lnTo>
                <a:cubicBezTo>
                  <a:pt x="0" y="465391"/>
                  <a:pt x="465391" y="0"/>
                  <a:pt x="1039481" y="0"/>
                </a:cubicBezTo>
                <a:close/>
              </a:path>
            </a:pathLst>
          </a:custGeom>
          <a:gradFill rotWithShape="0">
            <a:gsLst>
              <a:gs pos="0">
                <a:srgbClr val="E6593D"/>
              </a:gs>
              <a:gs pos="17000">
                <a:srgbClr val="E6593D"/>
              </a:gs>
              <a:gs pos="84000">
                <a:srgbClr val="F5BDB1"/>
              </a:gs>
              <a:gs pos="100000">
                <a:srgbClr val="F5BDB1"/>
              </a:gs>
            </a:gsLst>
            <a:lin ang="2700000"/>
          </a:gradFill>
          <a:ln w="0">
            <a:noFill/>
          </a:ln>
          <a:effectLst>
            <a:outerShdw blurRad="343080" dist="228600" dir="5400000" sx="96000" sy="96000" algn="t" rotWithShape="0">
              <a:schemeClr val="accent1">
                <a:alpha val="28627"/>
              </a:schemeClr>
            </a:outerShdw>
          </a:effectLst>
        </p:spPr>
        <p:style>
          <a:lnRef idx="0">
            <a:scrgbClr r="0" g="0" b="0"/>
          </a:lnRef>
          <a:fillRef idx="0">
            <a:scrgbClr r="0" g="0" b="0"/>
          </a:fillRef>
          <a:effectRef idx="0">
            <a:scrgbClr r="0" g="0" b="0"/>
          </a:effectRef>
          <a:fontRef idx="minor"/>
        </p:style>
        <p:txBody>
          <a:bodyPr lIns="0" tIns="45000" rIns="0" bIns="45000" anchor="ctr">
            <a:noAutofit/>
          </a:bodyPr>
          <a:lstStyle/>
          <a:p>
            <a:pPr algn="ctr">
              <a:lnSpc>
                <a:spcPct val="100000"/>
              </a:lnSpc>
              <a:tabLst>
                <a:tab pos="0" algn="l"/>
              </a:tabLst>
            </a:pPr>
            <a:endParaRPr lang="en-US" sz="1400" b="0" strike="noStrike" spc="-1">
              <a:solidFill>
                <a:srgbClr val="FFFFFF"/>
              </a:solidFill>
              <a:latin typeface="Times New Roman"/>
              <a:ea typeface="Times New Roman"/>
            </a:endParaRPr>
          </a:p>
        </p:txBody>
      </p:sp>
      <p:sp>
        <p:nvSpPr>
          <p:cNvPr id="153" name="Google Shape;343;p10"/>
          <p:cNvSpPr/>
          <p:nvPr/>
        </p:nvSpPr>
        <p:spPr>
          <a:xfrm>
            <a:off x="1468800" y="2592720"/>
            <a:ext cx="3959280" cy="2273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tabLst>
                <a:tab pos="0" algn="l"/>
              </a:tabLst>
            </a:pPr>
            <a:r>
              <a:rPr lang="en-US" sz="2800" b="0" strike="noStrike" spc="-1">
                <a:solidFill>
                  <a:schemeClr val="dk1"/>
                </a:solidFill>
                <a:latin typeface="Times New Roman"/>
                <a:ea typeface="Times New Roman"/>
              </a:rPr>
              <a:t>Gender equality in Southeast and South Asia still faces significant challenges.</a:t>
            </a:r>
            <a:endParaRPr lang="en-US" sz="2800" b="0" strike="noStrike" spc="-1">
              <a:solidFill>
                <a:srgbClr val="000000"/>
              </a:solidFill>
              <a:latin typeface="Arial"/>
            </a:endParaRPr>
          </a:p>
        </p:txBody>
      </p:sp>
      <p:sp>
        <p:nvSpPr>
          <p:cNvPr id="154" name="Google Shape;344;p10"/>
          <p:cNvSpPr/>
          <p:nvPr/>
        </p:nvSpPr>
        <p:spPr>
          <a:xfrm>
            <a:off x="991800" y="2866320"/>
            <a:ext cx="298800" cy="295920"/>
          </a:xfrm>
          <a:custGeom>
            <a:avLst/>
            <a:gdLst>
              <a:gd name="textAreaLeft" fmla="*/ 0 w 298800"/>
              <a:gd name="textAreaRight" fmla="*/ 299160 w 298800"/>
              <a:gd name="textAreaTop" fmla="*/ 0 h 295920"/>
              <a:gd name="textAreaBottom" fmla="*/ 296280 h 295920"/>
            </a:gdLst>
            <a:ahLst/>
            <a:cxnLst/>
            <a:rect l="textAreaLeft" t="textAreaTop" r="textAreaRight" b="textAreaBottom"/>
            <a:pathLst>
              <a:path w="12800" h="12800">
                <a:moveTo>
                  <a:pt x="0" y="3899"/>
                </a:moveTo>
                <a:lnTo>
                  <a:pt x="5870" y="6678"/>
                </a:lnTo>
                <a:lnTo>
                  <a:pt x="5870" y="12800"/>
                </a:lnTo>
                <a:lnTo>
                  <a:pt x="0" y="10012"/>
                </a:lnTo>
                <a:lnTo>
                  <a:pt x="0" y="3899"/>
                </a:lnTo>
                <a:close/>
                <a:moveTo>
                  <a:pt x="1068" y="9295"/>
                </a:moveTo>
                <a:lnTo>
                  <a:pt x="4802" y="11069"/>
                </a:lnTo>
                <a:lnTo>
                  <a:pt x="4802" y="7396"/>
                </a:lnTo>
                <a:lnTo>
                  <a:pt x="1068" y="5628"/>
                </a:lnTo>
                <a:lnTo>
                  <a:pt x="1068" y="9295"/>
                </a:lnTo>
                <a:close/>
                <a:moveTo>
                  <a:pt x="6410" y="0"/>
                </a:moveTo>
                <a:lnTo>
                  <a:pt x="12781" y="2788"/>
                </a:lnTo>
                <a:lnTo>
                  <a:pt x="6416" y="5771"/>
                </a:lnTo>
                <a:lnTo>
                  <a:pt x="0" y="2775"/>
                </a:lnTo>
                <a:lnTo>
                  <a:pt x="6410" y="0"/>
                </a:lnTo>
                <a:close/>
                <a:moveTo>
                  <a:pt x="6409" y="1207"/>
                </a:moveTo>
                <a:lnTo>
                  <a:pt x="2696" y="2814"/>
                </a:lnTo>
                <a:lnTo>
                  <a:pt x="6414" y="4550"/>
                </a:lnTo>
                <a:lnTo>
                  <a:pt x="10099" y="2823"/>
                </a:lnTo>
                <a:lnTo>
                  <a:pt x="6408" y="1207"/>
                </a:lnTo>
                <a:lnTo>
                  <a:pt x="6409" y="1207"/>
                </a:lnTo>
                <a:close/>
                <a:moveTo>
                  <a:pt x="12800" y="3899"/>
                </a:moveTo>
                <a:lnTo>
                  <a:pt x="12800" y="10012"/>
                </a:lnTo>
                <a:lnTo>
                  <a:pt x="6940" y="12784"/>
                </a:lnTo>
                <a:lnTo>
                  <a:pt x="6940" y="6678"/>
                </a:lnTo>
                <a:lnTo>
                  <a:pt x="12800" y="3899"/>
                </a:lnTo>
                <a:close/>
                <a:moveTo>
                  <a:pt x="8008" y="7395"/>
                </a:moveTo>
                <a:lnTo>
                  <a:pt x="8008" y="11055"/>
                </a:lnTo>
                <a:lnTo>
                  <a:pt x="11732" y="9294"/>
                </a:lnTo>
                <a:lnTo>
                  <a:pt x="11732" y="5630"/>
                </a:lnTo>
                <a:lnTo>
                  <a:pt x="8008" y="7394"/>
                </a:lnTo>
                <a:lnTo>
                  <a:pt x="8008" y="7395"/>
                </a:lnTo>
                <a:close/>
              </a:path>
            </a:pathLst>
          </a:cu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55" name="Google Shape;345;p10"/>
          <p:cNvSpPr/>
          <p:nvPr/>
        </p:nvSpPr>
        <p:spPr>
          <a:xfrm>
            <a:off x="7635960" y="2089800"/>
            <a:ext cx="4104720" cy="2392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tabLst>
                <a:tab pos="0" algn="l"/>
              </a:tabLst>
            </a:pPr>
            <a:r>
              <a:rPr lang="en-US" sz="2000" b="0" strike="noStrike" spc="-1">
                <a:solidFill>
                  <a:schemeClr val="lt1"/>
                </a:solidFill>
                <a:latin typeface="Times New Roman"/>
                <a:ea typeface="Times New Roman"/>
              </a:rPr>
              <a:t>Several limitations of gender bonds</a:t>
            </a:r>
            <a:endParaRPr lang="en-US" sz="2000" b="0" strike="noStrike" spc="-1">
              <a:solidFill>
                <a:srgbClr val="000000"/>
              </a:solidFill>
              <a:latin typeface="Arial"/>
            </a:endParaRPr>
          </a:p>
          <a:p>
            <a:pPr marL="457200" indent="-457200">
              <a:lnSpc>
                <a:spcPct val="100000"/>
              </a:lnSpc>
              <a:buClr>
                <a:srgbClr val="FFFFFF"/>
              </a:buClr>
              <a:buFont typeface="Noto Sans Symbols"/>
              <a:buAutoNum type="arabicPeriod"/>
              <a:tabLst>
                <a:tab pos="0" algn="l"/>
              </a:tabLst>
            </a:pPr>
            <a:r>
              <a:rPr lang="en-US" sz="2000" b="0" strike="noStrike" spc="-1">
                <a:solidFill>
                  <a:schemeClr val="lt1"/>
                </a:solidFill>
                <a:latin typeface="Times New Roman"/>
                <a:ea typeface="Times New Roman"/>
              </a:rPr>
              <a:t>small market size and low issuer participation, </a:t>
            </a:r>
            <a:endParaRPr lang="en-US" sz="2000" b="0" strike="noStrike" spc="-1">
              <a:solidFill>
                <a:srgbClr val="000000"/>
              </a:solidFill>
              <a:latin typeface="Arial"/>
            </a:endParaRPr>
          </a:p>
          <a:p>
            <a:pPr marL="457200" indent="-457200">
              <a:lnSpc>
                <a:spcPct val="100000"/>
              </a:lnSpc>
              <a:buClr>
                <a:srgbClr val="FFFFFF"/>
              </a:buClr>
              <a:buFont typeface="Noto Sans Symbols"/>
              <a:buAutoNum type="arabicPeriod"/>
              <a:tabLst>
                <a:tab pos="0" algn="l"/>
              </a:tabLst>
            </a:pPr>
            <a:r>
              <a:rPr lang="en-US" sz="2000" b="0" strike="noStrike" spc="-1">
                <a:solidFill>
                  <a:schemeClr val="lt1"/>
                </a:solidFill>
                <a:latin typeface="Times New Roman"/>
                <a:ea typeface="Times New Roman"/>
              </a:rPr>
              <a:t>the complexity of gender bonds structure and the lack of guidance,</a:t>
            </a:r>
            <a:endParaRPr lang="en-US" sz="2000" b="0" strike="noStrike" spc="-1">
              <a:solidFill>
                <a:srgbClr val="000000"/>
              </a:solidFill>
              <a:latin typeface="Arial"/>
            </a:endParaRPr>
          </a:p>
          <a:p>
            <a:pPr marL="457200" indent="-457200">
              <a:lnSpc>
                <a:spcPct val="100000"/>
              </a:lnSpc>
              <a:buClr>
                <a:srgbClr val="FFFFFF"/>
              </a:buClr>
              <a:buFont typeface="Noto Sans Symbols"/>
              <a:buAutoNum type="arabicPeriod"/>
              <a:tabLst>
                <a:tab pos="0" algn="l"/>
              </a:tabLst>
            </a:pPr>
            <a:r>
              <a:rPr lang="en-US" sz="2000" b="0" strike="noStrike" spc="-1">
                <a:solidFill>
                  <a:schemeClr val="lt1"/>
                </a:solidFill>
                <a:latin typeface="Times New Roman"/>
                <a:ea typeface="Times New Roman"/>
              </a:rPr>
              <a:t>high administration cost, </a:t>
            </a:r>
            <a:endParaRPr lang="en-US" sz="2000" b="0" strike="noStrike" spc="-1">
              <a:solidFill>
                <a:srgbClr val="000000"/>
              </a:solidFill>
              <a:latin typeface="Arial"/>
            </a:endParaRPr>
          </a:p>
          <a:p>
            <a:pPr marL="457200" indent="-457200">
              <a:lnSpc>
                <a:spcPct val="100000"/>
              </a:lnSpc>
              <a:buClr>
                <a:srgbClr val="FFFFFF"/>
              </a:buClr>
              <a:buFont typeface="Noto Sans Symbols"/>
              <a:buAutoNum type="arabicPeriod"/>
              <a:tabLst>
                <a:tab pos="0" algn="l"/>
              </a:tabLst>
            </a:pPr>
            <a:r>
              <a:rPr lang="en-US" sz="2000" b="0" strike="noStrike" spc="-1">
                <a:solidFill>
                  <a:schemeClr val="lt1"/>
                </a:solidFill>
                <a:latin typeface="Times New Roman"/>
                <a:ea typeface="Times New Roman"/>
              </a:rPr>
              <a:t>ineffective social impact measurement, and </a:t>
            </a:r>
            <a:endParaRPr lang="en-US" sz="2000" b="0" strike="noStrike" spc="-1">
              <a:solidFill>
                <a:srgbClr val="000000"/>
              </a:solidFill>
              <a:latin typeface="Arial"/>
            </a:endParaRPr>
          </a:p>
          <a:p>
            <a:pPr marL="457200" indent="-457200">
              <a:lnSpc>
                <a:spcPct val="100000"/>
              </a:lnSpc>
              <a:buClr>
                <a:srgbClr val="FFFFFF"/>
              </a:buClr>
              <a:buFont typeface="Noto Sans Symbols"/>
              <a:buAutoNum type="arabicPeriod"/>
              <a:tabLst>
                <a:tab pos="0" algn="l"/>
              </a:tabLst>
            </a:pPr>
            <a:r>
              <a:rPr lang="en-US" sz="2000" b="0" strike="noStrike" spc="-1">
                <a:solidFill>
                  <a:schemeClr val="lt1"/>
                </a:solidFill>
                <a:latin typeface="Times New Roman"/>
                <a:ea typeface="Times New Roman"/>
              </a:rPr>
              <a:t>limited private sector participation.</a:t>
            </a:r>
            <a:endParaRPr lang="en-US" sz="2000" b="0" strike="noStrike" spc="-1">
              <a:solidFill>
                <a:srgbClr val="000000"/>
              </a:solidFill>
              <a:latin typeface="Arial"/>
            </a:endParaRPr>
          </a:p>
        </p:txBody>
      </p:sp>
      <p:sp>
        <p:nvSpPr>
          <p:cNvPr id="156" name="Google Shape;346;p10"/>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7</a:t>
            </a:r>
            <a:endParaRPr lang="en-US" sz="1800" b="0" strike="noStrike" spc="-1">
              <a:solidFill>
                <a:srgbClr val="FFFFFF"/>
              </a:solidFill>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grpSp>
        <p:nvGrpSpPr>
          <p:cNvPr id="157" name="Google Shape;351;p11"/>
          <p:cNvGrpSpPr/>
          <p:nvPr/>
        </p:nvGrpSpPr>
        <p:grpSpPr>
          <a:xfrm>
            <a:off x="1101600" y="1403280"/>
            <a:ext cx="4602600" cy="4550400"/>
            <a:chOff x="1101600" y="1403280"/>
            <a:chExt cx="4602600" cy="4550400"/>
          </a:xfrm>
        </p:grpSpPr>
        <p:sp>
          <p:nvSpPr>
            <p:cNvPr id="158" name="Google Shape;352;p11"/>
            <p:cNvSpPr/>
            <p:nvPr/>
          </p:nvSpPr>
          <p:spPr>
            <a:xfrm>
              <a:off x="1101600" y="1403280"/>
              <a:ext cx="4602600" cy="4550400"/>
            </a:xfrm>
            <a:prstGeom prst="rect">
              <a:avLst/>
            </a:prstGeom>
            <a:solidFill>
              <a:srgbClr val="D8D8D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600" b="0" strike="noStrike" spc="-1">
                <a:solidFill>
                  <a:schemeClr val="lt1"/>
                </a:solidFill>
                <a:latin typeface="Times New Roman"/>
                <a:ea typeface="Times New Roman"/>
              </a:endParaRPr>
            </a:p>
          </p:txBody>
        </p:sp>
        <p:sp>
          <p:nvSpPr>
            <p:cNvPr id="159" name="Google Shape;353;p11"/>
            <p:cNvSpPr/>
            <p:nvPr/>
          </p:nvSpPr>
          <p:spPr>
            <a:xfrm>
              <a:off x="1247040" y="2203560"/>
              <a:ext cx="4311360" cy="3584160"/>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600" b="0" strike="noStrike" spc="-1">
                <a:solidFill>
                  <a:schemeClr val="lt1"/>
                </a:solidFill>
                <a:latin typeface="Times New Roman"/>
                <a:ea typeface="Times New Roman"/>
              </a:endParaRPr>
            </a:p>
          </p:txBody>
        </p:sp>
        <p:sp>
          <p:nvSpPr>
            <p:cNvPr id="160" name="Google Shape;354;p11"/>
            <p:cNvSpPr/>
            <p:nvPr/>
          </p:nvSpPr>
          <p:spPr>
            <a:xfrm>
              <a:off x="1247040" y="1634760"/>
              <a:ext cx="72000" cy="42516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600" b="0" strike="noStrike" spc="-1">
                <a:solidFill>
                  <a:schemeClr val="lt1"/>
                </a:solidFill>
                <a:latin typeface="Times New Roman"/>
                <a:ea typeface="Times New Roman"/>
              </a:endParaRPr>
            </a:p>
          </p:txBody>
        </p:sp>
        <p:sp>
          <p:nvSpPr>
            <p:cNvPr id="161" name="Google Shape;355;p11"/>
            <p:cNvSpPr/>
            <p:nvPr/>
          </p:nvSpPr>
          <p:spPr>
            <a:xfrm>
              <a:off x="4844160" y="1645920"/>
              <a:ext cx="464760" cy="390600"/>
            </a:xfrm>
            <a:custGeom>
              <a:avLst/>
              <a:gdLst>
                <a:gd name="textAreaLeft" fmla="*/ 0 w 464760"/>
                <a:gd name="textAreaRight" fmla="*/ 465120 w 464760"/>
                <a:gd name="textAreaTop" fmla="*/ 0 h 390600"/>
                <a:gd name="textAreaBottom" fmla="*/ 390960 h 390600"/>
              </a:gdLst>
              <a:ahLst/>
              <a:cxnLst/>
              <a:rect l="textAreaLeft" t="textAreaTop" r="textAreaRight" b="textAreaBottom"/>
              <a:pathLst>
                <a:path w="563540" h="473509">
                  <a:moveTo>
                    <a:pt x="194868" y="366811"/>
                  </a:moveTo>
                  <a:cubicBezTo>
                    <a:pt x="192520" y="366811"/>
                    <a:pt x="190172" y="369156"/>
                    <a:pt x="190172" y="370328"/>
                  </a:cubicBezTo>
                  <a:lnTo>
                    <a:pt x="190172" y="446541"/>
                  </a:lnTo>
                  <a:cubicBezTo>
                    <a:pt x="190172" y="448886"/>
                    <a:pt x="192520" y="450059"/>
                    <a:pt x="194868" y="450059"/>
                  </a:cubicBezTo>
                  <a:lnTo>
                    <a:pt x="536536" y="450059"/>
                  </a:lnTo>
                  <a:cubicBezTo>
                    <a:pt x="538884" y="450059"/>
                    <a:pt x="540058" y="448886"/>
                    <a:pt x="540058" y="446541"/>
                  </a:cubicBezTo>
                  <a:lnTo>
                    <a:pt x="540058" y="370328"/>
                  </a:lnTo>
                  <a:cubicBezTo>
                    <a:pt x="540058" y="369156"/>
                    <a:pt x="538884" y="366811"/>
                    <a:pt x="536536" y="366811"/>
                  </a:cubicBezTo>
                  <a:close/>
                  <a:moveTo>
                    <a:pt x="27007" y="366811"/>
                  </a:moveTo>
                  <a:cubicBezTo>
                    <a:pt x="24659" y="366811"/>
                    <a:pt x="23484" y="369156"/>
                    <a:pt x="23484" y="370328"/>
                  </a:cubicBezTo>
                  <a:lnTo>
                    <a:pt x="23484" y="446541"/>
                  </a:lnTo>
                  <a:cubicBezTo>
                    <a:pt x="23484" y="448886"/>
                    <a:pt x="24659" y="450059"/>
                    <a:pt x="27007" y="450059"/>
                  </a:cubicBezTo>
                  <a:lnTo>
                    <a:pt x="103330" y="450059"/>
                  </a:lnTo>
                  <a:cubicBezTo>
                    <a:pt x="105679" y="450059"/>
                    <a:pt x="106853" y="448886"/>
                    <a:pt x="106853" y="446541"/>
                  </a:cubicBezTo>
                  <a:lnTo>
                    <a:pt x="106853" y="370328"/>
                  </a:lnTo>
                  <a:cubicBezTo>
                    <a:pt x="106853" y="369156"/>
                    <a:pt x="105679" y="366811"/>
                    <a:pt x="103330" y="366811"/>
                  </a:cubicBezTo>
                  <a:close/>
                  <a:moveTo>
                    <a:pt x="194868" y="343360"/>
                  </a:moveTo>
                  <a:lnTo>
                    <a:pt x="536536" y="343360"/>
                  </a:lnTo>
                  <a:cubicBezTo>
                    <a:pt x="551799" y="343360"/>
                    <a:pt x="563540" y="356258"/>
                    <a:pt x="563540" y="370328"/>
                  </a:cubicBezTo>
                  <a:lnTo>
                    <a:pt x="563540" y="446541"/>
                  </a:lnTo>
                  <a:cubicBezTo>
                    <a:pt x="563540" y="461784"/>
                    <a:pt x="551799" y="473509"/>
                    <a:pt x="536536" y="473509"/>
                  </a:cubicBezTo>
                  <a:lnTo>
                    <a:pt x="194868" y="473509"/>
                  </a:lnTo>
                  <a:cubicBezTo>
                    <a:pt x="179605" y="473509"/>
                    <a:pt x="166689" y="461784"/>
                    <a:pt x="166689" y="446541"/>
                  </a:cubicBezTo>
                  <a:lnTo>
                    <a:pt x="166689" y="370328"/>
                  </a:lnTo>
                  <a:cubicBezTo>
                    <a:pt x="166689" y="356258"/>
                    <a:pt x="179605" y="343360"/>
                    <a:pt x="194868" y="343360"/>
                  </a:cubicBezTo>
                  <a:close/>
                  <a:moveTo>
                    <a:pt x="27007" y="343360"/>
                  </a:moveTo>
                  <a:lnTo>
                    <a:pt x="103330" y="343360"/>
                  </a:lnTo>
                  <a:cubicBezTo>
                    <a:pt x="118595" y="343360"/>
                    <a:pt x="130337" y="356258"/>
                    <a:pt x="130337" y="370328"/>
                  </a:cubicBezTo>
                  <a:lnTo>
                    <a:pt x="130337" y="446541"/>
                  </a:lnTo>
                  <a:cubicBezTo>
                    <a:pt x="130337" y="461784"/>
                    <a:pt x="118595" y="473509"/>
                    <a:pt x="103330" y="473509"/>
                  </a:cubicBezTo>
                  <a:lnTo>
                    <a:pt x="27007" y="473509"/>
                  </a:lnTo>
                  <a:cubicBezTo>
                    <a:pt x="11742" y="473509"/>
                    <a:pt x="0" y="461784"/>
                    <a:pt x="0" y="446541"/>
                  </a:cubicBezTo>
                  <a:lnTo>
                    <a:pt x="0" y="370328"/>
                  </a:lnTo>
                  <a:cubicBezTo>
                    <a:pt x="0" y="356258"/>
                    <a:pt x="11742" y="343360"/>
                    <a:pt x="27007" y="343360"/>
                  </a:cubicBezTo>
                  <a:close/>
                  <a:moveTo>
                    <a:pt x="194868" y="194497"/>
                  </a:moveTo>
                  <a:cubicBezTo>
                    <a:pt x="192520" y="194497"/>
                    <a:pt x="190172" y="196845"/>
                    <a:pt x="190172" y="199192"/>
                  </a:cubicBezTo>
                  <a:lnTo>
                    <a:pt x="190172" y="274316"/>
                  </a:lnTo>
                  <a:cubicBezTo>
                    <a:pt x="190172" y="276664"/>
                    <a:pt x="192520" y="279012"/>
                    <a:pt x="194868" y="279012"/>
                  </a:cubicBezTo>
                  <a:lnTo>
                    <a:pt x="536536" y="279012"/>
                  </a:lnTo>
                  <a:cubicBezTo>
                    <a:pt x="538884" y="279012"/>
                    <a:pt x="540058" y="276664"/>
                    <a:pt x="540058" y="274316"/>
                  </a:cubicBezTo>
                  <a:lnTo>
                    <a:pt x="540058" y="199192"/>
                  </a:lnTo>
                  <a:cubicBezTo>
                    <a:pt x="540058" y="196845"/>
                    <a:pt x="538884" y="194497"/>
                    <a:pt x="536536" y="194497"/>
                  </a:cubicBezTo>
                  <a:close/>
                  <a:moveTo>
                    <a:pt x="27007" y="194497"/>
                  </a:moveTo>
                  <a:cubicBezTo>
                    <a:pt x="24659" y="194497"/>
                    <a:pt x="23484" y="196845"/>
                    <a:pt x="23484" y="199192"/>
                  </a:cubicBezTo>
                  <a:lnTo>
                    <a:pt x="23484" y="274316"/>
                  </a:lnTo>
                  <a:cubicBezTo>
                    <a:pt x="23484" y="276664"/>
                    <a:pt x="24659" y="279012"/>
                    <a:pt x="27007" y="279012"/>
                  </a:cubicBezTo>
                  <a:lnTo>
                    <a:pt x="103330" y="279012"/>
                  </a:lnTo>
                  <a:cubicBezTo>
                    <a:pt x="105679" y="279012"/>
                    <a:pt x="106853" y="276664"/>
                    <a:pt x="106853" y="274316"/>
                  </a:cubicBezTo>
                  <a:lnTo>
                    <a:pt x="106853" y="199192"/>
                  </a:lnTo>
                  <a:cubicBezTo>
                    <a:pt x="106853" y="196845"/>
                    <a:pt x="105679" y="194497"/>
                    <a:pt x="103330" y="194497"/>
                  </a:cubicBezTo>
                  <a:close/>
                  <a:moveTo>
                    <a:pt x="194868" y="171021"/>
                  </a:moveTo>
                  <a:lnTo>
                    <a:pt x="536536" y="171021"/>
                  </a:lnTo>
                  <a:cubicBezTo>
                    <a:pt x="551799" y="171021"/>
                    <a:pt x="563540" y="183933"/>
                    <a:pt x="563540" y="199192"/>
                  </a:cubicBezTo>
                  <a:lnTo>
                    <a:pt x="563540" y="274316"/>
                  </a:lnTo>
                  <a:cubicBezTo>
                    <a:pt x="563540" y="289576"/>
                    <a:pt x="551799" y="302488"/>
                    <a:pt x="536536" y="302488"/>
                  </a:cubicBezTo>
                  <a:lnTo>
                    <a:pt x="194868" y="302488"/>
                  </a:lnTo>
                  <a:cubicBezTo>
                    <a:pt x="179605" y="302488"/>
                    <a:pt x="166689" y="289576"/>
                    <a:pt x="166689" y="274316"/>
                  </a:cubicBezTo>
                  <a:lnTo>
                    <a:pt x="166689" y="199192"/>
                  </a:lnTo>
                  <a:cubicBezTo>
                    <a:pt x="166689" y="183933"/>
                    <a:pt x="179605" y="171021"/>
                    <a:pt x="194868" y="171021"/>
                  </a:cubicBezTo>
                  <a:close/>
                  <a:moveTo>
                    <a:pt x="27007" y="171021"/>
                  </a:moveTo>
                  <a:lnTo>
                    <a:pt x="103330" y="171021"/>
                  </a:lnTo>
                  <a:cubicBezTo>
                    <a:pt x="118595" y="171021"/>
                    <a:pt x="130337" y="183933"/>
                    <a:pt x="130337" y="199192"/>
                  </a:cubicBezTo>
                  <a:lnTo>
                    <a:pt x="130337" y="274316"/>
                  </a:lnTo>
                  <a:cubicBezTo>
                    <a:pt x="130337" y="289576"/>
                    <a:pt x="118595" y="302488"/>
                    <a:pt x="103330" y="302488"/>
                  </a:cubicBezTo>
                  <a:lnTo>
                    <a:pt x="27007" y="302488"/>
                  </a:lnTo>
                  <a:cubicBezTo>
                    <a:pt x="11742" y="302488"/>
                    <a:pt x="0" y="289576"/>
                    <a:pt x="0" y="274316"/>
                  </a:cubicBezTo>
                  <a:lnTo>
                    <a:pt x="0" y="199192"/>
                  </a:lnTo>
                  <a:cubicBezTo>
                    <a:pt x="0" y="183933"/>
                    <a:pt x="11742" y="171021"/>
                    <a:pt x="27007" y="171021"/>
                  </a:cubicBezTo>
                  <a:close/>
                  <a:moveTo>
                    <a:pt x="194868" y="23450"/>
                  </a:moveTo>
                  <a:cubicBezTo>
                    <a:pt x="192520" y="23450"/>
                    <a:pt x="190172" y="24623"/>
                    <a:pt x="190172" y="26968"/>
                  </a:cubicBezTo>
                  <a:lnTo>
                    <a:pt x="190172" y="103181"/>
                  </a:lnTo>
                  <a:cubicBezTo>
                    <a:pt x="190172" y="104353"/>
                    <a:pt x="192520" y="106698"/>
                    <a:pt x="194868" y="106698"/>
                  </a:cubicBezTo>
                  <a:lnTo>
                    <a:pt x="536536" y="106698"/>
                  </a:lnTo>
                  <a:cubicBezTo>
                    <a:pt x="538884" y="106698"/>
                    <a:pt x="540058" y="104353"/>
                    <a:pt x="540058" y="103181"/>
                  </a:cubicBezTo>
                  <a:lnTo>
                    <a:pt x="540058" y="26968"/>
                  </a:lnTo>
                  <a:cubicBezTo>
                    <a:pt x="540058" y="24623"/>
                    <a:pt x="538884" y="23450"/>
                    <a:pt x="536536" y="23450"/>
                  </a:cubicBezTo>
                  <a:close/>
                  <a:moveTo>
                    <a:pt x="27007" y="23450"/>
                  </a:moveTo>
                  <a:cubicBezTo>
                    <a:pt x="24659" y="23450"/>
                    <a:pt x="23484" y="24623"/>
                    <a:pt x="23484" y="26968"/>
                  </a:cubicBezTo>
                  <a:lnTo>
                    <a:pt x="23484" y="103181"/>
                  </a:lnTo>
                  <a:cubicBezTo>
                    <a:pt x="23484" y="104353"/>
                    <a:pt x="24659" y="106698"/>
                    <a:pt x="27007" y="106698"/>
                  </a:cubicBezTo>
                  <a:lnTo>
                    <a:pt x="103330" y="106698"/>
                  </a:lnTo>
                  <a:cubicBezTo>
                    <a:pt x="105679" y="106698"/>
                    <a:pt x="106853" y="104353"/>
                    <a:pt x="106853" y="103181"/>
                  </a:cubicBezTo>
                  <a:lnTo>
                    <a:pt x="106853" y="26968"/>
                  </a:lnTo>
                  <a:cubicBezTo>
                    <a:pt x="106853" y="24623"/>
                    <a:pt x="105679" y="23450"/>
                    <a:pt x="103330" y="23450"/>
                  </a:cubicBezTo>
                  <a:close/>
                  <a:moveTo>
                    <a:pt x="194868" y="0"/>
                  </a:moveTo>
                  <a:lnTo>
                    <a:pt x="536536" y="0"/>
                  </a:lnTo>
                  <a:cubicBezTo>
                    <a:pt x="551799" y="0"/>
                    <a:pt x="563540" y="11725"/>
                    <a:pt x="563540" y="26968"/>
                  </a:cubicBezTo>
                  <a:lnTo>
                    <a:pt x="563540" y="103181"/>
                  </a:lnTo>
                  <a:cubicBezTo>
                    <a:pt x="563540" y="117251"/>
                    <a:pt x="551799" y="130149"/>
                    <a:pt x="536536" y="130149"/>
                  </a:cubicBezTo>
                  <a:lnTo>
                    <a:pt x="194868" y="130149"/>
                  </a:lnTo>
                  <a:cubicBezTo>
                    <a:pt x="179605" y="130149"/>
                    <a:pt x="166689" y="117251"/>
                    <a:pt x="166689" y="103181"/>
                  </a:cubicBezTo>
                  <a:lnTo>
                    <a:pt x="166689" y="26968"/>
                  </a:lnTo>
                  <a:cubicBezTo>
                    <a:pt x="166689" y="11725"/>
                    <a:pt x="179605" y="0"/>
                    <a:pt x="194868" y="0"/>
                  </a:cubicBezTo>
                  <a:close/>
                  <a:moveTo>
                    <a:pt x="27007" y="0"/>
                  </a:moveTo>
                  <a:lnTo>
                    <a:pt x="103330" y="0"/>
                  </a:lnTo>
                  <a:cubicBezTo>
                    <a:pt x="118595" y="0"/>
                    <a:pt x="130337" y="11725"/>
                    <a:pt x="130337" y="26968"/>
                  </a:cubicBezTo>
                  <a:lnTo>
                    <a:pt x="130337" y="103181"/>
                  </a:lnTo>
                  <a:cubicBezTo>
                    <a:pt x="130337" y="117251"/>
                    <a:pt x="118595" y="130149"/>
                    <a:pt x="103330" y="130149"/>
                  </a:cubicBezTo>
                  <a:lnTo>
                    <a:pt x="27007" y="130149"/>
                  </a:lnTo>
                  <a:cubicBezTo>
                    <a:pt x="11742" y="130149"/>
                    <a:pt x="0" y="117251"/>
                    <a:pt x="0" y="103181"/>
                  </a:cubicBezTo>
                  <a:lnTo>
                    <a:pt x="0" y="26968"/>
                  </a:lnTo>
                  <a:cubicBezTo>
                    <a:pt x="0" y="11725"/>
                    <a:pt x="11742" y="0"/>
                    <a:pt x="27007" y="0"/>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600" b="0" strike="noStrike" spc="-1">
                <a:solidFill>
                  <a:schemeClr val="lt1"/>
                </a:solidFill>
                <a:latin typeface="Times New Roman"/>
                <a:ea typeface="Times New Roman"/>
              </a:endParaRPr>
            </a:p>
          </p:txBody>
        </p:sp>
        <p:sp>
          <p:nvSpPr>
            <p:cNvPr id="162" name="Google Shape;356;p11"/>
            <p:cNvSpPr/>
            <p:nvPr/>
          </p:nvSpPr>
          <p:spPr>
            <a:xfrm>
              <a:off x="1459080" y="2355840"/>
              <a:ext cx="4100040" cy="1512360"/>
            </a:xfrm>
            <a:custGeom>
              <a:avLst/>
              <a:gdLst>
                <a:gd name="textAreaLeft" fmla="*/ 0 w 4100040"/>
                <a:gd name="textAreaRight" fmla="*/ 4100400 w 4100040"/>
                <a:gd name="textAreaTop" fmla="*/ 0 h 1512360"/>
                <a:gd name="textAreaBottom" fmla="*/ 1512720 h 1512360"/>
              </a:gdLst>
              <a:ahLst/>
              <a:cxnLst/>
              <a:rect l="textAreaLeft" t="textAreaTop" r="textAreaRight" b="textAreaBottom"/>
              <a:pathLst>
                <a:path w="21600" h="120000">
                  <a:moveTo>
                    <a:pt x="0" y="0"/>
                  </a:moveTo>
                  <a:lnTo>
                    <a:pt x="21600" y="0"/>
                  </a:lnTo>
                  <a:lnTo>
                    <a:pt x="21600" y="0"/>
                  </a:lnTo>
                  <a:lnTo>
                    <a:pt x="0" y="0"/>
                  </a:lnTo>
                  <a:close/>
                </a:path>
              </a:pathLst>
            </a:custGeom>
            <a:noFill/>
            <a:ln w="0">
              <a:noFill/>
            </a:ln>
          </p:spPr>
          <p:style>
            <a:lnRef idx="0">
              <a:scrgbClr r="0" g="0" b="0"/>
            </a:lnRef>
            <a:fillRef idx="0">
              <a:scrgbClr r="0" g="0" b="0"/>
            </a:fillRef>
            <a:effectRef idx="0">
              <a:scrgbClr r="0" g="0" b="0"/>
            </a:effectRef>
            <a:fontRef idx="minor"/>
          </p:style>
          <p:txBody>
            <a:bodyPr lIns="25560" tIns="25560" rIns="25560" bIns="25560" anchor="t">
              <a:spAutoFit/>
            </a:bodyPr>
            <a:lstStyle/>
            <a:p>
              <a:pPr>
                <a:lnSpc>
                  <a:spcPct val="150000"/>
                </a:lnSpc>
                <a:tabLst>
                  <a:tab pos="0" algn="l"/>
                </a:tabLst>
              </a:pPr>
              <a:r>
                <a:rPr lang="en-US" sz="1600" b="0" strike="noStrike" spc="-1">
                  <a:solidFill>
                    <a:srgbClr val="595959"/>
                  </a:solidFill>
                  <a:latin typeface="Times New Roman"/>
                  <a:ea typeface="Times New Roman"/>
                </a:rPr>
                <a:t>To further SDG5 and advance gender equality, Impact Investment Exchange (IIX) took the color “orange” representing SDG5, and initiated the Orange Movement™.</a:t>
              </a:r>
              <a:endParaRPr lang="en-US" sz="1600" b="0" strike="noStrike" spc="-1">
                <a:solidFill>
                  <a:srgbClr val="000000"/>
                </a:solidFill>
                <a:latin typeface="Arial"/>
              </a:endParaRPr>
            </a:p>
          </p:txBody>
        </p:sp>
        <p:sp>
          <p:nvSpPr>
            <p:cNvPr id="163" name="Google Shape;357;p11"/>
            <p:cNvSpPr/>
            <p:nvPr/>
          </p:nvSpPr>
          <p:spPr>
            <a:xfrm>
              <a:off x="1421640" y="4080600"/>
              <a:ext cx="4137120" cy="1146960"/>
            </a:xfrm>
            <a:custGeom>
              <a:avLst/>
              <a:gdLst>
                <a:gd name="textAreaLeft" fmla="*/ 0 w 4137120"/>
                <a:gd name="textAreaRight" fmla="*/ 4137480 w 4137120"/>
                <a:gd name="textAreaTop" fmla="*/ 0 h 1146960"/>
                <a:gd name="textAreaBottom" fmla="*/ 1147320 h 1146960"/>
              </a:gdLst>
              <a:ahLst/>
              <a:cxnLst/>
              <a:rect l="textAreaLeft" t="textAreaTop" r="textAreaRight" b="textAreaBottom"/>
              <a:pathLst>
                <a:path w="21600" h="120000">
                  <a:moveTo>
                    <a:pt x="0" y="0"/>
                  </a:moveTo>
                  <a:lnTo>
                    <a:pt x="21600" y="0"/>
                  </a:lnTo>
                  <a:lnTo>
                    <a:pt x="21600" y="0"/>
                  </a:lnTo>
                  <a:lnTo>
                    <a:pt x="0" y="0"/>
                  </a:lnTo>
                  <a:close/>
                </a:path>
              </a:pathLst>
            </a:custGeom>
            <a:noFill/>
            <a:ln w="0">
              <a:noFill/>
            </a:ln>
          </p:spPr>
          <p:style>
            <a:lnRef idx="0">
              <a:scrgbClr r="0" g="0" b="0"/>
            </a:lnRef>
            <a:fillRef idx="0">
              <a:scrgbClr r="0" g="0" b="0"/>
            </a:fillRef>
            <a:effectRef idx="0">
              <a:scrgbClr r="0" g="0" b="0"/>
            </a:effectRef>
            <a:fontRef idx="minor"/>
          </p:style>
          <p:txBody>
            <a:bodyPr lIns="25560" tIns="25560" rIns="25560" bIns="25560" anchor="t">
              <a:spAutoFit/>
            </a:bodyPr>
            <a:lstStyle/>
            <a:p>
              <a:pPr>
                <a:lnSpc>
                  <a:spcPct val="150000"/>
                </a:lnSpc>
                <a:tabLst>
                  <a:tab pos="0" algn="l"/>
                </a:tabLst>
              </a:pPr>
              <a:r>
                <a:rPr lang="en-US" sz="1600" b="0" strike="noStrike" spc="-1">
                  <a:solidFill>
                    <a:srgbClr val="595959"/>
                  </a:solidFill>
                  <a:latin typeface="Times New Roman"/>
                  <a:ea typeface="Times New Roman"/>
                </a:rPr>
                <a:t>IIX is a global leader in sustainable finance working at the nexus of gender equality and climate action. </a:t>
              </a:r>
              <a:endParaRPr lang="en-US" sz="1600" b="0" strike="noStrike" spc="-1">
                <a:solidFill>
                  <a:srgbClr val="000000"/>
                </a:solidFill>
                <a:latin typeface="Arial"/>
              </a:endParaRPr>
            </a:p>
          </p:txBody>
        </p:sp>
      </p:grpSp>
      <p:grpSp>
        <p:nvGrpSpPr>
          <p:cNvPr id="164" name="Google Shape;358;p11"/>
          <p:cNvGrpSpPr/>
          <p:nvPr/>
        </p:nvGrpSpPr>
        <p:grpSpPr>
          <a:xfrm>
            <a:off x="6487560" y="1403280"/>
            <a:ext cx="4602600" cy="4550400"/>
            <a:chOff x="6487560" y="1403280"/>
            <a:chExt cx="4602600" cy="4550400"/>
          </a:xfrm>
        </p:grpSpPr>
        <p:sp>
          <p:nvSpPr>
            <p:cNvPr id="165" name="Google Shape;359;p11"/>
            <p:cNvSpPr/>
            <p:nvPr/>
          </p:nvSpPr>
          <p:spPr>
            <a:xfrm>
              <a:off x="6487560" y="1403280"/>
              <a:ext cx="4602600" cy="4550400"/>
            </a:xfrm>
            <a:prstGeom prst="rect">
              <a:avLst/>
            </a:prstGeom>
            <a:solidFill>
              <a:srgbClr val="D8D8D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600" b="0" strike="noStrike" spc="-1">
                <a:solidFill>
                  <a:schemeClr val="lt1"/>
                </a:solidFill>
                <a:latin typeface="Times New Roman"/>
                <a:ea typeface="Times New Roman"/>
              </a:endParaRPr>
            </a:p>
          </p:txBody>
        </p:sp>
        <p:sp>
          <p:nvSpPr>
            <p:cNvPr id="166" name="Google Shape;360;p11"/>
            <p:cNvSpPr/>
            <p:nvPr/>
          </p:nvSpPr>
          <p:spPr>
            <a:xfrm>
              <a:off x="6633000" y="2203560"/>
              <a:ext cx="4311360" cy="3584160"/>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600" b="0" strike="noStrike" spc="-1">
                <a:solidFill>
                  <a:schemeClr val="lt1"/>
                </a:solidFill>
                <a:latin typeface="Times New Roman"/>
                <a:ea typeface="Times New Roman"/>
              </a:endParaRPr>
            </a:p>
          </p:txBody>
        </p:sp>
        <p:sp>
          <p:nvSpPr>
            <p:cNvPr id="167" name="Google Shape;361;p11"/>
            <p:cNvSpPr/>
            <p:nvPr/>
          </p:nvSpPr>
          <p:spPr>
            <a:xfrm>
              <a:off x="6633000" y="1634760"/>
              <a:ext cx="72000" cy="42516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600" b="0" strike="noStrike" spc="-1">
                <a:solidFill>
                  <a:schemeClr val="lt1"/>
                </a:solidFill>
                <a:latin typeface="Times New Roman"/>
                <a:ea typeface="Times New Roman"/>
              </a:endParaRPr>
            </a:p>
          </p:txBody>
        </p:sp>
        <p:sp>
          <p:nvSpPr>
            <p:cNvPr id="168" name="Google Shape;362;p11"/>
            <p:cNvSpPr/>
            <p:nvPr/>
          </p:nvSpPr>
          <p:spPr>
            <a:xfrm>
              <a:off x="6845040" y="2355840"/>
              <a:ext cx="4100040" cy="1877760"/>
            </a:xfrm>
            <a:custGeom>
              <a:avLst/>
              <a:gdLst>
                <a:gd name="textAreaLeft" fmla="*/ 0 w 4100040"/>
                <a:gd name="textAreaRight" fmla="*/ 4100400 w 4100040"/>
                <a:gd name="textAreaTop" fmla="*/ 0 h 1877760"/>
                <a:gd name="textAreaBottom" fmla="*/ 1878120 h 1877760"/>
              </a:gdLst>
              <a:ahLst/>
              <a:cxnLst/>
              <a:rect l="textAreaLeft" t="textAreaTop" r="textAreaRight" b="textAreaBottom"/>
              <a:pathLst>
                <a:path w="21600" h="120000">
                  <a:moveTo>
                    <a:pt x="0" y="0"/>
                  </a:moveTo>
                  <a:lnTo>
                    <a:pt x="21600" y="0"/>
                  </a:lnTo>
                  <a:lnTo>
                    <a:pt x="21600" y="0"/>
                  </a:lnTo>
                  <a:lnTo>
                    <a:pt x="0" y="0"/>
                  </a:lnTo>
                  <a:close/>
                </a:path>
              </a:pathLst>
            </a:custGeom>
            <a:noFill/>
            <a:ln w="0">
              <a:noFill/>
            </a:ln>
          </p:spPr>
          <p:style>
            <a:lnRef idx="0">
              <a:scrgbClr r="0" g="0" b="0"/>
            </a:lnRef>
            <a:fillRef idx="0">
              <a:scrgbClr r="0" g="0" b="0"/>
            </a:fillRef>
            <a:effectRef idx="0">
              <a:scrgbClr r="0" g="0" b="0"/>
            </a:effectRef>
            <a:fontRef idx="minor"/>
          </p:style>
          <p:txBody>
            <a:bodyPr lIns="25560" tIns="25560" rIns="25560" bIns="25560" anchor="t">
              <a:spAutoFit/>
            </a:bodyPr>
            <a:lstStyle/>
            <a:p>
              <a:pPr>
                <a:lnSpc>
                  <a:spcPct val="150000"/>
                </a:lnSpc>
                <a:tabLst>
                  <a:tab pos="0" algn="l"/>
                </a:tabLst>
              </a:pPr>
              <a:r>
                <a:rPr lang="en-US" sz="1600" b="0" strike="noStrike" spc="-1">
                  <a:solidFill>
                    <a:srgbClr val="595959"/>
                  </a:solidFill>
                  <a:latin typeface="Times New Roman"/>
                  <a:ea typeface="Times New Roman"/>
                </a:rPr>
                <a:t>The Orange Movement™’s mission is to “mobilize US$10 billion by 2030 to empower 100 million women, girls, and gender minorities to drive gender-transformative climate action, sustainable peace, and economic prosperity.”</a:t>
              </a:r>
              <a:endParaRPr lang="en-US" sz="1600" b="0" strike="noStrike" spc="-1">
                <a:solidFill>
                  <a:srgbClr val="000000"/>
                </a:solidFill>
                <a:latin typeface="Arial"/>
              </a:endParaRPr>
            </a:p>
          </p:txBody>
        </p:sp>
        <p:sp>
          <p:nvSpPr>
            <p:cNvPr id="169" name="Google Shape;363;p11"/>
            <p:cNvSpPr/>
            <p:nvPr/>
          </p:nvSpPr>
          <p:spPr>
            <a:xfrm>
              <a:off x="6845040" y="4563720"/>
              <a:ext cx="3895560" cy="1146960"/>
            </a:xfrm>
            <a:custGeom>
              <a:avLst/>
              <a:gdLst>
                <a:gd name="textAreaLeft" fmla="*/ 0 w 3895560"/>
                <a:gd name="textAreaRight" fmla="*/ 3895920 w 3895560"/>
                <a:gd name="textAreaTop" fmla="*/ 0 h 1146960"/>
                <a:gd name="textAreaBottom" fmla="*/ 1147320 h 1146960"/>
              </a:gdLst>
              <a:ahLst/>
              <a:cxnLst/>
              <a:rect l="textAreaLeft" t="textAreaTop" r="textAreaRight" b="textAreaBottom"/>
              <a:pathLst>
                <a:path w="21600" h="120000">
                  <a:moveTo>
                    <a:pt x="0" y="0"/>
                  </a:moveTo>
                  <a:lnTo>
                    <a:pt x="21600" y="0"/>
                  </a:lnTo>
                  <a:lnTo>
                    <a:pt x="21600" y="0"/>
                  </a:lnTo>
                  <a:lnTo>
                    <a:pt x="0" y="0"/>
                  </a:lnTo>
                  <a:close/>
                </a:path>
              </a:pathLst>
            </a:custGeom>
            <a:noFill/>
            <a:ln w="0">
              <a:noFill/>
            </a:ln>
          </p:spPr>
          <p:style>
            <a:lnRef idx="0">
              <a:scrgbClr r="0" g="0" b="0"/>
            </a:lnRef>
            <a:fillRef idx="0">
              <a:scrgbClr r="0" g="0" b="0"/>
            </a:fillRef>
            <a:effectRef idx="0">
              <a:scrgbClr r="0" g="0" b="0"/>
            </a:effectRef>
            <a:fontRef idx="minor"/>
          </p:style>
          <p:txBody>
            <a:bodyPr lIns="25560" tIns="25560" rIns="25560" bIns="25560" anchor="t">
              <a:spAutoFit/>
            </a:bodyPr>
            <a:lstStyle/>
            <a:p>
              <a:pPr>
                <a:lnSpc>
                  <a:spcPct val="150000"/>
                </a:lnSpc>
                <a:tabLst>
                  <a:tab pos="0" algn="l"/>
                </a:tabLst>
              </a:pPr>
              <a:r>
                <a:rPr lang="en-US" sz="1600" b="0" strike="noStrike" spc="-1">
                  <a:solidFill>
                    <a:srgbClr val="595959"/>
                  </a:solidFill>
                  <a:latin typeface="Times New Roman"/>
                  <a:ea typeface="Times New Roman"/>
                </a:rPr>
                <a:t>IIX launched the Orange Bond Initiative™ (OBI), an asset class, as “an integral component of the Orange Movement.”</a:t>
              </a:r>
              <a:endParaRPr lang="en-US" sz="1600" b="0" strike="noStrike" spc="-1">
                <a:solidFill>
                  <a:srgbClr val="000000"/>
                </a:solidFill>
                <a:latin typeface="Arial"/>
              </a:endParaRPr>
            </a:p>
          </p:txBody>
        </p:sp>
      </p:grpSp>
      <p:pic>
        <p:nvPicPr>
          <p:cNvPr id="170" name="Google Shape;364;p11"/>
          <p:cNvPicPr/>
          <p:nvPr/>
        </p:nvPicPr>
        <p:blipFill>
          <a:blip r:embed="rId3"/>
          <a:srcRect l="192" r="192"/>
          <a:stretch/>
        </p:blipFill>
        <p:spPr>
          <a:xfrm>
            <a:off x="7151040" y="1373040"/>
            <a:ext cx="2097360" cy="829440"/>
          </a:xfrm>
          <a:prstGeom prst="rect">
            <a:avLst/>
          </a:prstGeom>
          <a:ln w="0">
            <a:noFill/>
          </a:ln>
        </p:spPr>
      </p:pic>
      <p:pic>
        <p:nvPicPr>
          <p:cNvPr id="171" name="Google Shape;365;p11"/>
          <p:cNvPicPr/>
          <p:nvPr/>
        </p:nvPicPr>
        <p:blipFill>
          <a:blip r:embed="rId4"/>
          <a:srcRect l="199" r="199"/>
          <a:stretch/>
        </p:blipFill>
        <p:spPr>
          <a:xfrm>
            <a:off x="1472040" y="1362600"/>
            <a:ext cx="2327760" cy="923760"/>
          </a:xfrm>
          <a:prstGeom prst="rect">
            <a:avLst/>
          </a:prstGeom>
          <a:ln w="0">
            <a:noFill/>
          </a:ln>
        </p:spPr>
      </p:pic>
      <p:sp>
        <p:nvSpPr>
          <p:cNvPr id="172" name="Google Shape;366;p11"/>
          <p:cNvSpPr/>
          <p:nvPr/>
        </p:nvSpPr>
        <p:spPr>
          <a:xfrm>
            <a:off x="10160640" y="1684080"/>
            <a:ext cx="464760" cy="390600"/>
          </a:xfrm>
          <a:custGeom>
            <a:avLst/>
            <a:gdLst>
              <a:gd name="textAreaLeft" fmla="*/ 0 w 464760"/>
              <a:gd name="textAreaRight" fmla="*/ 465120 w 464760"/>
              <a:gd name="textAreaTop" fmla="*/ 0 h 390600"/>
              <a:gd name="textAreaBottom" fmla="*/ 390960 h 390600"/>
            </a:gdLst>
            <a:ahLst/>
            <a:cxnLst/>
            <a:rect l="textAreaLeft" t="textAreaTop" r="textAreaRight" b="textAreaBottom"/>
            <a:pathLst>
              <a:path w="563540" h="473509">
                <a:moveTo>
                  <a:pt x="194868" y="366811"/>
                </a:moveTo>
                <a:cubicBezTo>
                  <a:pt x="192520" y="366811"/>
                  <a:pt x="190172" y="369156"/>
                  <a:pt x="190172" y="370328"/>
                </a:cubicBezTo>
                <a:lnTo>
                  <a:pt x="190172" y="446541"/>
                </a:lnTo>
                <a:cubicBezTo>
                  <a:pt x="190172" y="448886"/>
                  <a:pt x="192520" y="450059"/>
                  <a:pt x="194868" y="450059"/>
                </a:cubicBezTo>
                <a:lnTo>
                  <a:pt x="536536" y="450059"/>
                </a:lnTo>
                <a:cubicBezTo>
                  <a:pt x="538884" y="450059"/>
                  <a:pt x="540058" y="448886"/>
                  <a:pt x="540058" y="446541"/>
                </a:cubicBezTo>
                <a:lnTo>
                  <a:pt x="540058" y="370328"/>
                </a:lnTo>
                <a:cubicBezTo>
                  <a:pt x="540058" y="369156"/>
                  <a:pt x="538884" y="366811"/>
                  <a:pt x="536536" y="366811"/>
                </a:cubicBezTo>
                <a:close/>
                <a:moveTo>
                  <a:pt x="27007" y="366811"/>
                </a:moveTo>
                <a:cubicBezTo>
                  <a:pt x="24659" y="366811"/>
                  <a:pt x="23484" y="369156"/>
                  <a:pt x="23484" y="370328"/>
                </a:cubicBezTo>
                <a:lnTo>
                  <a:pt x="23484" y="446541"/>
                </a:lnTo>
                <a:cubicBezTo>
                  <a:pt x="23484" y="448886"/>
                  <a:pt x="24659" y="450059"/>
                  <a:pt x="27007" y="450059"/>
                </a:cubicBezTo>
                <a:lnTo>
                  <a:pt x="103330" y="450059"/>
                </a:lnTo>
                <a:cubicBezTo>
                  <a:pt x="105679" y="450059"/>
                  <a:pt x="106853" y="448886"/>
                  <a:pt x="106853" y="446541"/>
                </a:cubicBezTo>
                <a:lnTo>
                  <a:pt x="106853" y="370328"/>
                </a:lnTo>
                <a:cubicBezTo>
                  <a:pt x="106853" y="369156"/>
                  <a:pt x="105679" y="366811"/>
                  <a:pt x="103330" y="366811"/>
                </a:cubicBezTo>
                <a:close/>
                <a:moveTo>
                  <a:pt x="194868" y="343360"/>
                </a:moveTo>
                <a:lnTo>
                  <a:pt x="536536" y="343360"/>
                </a:lnTo>
                <a:cubicBezTo>
                  <a:pt x="551799" y="343360"/>
                  <a:pt x="563540" y="356258"/>
                  <a:pt x="563540" y="370328"/>
                </a:cubicBezTo>
                <a:lnTo>
                  <a:pt x="563540" y="446541"/>
                </a:lnTo>
                <a:cubicBezTo>
                  <a:pt x="563540" y="461784"/>
                  <a:pt x="551799" y="473509"/>
                  <a:pt x="536536" y="473509"/>
                </a:cubicBezTo>
                <a:lnTo>
                  <a:pt x="194868" y="473509"/>
                </a:lnTo>
                <a:cubicBezTo>
                  <a:pt x="179605" y="473509"/>
                  <a:pt x="166689" y="461784"/>
                  <a:pt x="166689" y="446541"/>
                </a:cubicBezTo>
                <a:lnTo>
                  <a:pt x="166689" y="370328"/>
                </a:lnTo>
                <a:cubicBezTo>
                  <a:pt x="166689" y="356258"/>
                  <a:pt x="179605" y="343360"/>
                  <a:pt x="194868" y="343360"/>
                </a:cubicBezTo>
                <a:close/>
                <a:moveTo>
                  <a:pt x="27007" y="343360"/>
                </a:moveTo>
                <a:lnTo>
                  <a:pt x="103330" y="343360"/>
                </a:lnTo>
                <a:cubicBezTo>
                  <a:pt x="118595" y="343360"/>
                  <a:pt x="130337" y="356258"/>
                  <a:pt x="130337" y="370328"/>
                </a:cubicBezTo>
                <a:lnTo>
                  <a:pt x="130337" y="446541"/>
                </a:lnTo>
                <a:cubicBezTo>
                  <a:pt x="130337" y="461784"/>
                  <a:pt x="118595" y="473509"/>
                  <a:pt x="103330" y="473509"/>
                </a:cubicBezTo>
                <a:lnTo>
                  <a:pt x="27007" y="473509"/>
                </a:lnTo>
                <a:cubicBezTo>
                  <a:pt x="11742" y="473509"/>
                  <a:pt x="0" y="461784"/>
                  <a:pt x="0" y="446541"/>
                </a:cubicBezTo>
                <a:lnTo>
                  <a:pt x="0" y="370328"/>
                </a:lnTo>
                <a:cubicBezTo>
                  <a:pt x="0" y="356258"/>
                  <a:pt x="11742" y="343360"/>
                  <a:pt x="27007" y="343360"/>
                </a:cubicBezTo>
                <a:close/>
                <a:moveTo>
                  <a:pt x="194868" y="194497"/>
                </a:moveTo>
                <a:cubicBezTo>
                  <a:pt x="192520" y="194497"/>
                  <a:pt x="190172" y="196845"/>
                  <a:pt x="190172" y="199192"/>
                </a:cubicBezTo>
                <a:lnTo>
                  <a:pt x="190172" y="274316"/>
                </a:lnTo>
                <a:cubicBezTo>
                  <a:pt x="190172" y="276664"/>
                  <a:pt x="192520" y="279012"/>
                  <a:pt x="194868" y="279012"/>
                </a:cubicBezTo>
                <a:lnTo>
                  <a:pt x="536536" y="279012"/>
                </a:lnTo>
                <a:cubicBezTo>
                  <a:pt x="538884" y="279012"/>
                  <a:pt x="540058" y="276664"/>
                  <a:pt x="540058" y="274316"/>
                </a:cubicBezTo>
                <a:lnTo>
                  <a:pt x="540058" y="199192"/>
                </a:lnTo>
                <a:cubicBezTo>
                  <a:pt x="540058" y="196845"/>
                  <a:pt x="538884" y="194497"/>
                  <a:pt x="536536" y="194497"/>
                </a:cubicBezTo>
                <a:close/>
                <a:moveTo>
                  <a:pt x="27007" y="194497"/>
                </a:moveTo>
                <a:cubicBezTo>
                  <a:pt x="24659" y="194497"/>
                  <a:pt x="23484" y="196845"/>
                  <a:pt x="23484" y="199192"/>
                </a:cubicBezTo>
                <a:lnTo>
                  <a:pt x="23484" y="274316"/>
                </a:lnTo>
                <a:cubicBezTo>
                  <a:pt x="23484" y="276664"/>
                  <a:pt x="24659" y="279012"/>
                  <a:pt x="27007" y="279012"/>
                </a:cubicBezTo>
                <a:lnTo>
                  <a:pt x="103330" y="279012"/>
                </a:lnTo>
                <a:cubicBezTo>
                  <a:pt x="105679" y="279012"/>
                  <a:pt x="106853" y="276664"/>
                  <a:pt x="106853" y="274316"/>
                </a:cubicBezTo>
                <a:lnTo>
                  <a:pt x="106853" y="199192"/>
                </a:lnTo>
                <a:cubicBezTo>
                  <a:pt x="106853" y="196845"/>
                  <a:pt x="105679" y="194497"/>
                  <a:pt x="103330" y="194497"/>
                </a:cubicBezTo>
                <a:close/>
                <a:moveTo>
                  <a:pt x="194868" y="171021"/>
                </a:moveTo>
                <a:lnTo>
                  <a:pt x="536536" y="171021"/>
                </a:lnTo>
                <a:cubicBezTo>
                  <a:pt x="551799" y="171021"/>
                  <a:pt x="563540" y="183933"/>
                  <a:pt x="563540" y="199192"/>
                </a:cubicBezTo>
                <a:lnTo>
                  <a:pt x="563540" y="274316"/>
                </a:lnTo>
                <a:cubicBezTo>
                  <a:pt x="563540" y="289576"/>
                  <a:pt x="551799" y="302488"/>
                  <a:pt x="536536" y="302488"/>
                </a:cubicBezTo>
                <a:lnTo>
                  <a:pt x="194868" y="302488"/>
                </a:lnTo>
                <a:cubicBezTo>
                  <a:pt x="179605" y="302488"/>
                  <a:pt x="166689" y="289576"/>
                  <a:pt x="166689" y="274316"/>
                </a:cubicBezTo>
                <a:lnTo>
                  <a:pt x="166689" y="199192"/>
                </a:lnTo>
                <a:cubicBezTo>
                  <a:pt x="166689" y="183933"/>
                  <a:pt x="179605" y="171021"/>
                  <a:pt x="194868" y="171021"/>
                </a:cubicBezTo>
                <a:close/>
                <a:moveTo>
                  <a:pt x="27007" y="171021"/>
                </a:moveTo>
                <a:lnTo>
                  <a:pt x="103330" y="171021"/>
                </a:lnTo>
                <a:cubicBezTo>
                  <a:pt x="118595" y="171021"/>
                  <a:pt x="130337" y="183933"/>
                  <a:pt x="130337" y="199192"/>
                </a:cubicBezTo>
                <a:lnTo>
                  <a:pt x="130337" y="274316"/>
                </a:lnTo>
                <a:cubicBezTo>
                  <a:pt x="130337" y="289576"/>
                  <a:pt x="118595" y="302488"/>
                  <a:pt x="103330" y="302488"/>
                </a:cubicBezTo>
                <a:lnTo>
                  <a:pt x="27007" y="302488"/>
                </a:lnTo>
                <a:cubicBezTo>
                  <a:pt x="11742" y="302488"/>
                  <a:pt x="0" y="289576"/>
                  <a:pt x="0" y="274316"/>
                </a:cubicBezTo>
                <a:lnTo>
                  <a:pt x="0" y="199192"/>
                </a:lnTo>
                <a:cubicBezTo>
                  <a:pt x="0" y="183933"/>
                  <a:pt x="11742" y="171021"/>
                  <a:pt x="27007" y="171021"/>
                </a:cubicBezTo>
                <a:close/>
                <a:moveTo>
                  <a:pt x="194868" y="23450"/>
                </a:moveTo>
                <a:cubicBezTo>
                  <a:pt x="192520" y="23450"/>
                  <a:pt x="190172" y="24623"/>
                  <a:pt x="190172" y="26968"/>
                </a:cubicBezTo>
                <a:lnTo>
                  <a:pt x="190172" y="103181"/>
                </a:lnTo>
                <a:cubicBezTo>
                  <a:pt x="190172" y="104353"/>
                  <a:pt x="192520" y="106698"/>
                  <a:pt x="194868" y="106698"/>
                </a:cubicBezTo>
                <a:lnTo>
                  <a:pt x="536536" y="106698"/>
                </a:lnTo>
                <a:cubicBezTo>
                  <a:pt x="538884" y="106698"/>
                  <a:pt x="540058" y="104353"/>
                  <a:pt x="540058" y="103181"/>
                </a:cubicBezTo>
                <a:lnTo>
                  <a:pt x="540058" y="26968"/>
                </a:lnTo>
                <a:cubicBezTo>
                  <a:pt x="540058" y="24623"/>
                  <a:pt x="538884" y="23450"/>
                  <a:pt x="536536" y="23450"/>
                </a:cubicBezTo>
                <a:close/>
                <a:moveTo>
                  <a:pt x="27007" y="23450"/>
                </a:moveTo>
                <a:cubicBezTo>
                  <a:pt x="24659" y="23450"/>
                  <a:pt x="23484" y="24623"/>
                  <a:pt x="23484" y="26968"/>
                </a:cubicBezTo>
                <a:lnTo>
                  <a:pt x="23484" y="103181"/>
                </a:lnTo>
                <a:cubicBezTo>
                  <a:pt x="23484" y="104353"/>
                  <a:pt x="24659" y="106698"/>
                  <a:pt x="27007" y="106698"/>
                </a:cubicBezTo>
                <a:lnTo>
                  <a:pt x="103330" y="106698"/>
                </a:lnTo>
                <a:cubicBezTo>
                  <a:pt x="105679" y="106698"/>
                  <a:pt x="106853" y="104353"/>
                  <a:pt x="106853" y="103181"/>
                </a:cubicBezTo>
                <a:lnTo>
                  <a:pt x="106853" y="26968"/>
                </a:lnTo>
                <a:cubicBezTo>
                  <a:pt x="106853" y="24623"/>
                  <a:pt x="105679" y="23450"/>
                  <a:pt x="103330" y="23450"/>
                </a:cubicBezTo>
                <a:close/>
                <a:moveTo>
                  <a:pt x="194868" y="0"/>
                </a:moveTo>
                <a:lnTo>
                  <a:pt x="536536" y="0"/>
                </a:lnTo>
                <a:cubicBezTo>
                  <a:pt x="551799" y="0"/>
                  <a:pt x="563540" y="11725"/>
                  <a:pt x="563540" y="26968"/>
                </a:cubicBezTo>
                <a:lnTo>
                  <a:pt x="563540" y="103181"/>
                </a:lnTo>
                <a:cubicBezTo>
                  <a:pt x="563540" y="117251"/>
                  <a:pt x="551799" y="130149"/>
                  <a:pt x="536536" y="130149"/>
                </a:cubicBezTo>
                <a:lnTo>
                  <a:pt x="194868" y="130149"/>
                </a:lnTo>
                <a:cubicBezTo>
                  <a:pt x="179605" y="130149"/>
                  <a:pt x="166689" y="117251"/>
                  <a:pt x="166689" y="103181"/>
                </a:cubicBezTo>
                <a:lnTo>
                  <a:pt x="166689" y="26968"/>
                </a:lnTo>
                <a:cubicBezTo>
                  <a:pt x="166689" y="11725"/>
                  <a:pt x="179605" y="0"/>
                  <a:pt x="194868" y="0"/>
                </a:cubicBezTo>
                <a:close/>
                <a:moveTo>
                  <a:pt x="27007" y="0"/>
                </a:moveTo>
                <a:lnTo>
                  <a:pt x="103330" y="0"/>
                </a:lnTo>
                <a:cubicBezTo>
                  <a:pt x="118595" y="0"/>
                  <a:pt x="130337" y="11725"/>
                  <a:pt x="130337" y="26968"/>
                </a:cubicBezTo>
                <a:lnTo>
                  <a:pt x="130337" y="103181"/>
                </a:lnTo>
                <a:cubicBezTo>
                  <a:pt x="130337" y="117251"/>
                  <a:pt x="118595" y="130149"/>
                  <a:pt x="103330" y="130149"/>
                </a:cubicBezTo>
                <a:lnTo>
                  <a:pt x="27007" y="130149"/>
                </a:lnTo>
                <a:cubicBezTo>
                  <a:pt x="11742" y="130149"/>
                  <a:pt x="0" y="117251"/>
                  <a:pt x="0" y="103181"/>
                </a:cubicBezTo>
                <a:lnTo>
                  <a:pt x="0" y="26968"/>
                </a:lnTo>
                <a:cubicBezTo>
                  <a:pt x="0" y="11725"/>
                  <a:pt x="11742" y="0"/>
                  <a:pt x="27007" y="0"/>
                </a:cubicBezTo>
                <a:close/>
              </a:path>
            </a:pathLst>
          </a:custGeom>
          <a:solidFill>
            <a:srgbClr val="E6593D"/>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73" name="Google Shape;367;p11"/>
          <p:cNvSpPr/>
          <p:nvPr/>
        </p:nvSpPr>
        <p:spPr>
          <a:xfrm>
            <a:off x="853560" y="335160"/>
            <a:ext cx="939348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chemeClr val="dk1"/>
                </a:solidFill>
                <a:latin typeface="Times New Roman"/>
                <a:ea typeface="Times New Roman"/>
              </a:rPr>
              <a:t>Orange Bonds - Impact Investment Exchange (IIX)</a:t>
            </a:r>
            <a:endParaRPr lang="en-US" sz="3000" b="0" strike="noStrike" spc="-1">
              <a:solidFill>
                <a:srgbClr val="000000"/>
              </a:solidFill>
              <a:latin typeface="Arial"/>
            </a:endParaRPr>
          </a:p>
        </p:txBody>
      </p:sp>
      <p:sp>
        <p:nvSpPr>
          <p:cNvPr id="174" name="Google Shape;368;p11"/>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75" name="Google Shape;370;p11"/>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8</a:t>
            </a:r>
            <a:endParaRPr lang="en-US" sz="1800" b="0" strike="noStrike" spc="-1">
              <a:solidFill>
                <a:srgbClr val="FFFFFF"/>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176" name="Google Shape;389;p13"/>
          <p:cNvSpPr/>
          <p:nvPr/>
        </p:nvSpPr>
        <p:spPr>
          <a:xfrm>
            <a:off x="549720" y="1832400"/>
            <a:ext cx="11362320" cy="4499280"/>
          </a:xfrm>
          <a:prstGeom prst="rect">
            <a:avLst/>
          </a:prstGeom>
          <a:solidFill>
            <a:schemeClr val="accent1">
              <a:alpha val="12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20000"/>
              </a:lnSpc>
              <a:tabLst>
                <a:tab pos="0" algn="l"/>
              </a:tabLst>
            </a:pPr>
            <a:endParaRPr lang="en-US" sz="1600" b="1" strike="noStrike" spc="-1">
              <a:solidFill>
                <a:schemeClr val="lt1"/>
              </a:solidFill>
              <a:latin typeface="Arial"/>
              <a:ea typeface="Arial"/>
            </a:endParaRPr>
          </a:p>
        </p:txBody>
      </p:sp>
      <p:sp>
        <p:nvSpPr>
          <p:cNvPr id="177" name="Google Shape;390;p13"/>
          <p:cNvSpPr/>
          <p:nvPr/>
        </p:nvSpPr>
        <p:spPr>
          <a:xfrm>
            <a:off x="333720" y="1672560"/>
            <a:ext cx="11320560" cy="4407840"/>
          </a:xfrm>
          <a:prstGeom prst="rect">
            <a:avLst/>
          </a:prstGeom>
          <a:solidFill>
            <a:schemeClr val="lt1">
              <a:alpha val="51000"/>
            </a:schemeClr>
          </a:solidFill>
          <a:ln w="50800">
            <a:solidFill>
              <a:srgbClr val="E6593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20000"/>
              </a:lnSpc>
              <a:tabLst>
                <a:tab pos="0" algn="l"/>
              </a:tabLst>
            </a:pPr>
            <a:endParaRPr lang="en-US" sz="1600" b="1" strike="noStrike" spc="-1">
              <a:solidFill>
                <a:schemeClr val="lt1"/>
              </a:solidFill>
              <a:latin typeface="Arial"/>
              <a:ea typeface="Arial"/>
            </a:endParaRPr>
          </a:p>
        </p:txBody>
      </p:sp>
      <p:sp>
        <p:nvSpPr>
          <p:cNvPr id="178" name="Google Shape;391;p13"/>
          <p:cNvSpPr/>
          <p:nvPr/>
        </p:nvSpPr>
        <p:spPr>
          <a:xfrm>
            <a:off x="10589760" y="5582880"/>
            <a:ext cx="1261080" cy="658440"/>
          </a:xfrm>
          <a:custGeom>
            <a:avLst/>
            <a:gdLst>
              <a:gd name="textAreaLeft" fmla="*/ 0 w 1261080"/>
              <a:gd name="textAreaRight" fmla="*/ 1261440 w 1261080"/>
              <a:gd name="textAreaTop" fmla="*/ 0 h 658440"/>
              <a:gd name="textAreaBottom" fmla="*/ 658800 h 658440"/>
            </a:gdLst>
            <a:ahLst/>
            <a:cxnLst/>
            <a:rect l="textAreaLeft" t="textAreaTop" r="textAreaRight" b="textAreaBottom"/>
            <a:pathLst>
              <a:path w="1261746" h="659131">
                <a:moveTo>
                  <a:pt x="1233285" y="602227"/>
                </a:moveTo>
                <a:cubicBezTo>
                  <a:pt x="1249004" y="602227"/>
                  <a:pt x="1261746" y="614965"/>
                  <a:pt x="1261746" y="630679"/>
                </a:cubicBezTo>
                <a:cubicBezTo>
                  <a:pt x="1261746" y="646393"/>
                  <a:pt x="1249004" y="659131"/>
                  <a:pt x="1233285" y="659131"/>
                </a:cubicBezTo>
                <a:cubicBezTo>
                  <a:pt x="1217566" y="659131"/>
                  <a:pt x="1204824" y="646393"/>
                  <a:pt x="1204824" y="630679"/>
                </a:cubicBezTo>
                <a:cubicBezTo>
                  <a:pt x="1204824" y="614965"/>
                  <a:pt x="1217566" y="602227"/>
                  <a:pt x="1233285" y="602227"/>
                </a:cubicBezTo>
                <a:close/>
                <a:moveTo>
                  <a:pt x="1112803" y="602227"/>
                </a:moveTo>
                <a:cubicBezTo>
                  <a:pt x="1128522" y="602227"/>
                  <a:pt x="1141264" y="614965"/>
                  <a:pt x="1141264" y="630679"/>
                </a:cubicBezTo>
                <a:cubicBezTo>
                  <a:pt x="1141264" y="646393"/>
                  <a:pt x="1128522" y="659131"/>
                  <a:pt x="1112803" y="659131"/>
                </a:cubicBezTo>
                <a:cubicBezTo>
                  <a:pt x="1097084" y="659131"/>
                  <a:pt x="1084342" y="646393"/>
                  <a:pt x="1084342" y="630679"/>
                </a:cubicBezTo>
                <a:cubicBezTo>
                  <a:pt x="1084342" y="614965"/>
                  <a:pt x="1097084" y="602227"/>
                  <a:pt x="1112803" y="602227"/>
                </a:cubicBezTo>
                <a:close/>
                <a:moveTo>
                  <a:pt x="992320" y="602227"/>
                </a:moveTo>
                <a:cubicBezTo>
                  <a:pt x="1008039" y="602227"/>
                  <a:pt x="1020781" y="614965"/>
                  <a:pt x="1020781" y="630679"/>
                </a:cubicBezTo>
                <a:cubicBezTo>
                  <a:pt x="1020781" y="646393"/>
                  <a:pt x="1008039" y="659131"/>
                  <a:pt x="992320" y="659131"/>
                </a:cubicBezTo>
                <a:cubicBezTo>
                  <a:pt x="976601" y="659131"/>
                  <a:pt x="963859" y="646393"/>
                  <a:pt x="963859" y="630679"/>
                </a:cubicBezTo>
                <a:cubicBezTo>
                  <a:pt x="963859" y="614965"/>
                  <a:pt x="976601" y="602227"/>
                  <a:pt x="992320" y="602227"/>
                </a:cubicBezTo>
                <a:close/>
                <a:moveTo>
                  <a:pt x="871838" y="602227"/>
                </a:moveTo>
                <a:cubicBezTo>
                  <a:pt x="887557" y="602227"/>
                  <a:pt x="900299" y="614965"/>
                  <a:pt x="900299" y="630679"/>
                </a:cubicBezTo>
                <a:cubicBezTo>
                  <a:pt x="900299" y="646393"/>
                  <a:pt x="887557" y="659131"/>
                  <a:pt x="871838" y="659131"/>
                </a:cubicBezTo>
                <a:cubicBezTo>
                  <a:pt x="856119" y="659131"/>
                  <a:pt x="843377" y="646393"/>
                  <a:pt x="843377" y="630679"/>
                </a:cubicBezTo>
                <a:cubicBezTo>
                  <a:pt x="843377" y="614965"/>
                  <a:pt x="856119" y="602227"/>
                  <a:pt x="871838" y="602227"/>
                </a:cubicBezTo>
                <a:close/>
                <a:moveTo>
                  <a:pt x="751356" y="602227"/>
                </a:moveTo>
                <a:cubicBezTo>
                  <a:pt x="767075" y="602227"/>
                  <a:pt x="779817" y="614965"/>
                  <a:pt x="779817" y="630679"/>
                </a:cubicBezTo>
                <a:cubicBezTo>
                  <a:pt x="779817" y="646393"/>
                  <a:pt x="767075" y="659131"/>
                  <a:pt x="751356" y="659131"/>
                </a:cubicBezTo>
                <a:cubicBezTo>
                  <a:pt x="735637" y="659131"/>
                  <a:pt x="722895" y="646393"/>
                  <a:pt x="722895" y="630679"/>
                </a:cubicBezTo>
                <a:cubicBezTo>
                  <a:pt x="722895" y="614965"/>
                  <a:pt x="735637" y="602227"/>
                  <a:pt x="751356" y="602227"/>
                </a:cubicBezTo>
                <a:close/>
                <a:moveTo>
                  <a:pt x="630873" y="602227"/>
                </a:moveTo>
                <a:cubicBezTo>
                  <a:pt x="646592" y="602227"/>
                  <a:pt x="659334" y="614965"/>
                  <a:pt x="659334" y="630679"/>
                </a:cubicBezTo>
                <a:cubicBezTo>
                  <a:pt x="659334" y="646393"/>
                  <a:pt x="646592" y="659131"/>
                  <a:pt x="630873" y="659131"/>
                </a:cubicBezTo>
                <a:cubicBezTo>
                  <a:pt x="615154" y="659131"/>
                  <a:pt x="602412" y="646393"/>
                  <a:pt x="602412" y="630679"/>
                </a:cubicBezTo>
                <a:cubicBezTo>
                  <a:pt x="602412" y="614965"/>
                  <a:pt x="615154" y="602227"/>
                  <a:pt x="630873" y="602227"/>
                </a:cubicBezTo>
                <a:close/>
                <a:moveTo>
                  <a:pt x="510391" y="602227"/>
                </a:moveTo>
                <a:cubicBezTo>
                  <a:pt x="526110" y="602227"/>
                  <a:pt x="538852" y="614965"/>
                  <a:pt x="538852" y="630679"/>
                </a:cubicBezTo>
                <a:cubicBezTo>
                  <a:pt x="538852" y="646393"/>
                  <a:pt x="526110" y="659131"/>
                  <a:pt x="510391" y="659131"/>
                </a:cubicBezTo>
                <a:cubicBezTo>
                  <a:pt x="494672" y="659131"/>
                  <a:pt x="481930" y="646393"/>
                  <a:pt x="481930" y="630679"/>
                </a:cubicBezTo>
                <a:cubicBezTo>
                  <a:pt x="481930" y="614965"/>
                  <a:pt x="494672" y="602227"/>
                  <a:pt x="510391" y="602227"/>
                </a:cubicBezTo>
                <a:close/>
                <a:moveTo>
                  <a:pt x="389908" y="602227"/>
                </a:moveTo>
                <a:cubicBezTo>
                  <a:pt x="405627" y="602227"/>
                  <a:pt x="418369" y="614965"/>
                  <a:pt x="418369" y="630679"/>
                </a:cubicBezTo>
                <a:cubicBezTo>
                  <a:pt x="418369" y="646393"/>
                  <a:pt x="405627" y="659131"/>
                  <a:pt x="389908" y="659131"/>
                </a:cubicBezTo>
                <a:cubicBezTo>
                  <a:pt x="374189" y="659131"/>
                  <a:pt x="361447" y="646393"/>
                  <a:pt x="361447" y="630679"/>
                </a:cubicBezTo>
                <a:cubicBezTo>
                  <a:pt x="361447" y="614965"/>
                  <a:pt x="374189" y="602227"/>
                  <a:pt x="389908" y="602227"/>
                </a:cubicBezTo>
                <a:close/>
                <a:moveTo>
                  <a:pt x="269426" y="602227"/>
                </a:moveTo>
                <a:cubicBezTo>
                  <a:pt x="285145" y="602227"/>
                  <a:pt x="297887" y="614965"/>
                  <a:pt x="297887" y="630679"/>
                </a:cubicBezTo>
                <a:cubicBezTo>
                  <a:pt x="297887" y="646393"/>
                  <a:pt x="285145" y="659131"/>
                  <a:pt x="269426" y="659131"/>
                </a:cubicBezTo>
                <a:cubicBezTo>
                  <a:pt x="253707" y="659131"/>
                  <a:pt x="240965" y="646393"/>
                  <a:pt x="240965" y="630679"/>
                </a:cubicBezTo>
                <a:cubicBezTo>
                  <a:pt x="240965" y="614965"/>
                  <a:pt x="253707" y="602227"/>
                  <a:pt x="269426" y="602227"/>
                </a:cubicBezTo>
                <a:close/>
                <a:moveTo>
                  <a:pt x="148943" y="602227"/>
                </a:moveTo>
                <a:cubicBezTo>
                  <a:pt x="164662" y="602227"/>
                  <a:pt x="177404" y="614965"/>
                  <a:pt x="177404" y="630679"/>
                </a:cubicBezTo>
                <a:cubicBezTo>
                  <a:pt x="177404" y="646393"/>
                  <a:pt x="164662" y="659131"/>
                  <a:pt x="148943" y="659131"/>
                </a:cubicBezTo>
                <a:cubicBezTo>
                  <a:pt x="133224" y="659131"/>
                  <a:pt x="120482" y="646393"/>
                  <a:pt x="120482" y="630679"/>
                </a:cubicBezTo>
                <a:cubicBezTo>
                  <a:pt x="120482" y="614965"/>
                  <a:pt x="133224" y="602227"/>
                  <a:pt x="148943" y="602227"/>
                </a:cubicBezTo>
                <a:close/>
                <a:moveTo>
                  <a:pt x="28461" y="602227"/>
                </a:moveTo>
                <a:cubicBezTo>
                  <a:pt x="44180" y="602227"/>
                  <a:pt x="56922" y="614965"/>
                  <a:pt x="56922" y="630679"/>
                </a:cubicBezTo>
                <a:cubicBezTo>
                  <a:pt x="56922" y="646393"/>
                  <a:pt x="44180" y="659131"/>
                  <a:pt x="28461" y="659131"/>
                </a:cubicBezTo>
                <a:cubicBezTo>
                  <a:pt x="12742" y="659131"/>
                  <a:pt x="0" y="646393"/>
                  <a:pt x="0" y="630679"/>
                </a:cubicBezTo>
                <a:cubicBezTo>
                  <a:pt x="0" y="614965"/>
                  <a:pt x="12742" y="602227"/>
                  <a:pt x="28461" y="602227"/>
                </a:cubicBezTo>
                <a:close/>
                <a:moveTo>
                  <a:pt x="1233285" y="481781"/>
                </a:moveTo>
                <a:cubicBezTo>
                  <a:pt x="1249004" y="481781"/>
                  <a:pt x="1261746" y="494519"/>
                  <a:pt x="1261746" y="510233"/>
                </a:cubicBezTo>
                <a:cubicBezTo>
                  <a:pt x="1261746" y="525947"/>
                  <a:pt x="1249004" y="538685"/>
                  <a:pt x="1233285" y="538685"/>
                </a:cubicBezTo>
                <a:cubicBezTo>
                  <a:pt x="1217566" y="538685"/>
                  <a:pt x="1204824" y="525947"/>
                  <a:pt x="1204824" y="510233"/>
                </a:cubicBezTo>
                <a:cubicBezTo>
                  <a:pt x="1204824" y="494519"/>
                  <a:pt x="1217566" y="481781"/>
                  <a:pt x="1233285" y="481781"/>
                </a:cubicBezTo>
                <a:close/>
                <a:moveTo>
                  <a:pt x="1112803" y="481781"/>
                </a:moveTo>
                <a:cubicBezTo>
                  <a:pt x="1128522" y="481781"/>
                  <a:pt x="1141264" y="494519"/>
                  <a:pt x="1141264" y="510233"/>
                </a:cubicBezTo>
                <a:cubicBezTo>
                  <a:pt x="1141264" y="525947"/>
                  <a:pt x="1128522" y="538685"/>
                  <a:pt x="1112803" y="538685"/>
                </a:cubicBezTo>
                <a:cubicBezTo>
                  <a:pt x="1097084" y="538685"/>
                  <a:pt x="1084342" y="525947"/>
                  <a:pt x="1084342" y="510233"/>
                </a:cubicBezTo>
                <a:cubicBezTo>
                  <a:pt x="1084342" y="494519"/>
                  <a:pt x="1097084" y="481781"/>
                  <a:pt x="1112803" y="481781"/>
                </a:cubicBezTo>
                <a:close/>
                <a:moveTo>
                  <a:pt x="992320" y="481781"/>
                </a:moveTo>
                <a:cubicBezTo>
                  <a:pt x="1008039" y="481781"/>
                  <a:pt x="1020781" y="494519"/>
                  <a:pt x="1020781" y="510233"/>
                </a:cubicBezTo>
                <a:cubicBezTo>
                  <a:pt x="1020781" y="525947"/>
                  <a:pt x="1008039" y="538685"/>
                  <a:pt x="992320" y="538685"/>
                </a:cubicBezTo>
                <a:cubicBezTo>
                  <a:pt x="976601" y="538685"/>
                  <a:pt x="963859" y="525947"/>
                  <a:pt x="963859" y="510233"/>
                </a:cubicBezTo>
                <a:cubicBezTo>
                  <a:pt x="963859" y="494519"/>
                  <a:pt x="976601" y="481781"/>
                  <a:pt x="992320" y="481781"/>
                </a:cubicBezTo>
                <a:close/>
                <a:moveTo>
                  <a:pt x="871838" y="481781"/>
                </a:moveTo>
                <a:cubicBezTo>
                  <a:pt x="887557" y="481781"/>
                  <a:pt x="900299" y="494519"/>
                  <a:pt x="900299" y="510233"/>
                </a:cubicBezTo>
                <a:cubicBezTo>
                  <a:pt x="900299" y="525947"/>
                  <a:pt x="887557" y="538685"/>
                  <a:pt x="871838" y="538685"/>
                </a:cubicBezTo>
                <a:cubicBezTo>
                  <a:pt x="856119" y="538685"/>
                  <a:pt x="843377" y="525947"/>
                  <a:pt x="843377" y="510233"/>
                </a:cubicBezTo>
                <a:cubicBezTo>
                  <a:pt x="843377" y="494519"/>
                  <a:pt x="856119" y="481781"/>
                  <a:pt x="871838" y="481781"/>
                </a:cubicBezTo>
                <a:close/>
                <a:moveTo>
                  <a:pt x="751356" y="481781"/>
                </a:moveTo>
                <a:cubicBezTo>
                  <a:pt x="767075" y="481781"/>
                  <a:pt x="779817" y="494519"/>
                  <a:pt x="779817" y="510233"/>
                </a:cubicBezTo>
                <a:cubicBezTo>
                  <a:pt x="779817" y="525947"/>
                  <a:pt x="767075" y="538685"/>
                  <a:pt x="751356" y="538685"/>
                </a:cubicBezTo>
                <a:cubicBezTo>
                  <a:pt x="735637" y="538685"/>
                  <a:pt x="722895" y="525947"/>
                  <a:pt x="722895" y="510233"/>
                </a:cubicBezTo>
                <a:cubicBezTo>
                  <a:pt x="722895" y="494519"/>
                  <a:pt x="735637" y="481781"/>
                  <a:pt x="751356" y="481781"/>
                </a:cubicBezTo>
                <a:close/>
                <a:moveTo>
                  <a:pt x="630873" y="481781"/>
                </a:moveTo>
                <a:cubicBezTo>
                  <a:pt x="646592" y="481781"/>
                  <a:pt x="659334" y="494519"/>
                  <a:pt x="659334" y="510233"/>
                </a:cubicBezTo>
                <a:cubicBezTo>
                  <a:pt x="659334" y="525947"/>
                  <a:pt x="646592" y="538685"/>
                  <a:pt x="630873" y="538685"/>
                </a:cubicBezTo>
                <a:cubicBezTo>
                  <a:pt x="615154" y="538685"/>
                  <a:pt x="602412" y="525947"/>
                  <a:pt x="602412" y="510233"/>
                </a:cubicBezTo>
                <a:cubicBezTo>
                  <a:pt x="602412" y="494519"/>
                  <a:pt x="615154" y="481781"/>
                  <a:pt x="630873" y="481781"/>
                </a:cubicBezTo>
                <a:close/>
                <a:moveTo>
                  <a:pt x="510391" y="481781"/>
                </a:moveTo>
                <a:cubicBezTo>
                  <a:pt x="526110" y="481781"/>
                  <a:pt x="538852" y="494519"/>
                  <a:pt x="538852" y="510233"/>
                </a:cubicBezTo>
                <a:cubicBezTo>
                  <a:pt x="538852" y="525947"/>
                  <a:pt x="526110" y="538685"/>
                  <a:pt x="510391" y="538685"/>
                </a:cubicBezTo>
                <a:cubicBezTo>
                  <a:pt x="494672" y="538685"/>
                  <a:pt x="481930" y="525947"/>
                  <a:pt x="481930" y="510233"/>
                </a:cubicBezTo>
                <a:cubicBezTo>
                  <a:pt x="481930" y="494519"/>
                  <a:pt x="494672" y="481781"/>
                  <a:pt x="510391" y="481781"/>
                </a:cubicBezTo>
                <a:close/>
                <a:moveTo>
                  <a:pt x="389908" y="481781"/>
                </a:moveTo>
                <a:cubicBezTo>
                  <a:pt x="405627" y="481781"/>
                  <a:pt x="418369" y="494519"/>
                  <a:pt x="418369" y="510233"/>
                </a:cubicBezTo>
                <a:cubicBezTo>
                  <a:pt x="418369" y="525947"/>
                  <a:pt x="405627" y="538685"/>
                  <a:pt x="389908" y="538685"/>
                </a:cubicBezTo>
                <a:cubicBezTo>
                  <a:pt x="374189" y="538685"/>
                  <a:pt x="361447" y="525947"/>
                  <a:pt x="361447" y="510233"/>
                </a:cubicBezTo>
                <a:cubicBezTo>
                  <a:pt x="361447" y="494519"/>
                  <a:pt x="374189" y="481781"/>
                  <a:pt x="389908" y="481781"/>
                </a:cubicBezTo>
                <a:close/>
                <a:moveTo>
                  <a:pt x="269426" y="481781"/>
                </a:moveTo>
                <a:cubicBezTo>
                  <a:pt x="285145" y="481781"/>
                  <a:pt x="297887" y="494519"/>
                  <a:pt x="297887" y="510233"/>
                </a:cubicBezTo>
                <a:cubicBezTo>
                  <a:pt x="297887" y="525947"/>
                  <a:pt x="285145" y="538685"/>
                  <a:pt x="269426" y="538685"/>
                </a:cubicBezTo>
                <a:cubicBezTo>
                  <a:pt x="253707" y="538685"/>
                  <a:pt x="240965" y="525947"/>
                  <a:pt x="240965" y="510233"/>
                </a:cubicBezTo>
                <a:cubicBezTo>
                  <a:pt x="240965" y="494519"/>
                  <a:pt x="253707" y="481781"/>
                  <a:pt x="269426" y="481781"/>
                </a:cubicBezTo>
                <a:close/>
                <a:moveTo>
                  <a:pt x="148943" y="481781"/>
                </a:moveTo>
                <a:cubicBezTo>
                  <a:pt x="164662" y="481781"/>
                  <a:pt x="177404" y="494519"/>
                  <a:pt x="177404" y="510233"/>
                </a:cubicBezTo>
                <a:cubicBezTo>
                  <a:pt x="177404" y="525947"/>
                  <a:pt x="164662" y="538685"/>
                  <a:pt x="148943" y="538685"/>
                </a:cubicBezTo>
                <a:cubicBezTo>
                  <a:pt x="133224" y="538685"/>
                  <a:pt x="120482" y="525947"/>
                  <a:pt x="120482" y="510233"/>
                </a:cubicBezTo>
                <a:cubicBezTo>
                  <a:pt x="120482" y="494519"/>
                  <a:pt x="133224" y="481781"/>
                  <a:pt x="148943" y="481781"/>
                </a:cubicBezTo>
                <a:close/>
                <a:moveTo>
                  <a:pt x="28461" y="481781"/>
                </a:moveTo>
                <a:cubicBezTo>
                  <a:pt x="44180" y="481781"/>
                  <a:pt x="56922" y="494519"/>
                  <a:pt x="56922" y="510233"/>
                </a:cubicBezTo>
                <a:cubicBezTo>
                  <a:pt x="56922" y="525947"/>
                  <a:pt x="44180" y="538685"/>
                  <a:pt x="28461" y="538685"/>
                </a:cubicBezTo>
                <a:cubicBezTo>
                  <a:pt x="12742" y="538685"/>
                  <a:pt x="0" y="525947"/>
                  <a:pt x="0" y="510233"/>
                </a:cubicBezTo>
                <a:cubicBezTo>
                  <a:pt x="0" y="494519"/>
                  <a:pt x="12742" y="481781"/>
                  <a:pt x="28461" y="481781"/>
                </a:cubicBezTo>
                <a:close/>
                <a:moveTo>
                  <a:pt x="1233285" y="361336"/>
                </a:moveTo>
                <a:cubicBezTo>
                  <a:pt x="1249004" y="361336"/>
                  <a:pt x="1261746" y="374074"/>
                  <a:pt x="1261746" y="389788"/>
                </a:cubicBezTo>
                <a:cubicBezTo>
                  <a:pt x="1261746" y="405502"/>
                  <a:pt x="1249004" y="418240"/>
                  <a:pt x="1233285" y="418240"/>
                </a:cubicBezTo>
                <a:cubicBezTo>
                  <a:pt x="1217566" y="418240"/>
                  <a:pt x="1204824" y="405502"/>
                  <a:pt x="1204824" y="389788"/>
                </a:cubicBezTo>
                <a:cubicBezTo>
                  <a:pt x="1204824" y="374074"/>
                  <a:pt x="1217566" y="361336"/>
                  <a:pt x="1233285" y="361336"/>
                </a:cubicBezTo>
                <a:close/>
                <a:moveTo>
                  <a:pt x="1112803" y="361336"/>
                </a:moveTo>
                <a:cubicBezTo>
                  <a:pt x="1128522" y="361336"/>
                  <a:pt x="1141264" y="374074"/>
                  <a:pt x="1141264" y="389788"/>
                </a:cubicBezTo>
                <a:cubicBezTo>
                  <a:pt x="1141264" y="405502"/>
                  <a:pt x="1128522" y="418240"/>
                  <a:pt x="1112803" y="418240"/>
                </a:cubicBezTo>
                <a:cubicBezTo>
                  <a:pt x="1097084" y="418240"/>
                  <a:pt x="1084342" y="405502"/>
                  <a:pt x="1084342" y="389788"/>
                </a:cubicBezTo>
                <a:cubicBezTo>
                  <a:pt x="1084342" y="374074"/>
                  <a:pt x="1097084" y="361336"/>
                  <a:pt x="1112803" y="361336"/>
                </a:cubicBezTo>
                <a:close/>
                <a:moveTo>
                  <a:pt x="992320" y="361336"/>
                </a:moveTo>
                <a:cubicBezTo>
                  <a:pt x="1008039" y="361336"/>
                  <a:pt x="1020781" y="374074"/>
                  <a:pt x="1020781" y="389788"/>
                </a:cubicBezTo>
                <a:cubicBezTo>
                  <a:pt x="1020781" y="405502"/>
                  <a:pt x="1008039" y="418240"/>
                  <a:pt x="992320" y="418240"/>
                </a:cubicBezTo>
                <a:cubicBezTo>
                  <a:pt x="976601" y="418240"/>
                  <a:pt x="963859" y="405502"/>
                  <a:pt x="963859" y="389788"/>
                </a:cubicBezTo>
                <a:cubicBezTo>
                  <a:pt x="963859" y="374074"/>
                  <a:pt x="976601" y="361336"/>
                  <a:pt x="992320" y="361336"/>
                </a:cubicBezTo>
                <a:close/>
                <a:moveTo>
                  <a:pt x="871838" y="361336"/>
                </a:moveTo>
                <a:cubicBezTo>
                  <a:pt x="887557" y="361336"/>
                  <a:pt x="900299" y="374074"/>
                  <a:pt x="900299" y="389788"/>
                </a:cubicBezTo>
                <a:cubicBezTo>
                  <a:pt x="900299" y="405502"/>
                  <a:pt x="887557" y="418240"/>
                  <a:pt x="871838" y="418240"/>
                </a:cubicBezTo>
                <a:cubicBezTo>
                  <a:pt x="856119" y="418240"/>
                  <a:pt x="843377" y="405502"/>
                  <a:pt x="843377" y="389788"/>
                </a:cubicBezTo>
                <a:cubicBezTo>
                  <a:pt x="843377" y="374074"/>
                  <a:pt x="856119" y="361336"/>
                  <a:pt x="871838" y="361336"/>
                </a:cubicBezTo>
                <a:close/>
                <a:moveTo>
                  <a:pt x="751356" y="361336"/>
                </a:moveTo>
                <a:cubicBezTo>
                  <a:pt x="767075" y="361336"/>
                  <a:pt x="779817" y="374074"/>
                  <a:pt x="779817" y="389788"/>
                </a:cubicBezTo>
                <a:cubicBezTo>
                  <a:pt x="779817" y="405502"/>
                  <a:pt x="767075" y="418240"/>
                  <a:pt x="751356" y="418240"/>
                </a:cubicBezTo>
                <a:cubicBezTo>
                  <a:pt x="735637" y="418240"/>
                  <a:pt x="722895" y="405502"/>
                  <a:pt x="722895" y="389788"/>
                </a:cubicBezTo>
                <a:cubicBezTo>
                  <a:pt x="722895" y="374074"/>
                  <a:pt x="735637" y="361336"/>
                  <a:pt x="751356" y="361336"/>
                </a:cubicBezTo>
                <a:close/>
                <a:moveTo>
                  <a:pt x="630873" y="361336"/>
                </a:moveTo>
                <a:cubicBezTo>
                  <a:pt x="646592" y="361336"/>
                  <a:pt x="659334" y="374074"/>
                  <a:pt x="659334" y="389788"/>
                </a:cubicBezTo>
                <a:cubicBezTo>
                  <a:pt x="659334" y="405502"/>
                  <a:pt x="646592" y="418240"/>
                  <a:pt x="630873" y="418240"/>
                </a:cubicBezTo>
                <a:cubicBezTo>
                  <a:pt x="615154" y="418240"/>
                  <a:pt x="602412" y="405502"/>
                  <a:pt x="602412" y="389788"/>
                </a:cubicBezTo>
                <a:cubicBezTo>
                  <a:pt x="602412" y="374074"/>
                  <a:pt x="615154" y="361336"/>
                  <a:pt x="630873" y="361336"/>
                </a:cubicBezTo>
                <a:close/>
                <a:moveTo>
                  <a:pt x="510391" y="361336"/>
                </a:moveTo>
                <a:cubicBezTo>
                  <a:pt x="526110" y="361336"/>
                  <a:pt x="538852" y="374074"/>
                  <a:pt x="538852" y="389788"/>
                </a:cubicBezTo>
                <a:cubicBezTo>
                  <a:pt x="538852" y="405502"/>
                  <a:pt x="526110" y="418240"/>
                  <a:pt x="510391" y="418240"/>
                </a:cubicBezTo>
                <a:cubicBezTo>
                  <a:pt x="494672" y="418240"/>
                  <a:pt x="481930" y="405502"/>
                  <a:pt x="481930" y="389788"/>
                </a:cubicBezTo>
                <a:cubicBezTo>
                  <a:pt x="481930" y="374074"/>
                  <a:pt x="494672" y="361336"/>
                  <a:pt x="510391" y="361336"/>
                </a:cubicBezTo>
                <a:close/>
                <a:moveTo>
                  <a:pt x="389908" y="361336"/>
                </a:moveTo>
                <a:cubicBezTo>
                  <a:pt x="405627" y="361336"/>
                  <a:pt x="418369" y="374074"/>
                  <a:pt x="418369" y="389788"/>
                </a:cubicBezTo>
                <a:cubicBezTo>
                  <a:pt x="418369" y="405502"/>
                  <a:pt x="405627" y="418240"/>
                  <a:pt x="389908" y="418240"/>
                </a:cubicBezTo>
                <a:cubicBezTo>
                  <a:pt x="374189" y="418240"/>
                  <a:pt x="361447" y="405502"/>
                  <a:pt x="361447" y="389788"/>
                </a:cubicBezTo>
                <a:cubicBezTo>
                  <a:pt x="361447" y="374074"/>
                  <a:pt x="374189" y="361336"/>
                  <a:pt x="389908" y="361336"/>
                </a:cubicBezTo>
                <a:close/>
                <a:moveTo>
                  <a:pt x="269426" y="361336"/>
                </a:moveTo>
                <a:cubicBezTo>
                  <a:pt x="285145" y="361336"/>
                  <a:pt x="297887" y="374074"/>
                  <a:pt x="297887" y="389788"/>
                </a:cubicBezTo>
                <a:cubicBezTo>
                  <a:pt x="297887" y="405502"/>
                  <a:pt x="285145" y="418240"/>
                  <a:pt x="269426" y="418240"/>
                </a:cubicBezTo>
                <a:cubicBezTo>
                  <a:pt x="253707" y="418240"/>
                  <a:pt x="240965" y="405502"/>
                  <a:pt x="240965" y="389788"/>
                </a:cubicBezTo>
                <a:cubicBezTo>
                  <a:pt x="240965" y="374074"/>
                  <a:pt x="253707" y="361336"/>
                  <a:pt x="269426" y="361336"/>
                </a:cubicBezTo>
                <a:close/>
                <a:moveTo>
                  <a:pt x="148943" y="361336"/>
                </a:moveTo>
                <a:cubicBezTo>
                  <a:pt x="164662" y="361336"/>
                  <a:pt x="177404" y="374074"/>
                  <a:pt x="177404" y="389788"/>
                </a:cubicBezTo>
                <a:cubicBezTo>
                  <a:pt x="177404" y="405502"/>
                  <a:pt x="164662" y="418240"/>
                  <a:pt x="148943" y="418240"/>
                </a:cubicBezTo>
                <a:cubicBezTo>
                  <a:pt x="133224" y="418240"/>
                  <a:pt x="120482" y="405502"/>
                  <a:pt x="120482" y="389788"/>
                </a:cubicBezTo>
                <a:cubicBezTo>
                  <a:pt x="120482" y="374074"/>
                  <a:pt x="133224" y="361336"/>
                  <a:pt x="148943" y="361336"/>
                </a:cubicBezTo>
                <a:close/>
                <a:moveTo>
                  <a:pt x="28461" y="361336"/>
                </a:moveTo>
                <a:cubicBezTo>
                  <a:pt x="44180" y="361336"/>
                  <a:pt x="56922" y="374074"/>
                  <a:pt x="56922" y="389788"/>
                </a:cubicBezTo>
                <a:cubicBezTo>
                  <a:pt x="56922" y="405502"/>
                  <a:pt x="44180" y="418240"/>
                  <a:pt x="28461" y="418240"/>
                </a:cubicBezTo>
                <a:cubicBezTo>
                  <a:pt x="12742" y="418240"/>
                  <a:pt x="0" y="405502"/>
                  <a:pt x="0" y="389788"/>
                </a:cubicBezTo>
                <a:cubicBezTo>
                  <a:pt x="0" y="374074"/>
                  <a:pt x="12742" y="361336"/>
                  <a:pt x="28461" y="361336"/>
                </a:cubicBezTo>
                <a:close/>
                <a:moveTo>
                  <a:pt x="1233285" y="240891"/>
                </a:moveTo>
                <a:cubicBezTo>
                  <a:pt x="1249004" y="240891"/>
                  <a:pt x="1261746" y="253629"/>
                  <a:pt x="1261746" y="269343"/>
                </a:cubicBezTo>
                <a:cubicBezTo>
                  <a:pt x="1261746" y="285057"/>
                  <a:pt x="1249004" y="297795"/>
                  <a:pt x="1233285" y="297795"/>
                </a:cubicBezTo>
                <a:cubicBezTo>
                  <a:pt x="1217566" y="297795"/>
                  <a:pt x="1204824" y="285057"/>
                  <a:pt x="1204824" y="269343"/>
                </a:cubicBezTo>
                <a:cubicBezTo>
                  <a:pt x="1204824" y="253629"/>
                  <a:pt x="1217566" y="240891"/>
                  <a:pt x="1233285" y="240891"/>
                </a:cubicBezTo>
                <a:close/>
                <a:moveTo>
                  <a:pt x="1112803" y="240891"/>
                </a:moveTo>
                <a:cubicBezTo>
                  <a:pt x="1128522" y="240891"/>
                  <a:pt x="1141264" y="253629"/>
                  <a:pt x="1141264" y="269343"/>
                </a:cubicBezTo>
                <a:cubicBezTo>
                  <a:pt x="1141264" y="285057"/>
                  <a:pt x="1128522" y="297795"/>
                  <a:pt x="1112803" y="297795"/>
                </a:cubicBezTo>
                <a:cubicBezTo>
                  <a:pt x="1097084" y="297795"/>
                  <a:pt x="1084342" y="285057"/>
                  <a:pt x="1084342" y="269343"/>
                </a:cubicBezTo>
                <a:cubicBezTo>
                  <a:pt x="1084342" y="253629"/>
                  <a:pt x="1097084" y="240891"/>
                  <a:pt x="1112803" y="240891"/>
                </a:cubicBezTo>
                <a:close/>
                <a:moveTo>
                  <a:pt x="992320" y="240891"/>
                </a:moveTo>
                <a:cubicBezTo>
                  <a:pt x="1008039" y="240891"/>
                  <a:pt x="1020781" y="253629"/>
                  <a:pt x="1020781" y="269343"/>
                </a:cubicBezTo>
                <a:cubicBezTo>
                  <a:pt x="1020781" y="285057"/>
                  <a:pt x="1008039" y="297795"/>
                  <a:pt x="992320" y="297795"/>
                </a:cubicBezTo>
                <a:cubicBezTo>
                  <a:pt x="976601" y="297795"/>
                  <a:pt x="963859" y="285057"/>
                  <a:pt x="963859" y="269343"/>
                </a:cubicBezTo>
                <a:cubicBezTo>
                  <a:pt x="963859" y="253629"/>
                  <a:pt x="976601" y="240891"/>
                  <a:pt x="992320" y="240891"/>
                </a:cubicBezTo>
                <a:close/>
                <a:moveTo>
                  <a:pt x="871838" y="240891"/>
                </a:moveTo>
                <a:cubicBezTo>
                  <a:pt x="887557" y="240891"/>
                  <a:pt x="900299" y="253629"/>
                  <a:pt x="900299" y="269343"/>
                </a:cubicBezTo>
                <a:cubicBezTo>
                  <a:pt x="900299" y="285057"/>
                  <a:pt x="887557" y="297795"/>
                  <a:pt x="871838" y="297795"/>
                </a:cubicBezTo>
                <a:cubicBezTo>
                  <a:pt x="856119" y="297795"/>
                  <a:pt x="843377" y="285057"/>
                  <a:pt x="843377" y="269343"/>
                </a:cubicBezTo>
                <a:cubicBezTo>
                  <a:pt x="843377" y="253629"/>
                  <a:pt x="856119" y="240891"/>
                  <a:pt x="871838" y="240891"/>
                </a:cubicBezTo>
                <a:close/>
                <a:moveTo>
                  <a:pt x="751356" y="240891"/>
                </a:moveTo>
                <a:cubicBezTo>
                  <a:pt x="767075" y="240891"/>
                  <a:pt x="779817" y="253629"/>
                  <a:pt x="779817" y="269343"/>
                </a:cubicBezTo>
                <a:cubicBezTo>
                  <a:pt x="779817" y="285057"/>
                  <a:pt x="767075" y="297795"/>
                  <a:pt x="751356" y="297795"/>
                </a:cubicBezTo>
                <a:cubicBezTo>
                  <a:pt x="735637" y="297795"/>
                  <a:pt x="722895" y="285057"/>
                  <a:pt x="722895" y="269343"/>
                </a:cubicBezTo>
                <a:cubicBezTo>
                  <a:pt x="722895" y="253629"/>
                  <a:pt x="735637" y="240891"/>
                  <a:pt x="751356" y="240891"/>
                </a:cubicBezTo>
                <a:close/>
                <a:moveTo>
                  <a:pt x="630873" y="240891"/>
                </a:moveTo>
                <a:cubicBezTo>
                  <a:pt x="646592" y="240891"/>
                  <a:pt x="659334" y="253629"/>
                  <a:pt x="659334" y="269343"/>
                </a:cubicBezTo>
                <a:cubicBezTo>
                  <a:pt x="659334" y="285057"/>
                  <a:pt x="646592" y="297795"/>
                  <a:pt x="630873" y="297795"/>
                </a:cubicBezTo>
                <a:cubicBezTo>
                  <a:pt x="615154" y="297795"/>
                  <a:pt x="602412" y="285057"/>
                  <a:pt x="602412" y="269343"/>
                </a:cubicBezTo>
                <a:cubicBezTo>
                  <a:pt x="602412" y="253629"/>
                  <a:pt x="615154" y="240891"/>
                  <a:pt x="630873" y="240891"/>
                </a:cubicBezTo>
                <a:close/>
                <a:moveTo>
                  <a:pt x="510391" y="240891"/>
                </a:moveTo>
                <a:cubicBezTo>
                  <a:pt x="526110" y="240891"/>
                  <a:pt x="538852" y="253629"/>
                  <a:pt x="538852" y="269343"/>
                </a:cubicBezTo>
                <a:cubicBezTo>
                  <a:pt x="538852" y="285057"/>
                  <a:pt x="526110" y="297795"/>
                  <a:pt x="510391" y="297795"/>
                </a:cubicBezTo>
                <a:cubicBezTo>
                  <a:pt x="494672" y="297795"/>
                  <a:pt x="481930" y="285057"/>
                  <a:pt x="481930" y="269343"/>
                </a:cubicBezTo>
                <a:cubicBezTo>
                  <a:pt x="481930" y="253629"/>
                  <a:pt x="494672" y="240891"/>
                  <a:pt x="510391" y="240891"/>
                </a:cubicBezTo>
                <a:close/>
                <a:moveTo>
                  <a:pt x="389908" y="240891"/>
                </a:moveTo>
                <a:cubicBezTo>
                  <a:pt x="405627" y="240891"/>
                  <a:pt x="418369" y="253629"/>
                  <a:pt x="418369" y="269343"/>
                </a:cubicBezTo>
                <a:cubicBezTo>
                  <a:pt x="418369" y="285057"/>
                  <a:pt x="405627" y="297795"/>
                  <a:pt x="389908" y="297795"/>
                </a:cubicBezTo>
                <a:cubicBezTo>
                  <a:pt x="374189" y="297795"/>
                  <a:pt x="361447" y="285057"/>
                  <a:pt x="361447" y="269343"/>
                </a:cubicBezTo>
                <a:cubicBezTo>
                  <a:pt x="361447" y="253629"/>
                  <a:pt x="374189" y="240891"/>
                  <a:pt x="389908" y="240891"/>
                </a:cubicBezTo>
                <a:close/>
                <a:moveTo>
                  <a:pt x="269426" y="240891"/>
                </a:moveTo>
                <a:cubicBezTo>
                  <a:pt x="285145" y="240891"/>
                  <a:pt x="297887" y="253629"/>
                  <a:pt x="297887" y="269343"/>
                </a:cubicBezTo>
                <a:cubicBezTo>
                  <a:pt x="297887" y="285057"/>
                  <a:pt x="285145" y="297795"/>
                  <a:pt x="269426" y="297795"/>
                </a:cubicBezTo>
                <a:cubicBezTo>
                  <a:pt x="253707" y="297795"/>
                  <a:pt x="240965" y="285057"/>
                  <a:pt x="240965" y="269343"/>
                </a:cubicBezTo>
                <a:cubicBezTo>
                  <a:pt x="240965" y="253629"/>
                  <a:pt x="253707" y="240891"/>
                  <a:pt x="269426" y="240891"/>
                </a:cubicBezTo>
                <a:close/>
                <a:moveTo>
                  <a:pt x="148943" y="240891"/>
                </a:moveTo>
                <a:cubicBezTo>
                  <a:pt x="164662" y="240891"/>
                  <a:pt x="177404" y="253629"/>
                  <a:pt x="177404" y="269343"/>
                </a:cubicBezTo>
                <a:cubicBezTo>
                  <a:pt x="177404" y="285057"/>
                  <a:pt x="164662" y="297795"/>
                  <a:pt x="148943" y="297795"/>
                </a:cubicBezTo>
                <a:cubicBezTo>
                  <a:pt x="133224" y="297795"/>
                  <a:pt x="120482" y="285057"/>
                  <a:pt x="120482" y="269343"/>
                </a:cubicBezTo>
                <a:cubicBezTo>
                  <a:pt x="120482" y="253629"/>
                  <a:pt x="133224" y="240891"/>
                  <a:pt x="148943" y="240891"/>
                </a:cubicBezTo>
                <a:close/>
                <a:moveTo>
                  <a:pt x="28461" y="240891"/>
                </a:moveTo>
                <a:cubicBezTo>
                  <a:pt x="44180" y="240891"/>
                  <a:pt x="56922" y="253629"/>
                  <a:pt x="56922" y="269343"/>
                </a:cubicBezTo>
                <a:cubicBezTo>
                  <a:pt x="56922" y="285057"/>
                  <a:pt x="44180" y="297795"/>
                  <a:pt x="28461" y="297795"/>
                </a:cubicBezTo>
                <a:cubicBezTo>
                  <a:pt x="12742" y="297795"/>
                  <a:pt x="0" y="285057"/>
                  <a:pt x="0" y="269343"/>
                </a:cubicBezTo>
                <a:cubicBezTo>
                  <a:pt x="0" y="253629"/>
                  <a:pt x="12742" y="240891"/>
                  <a:pt x="28461" y="240891"/>
                </a:cubicBezTo>
                <a:close/>
                <a:moveTo>
                  <a:pt x="1233285" y="120445"/>
                </a:moveTo>
                <a:cubicBezTo>
                  <a:pt x="1249004" y="120445"/>
                  <a:pt x="1261746" y="133183"/>
                  <a:pt x="1261746" y="148897"/>
                </a:cubicBezTo>
                <a:cubicBezTo>
                  <a:pt x="1261746" y="164611"/>
                  <a:pt x="1249004" y="177349"/>
                  <a:pt x="1233285" y="177349"/>
                </a:cubicBezTo>
                <a:cubicBezTo>
                  <a:pt x="1217566" y="177349"/>
                  <a:pt x="1204824" y="164611"/>
                  <a:pt x="1204824" y="148897"/>
                </a:cubicBezTo>
                <a:cubicBezTo>
                  <a:pt x="1204824" y="133183"/>
                  <a:pt x="1217566" y="120445"/>
                  <a:pt x="1233285" y="120445"/>
                </a:cubicBezTo>
                <a:close/>
                <a:moveTo>
                  <a:pt x="1112803" y="120445"/>
                </a:moveTo>
                <a:cubicBezTo>
                  <a:pt x="1128522" y="120445"/>
                  <a:pt x="1141264" y="133183"/>
                  <a:pt x="1141264" y="148897"/>
                </a:cubicBezTo>
                <a:cubicBezTo>
                  <a:pt x="1141264" y="164611"/>
                  <a:pt x="1128522" y="177349"/>
                  <a:pt x="1112803" y="177349"/>
                </a:cubicBezTo>
                <a:cubicBezTo>
                  <a:pt x="1097084" y="177349"/>
                  <a:pt x="1084342" y="164611"/>
                  <a:pt x="1084342" y="148897"/>
                </a:cubicBezTo>
                <a:cubicBezTo>
                  <a:pt x="1084342" y="133183"/>
                  <a:pt x="1097084" y="120445"/>
                  <a:pt x="1112803" y="120445"/>
                </a:cubicBezTo>
                <a:close/>
                <a:moveTo>
                  <a:pt x="992320" y="120445"/>
                </a:moveTo>
                <a:cubicBezTo>
                  <a:pt x="1008039" y="120445"/>
                  <a:pt x="1020781" y="133183"/>
                  <a:pt x="1020781" y="148897"/>
                </a:cubicBezTo>
                <a:cubicBezTo>
                  <a:pt x="1020781" y="164611"/>
                  <a:pt x="1008039" y="177349"/>
                  <a:pt x="992320" y="177349"/>
                </a:cubicBezTo>
                <a:cubicBezTo>
                  <a:pt x="976601" y="177349"/>
                  <a:pt x="963859" y="164611"/>
                  <a:pt x="963859" y="148897"/>
                </a:cubicBezTo>
                <a:cubicBezTo>
                  <a:pt x="963859" y="133183"/>
                  <a:pt x="976601" y="120445"/>
                  <a:pt x="992320" y="120445"/>
                </a:cubicBezTo>
                <a:close/>
                <a:moveTo>
                  <a:pt x="871838" y="120445"/>
                </a:moveTo>
                <a:cubicBezTo>
                  <a:pt x="887557" y="120445"/>
                  <a:pt x="900299" y="133183"/>
                  <a:pt x="900299" y="148897"/>
                </a:cubicBezTo>
                <a:cubicBezTo>
                  <a:pt x="900299" y="164611"/>
                  <a:pt x="887557" y="177349"/>
                  <a:pt x="871838" y="177349"/>
                </a:cubicBezTo>
                <a:cubicBezTo>
                  <a:pt x="856119" y="177349"/>
                  <a:pt x="843377" y="164611"/>
                  <a:pt x="843377" y="148897"/>
                </a:cubicBezTo>
                <a:cubicBezTo>
                  <a:pt x="843377" y="133183"/>
                  <a:pt x="856119" y="120445"/>
                  <a:pt x="871838" y="120445"/>
                </a:cubicBezTo>
                <a:close/>
                <a:moveTo>
                  <a:pt x="751356" y="120445"/>
                </a:moveTo>
                <a:cubicBezTo>
                  <a:pt x="767075" y="120445"/>
                  <a:pt x="779817" y="133183"/>
                  <a:pt x="779817" y="148897"/>
                </a:cubicBezTo>
                <a:cubicBezTo>
                  <a:pt x="779817" y="164611"/>
                  <a:pt x="767075" y="177349"/>
                  <a:pt x="751356" y="177349"/>
                </a:cubicBezTo>
                <a:cubicBezTo>
                  <a:pt x="735637" y="177349"/>
                  <a:pt x="722895" y="164611"/>
                  <a:pt x="722895" y="148897"/>
                </a:cubicBezTo>
                <a:cubicBezTo>
                  <a:pt x="722895" y="133183"/>
                  <a:pt x="735637" y="120445"/>
                  <a:pt x="751356" y="120445"/>
                </a:cubicBezTo>
                <a:close/>
                <a:moveTo>
                  <a:pt x="630873" y="120445"/>
                </a:moveTo>
                <a:cubicBezTo>
                  <a:pt x="646592" y="120445"/>
                  <a:pt x="659334" y="133183"/>
                  <a:pt x="659334" y="148897"/>
                </a:cubicBezTo>
                <a:cubicBezTo>
                  <a:pt x="659334" y="164611"/>
                  <a:pt x="646592" y="177349"/>
                  <a:pt x="630873" y="177349"/>
                </a:cubicBezTo>
                <a:cubicBezTo>
                  <a:pt x="615154" y="177349"/>
                  <a:pt x="602412" y="164611"/>
                  <a:pt x="602412" y="148897"/>
                </a:cubicBezTo>
                <a:cubicBezTo>
                  <a:pt x="602412" y="133183"/>
                  <a:pt x="615154" y="120445"/>
                  <a:pt x="630873" y="120445"/>
                </a:cubicBezTo>
                <a:close/>
                <a:moveTo>
                  <a:pt x="510391" y="120445"/>
                </a:moveTo>
                <a:cubicBezTo>
                  <a:pt x="526110" y="120445"/>
                  <a:pt x="538852" y="133183"/>
                  <a:pt x="538852" y="148897"/>
                </a:cubicBezTo>
                <a:cubicBezTo>
                  <a:pt x="538852" y="164611"/>
                  <a:pt x="526110" y="177349"/>
                  <a:pt x="510391" y="177349"/>
                </a:cubicBezTo>
                <a:cubicBezTo>
                  <a:pt x="494672" y="177349"/>
                  <a:pt x="481930" y="164611"/>
                  <a:pt x="481930" y="148897"/>
                </a:cubicBezTo>
                <a:cubicBezTo>
                  <a:pt x="481930" y="133183"/>
                  <a:pt x="494672" y="120445"/>
                  <a:pt x="510391" y="120445"/>
                </a:cubicBezTo>
                <a:close/>
                <a:moveTo>
                  <a:pt x="389908" y="120445"/>
                </a:moveTo>
                <a:cubicBezTo>
                  <a:pt x="405627" y="120445"/>
                  <a:pt x="418369" y="133183"/>
                  <a:pt x="418369" y="148897"/>
                </a:cubicBezTo>
                <a:cubicBezTo>
                  <a:pt x="418369" y="164611"/>
                  <a:pt x="405627" y="177349"/>
                  <a:pt x="389908" y="177349"/>
                </a:cubicBezTo>
                <a:cubicBezTo>
                  <a:pt x="374189" y="177349"/>
                  <a:pt x="361447" y="164611"/>
                  <a:pt x="361447" y="148897"/>
                </a:cubicBezTo>
                <a:cubicBezTo>
                  <a:pt x="361447" y="133183"/>
                  <a:pt x="374189" y="120445"/>
                  <a:pt x="389908" y="120445"/>
                </a:cubicBezTo>
                <a:close/>
                <a:moveTo>
                  <a:pt x="269426" y="120445"/>
                </a:moveTo>
                <a:cubicBezTo>
                  <a:pt x="285145" y="120445"/>
                  <a:pt x="297887" y="133183"/>
                  <a:pt x="297887" y="148897"/>
                </a:cubicBezTo>
                <a:cubicBezTo>
                  <a:pt x="297887" y="164611"/>
                  <a:pt x="285145" y="177349"/>
                  <a:pt x="269426" y="177349"/>
                </a:cubicBezTo>
                <a:cubicBezTo>
                  <a:pt x="253707" y="177349"/>
                  <a:pt x="240965" y="164611"/>
                  <a:pt x="240965" y="148897"/>
                </a:cubicBezTo>
                <a:cubicBezTo>
                  <a:pt x="240965" y="133183"/>
                  <a:pt x="253707" y="120445"/>
                  <a:pt x="269426" y="120445"/>
                </a:cubicBezTo>
                <a:close/>
                <a:moveTo>
                  <a:pt x="148943" y="120445"/>
                </a:moveTo>
                <a:cubicBezTo>
                  <a:pt x="164662" y="120445"/>
                  <a:pt x="177404" y="133183"/>
                  <a:pt x="177404" y="148897"/>
                </a:cubicBezTo>
                <a:cubicBezTo>
                  <a:pt x="177404" y="164611"/>
                  <a:pt x="164662" y="177349"/>
                  <a:pt x="148943" y="177349"/>
                </a:cubicBezTo>
                <a:cubicBezTo>
                  <a:pt x="133224" y="177349"/>
                  <a:pt x="120482" y="164611"/>
                  <a:pt x="120482" y="148897"/>
                </a:cubicBezTo>
                <a:cubicBezTo>
                  <a:pt x="120482" y="133183"/>
                  <a:pt x="133224" y="120445"/>
                  <a:pt x="148943" y="120445"/>
                </a:cubicBezTo>
                <a:close/>
                <a:moveTo>
                  <a:pt x="28461" y="120445"/>
                </a:moveTo>
                <a:cubicBezTo>
                  <a:pt x="44180" y="120445"/>
                  <a:pt x="56922" y="133183"/>
                  <a:pt x="56922" y="148897"/>
                </a:cubicBezTo>
                <a:cubicBezTo>
                  <a:pt x="56922" y="164611"/>
                  <a:pt x="44180" y="177349"/>
                  <a:pt x="28461" y="177349"/>
                </a:cubicBezTo>
                <a:cubicBezTo>
                  <a:pt x="12742" y="177349"/>
                  <a:pt x="0" y="164611"/>
                  <a:pt x="0" y="148897"/>
                </a:cubicBezTo>
                <a:cubicBezTo>
                  <a:pt x="0" y="133183"/>
                  <a:pt x="12742" y="120445"/>
                  <a:pt x="28461" y="120445"/>
                </a:cubicBezTo>
                <a:close/>
                <a:moveTo>
                  <a:pt x="1233285" y="0"/>
                </a:moveTo>
                <a:cubicBezTo>
                  <a:pt x="1249004" y="0"/>
                  <a:pt x="1261746" y="12738"/>
                  <a:pt x="1261746" y="28452"/>
                </a:cubicBezTo>
                <a:cubicBezTo>
                  <a:pt x="1261746" y="44166"/>
                  <a:pt x="1249004" y="56904"/>
                  <a:pt x="1233285" y="56904"/>
                </a:cubicBezTo>
                <a:cubicBezTo>
                  <a:pt x="1217566" y="56904"/>
                  <a:pt x="1204824" y="44166"/>
                  <a:pt x="1204824" y="28452"/>
                </a:cubicBezTo>
                <a:cubicBezTo>
                  <a:pt x="1204824" y="12738"/>
                  <a:pt x="1217566" y="0"/>
                  <a:pt x="1233285" y="0"/>
                </a:cubicBezTo>
                <a:close/>
                <a:moveTo>
                  <a:pt x="1112803" y="0"/>
                </a:moveTo>
                <a:cubicBezTo>
                  <a:pt x="1128522" y="0"/>
                  <a:pt x="1141264" y="12738"/>
                  <a:pt x="1141264" y="28452"/>
                </a:cubicBezTo>
                <a:cubicBezTo>
                  <a:pt x="1141264" y="44166"/>
                  <a:pt x="1128522" y="56904"/>
                  <a:pt x="1112803" y="56904"/>
                </a:cubicBezTo>
                <a:cubicBezTo>
                  <a:pt x="1097084" y="56904"/>
                  <a:pt x="1084342" y="44166"/>
                  <a:pt x="1084342" y="28452"/>
                </a:cubicBezTo>
                <a:cubicBezTo>
                  <a:pt x="1084342" y="12738"/>
                  <a:pt x="1097084" y="0"/>
                  <a:pt x="1112803" y="0"/>
                </a:cubicBezTo>
                <a:close/>
                <a:moveTo>
                  <a:pt x="992320" y="0"/>
                </a:moveTo>
                <a:cubicBezTo>
                  <a:pt x="1008039" y="0"/>
                  <a:pt x="1020781" y="12738"/>
                  <a:pt x="1020781" y="28452"/>
                </a:cubicBezTo>
                <a:cubicBezTo>
                  <a:pt x="1020781" y="44166"/>
                  <a:pt x="1008039" y="56904"/>
                  <a:pt x="992320" y="56904"/>
                </a:cubicBezTo>
                <a:cubicBezTo>
                  <a:pt x="976601" y="56904"/>
                  <a:pt x="963859" y="44166"/>
                  <a:pt x="963859" y="28452"/>
                </a:cubicBezTo>
                <a:cubicBezTo>
                  <a:pt x="963859" y="12738"/>
                  <a:pt x="976601" y="0"/>
                  <a:pt x="992320" y="0"/>
                </a:cubicBezTo>
                <a:close/>
                <a:moveTo>
                  <a:pt x="871838" y="0"/>
                </a:moveTo>
                <a:cubicBezTo>
                  <a:pt x="887557" y="0"/>
                  <a:pt x="900299" y="12738"/>
                  <a:pt x="900299" y="28452"/>
                </a:cubicBezTo>
                <a:cubicBezTo>
                  <a:pt x="900299" y="44166"/>
                  <a:pt x="887557" y="56904"/>
                  <a:pt x="871838" y="56904"/>
                </a:cubicBezTo>
                <a:cubicBezTo>
                  <a:pt x="856119" y="56904"/>
                  <a:pt x="843377" y="44166"/>
                  <a:pt x="843377" y="28452"/>
                </a:cubicBezTo>
                <a:cubicBezTo>
                  <a:pt x="843377" y="12738"/>
                  <a:pt x="856119" y="0"/>
                  <a:pt x="871838" y="0"/>
                </a:cubicBezTo>
                <a:close/>
                <a:moveTo>
                  <a:pt x="751356" y="0"/>
                </a:moveTo>
                <a:cubicBezTo>
                  <a:pt x="767075" y="0"/>
                  <a:pt x="779817" y="12738"/>
                  <a:pt x="779817" y="28452"/>
                </a:cubicBezTo>
                <a:cubicBezTo>
                  <a:pt x="779817" y="44166"/>
                  <a:pt x="767075" y="56904"/>
                  <a:pt x="751356" y="56904"/>
                </a:cubicBezTo>
                <a:cubicBezTo>
                  <a:pt x="735637" y="56904"/>
                  <a:pt x="722895" y="44166"/>
                  <a:pt x="722895" y="28452"/>
                </a:cubicBezTo>
                <a:cubicBezTo>
                  <a:pt x="722895" y="12738"/>
                  <a:pt x="735637" y="0"/>
                  <a:pt x="751356" y="0"/>
                </a:cubicBezTo>
                <a:close/>
                <a:moveTo>
                  <a:pt x="630873" y="0"/>
                </a:moveTo>
                <a:cubicBezTo>
                  <a:pt x="646592" y="0"/>
                  <a:pt x="659334" y="12738"/>
                  <a:pt x="659334" y="28452"/>
                </a:cubicBezTo>
                <a:cubicBezTo>
                  <a:pt x="659334" y="44166"/>
                  <a:pt x="646592" y="56904"/>
                  <a:pt x="630873" y="56904"/>
                </a:cubicBezTo>
                <a:cubicBezTo>
                  <a:pt x="615154" y="56904"/>
                  <a:pt x="602412" y="44166"/>
                  <a:pt x="602412" y="28452"/>
                </a:cubicBezTo>
                <a:cubicBezTo>
                  <a:pt x="602412" y="12738"/>
                  <a:pt x="615154" y="0"/>
                  <a:pt x="630873" y="0"/>
                </a:cubicBezTo>
                <a:close/>
                <a:moveTo>
                  <a:pt x="510391" y="0"/>
                </a:moveTo>
                <a:cubicBezTo>
                  <a:pt x="526110" y="0"/>
                  <a:pt x="538852" y="12738"/>
                  <a:pt x="538852" y="28452"/>
                </a:cubicBezTo>
                <a:cubicBezTo>
                  <a:pt x="538852" y="44166"/>
                  <a:pt x="526110" y="56904"/>
                  <a:pt x="510391" y="56904"/>
                </a:cubicBezTo>
                <a:cubicBezTo>
                  <a:pt x="494672" y="56904"/>
                  <a:pt x="481930" y="44166"/>
                  <a:pt x="481930" y="28452"/>
                </a:cubicBezTo>
                <a:cubicBezTo>
                  <a:pt x="481930" y="12738"/>
                  <a:pt x="494672" y="0"/>
                  <a:pt x="510391" y="0"/>
                </a:cubicBezTo>
                <a:close/>
                <a:moveTo>
                  <a:pt x="389908" y="0"/>
                </a:moveTo>
                <a:cubicBezTo>
                  <a:pt x="405627" y="0"/>
                  <a:pt x="418369" y="12738"/>
                  <a:pt x="418369" y="28452"/>
                </a:cubicBezTo>
                <a:cubicBezTo>
                  <a:pt x="418369" y="44166"/>
                  <a:pt x="405627" y="56904"/>
                  <a:pt x="389908" y="56904"/>
                </a:cubicBezTo>
                <a:cubicBezTo>
                  <a:pt x="374189" y="56904"/>
                  <a:pt x="361447" y="44166"/>
                  <a:pt x="361447" y="28452"/>
                </a:cubicBezTo>
                <a:cubicBezTo>
                  <a:pt x="361447" y="12738"/>
                  <a:pt x="374189" y="0"/>
                  <a:pt x="389908" y="0"/>
                </a:cubicBezTo>
                <a:close/>
                <a:moveTo>
                  <a:pt x="269426" y="0"/>
                </a:moveTo>
                <a:cubicBezTo>
                  <a:pt x="285145" y="0"/>
                  <a:pt x="297887" y="12738"/>
                  <a:pt x="297887" y="28452"/>
                </a:cubicBezTo>
                <a:cubicBezTo>
                  <a:pt x="297887" y="44166"/>
                  <a:pt x="285145" y="56904"/>
                  <a:pt x="269426" y="56904"/>
                </a:cubicBezTo>
                <a:cubicBezTo>
                  <a:pt x="253707" y="56904"/>
                  <a:pt x="240965" y="44166"/>
                  <a:pt x="240965" y="28452"/>
                </a:cubicBezTo>
                <a:cubicBezTo>
                  <a:pt x="240965" y="12738"/>
                  <a:pt x="253707" y="0"/>
                  <a:pt x="269426" y="0"/>
                </a:cubicBezTo>
                <a:close/>
                <a:moveTo>
                  <a:pt x="148943" y="0"/>
                </a:moveTo>
                <a:cubicBezTo>
                  <a:pt x="164662" y="0"/>
                  <a:pt x="177404" y="12738"/>
                  <a:pt x="177404" y="28452"/>
                </a:cubicBezTo>
                <a:cubicBezTo>
                  <a:pt x="177404" y="44166"/>
                  <a:pt x="164662" y="56904"/>
                  <a:pt x="148943" y="56904"/>
                </a:cubicBezTo>
                <a:cubicBezTo>
                  <a:pt x="133224" y="56904"/>
                  <a:pt x="120482" y="44166"/>
                  <a:pt x="120482" y="28452"/>
                </a:cubicBezTo>
                <a:cubicBezTo>
                  <a:pt x="120482" y="12738"/>
                  <a:pt x="133224" y="0"/>
                  <a:pt x="148943" y="0"/>
                </a:cubicBezTo>
                <a:close/>
                <a:moveTo>
                  <a:pt x="28461" y="0"/>
                </a:moveTo>
                <a:cubicBezTo>
                  <a:pt x="44180" y="0"/>
                  <a:pt x="56922" y="12738"/>
                  <a:pt x="56922" y="28452"/>
                </a:cubicBezTo>
                <a:cubicBezTo>
                  <a:pt x="56922" y="44166"/>
                  <a:pt x="44180" y="56904"/>
                  <a:pt x="28461" y="56904"/>
                </a:cubicBezTo>
                <a:cubicBezTo>
                  <a:pt x="12742" y="56904"/>
                  <a:pt x="0" y="44166"/>
                  <a:pt x="0" y="28452"/>
                </a:cubicBezTo>
                <a:cubicBezTo>
                  <a:pt x="0" y="12738"/>
                  <a:pt x="12742" y="0"/>
                  <a:pt x="28461" y="0"/>
                </a:cubicBezTo>
                <a:close/>
              </a:path>
            </a:pathLst>
          </a:custGeom>
          <a:solidFill>
            <a:schemeClr val="accent1">
              <a:alpha val="3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20000"/>
              </a:lnSpc>
              <a:tabLst>
                <a:tab pos="0" algn="l"/>
              </a:tabLst>
            </a:pPr>
            <a:endParaRPr lang="en-US" sz="1800" b="0" strike="noStrike" spc="-1">
              <a:solidFill>
                <a:schemeClr val="lt1"/>
              </a:solidFill>
              <a:latin typeface="Arial"/>
              <a:ea typeface="Arial"/>
            </a:endParaRPr>
          </a:p>
        </p:txBody>
      </p:sp>
      <p:sp>
        <p:nvSpPr>
          <p:cNvPr id="179" name="Google Shape;392;p13"/>
          <p:cNvSpPr/>
          <p:nvPr/>
        </p:nvSpPr>
        <p:spPr>
          <a:xfrm rot="10800000">
            <a:off x="11371680" y="777600"/>
            <a:ext cx="281520" cy="571680"/>
          </a:xfrm>
          <a:custGeom>
            <a:avLst/>
            <a:gdLst>
              <a:gd name="textAreaLeft" fmla="*/ 0 w 281520"/>
              <a:gd name="textAreaRight" fmla="*/ 281880 w 281520"/>
              <a:gd name="textAreaTop" fmla="*/ 0 h 571680"/>
              <a:gd name="textAreaBottom" fmla="*/ 572040 h 571680"/>
            </a:gdLst>
            <a:ahLst/>
            <a:cxnLst/>
            <a:rect l="textAreaLeft" t="textAreaTop" r="textAreaRight" b="textAreaBottom"/>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alpha val="3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20000"/>
              </a:lnSpc>
              <a:tabLst>
                <a:tab pos="0" algn="l"/>
              </a:tabLst>
            </a:pPr>
            <a:endParaRPr lang="en-US" sz="1800" b="0" strike="noStrike" spc="-1">
              <a:solidFill>
                <a:schemeClr val="lt1"/>
              </a:solidFill>
              <a:latin typeface="Arial"/>
              <a:ea typeface="Arial"/>
            </a:endParaRPr>
          </a:p>
        </p:txBody>
      </p:sp>
      <p:sp>
        <p:nvSpPr>
          <p:cNvPr id="180" name="Google Shape;393;p13"/>
          <p:cNvSpPr/>
          <p:nvPr/>
        </p:nvSpPr>
        <p:spPr>
          <a:xfrm rot="10800000">
            <a:off x="10998000" y="777600"/>
            <a:ext cx="281520" cy="571680"/>
          </a:xfrm>
          <a:custGeom>
            <a:avLst/>
            <a:gdLst>
              <a:gd name="textAreaLeft" fmla="*/ 0 w 281520"/>
              <a:gd name="textAreaRight" fmla="*/ 281880 w 281520"/>
              <a:gd name="textAreaTop" fmla="*/ 0 h 571680"/>
              <a:gd name="textAreaBottom" fmla="*/ 572040 h 571680"/>
            </a:gdLst>
            <a:ahLst/>
            <a:cxnLst/>
            <a:rect l="textAreaLeft" t="textAreaTop" r="textAreaRight" b="textAreaBottom"/>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alpha val="3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20000"/>
              </a:lnSpc>
              <a:tabLst>
                <a:tab pos="0" algn="l"/>
              </a:tabLst>
            </a:pPr>
            <a:endParaRPr lang="en-US" sz="1800" b="0" strike="noStrike" spc="-1">
              <a:solidFill>
                <a:schemeClr val="lt1"/>
              </a:solidFill>
              <a:latin typeface="Arial"/>
              <a:ea typeface="Arial"/>
            </a:endParaRPr>
          </a:p>
        </p:txBody>
      </p:sp>
      <p:sp>
        <p:nvSpPr>
          <p:cNvPr id="181" name="Google Shape;394;p13"/>
          <p:cNvSpPr/>
          <p:nvPr/>
        </p:nvSpPr>
        <p:spPr>
          <a:xfrm rot="10800000">
            <a:off x="11270880" y="676800"/>
            <a:ext cx="281520" cy="571680"/>
          </a:xfrm>
          <a:custGeom>
            <a:avLst/>
            <a:gdLst>
              <a:gd name="textAreaLeft" fmla="*/ 0 w 281520"/>
              <a:gd name="textAreaRight" fmla="*/ 281880 w 281520"/>
              <a:gd name="textAreaTop" fmla="*/ 0 h 571680"/>
              <a:gd name="textAreaBottom" fmla="*/ 572040 h 571680"/>
            </a:gdLst>
            <a:ahLst/>
            <a:cxnLst/>
            <a:rect l="textAreaLeft" t="textAreaTop" r="textAreaRight" b="textAreaBottom"/>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noFill/>
          <a:ln w="38100" cap="rnd">
            <a:solidFill>
              <a:srgbClr val="E6593D"/>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20000"/>
              </a:lnSpc>
              <a:tabLst>
                <a:tab pos="0" algn="l"/>
              </a:tabLst>
            </a:pPr>
            <a:endParaRPr lang="en-US" sz="1800" b="0" strike="noStrike" spc="-1">
              <a:solidFill>
                <a:schemeClr val="lt1"/>
              </a:solidFill>
              <a:latin typeface="Arial"/>
              <a:ea typeface="Arial"/>
            </a:endParaRPr>
          </a:p>
        </p:txBody>
      </p:sp>
      <p:sp>
        <p:nvSpPr>
          <p:cNvPr id="182" name="Google Shape;395;p13"/>
          <p:cNvSpPr/>
          <p:nvPr/>
        </p:nvSpPr>
        <p:spPr>
          <a:xfrm rot="10800000">
            <a:off x="10896840" y="676800"/>
            <a:ext cx="281520" cy="571680"/>
          </a:xfrm>
          <a:custGeom>
            <a:avLst/>
            <a:gdLst>
              <a:gd name="textAreaLeft" fmla="*/ 0 w 281520"/>
              <a:gd name="textAreaRight" fmla="*/ 281880 w 281520"/>
              <a:gd name="textAreaTop" fmla="*/ 0 h 571680"/>
              <a:gd name="textAreaBottom" fmla="*/ 572040 h 571680"/>
            </a:gdLst>
            <a:ahLst/>
            <a:cxnLst/>
            <a:rect l="textAreaLeft" t="textAreaTop" r="textAreaRight" b="textAreaBottom"/>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noFill/>
          <a:ln w="38100" cap="rnd">
            <a:solidFill>
              <a:srgbClr val="E6593D"/>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20000"/>
              </a:lnSpc>
              <a:tabLst>
                <a:tab pos="0" algn="l"/>
              </a:tabLst>
            </a:pPr>
            <a:endParaRPr lang="en-US" sz="1800" b="0" strike="noStrike" spc="-1">
              <a:solidFill>
                <a:schemeClr val="lt1"/>
              </a:solidFill>
              <a:latin typeface="Arial"/>
              <a:ea typeface="Arial"/>
            </a:endParaRPr>
          </a:p>
        </p:txBody>
      </p:sp>
      <p:sp>
        <p:nvSpPr>
          <p:cNvPr id="183" name="Google Shape;396;p13"/>
          <p:cNvSpPr/>
          <p:nvPr/>
        </p:nvSpPr>
        <p:spPr>
          <a:xfrm>
            <a:off x="568440" y="2072160"/>
            <a:ext cx="10851480" cy="36093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normAutofit fontScale="70698"/>
          </a:bodyPr>
          <a:lstStyle/>
          <a:p>
            <a:pPr marL="457200" indent="-457200">
              <a:lnSpc>
                <a:spcPct val="120000"/>
              </a:lnSpc>
              <a:buClr>
                <a:srgbClr val="ED7D31"/>
              </a:buClr>
              <a:buFont typeface="Noto Sans Symbols"/>
              <a:buChar char="⮚"/>
            </a:pPr>
            <a:r>
              <a:rPr lang="en-US" sz="2800" b="1" strike="noStrike" spc="-1">
                <a:solidFill>
                  <a:srgbClr val="3F3F3F"/>
                </a:solidFill>
                <a:latin typeface="Times New Roman"/>
                <a:ea typeface="Times New Roman"/>
              </a:rPr>
              <a:t>Orange Bonds are bonds governed by three Orange Bond Principles™.</a:t>
            </a:r>
            <a:endParaRPr lang="en-US" sz="2800" b="0" strike="noStrike" spc="-1">
              <a:solidFill>
                <a:srgbClr val="000000"/>
              </a:solidFill>
              <a:latin typeface="Arial"/>
            </a:endParaRPr>
          </a:p>
          <a:p>
            <a:pPr marL="361800" lvl="1" indent="-177840">
              <a:lnSpc>
                <a:spcPct val="120000"/>
              </a:lnSpc>
              <a:buClr>
                <a:srgbClr val="ED7D31"/>
              </a:buClr>
              <a:buFont typeface="Times New Roman"/>
              <a:buChar char="•"/>
            </a:pPr>
            <a:r>
              <a:rPr lang="en-US" sz="2800" b="0" strike="noStrike" spc="-1">
                <a:solidFill>
                  <a:srgbClr val="3F3F3F"/>
                </a:solidFill>
                <a:latin typeface="Times New Roman"/>
                <a:ea typeface="Times New Roman"/>
              </a:rPr>
              <a:t>Orange Bonds are the world's first asset class built by and for the Global South, with 99% of them focused on financing gender equality</a:t>
            </a:r>
            <a:endParaRPr lang="en-US" sz="2800" b="0" strike="noStrike" spc="-1">
              <a:solidFill>
                <a:srgbClr val="000000"/>
              </a:solidFill>
              <a:latin typeface="Arial"/>
            </a:endParaRPr>
          </a:p>
          <a:p>
            <a:pPr marL="361800" lvl="1" indent="-177840">
              <a:lnSpc>
                <a:spcPct val="120000"/>
              </a:lnSpc>
              <a:buClr>
                <a:srgbClr val="ED7D31"/>
              </a:buClr>
              <a:buFont typeface="Times New Roman"/>
              <a:buChar char="•"/>
            </a:pPr>
            <a:r>
              <a:rPr lang="en-US" sz="2800" b="0" strike="noStrike" spc="-1">
                <a:solidFill>
                  <a:srgbClr val="3F3F3F"/>
                </a:solidFill>
                <a:latin typeface="Times New Roman"/>
                <a:ea typeface="Times New Roman"/>
              </a:rPr>
              <a:t>Uniquely cross-cutting, the Orange Bond asset class supports not only gender equity but also drives climate resilience, economic prosperity, and sustainable peace.</a:t>
            </a:r>
            <a:endParaRPr lang="en-US" sz="2800" b="0" strike="noStrike" spc="-1">
              <a:solidFill>
                <a:srgbClr val="000000"/>
              </a:solidFill>
              <a:latin typeface="Arial"/>
            </a:endParaRPr>
          </a:p>
          <a:p>
            <a:pPr marL="457200" indent="-457200">
              <a:lnSpc>
                <a:spcPct val="120000"/>
              </a:lnSpc>
              <a:spcBef>
                <a:spcPts val="1001"/>
              </a:spcBef>
              <a:buClr>
                <a:srgbClr val="ED7D31"/>
              </a:buClr>
              <a:buFont typeface="Noto Sans Symbols"/>
              <a:buChar char="⮚"/>
            </a:pPr>
            <a:r>
              <a:rPr lang="en-US" sz="2800" b="1" strike="noStrike" spc="-1">
                <a:solidFill>
                  <a:srgbClr val="3F3F3F"/>
                </a:solidFill>
                <a:latin typeface="Times New Roman"/>
                <a:ea typeface="Times New Roman"/>
              </a:rPr>
              <a:t>An Orange Bond must have</a:t>
            </a:r>
            <a:endParaRPr lang="en-US" sz="2800" b="0" strike="noStrike" spc="-1">
              <a:solidFill>
                <a:srgbClr val="000000"/>
              </a:solidFill>
              <a:latin typeface="Arial"/>
            </a:endParaRPr>
          </a:p>
          <a:p>
            <a:pPr marL="361800" lvl="1" indent="-177840">
              <a:lnSpc>
                <a:spcPct val="120000"/>
              </a:lnSpc>
              <a:buClr>
                <a:srgbClr val="3F3F3F"/>
              </a:buClr>
              <a:buFont typeface="Times New Roman"/>
              <a:buChar char="•"/>
            </a:pPr>
            <a:r>
              <a:rPr lang="en-US" sz="2800" b="0" strike="noStrike" spc="-1">
                <a:solidFill>
                  <a:srgbClr val="3F3F3F"/>
                </a:solidFill>
                <a:latin typeface="Times New Roman"/>
                <a:ea typeface="Times New Roman"/>
              </a:rPr>
              <a:t>  gender-positive capital allocation, </a:t>
            </a:r>
            <a:endParaRPr lang="en-US" sz="2800" b="0" strike="noStrike" spc="-1">
              <a:solidFill>
                <a:srgbClr val="000000"/>
              </a:solidFill>
              <a:latin typeface="Arial"/>
            </a:endParaRPr>
          </a:p>
          <a:p>
            <a:pPr marL="361800" lvl="1" indent="-177840">
              <a:lnSpc>
                <a:spcPct val="120000"/>
              </a:lnSpc>
              <a:buClr>
                <a:srgbClr val="3F3F3F"/>
              </a:buClr>
              <a:buFont typeface="Times New Roman"/>
              <a:buChar char="•"/>
            </a:pPr>
            <a:r>
              <a:rPr lang="en-US" sz="2800" b="0" strike="noStrike" spc="-1">
                <a:solidFill>
                  <a:srgbClr val="3F3F3F"/>
                </a:solidFill>
                <a:latin typeface="Times New Roman"/>
                <a:ea typeface="Times New Roman"/>
              </a:rPr>
              <a:t>  gender-lens capacity and diversity in leadership, and </a:t>
            </a:r>
            <a:endParaRPr lang="en-US" sz="2800" b="0" strike="noStrike" spc="-1">
              <a:solidFill>
                <a:srgbClr val="000000"/>
              </a:solidFill>
              <a:latin typeface="Arial"/>
            </a:endParaRPr>
          </a:p>
          <a:p>
            <a:pPr marL="361800" lvl="1" indent="-177840">
              <a:lnSpc>
                <a:spcPct val="120000"/>
              </a:lnSpc>
              <a:buClr>
                <a:srgbClr val="3F3F3F"/>
              </a:buClr>
              <a:buFont typeface="Times New Roman"/>
              <a:buChar char="•"/>
            </a:pPr>
            <a:r>
              <a:rPr lang="en-US" sz="2800" b="0" strike="noStrike" spc="-1">
                <a:solidFill>
                  <a:srgbClr val="3F3F3F"/>
                </a:solidFill>
                <a:latin typeface="Times New Roman"/>
                <a:ea typeface="Times New Roman"/>
              </a:rPr>
              <a:t>  transparency in the investment process and reporting.</a:t>
            </a:r>
            <a:endParaRPr lang="en-US" sz="2800" b="0" strike="noStrike" spc="-1">
              <a:solidFill>
                <a:srgbClr val="000000"/>
              </a:solidFill>
              <a:latin typeface="Arial"/>
            </a:endParaRPr>
          </a:p>
        </p:txBody>
      </p:sp>
      <p:sp>
        <p:nvSpPr>
          <p:cNvPr id="184" name="Google Shape;397;p13"/>
          <p:cNvSpPr/>
          <p:nvPr/>
        </p:nvSpPr>
        <p:spPr>
          <a:xfrm>
            <a:off x="551520" y="405360"/>
            <a:ext cx="168120" cy="431280"/>
          </a:xfrm>
          <a:prstGeom prst="parallelogram">
            <a:avLst>
              <a:gd name="adj" fmla="val 36031"/>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Times New Roman"/>
              <a:ea typeface="Times New Roman"/>
            </a:endParaRPr>
          </a:p>
        </p:txBody>
      </p:sp>
      <p:sp>
        <p:nvSpPr>
          <p:cNvPr id="185" name="Google Shape;398;p13"/>
          <p:cNvSpPr/>
          <p:nvPr/>
        </p:nvSpPr>
        <p:spPr>
          <a:xfrm>
            <a:off x="929520" y="408240"/>
            <a:ext cx="609516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3000" b="1" strike="noStrike" spc="-1">
                <a:solidFill>
                  <a:schemeClr val="dk1"/>
                </a:solidFill>
                <a:latin typeface="Times New Roman"/>
                <a:ea typeface="Times New Roman"/>
              </a:rPr>
              <a:t>Orange Bonds’ framework</a:t>
            </a:r>
            <a:endParaRPr lang="en-US" sz="3000" b="0" strike="noStrike" spc="-1">
              <a:solidFill>
                <a:srgbClr val="000000"/>
              </a:solidFill>
              <a:latin typeface="Arial"/>
            </a:endParaRPr>
          </a:p>
        </p:txBody>
      </p:sp>
      <p:sp>
        <p:nvSpPr>
          <p:cNvPr id="186" name="Google Shape;399;p13"/>
          <p:cNvSpPr/>
          <p:nvPr/>
        </p:nvSpPr>
        <p:spPr>
          <a:xfrm>
            <a:off x="11302200" y="6242040"/>
            <a:ext cx="548640" cy="354960"/>
          </a:xfrm>
          <a:prstGeom prst="roundRect">
            <a:avLst>
              <a:gd name="adj" fmla="val 16667"/>
            </a:avLst>
          </a:prstGeom>
          <a:solidFill>
            <a:schemeClr val="accent1">
              <a:alpha val="55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1800" b="0" strike="noStrike" spc="-1">
                <a:solidFill>
                  <a:srgbClr val="F2F2F2"/>
                </a:solidFill>
                <a:latin typeface="Times New Roman"/>
                <a:ea typeface="Times New Roman"/>
              </a:rPr>
              <a:t>9</a:t>
            </a:r>
            <a:endParaRPr lang="en-US" sz="1800" b="0" strike="noStrike" spc="-1">
              <a:solidFill>
                <a:srgbClr val="FFFFFF"/>
              </a:solidFill>
              <a:latin typeface="Arial"/>
            </a:endParaRPr>
          </a:p>
        </p:txBody>
      </p:sp>
    </p:spTree>
  </p:cSld>
  <p:clrMapOvr>
    <a:masterClrMapping/>
  </p:clrMapOvr>
</p:sld>
</file>

<file path=ppt/theme/theme1.xml><?xml version="1.0" encoding="utf-8"?>
<a:theme xmlns:a="http://schemas.openxmlformats.org/drawingml/2006/main" name="Office 主题​​">
  <a:themeElements>
    <a:clrScheme name="自定义 55">
      <a:dk1>
        <a:srgbClr val="000000"/>
      </a:dk1>
      <a:lt1>
        <a:srgbClr val="FFFFFF"/>
      </a:lt1>
      <a:dk2>
        <a:srgbClr val="44546A"/>
      </a:dk2>
      <a:lt2>
        <a:srgbClr val="E7E6E6"/>
      </a:lt2>
      <a:accent1>
        <a:srgbClr val="E6593D"/>
      </a:accent1>
      <a:accent2>
        <a:srgbClr val="ED7D31"/>
      </a:accent2>
      <a:accent3>
        <a:srgbClr val="DD5418"/>
      </a:accent3>
      <a:accent4>
        <a:srgbClr val="DA2E21"/>
      </a:accent4>
      <a:accent5>
        <a:srgbClr val="E39D58"/>
      </a:accent5>
      <a:accent6>
        <a:srgbClr val="FFC000"/>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Office 主题​​">
  <a:themeElements>
    <a:clrScheme name="自定义 55">
      <a:dk1>
        <a:srgbClr val="000000"/>
      </a:dk1>
      <a:lt1>
        <a:srgbClr val="FFFFFF"/>
      </a:lt1>
      <a:dk2>
        <a:srgbClr val="44546A"/>
      </a:dk2>
      <a:lt2>
        <a:srgbClr val="E7E6E6"/>
      </a:lt2>
      <a:accent1>
        <a:srgbClr val="E6593D"/>
      </a:accent1>
      <a:accent2>
        <a:srgbClr val="ED7D31"/>
      </a:accent2>
      <a:accent3>
        <a:srgbClr val="DD5418"/>
      </a:accent3>
      <a:accent4>
        <a:srgbClr val="DA2E21"/>
      </a:accent4>
      <a:accent5>
        <a:srgbClr val="E39D58"/>
      </a:accent5>
      <a:accent6>
        <a:srgbClr val="FFC000"/>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xml><?xml version="1.0" encoding="utf-8"?>
<a:theme xmlns:a="http://schemas.openxmlformats.org/drawingml/2006/main" name="Office 主题​​">
  <a:themeElements>
    <a:clrScheme name="自定义 55">
      <a:dk1>
        <a:srgbClr val="000000"/>
      </a:dk1>
      <a:lt1>
        <a:srgbClr val="FFFFFF"/>
      </a:lt1>
      <a:dk2>
        <a:srgbClr val="44546A"/>
      </a:dk2>
      <a:lt2>
        <a:srgbClr val="E7E6E6"/>
      </a:lt2>
      <a:accent1>
        <a:srgbClr val="E6593D"/>
      </a:accent1>
      <a:accent2>
        <a:srgbClr val="ED7D31"/>
      </a:accent2>
      <a:accent3>
        <a:srgbClr val="DD5418"/>
      </a:accent3>
      <a:accent4>
        <a:srgbClr val="DA2E21"/>
      </a:accent4>
      <a:accent5>
        <a:srgbClr val="E39D58"/>
      </a:accent5>
      <a:accent6>
        <a:srgbClr val="FFC000"/>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xml><?xml version="1.0" encoding="utf-8"?>
<a:theme xmlns:a="http://schemas.openxmlformats.org/drawingml/2006/main" name="1_Office 主题​​">
  <a:themeElements>
    <a:clrScheme name="自定义 55">
      <a:dk1>
        <a:srgbClr val="000000"/>
      </a:dk1>
      <a:lt1>
        <a:srgbClr val="FFFFFF"/>
      </a:lt1>
      <a:dk2>
        <a:srgbClr val="44546A"/>
      </a:dk2>
      <a:lt2>
        <a:srgbClr val="E7E6E6"/>
      </a:lt2>
      <a:accent1>
        <a:srgbClr val="E6593D"/>
      </a:accent1>
      <a:accent2>
        <a:srgbClr val="ED7D31"/>
      </a:accent2>
      <a:accent3>
        <a:srgbClr val="DD5418"/>
      </a:accent3>
      <a:accent4>
        <a:srgbClr val="DA2E21"/>
      </a:accent4>
      <a:accent5>
        <a:srgbClr val="E39D58"/>
      </a:accent5>
      <a:accent6>
        <a:srgbClr val="FFC000"/>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主题​​">
  <a:themeElements>
    <a:clrScheme name="自定义 55">
      <a:dk1>
        <a:srgbClr val="000000"/>
      </a:dk1>
      <a:lt1>
        <a:srgbClr val="FFFFFF"/>
      </a:lt1>
      <a:dk2>
        <a:srgbClr val="44546A"/>
      </a:dk2>
      <a:lt2>
        <a:srgbClr val="E7E6E6"/>
      </a:lt2>
      <a:accent1>
        <a:srgbClr val="E6593D"/>
      </a:accent1>
      <a:accent2>
        <a:srgbClr val="ED7D31"/>
      </a:accent2>
      <a:accent3>
        <a:srgbClr val="DD5418"/>
      </a:accent3>
      <a:accent4>
        <a:srgbClr val="DA2E21"/>
      </a:accent4>
      <a:accent5>
        <a:srgbClr val="E39D58"/>
      </a:accent5>
      <a:accent6>
        <a:srgbClr val="FFC000"/>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主题​​">
  <a:themeElements>
    <a:clrScheme name="自定义 55">
      <a:dk1>
        <a:srgbClr val="000000"/>
      </a:dk1>
      <a:lt1>
        <a:srgbClr val="FFFFFF"/>
      </a:lt1>
      <a:dk2>
        <a:srgbClr val="44546A"/>
      </a:dk2>
      <a:lt2>
        <a:srgbClr val="E7E6E6"/>
      </a:lt2>
      <a:accent1>
        <a:srgbClr val="E6593D"/>
      </a:accent1>
      <a:accent2>
        <a:srgbClr val="ED7D31"/>
      </a:accent2>
      <a:accent3>
        <a:srgbClr val="DD5418"/>
      </a:accent3>
      <a:accent4>
        <a:srgbClr val="DA2E21"/>
      </a:accent4>
      <a:accent5>
        <a:srgbClr val="E39D58"/>
      </a:accent5>
      <a:accent6>
        <a:srgbClr val="FFC000"/>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Office 主题​​">
  <a:themeElements>
    <a:clrScheme name="自定义 55">
      <a:dk1>
        <a:srgbClr val="000000"/>
      </a:dk1>
      <a:lt1>
        <a:srgbClr val="FFFFFF"/>
      </a:lt1>
      <a:dk2>
        <a:srgbClr val="44546A"/>
      </a:dk2>
      <a:lt2>
        <a:srgbClr val="E7E6E6"/>
      </a:lt2>
      <a:accent1>
        <a:srgbClr val="E6593D"/>
      </a:accent1>
      <a:accent2>
        <a:srgbClr val="ED7D31"/>
      </a:accent2>
      <a:accent3>
        <a:srgbClr val="DD5418"/>
      </a:accent3>
      <a:accent4>
        <a:srgbClr val="DA2E21"/>
      </a:accent4>
      <a:accent5>
        <a:srgbClr val="E39D58"/>
      </a:accent5>
      <a:accent6>
        <a:srgbClr val="FFC000"/>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Office 主题​​">
  <a:themeElements>
    <a:clrScheme name="自定义 55">
      <a:dk1>
        <a:srgbClr val="000000"/>
      </a:dk1>
      <a:lt1>
        <a:srgbClr val="FFFFFF"/>
      </a:lt1>
      <a:dk2>
        <a:srgbClr val="44546A"/>
      </a:dk2>
      <a:lt2>
        <a:srgbClr val="E7E6E6"/>
      </a:lt2>
      <a:accent1>
        <a:srgbClr val="E6593D"/>
      </a:accent1>
      <a:accent2>
        <a:srgbClr val="ED7D31"/>
      </a:accent2>
      <a:accent3>
        <a:srgbClr val="DD5418"/>
      </a:accent3>
      <a:accent4>
        <a:srgbClr val="DA2E21"/>
      </a:accent4>
      <a:accent5>
        <a:srgbClr val="E39D58"/>
      </a:accent5>
      <a:accent6>
        <a:srgbClr val="FFC000"/>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Office 主题​​">
  <a:themeElements>
    <a:clrScheme name="自定义 55">
      <a:dk1>
        <a:srgbClr val="000000"/>
      </a:dk1>
      <a:lt1>
        <a:srgbClr val="FFFFFF"/>
      </a:lt1>
      <a:dk2>
        <a:srgbClr val="44546A"/>
      </a:dk2>
      <a:lt2>
        <a:srgbClr val="E7E6E6"/>
      </a:lt2>
      <a:accent1>
        <a:srgbClr val="E6593D"/>
      </a:accent1>
      <a:accent2>
        <a:srgbClr val="ED7D31"/>
      </a:accent2>
      <a:accent3>
        <a:srgbClr val="DD5418"/>
      </a:accent3>
      <a:accent4>
        <a:srgbClr val="DA2E21"/>
      </a:accent4>
      <a:accent5>
        <a:srgbClr val="E39D58"/>
      </a:accent5>
      <a:accent6>
        <a:srgbClr val="FFC000"/>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Office 主题​​">
  <a:themeElements>
    <a:clrScheme name="自定义 55">
      <a:dk1>
        <a:srgbClr val="000000"/>
      </a:dk1>
      <a:lt1>
        <a:srgbClr val="FFFFFF"/>
      </a:lt1>
      <a:dk2>
        <a:srgbClr val="44546A"/>
      </a:dk2>
      <a:lt2>
        <a:srgbClr val="E7E6E6"/>
      </a:lt2>
      <a:accent1>
        <a:srgbClr val="E6593D"/>
      </a:accent1>
      <a:accent2>
        <a:srgbClr val="ED7D31"/>
      </a:accent2>
      <a:accent3>
        <a:srgbClr val="DD5418"/>
      </a:accent3>
      <a:accent4>
        <a:srgbClr val="DA2E21"/>
      </a:accent4>
      <a:accent5>
        <a:srgbClr val="E39D58"/>
      </a:accent5>
      <a:accent6>
        <a:srgbClr val="FFC000"/>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Office 主题​​">
  <a:themeElements>
    <a:clrScheme name="自定义 55">
      <a:dk1>
        <a:srgbClr val="000000"/>
      </a:dk1>
      <a:lt1>
        <a:srgbClr val="FFFFFF"/>
      </a:lt1>
      <a:dk2>
        <a:srgbClr val="44546A"/>
      </a:dk2>
      <a:lt2>
        <a:srgbClr val="E7E6E6"/>
      </a:lt2>
      <a:accent1>
        <a:srgbClr val="E6593D"/>
      </a:accent1>
      <a:accent2>
        <a:srgbClr val="ED7D31"/>
      </a:accent2>
      <a:accent3>
        <a:srgbClr val="DD5418"/>
      </a:accent3>
      <a:accent4>
        <a:srgbClr val="DA2E21"/>
      </a:accent4>
      <a:accent5>
        <a:srgbClr val="E39D58"/>
      </a:accent5>
      <a:accent6>
        <a:srgbClr val="FFC000"/>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name="Office 主题​​">
  <a:themeElements>
    <a:clrScheme name="自定义 55">
      <a:dk1>
        <a:srgbClr val="000000"/>
      </a:dk1>
      <a:lt1>
        <a:srgbClr val="FFFFFF"/>
      </a:lt1>
      <a:dk2>
        <a:srgbClr val="44546A"/>
      </a:dk2>
      <a:lt2>
        <a:srgbClr val="E7E6E6"/>
      </a:lt2>
      <a:accent1>
        <a:srgbClr val="E6593D"/>
      </a:accent1>
      <a:accent2>
        <a:srgbClr val="ED7D31"/>
      </a:accent2>
      <a:accent3>
        <a:srgbClr val="DD5418"/>
      </a:accent3>
      <a:accent4>
        <a:srgbClr val="DA2E21"/>
      </a:accent4>
      <a:accent5>
        <a:srgbClr val="E39D58"/>
      </a:accent5>
      <a:accent6>
        <a:srgbClr val="FFC000"/>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TotalTime>
  <Words>2877</Words>
  <Application>Microsoft Office PowerPoint</Application>
  <PresentationFormat>Widescreen</PresentationFormat>
  <Paragraphs>270</Paragraphs>
  <Slides>41</Slides>
  <Notes>0</Notes>
  <HiddenSlides>0</HiddenSlides>
  <MMClips>0</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41</vt:i4>
      </vt:variant>
    </vt:vector>
  </HeadingPairs>
  <TitlesOfParts>
    <vt:vector size="60" baseType="lpstr">
      <vt:lpstr>SimHei</vt:lpstr>
      <vt:lpstr>SimSun</vt:lpstr>
      <vt:lpstr>Arial</vt:lpstr>
      <vt:lpstr>Noto Sans Symbols</vt:lpstr>
      <vt:lpstr>Symbol</vt:lpstr>
      <vt:lpstr>Times New Roman</vt:lpstr>
      <vt:lpstr>Wingdings</vt:lpstr>
      <vt:lpstr>Office 主题​​</vt:lpstr>
      <vt:lpstr>Office 主题​​</vt:lpstr>
      <vt:lpstr>Office 主题​​</vt:lpstr>
      <vt:lpstr>Office 主题​​</vt:lpstr>
      <vt:lpstr>Office 主题​​</vt:lpstr>
      <vt:lpstr>Office 主题​​</vt:lpstr>
      <vt:lpstr>Office 主题​​</vt:lpstr>
      <vt:lpstr>Office 主题​​</vt:lpstr>
      <vt:lpstr>Office 主题​​</vt:lpstr>
      <vt:lpstr>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Chen Celery</dc:creator>
  <dc:description/>
  <cp:lastModifiedBy>Rumu Sarkar</cp:lastModifiedBy>
  <cp:revision>6</cp:revision>
  <dcterms:created xsi:type="dcterms:W3CDTF">2024-12-10T02:36:00Z</dcterms:created>
  <dcterms:modified xsi:type="dcterms:W3CDTF">2026-03-23T22:08:39Z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0446CC7D8F954933BA38D177E57FA3D5_12</vt:lpwstr>
  </property>
  <property fmtid="{D5CDD505-2E9C-101B-9397-08002B2CF9AE}" pid="3" name="KSOProductBuildVer">
    <vt:lpwstr>2052-12.1.0.19302</vt:lpwstr>
  </property>
  <property fmtid="{D5CDD505-2E9C-101B-9397-08002B2CF9AE}" pid="4" name="PresentationFormat">
    <vt:lpwstr>宽屏</vt:lpwstr>
  </property>
  <property fmtid="{D5CDD505-2E9C-101B-9397-08002B2CF9AE}" pid="5" name="Slides">
    <vt:i4>40</vt:i4>
  </property>
</Properties>
</file>