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8" r:id="rId3"/>
    <p:sldId id="276" r:id="rId4"/>
    <p:sldId id="281" r:id="rId5"/>
    <p:sldId id="277" r:id="rId6"/>
    <p:sldId id="285" r:id="rId7"/>
    <p:sldId id="278" r:id="rId8"/>
    <p:sldId id="279" r:id="rId9"/>
    <p:sldId id="280" r:id="rId10"/>
    <p:sldId id="282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0" r:id="rId19"/>
    <p:sldId id="286" r:id="rId20"/>
    <p:sldId id="283" r:id="rId21"/>
    <p:sldId id="266" r:id="rId22"/>
    <p:sldId id="284" r:id="rId23"/>
    <p:sldId id="267" r:id="rId24"/>
    <p:sldId id="268" r:id="rId25"/>
    <p:sldId id="269" r:id="rId26"/>
    <p:sldId id="271" r:id="rId27"/>
    <p:sldId id="272" r:id="rId28"/>
    <p:sldId id="273" r:id="rId29"/>
    <p:sldId id="274" r:id="rId30"/>
    <p:sldId id="275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969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-128" y="-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18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94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64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17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11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128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10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98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85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45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6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F917-6D44-4CB8-96DD-34DA34FD3A48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2CAC-7B35-4E35-AFC9-4D28D99AC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home.iprimus.com.au/metzke/Lowell.Mills.MA.jpg&amp;imgrefurl=http://home.iprimus.com.au/metzke/References2.html&amp;h=274&amp;w=417&amp;sz=53&amp;hl=en&amp;start=4&amp;um=1&amp;usg=__SqipG-QhRyXe7Yzjy0m11HBPp4I=&amp;tbnid=-OMgnDcluBhWQM:&amp;tbnh=82&amp;tbnw=125&amp;prev=/images?q=lowell+mills&amp;um=1&amp;hl=en&amp;sa=N" TargetMode="Externa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0844"/>
            <a:ext cx="9144000" cy="184709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Progressivism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Triangle fire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1890-1917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triangle shirtwaist f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86538"/>
            <a:ext cx="2757268" cy="36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767" y="4093698"/>
            <a:ext cx="3348110" cy="23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847166"/>
            <a:ext cx="10515600" cy="20305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was this particular event such a turning point?</a:t>
            </a:r>
            <a:endParaRPr lang="en-US" dirty="0"/>
          </a:p>
        </p:txBody>
      </p:sp>
      <p:pic>
        <p:nvPicPr>
          <p:cNvPr id="5122" name="Picture 2" descr="Image result for triangle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234" y="3346823"/>
            <a:ext cx="5266765" cy="35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0371" y="6225988"/>
            <a:ext cx="371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Identifying fire victims at the morgue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563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5495"/>
            <a:ext cx="10515600" cy="14351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roots of the tragedy can be traced to the rise of industrialization starting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5" name="Picture 5" descr="270766777_cb972d0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46632"/>
            <a:ext cx="4762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33429" y="5796254"/>
            <a:ext cx="332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/>
              <a:t>The Hand of Man   </a:t>
            </a:r>
            <a:r>
              <a:rPr lang="en-US" altLang="en-US" dirty="0"/>
              <a:t>Alfred Stieglitz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192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U.S. becomes an </a:t>
            </a:r>
            <a:r>
              <a:rPr lang="en-US" altLang="en-US" dirty="0"/>
              <a:t>industrial giant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/>
          <a:lstStyle/>
          <a:p>
            <a:r>
              <a:rPr lang="en-US" altLang="en-US" dirty="0" smtClean="0"/>
              <a:t>U.S. population </a:t>
            </a:r>
            <a:r>
              <a:rPr lang="en-US" altLang="en-US" dirty="0"/>
              <a:t>doubles, </a:t>
            </a:r>
            <a:r>
              <a:rPr lang="en-US" altLang="en-US" dirty="0" smtClean="0"/>
              <a:t>1870-1900</a:t>
            </a:r>
            <a:endParaRPr lang="en-US" altLang="en-US" dirty="0"/>
          </a:p>
          <a:p>
            <a:r>
              <a:rPr lang="en-US" altLang="en-US" dirty="0"/>
              <a:t>Value of manufactures grows </a:t>
            </a:r>
            <a:r>
              <a:rPr lang="en-US" altLang="en-US" dirty="0" smtClean="0"/>
              <a:t>six-fold</a:t>
            </a:r>
            <a:endParaRPr lang="en-US" altLang="en-US" dirty="0"/>
          </a:p>
          <a:p>
            <a:r>
              <a:rPr lang="en-US" altLang="en-US" dirty="0"/>
              <a:t>From a predominantly rural nation into an urban-industrial society</a:t>
            </a:r>
          </a:p>
          <a:p>
            <a:r>
              <a:rPr lang="en-US" altLang="en-US" dirty="0"/>
              <a:t>Mass production, mass consumption, time-clock efficiency</a:t>
            </a:r>
          </a:p>
          <a:p>
            <a:r>
              <a:rPr lang="en-US" altLang="en-US" dirty="0"/>
              <a:t>Bigness becomes prevailing </a:t>
            </a:r>
            <a:r>
              <a:rPr lang="en-US" altLang="en-US" dirty="0" smtClean="0"/>
              <a:t>standard</a:t>
            </a:r>
          </a:p>
          <a:p>
            <a:r>
              <a:rPr lang="en-US" altLang="en-US" dirty="0" smtClean="0"/>
              <a:t>Foundation of the “Gilded Age”</a:t>
            </a:r>
          </a:p>
          <a:p>
            <a:r>
              <a:rPr lang="en-US" altLang="en-US" dirty="0" smtClean="0"/>
              <a:t>Ideal of Social Darwinism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Image result for factory scene, turn of the centu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201" y="4183091"/>
            <a:ext cx="4778799" cy="267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286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altLang="en-US" dirty="0"/>
              <a:t>Huge corporations formed, dominating the economy</a:t>
            </a:r>
          </a:p>
          <a:p>
            <a:r>
              <a:rPr lang="en-US" altLang="en-US" dirty="0"/>
              <a:t>Integration of production and distribution into single companies</a:t>
            </a:r>
          </a:p>
          <a:p>
            <a:r>
              <a:rPr lang="en-US" altLang="en-US" dirty="0"/>
              <a:t>Companies joined forces with competitors – </a:t>
            </a:r>
            <a:r>
              <a:rPr lang="en-US" altLang="en-US" dirty="0" smtClean="0"/>
              <a:t>trusts</a:t>
            </a:r>
          </a:p>
          <a:p>
            <a:r>
              <a:rPr lang="en-US" altLang="en-US" dirty="0" smtClean="0"/>
              <a:t>National markets established</a:t>
            </a:r>
          </a:p>
          <a:p>
            <a:r>
              <a:rPr lang="en-US" altLang="en-US" dirty="0" smtClean="0"/>
              <a:t>Myth of the capitalist hero, the robber baron</a:t>
            </a:r>
            <a:endParaRPr lang="en-US" altLang="en-US" dirty="0"/>
          </a:p>
          <a:p>
            <a:r>
              <a:rPr lang="en-US" altLang="en-US" dirty="0"/>
              <a:t>This combination of </a:t>
            </a:r>
            <a:r>
              <a:rPr lang="en-US" altLang="en-US" dirty="0" smtClean="0"/>
              <a:t>power </a:t>
            </a:r>
            <a:r>
              <a:rPr lang="en-US" altLang="en-US" dirty="0"/>
              <a:t>bred dissent, emergence of labor </a:t>
            </a:r>
            <a:r>
              <a:rPr lang="en-US" altLang="en-US" dirty="0" smtClean="0"/>
              <a:t>movement, demands for workers’ rights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946"/>
          </a:xfrm>
        </p:spPr>
        <p:txBody>
          <a:bodyPr/>
          <a:lstStyle/>
          <a:p>
            <a:r>
              <a:rPr lang="en-US" i="1" dirty="0" smtClean="0"/>
              <a:t>Second</a:t>
            </a:r>
            <a:r>
              <a:rPr lang="en-US" dirty="0" smtClean="0"/>
              <a:t> Industrial Revolution</a:t>
            </a:r>
            <a:endParaRPr lang="en-US" dirty="0"/>
          </a:p>
        </p:txBody>
      </p:sp>
      <p:pic>
        <p:nvPicPr>
          <p:cNvPr id="11268" name="Picture 4" descr="Image result for horatio al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4234" y="3973136"/>
            <a:ext cx="1837765" cy="28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robber ba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5103248"/>
            <a:ext cx="1385046" cy="17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192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739589"/>
            <a:ext cx="10515600" cy="1922929"/>
          </a:xfrm>
        </p:spPr>
        <p:txBody>
          <a:bodyPr/>
          <a:lstStyle/>
          <a:p>
            <a:pPr algn="ctr"/>
            <a:r>
              <a:rPr lang="en-US" altLang="en-US" dirty="0"/>
              <a:t>What are some basic </a:t>
            </a:r>
            <a:r>
              <a:rPr lang="en-US" altLang="en-US" dirty="0" smtClean="0"/>
              <a:t>elements </a:t>
            </a:r>
            <a:r>
              <a:rPr lang="en-US" altLang="en-US" dirty="0"/>
              <a:t>industries </a:t>
            </a:r>
            <a:r>
              <a:rPr lang="en-US" altLang="en-US" dirty="0" smtClean="0"/>
              <a:t>require </a:t>
            </a:r>
            <a:r>
              <a:rPr lang="en-US" altLang="en-US" dirty="0"/>
              <a:t>to </a:t>
            </a:r>
            <a:r>
              <a:rPr lang="en-US" altLang="en-US" dirty="0" smtClean="0"/>
              <a:t>do business?</a:t>
            </a:r>
            <a:endParaRPr lang="en-US" dirty="0"/>
          </a:p>
        </p:txBody>
      </p:sp>
      <p:pic>
        <p:nvPicPr>
          <p:cNvPr id="10242" name="Picture 2" descr="Image result for industri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33" y="3025588"/>
            <a:ext cx="3313767" cy="37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3129" y="6266329"/>
            <a:ext cx="35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Rhode Island factory worker, 1906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580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in big business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Power source</a:t>
            </a:r>
          </a:p>
          <a:p>
            <a:r>
              <a:rPr lang="en-US" altLang="en-US" dirty="0"/>
              <a:t>Sources of capital</a:t>
            </a:r>
          </a:p>
          <a:p>
            <a:r>
              <a:rPr lang="en-US" altLang="en-US" dirty="0"/>
              <a:t>Proximity to supplies</a:t>
            </a:r>
          </a:p>
          <a:p>
            <a:r>
              <a:rPr lang="en-US" altLang="en-US" dirty="0"/>
              <a:t>Proximity to markets</a:t>
            </a:r>
          </a:p>
          <a:p>
            <a:r>
              <a:rPr lang="en-US" altLang="en-US" dirty="0" smtClean="0"/>
              <a:t>Transportation and communication </a:t>
            </a:r>
            <a:r>
              <a:rPr lang="en-US" altLang="en-US" dirty="0"/>
              <a:t>networks</a:t>
            </a:r>
          </a:p>
          <a:p>
            <a:r>
              <a:rPr lang="en-US" altLang="en-US" dirty="0"/>
              <a:t>Cheap </a:t>
            </a:r>
            <a:r>
              <a:rPr lang="en-US" altLang="en-US" dirty="0" smtClean="0"/>
              <a:t>labor (key driver of immigration)</a:t>
            </a:r>
            <a:endParaRPr lang="en-US" altLang="en-US" dirty="0"/>
          </a:p>
          <a:p>
            <a:r>
              <a:rPr lang="en-US" altLang="en-US" dirty="0"/>
              <a:t>Etc.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6" name="Picture 5" descr="Lowe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665816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31584" y="6488668"/>
            <a:ext cx="272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Mill building, Lowell, Mass.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371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Where (on the map), typically, </a:t>
            </a:r>
            <a:r>
              <a:rPr lang="en-US" altLang="en-US" dirty="0" smtClean="0"/>
              <a:t>would </a:t>
            </a:r>
            <a:r>
              <a:rPr lang="en-US" altLang="en-US" dirty="0"/>
              <a:t>those </a:t>
            </a:r>
            <a:r>
              <a:rPr lang="en-US" altLang="en-US" dirty="0" smtClean="0"/>
              <a:t>resources be available?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39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1"/>
            <a:ext cx="10515600" cy="2178424"/>
          </a:xfrm>
        </p:spPr>
        <p:txBody>
          <a:bodyPr>
            <a:noAutofit/>
          </a:bodyPr>
          <a:lstStyle/>
          <a:p>
            <a:pPr algn="ctr"/>
            <a:r>
              <a:rPr lang="en-US" altLang="en-US" sz="8000" dirty="0"/>
              <a:t>In </a:t>
            </a:r>
            <a:r>
              <a:rPr lang="en-US" altLang="en-US" sz="8000" b="1" dirty="0"/>
              <a:t>cities</a:t>
            </a:r>
            <a:br>
              <a:rPr lang="en-US" altLang="en-US" sz="8000" b="1" dirty="0"/>
            </a:br>
            <a:endParaRPr lang="en-US" sz="8000" dirty="0"/>
          </a:p>
        </p:txBody>
      </p:sp>
      <p:pic>
        <p:nvPicPr>
          <p:cNvPr id="7170" name="Picture 2" descr="Image result for jacob riis urban 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267" y="3442447"/>
            <a:ext cx="4113401" cy="32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75965"/>
            <a:ext cx="5440834" cy="32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79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the period following the Civil War, American cities grow exponentially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2257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Chicago</a:t>
            </a:r>
          </a:p>
          <a:p>
            <a:r>
              <a:rPr lang="en-US" altLang="en-US" dirty="0"/>
              <a:t>Pittsburgh</a:t>
            </a:r>
          </a:p>
          <a:p>
            <a:r>
              <a:rPr lang="en-US" altLang="en-US" dirty="0"/>
              <a:t>San Francisco</a:t>
            </a:r>
          </a:p>
          <a:p>
            <a:r>
              <a:rPr lang="en-US" altLang="en-US" dirty="0"/>
              <a:t>St. Louis</a:t>
            </a:r>
          </a:p>
          <a:p>
            <a:r>
              <a:rPr lang="en-US" altLang="en-US" dirty="0"/>
              <a:t>Cleveland</a:t>
            </a:r>
          </a:p>
          <a:p>
            <a:r>
              <a:rPr lang="en-US" altLang="en-US" dirty="0"/>
              <a:t>Buffalo</a:t>
            </a:r>
          </a:p>
          <a:p>
            <a:r>
              <a:rPr lang="en-US" altLang="en-US" dirty="0"/>
              <a:t>Baltimore</a:t>
            </a:r>
          </a:p>
          <a:p>
            <a:r>
              <a:rPr lang="en-US" altLang="en-US" dirty="0" smtClean="0"/>
              <a:t>And, most prominent of all, New York City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096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industries get established in particular cities, the growth gets compounded</a:t>
            </a:r>
            <a:endParaRPr lang="en-US" dirty="0"/>
          </a:p>
        </p:txBody>
      </p:sp>
      <p:pic>
        <p:nvPicPr>
          <p:cNvPr id="15362" name="Picture 2" descr="Image result for steel industry in pittsbur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424" y="3801290"/>
            <a:ext cx="4102576" cy="30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4617" y="6126480"/>
            <a:ext cx="35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Jones and Laughlin plant, Pittsburgh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8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Thesis:  Importance of 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tragic </a:t>
            </a:r>
            <a:r>
              <a:rPr lang="en-US" dirty="0" smtClean="0"/>
              <a:t>events, often involving young people</a:t>
            </a:r>
            <a:endParaRPr lang="en-US" dirty="0"/>
          </a:p>
          <a:p>
            <a:r>
              <a:rPr lang="en-US" dirty="0"/>
              <a:t>Not only the events themselves, but the </a:t>
            </a:r>
            <a:r>
              <a:rPr lang="en-US" i="1" dirty="0"/>
              <a:t>depiction</a:t>
            </a:r>
            <a:r>
              <a:rPr lang="en-US" dirty="0"/>
              <a:t> of the events</a:t>
            </a:r>
          </a:p>
          <a:p>
            <a:r>
              <a:rPr lang="en-US" dirty="0"/>
              <a:t>Role of the media is crucial</a:t>
            </a:r>
          </a:p>
          <a:p>
            <a:r>
              <a:rPr lang="en-US" dirty="0"/>
              <a:t>Malignant force</a:t>
            </a:r>
          </a:p>
          <a:p>
            <a:r>
              <a:rPr lang="en-US" dirty="0"/>
              <a:t>Innocent victim </a:t>
            </a:r>
          </a:p>
          <a:p>
            <a:r>
              <a:rPr lang="en-US" dirty="0"/>
              <a:t>Drama – good vs. bad, a moral choice</a:t>
            </a:r>
          </a:p>
          <a:p>
            <a:r>
              <a:rPr lang="en-US" dirty="0"/>
              <a:t>In the aftermath, conclusion that this has to change</a:t>
            </a:r>
          </a:p>
          <a:p>
            <a:r>
              <a:rPr lang="en-US" dirty="0"/>
              <a:t>A battle of interpretation.  These events typically are </a:t>
            </a:r>
            <a:r>
              <a:rPr lang="en-US" u="sng" dirty="0"/>
              <a:t>contested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3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035424"/>
            <a:ext cx="10515600" cy="35270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Between 1870 and 1910, New York City’s population grows from less than 1 million to greater than 4.7 million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33556" y="5419165"/>
            <a:ext cx="10515600" cy="885638"/>
          </a:xfrm>
        </p:spPr>
        <p:txBody>
          <a:bodyPr/>
          <a:lstStyle/>
          <a:p>
            <a:pPr algn="ctr"/>
            <a:r>
              <a:rPr lang="en-US" dirty="0" smtClean="0"/>
              <a:t>Industrialization spurs immigration, a key factor in this population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571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Much of the action in the industrial </a:t>
            </a:r>
            <a:r>
              <a:rPr lang="en-US" altLang="en-US" dirty="0" smtClean="0"/>
              <a:t>period </a:t>
            </a:r>
            <a:r>
              <a:rPr lang="en-US" altLang="en-US" dirty="0"/>
              <a:t>was in the </a:t>
            </a:r>
            <a:r>
              <a:rPr lang="en-US" altLang="en-US" u="sng" dirty="0" smtClean="0"/>
              <a:t>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398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682" y="808785"/>
            <a:ext cx="7180730" cy="365563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But by the end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the American city is becoming unlivable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646" y="5284694"/>
            <a:ext cx="6304803" cy="804956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ampant capitalism with few rules</a:t>
            </a:r>
            <a:endParaRPr lang="en-US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59"/>
            <a:ext cx="4187825" cy="49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66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</a:t>
            </a:r>
            <a:r>
              <a:rPr lang="en-US" altLang="en-US" dirty="0" smtClean="0"/>
              <a:t>aspects </a:t>
            </a:r>
            <a:r>
              <a:rPr lang="en-US" altLang="en-US" dirty="0"/>
              <a:t>of industrialization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Fast-growing industries</a:t>
            </a:r>
          </a:p>
          <a:p>
            <a:r>
              <a:rPr lang="en-US" altLang="en-US" dirty="0"/>
              <a:t>Need for </a:t>
            </a:r>
            <a:r>
              <a:rPr lang="en-US" altLang="en-US" dirty="0" smtClean="0"/>
              <a:t>workers, which spurs immigration</a:t>
            </a:r>
            <a:endParaRPr lang="en-US" altLang="en-US" dirty="0"/>
          </a:p>
          <a:p>
            <a:r>
              <a:rPr lang="en-US" altLang="en-US" dirty="0"/>
              <a:t>Deplorable working conditions</a:t>
            </a:r>
          </a:p>
          <a:p>
            <a:r>
              <a:rPr lang="en-US" altLang="en-US" dirty="0"/>
              <a:t>Low pay</a:t>
            </a:r>
          </a:p>
          <a:p>
            <a:r>
              <a:rPr lang="en-US" altLang="en-US" dirty="0"/>
              <a:t>Job </a:t>
            </a:r>
            <a:r>
              <a:rPr lang="en-US" altLang="en-US" dirty="0" smtClean="0"/>
              <a:t>insecurity</a:t>
            </a:r>
            <a:endParaRPr lang="en-US" altLang="en-US" dirty="0"/>
          </a:p>
          <a:p>
            <a:r>
              <a:rPr lang="en-US" altLang="en-US" dirty="0"/>
              <a:t>Labor movement sometimes leads to </a:t>
            </a:r>
            <a:r>
              <a:rPr lang="en-US" altLang="en-US" dirty="0" smtClean="0"/>
              <a:t>violence</a:t>
            </a:r>
          </a:p>
          <a:p>
            <a:r>
              <a:rPr lang="en-US" altLang="en-US" dirty="0" smtClean="0"/>
              <a:t>Intensifying social unrest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2683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365125"/>
            <a:ext cx="10977282" cy="1325563"/>
          </a:xfrm>
        </p:spPr>
        <p:txBody>
          <a:bodyPr/>
          <a:lstStyle/>
          <a:p>
            <a:r>
              <a:rPr lang="en-US" altLang="en-US" dirty="0"/>
              <a:t>Problems of the Industrial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825625"/>
            <a:ext cx="10977282" cy="4351338"/>
          </a:xfrm>
        </p:spPr>
        <p:txBody>
          <a:bodyPr/>
          <a:lstStyle/>
          <a:p>
            <a:r>
              <a:rPr lang="en-US" altLang="en-US" dirty="0"/>
              <a:t>Poverty</a:t>
            </a:r>
          </a:p>
          <a:p>
            <a:r>
              <a:rPr lang="en-US" altLang="en-US" dirty="0" smtClean="0"/>
              <a:t>Vast inequality </a:t>
            </a:r>
            <a:r>
              <a:rPr lang="en-US" altLang="en-US" dirty="0"/>
              <a:t>of wealth</a:t>
            </a:r>
          </a:p>
          <a:p>
            <a:r>
              <a:rPr lang="en-US" altLang="en-US" dirty="0"/>
              <a:t>Slums, crowding in cities</a:t>
            </a:r>
          </a:p>
          <a:p>
            <a:r>
              <a:rPr lang="en-US" altLang="en-US" dirty="0"/>
              <a:t>Poor sanitation</a:t>
            </a:r>
          </a:p>
          <a:p>
            <a:r>
              <a:rPr lang="en-US" altLang="en-US" dirty="0"/>
              <a:t>Child labor</a:t>
            </a:r>
          </a:p>
          <a:p>
            <a:r>
              <a:rPr lang="en-US" altLang="en-US" dirty="0"/>
              <a:t>Poor public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Image result for progressivism american city jacob ri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966" y="3052331"/>
            <a:ext cx="6588034" cy="38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9559" y="6127234"/>
            <a:ext cx="417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Jewish immigrants in the garment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2513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Government non-responsive</a:t>
            </a:r>
          </a:p>
          <a:p>
            <a:r>
              <a:rPr lang="en-US" altLang="en-US" dirty="0"/>
              <a:t>Government </a:t>
            </a:r>
            <a:r>
              <a:rPr lang="en-US" altLang="en-US" dirty="0" smtClean="0"/>
              <a:t>small, </a:t>
            </a:r>
            <a:r>
              <a:rPr lang="en-US" altLang="en-US" dirty="0"/>
              <a:t>inefficient </a:t>
            </a:r>
            <a:r>
              <a:rPr lang="en-US" altLang="en-US" dirty="0" smtClean="0"/>
              <a:t>and dominated </a:t>
            </a:r>
            <a:r>
              <a:rPr lang="en-US" altLang="en-US" dirty="0"/>
              <a:t>by </a:t>
            </a:r>
            <a:r>
              <a:rPr lang="en-US" altLang="en-US" dirty="0" smtClean="0"/>
              <a:t>cronyism.  An example of this would be Tammany Hall, the Democratic political machine in New York City</a:t>
            </a:r>
            <a:endParaRPr lang="en-US" altLang="en-US" dirty="0"/>
          </a:p>
          <a:p>
            <a:r>
              <a:rPr lang="en-US" altLang="en-US" dirty="0"/>
              <a:t>Lack of regulation (of business, </a:t>
            </a:r>
            <a:r>
              <a:rPr lang="en-US" altLang="en-US" dirty="0" smtClean="0"/>
              <a:t>for example)</a:t>
            </a:r>
            <a:endParaRPr lang="en-US" altLang="en-US" dirty="0"/>
          </a:p>
          <a:p>
            <a:r>
              <a:rPr lang="en-US" altLang="en-US" dirty="0"/>
              <a:t>Laws had not caught up to growing complexity of </a:t>
            </a:r>
            <a:r>
              <a:rPr lang="en-US" altLang="en-US" dirty="0" smtClean="0"/>
              <a:t>society</a:t>
            </a:r>
          </a:p>
          <a:p>
            <a:endParaRPr lang="en-US" altLang="en-US" dirty="0"/>
          </a:p>
          <a:p>
            <a:r>
              <a:rPr lang="en-US" altLang="en-US" dirty="0" smtClean="0"/>
              <a:t>The result of all these issues is a reform movement known as Progressivism.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836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Muckrakers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Journalists, novelists, social critics</a:t>
            </a:r>
          </a:p>
          <a:p>
            <a:r>
              <a:rPr lang="en-US" altLang="en-US" dirty="0"/>
              <a:t>Growing power of media</a:t>
            </a:r>
          </a:p>
          <a:p>
            <a:r>
              <a:rPr lang="en-US" altLang="en-US" dirty="0"/>
              <a:t>Investigated and exposed problems</a:t>
            </a:r>
          </a:p>
          <a:p>
            <a:r>
              <a:rPr lang="en-US" altLang="en-US" dirty="0"/>
              <a:t>In today’s parlance – investigative journalists</a:t>
            </a:r>
          </a:p>
          <a:p>
            <a:endParaRPr lang="en-US" dirty="0"/>
          </a:p>
        </p:txBody>
      </p:sp>
      <p:pic>
        <p:nvPicPr>
          <p:cNvPr id="8194" name="Picture 2" descr="https://images-na.ssl-images-amazon.com/images/I/51czkmNB7lL._SX3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7753" y="-125606"/>
            <a:ext cx="2604247" cy="39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405" y="2572544"/>
            <a:ext cx="1781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e History of the Standard Oil Company (Unexpurgated Edition) (Halcyon Classics) by [Tarbell, Ida M.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3130" y="4577391"/>
            <a:ext cx="1510551" cy="22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ida tarb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2449"/>
            <a:ext cx="2095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4858" y="6401363"/>
            <a:ext cx="115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 Tarbell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6816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topics Muckrakers investigated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Prisons</a:t>
            </a:r>
          </a:p>
          <a:p>
            <a:r>
              <a:rPr lang="en-US" altLang="en-US" dirty="0"/>
              <a:t>Slums</a:t>
            </a:r>
          </a:p>
          <a:p>
            <a:r>
              <a:rPr lang="en-US" altLang="en-US" dirty="0"/>
              <a:t>Factories, “sweatshops”</a:t>
            </a:r>
          </a:p>
          <a:p>
            <a:r>
              <a:rPr lang="en-US" altLang="en-US" dirty="0"/>
              <a:t>Insane asylums (as they were then called)</a:t>
            </a:r>
          </a:p>
          <a:p>
            <a:r>
              <a:rPr lang="en-US" altLang="en-US" dirty="0"/>
              <a:t>Mines </a:t>
            </a:r>
          </a:p>
          <a:p>
            <a:r>
              <a:rPr lang="en-US" altLang="en-US" dirty="0"/>
              <a:t>Food-processing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308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system slowly begins to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Progressivism gains force</a:t>
            </a:r>
          </a:p>
          <a:p>
            <a:r>
              <a:rPr lang="en-US" altLang="en-US" dirty="0" smtClean="0"/>
              <a:t>Lasted </a:t>
            </a:r>
            <a:r>
              <a:rPr lang="en-US" altLang="en-US" dirty="0"/>
              <a:t>roughly 1890-1917</a:t>
            </a:r>
          </a:p>
          <a:p>
            <a:r>
              <a:rPr lang="en-US" altLang="en-US" dirty="0"/>
              <a:t>Key political figures – </a:t>
            </a:r>
            <a:r>
              <a:rPr lang="en-US" altLang="en-US" dirty="0" smtClean="0"/>
              <a:t>Theodore </a:t>
            </a:r>
            <a:r>
              <a:rPr lang="en-US" altLang="en-US" dirty="0"/>
              <a:t>Roosevelt, Woodrow Wilson</a:t>
            </a:r>
          </a:p>
          <a:p>
            <a:r>
              <a:rPr lang="en-US" altLang="en-US" dirty="0"/>
              <a:t>An attempt to have the law catch up with growing complexity of an industrial society</a:t>
            </a:r>
          </a:p>
          <a:p>
            <a:r>
              <a:rPr lang="en-US" altLang="en-US" dirty="0"/>
              <a:t>A movement for </a:t>
            </a:r>
            <a:r>
              <a:rPr lang="en-US" altLang="en-US" dirty="0" smtClean="0"/>
              <a:t>reform – sanitation, workplace safety housing, parks, public health, prisons, the political system (women’s suffrage), etc.</a:t>
            </a:r>
            <a:endParaRPr lang="en-US" altLang="en-US" dirty="0"/>
          </a:p>
          <a:p>
            <a:r>
              <a:rPr lang="en-US" altLang="en-US" dirty="0"/>
              <a:t>Middle-class movement</a:t>
            </a:r>
          </a:p>
          <a:p>
            <a:r>
              <a:rPr lang="en-US" altLang="en-US" dirty="0"/>
              <a:t>Mostly in the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449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376520"/>
            <a:ext cx="10923494" cy="1273828"/>
          </a:xfrm>
        </p:spPr>
        <p:txBody>
          <a:bodyPr/>
          <a:lstStyle/>
          <a:p>
            <a:r>
              <a:rPr lang="en-US" altLang="en-US" dirty="0" smtClean="0"/>
              <a:t>Disasters accentuate public openness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1565"/>
            <a:ext cx="10515600" cy="2124635"/>
          </a:xfrm>
        </p:spPr>
        <p:txBody>
          <a:bodyPr>
            <a:normAutofit/>
          </a:bodyPr>
          <a:lstStyle/>
          <a:p>
            <a:r>
              <a:rPr lang="en-US" dirty="0" err="1" smtClean="0"/>
              <a:t>Monongah</a:t>
            </a:r>
            <a:r>
              <a:rPr lang="en-US" dirty="0" smtClean="0"/>
              <a:t> coal mine explosion (1907) – Bureau of Mines</a:t>
            </a:r>
          </a:p>
          <a:p>
            <a:r>
              <a:rPr lang="en-US" dirty="0" smtClean="0"/>
              <a:t>Titanic sinking (1912) – maritime safety, ice patrols</a:t>
            </a:r>
          </a:p>
          <a:p>
            <a:r>
              <a:rPr lang="en-US" dirty="0" smtClean="0"/>
              <a:t>Ludlow massacre (1914) – working conditions, safety, health reforms, public relations, Rockefeller philanthropy</a:t>
            </a:r>
          </a:p>
          <a:p>
            <a:endParaRPr lang="en-US" dirty="0"/>
          </a:p>
        </p:txBody>
      </p:sp>
      <p:pic>
        <p:nvPicPr>
          <p:cNvPr id="9218" name="Picture 2" descr="Image result for ludlow massac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97417"/>
            <a:ext cx="4338917" cy="28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monongah coal mine dis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4141" y="3886200"/>
            <a:ext cx="460785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242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689318"/>
            <a:ext cx="9144000" cy="1610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Triangle Shirtwaist fire </a:t>
            </a:r>
            <a:br>
              <a:rPr lang="en-US" dirty="0" smtClean="0"/>
            </a:br>
            <a:r>
              <a:rPr lang="en-US" dirty="0" smtClean="0"/>
              <a:t>March 25, 1911</a:t>
            </a:r>
            <a:endParaRPr lang="en-US" dirty="0"/>
          </a:p>
        </p:txBody>
      </p:sp>
      <p:pic>
        <p:nvPicPr>
          <p:cNvPr id="2050" name="Picture 2" descr="Image result for triangle f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951" y="2662798"/>
            <a:ext cx="5008098" cy="31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5812" y="6212480"/>
            <a:ext cx="470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sight was more than New York could bear.”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6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(historical context)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Garment industry was especially resistant to change</a:t>
            </a:r>
          </a:p>
          <a:p>
            <a:r>
              <a:rPr lang="en-US" dirty="0" smtClean="0"/>
              <a:t>Terrible workplace conditions – “sweatshops”</a:t>
            </a:r>
          </a:p>
          <a:p>
            <a:r>
              <a:rPr lang="en-US" dirty="0" smtClean="0"/>
              <a:t>Working on piecework – emphasis on speed</a:t>
            </a:r>
          </a:p>
          <a:p>
            <a:r>
              <a:rPr lang="en-US" dirty="0" smtClean="0"/>
              <a:t>Wages kept very low</a:t>
            </a:r>
          </a:p>
          <a:p>
            <a:r>
              <a:rPr lang="en-US" dirty="0" smtClean="0"/>
              <a:t>Safety concerns ignored</a:t>
            </a:r>
          </a:p>
          <a:p>
            <a:r>
              <a:rPr lang="en-US" dirty="0" smtClean="0"/>
              <a:t>Labor of immigrant women, in particular, is exploited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033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nionization in garment industry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women from Triangle go on strike (1909)</a:t>
            </a:r>
          </a:p>
          <a:p>
            <a:r>
              <a:rPr lang="en-US" dirty="0" smtClean="0"/>
              <a:t>They are fired from their jobs</a:t>
            </a:r>
          </a:p>
          <a:p>
            <a:r>
              <a:rPr lang="en-US" dirty="0" smtClean="0"/>
              <a:t>They form an independent strike, and women from another factory join them</a:t>
            </a:r>
          </a:p>
          <a:p>
            <a:r>
              <a:rPr lang="en-US" dirty="0" smtClean="0"/>
              <a:t>Tammany Hall sends the police, and the workers are arrested</a:t>
            </a:r>
          </a:p>
          <a:p>
            <a:r>
              <a:rPr lang="en-US" dirty="0" smtClean="0"/>
              <a:t>This leads to a mass meeting and a strike of 20,000 workers</a:t>
            </a:r>
          </a:p>
          <a:p>
            <a:r>
              <a:rPr lang="en-US" dirty="0" smtClean="0"/>
              <a:t>“Uprising of the 20,000” gets support from women reformers</a:t>
            </a:r>
          </a:p>
          <a:p>
            <a:r>
              <a:rPr lang="en-US" dirty="0" smtClean="0"/>
              <a:t>Strike result: marginal improvement</a:t>
            </a:r>
            <a:endParaRPr lang="en-US" dirty="0"/>
          </a:p>
        </p:txBody>
      </p:sp>
      <p:pic>
        <p:nvPicPr>
          <p:cNvPr id="16386" name="Picture 2" descr="Image result for uprising of the 20 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1016" y="5284360"/>
            <a:ext cx="2420983" cy="15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827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of the fire --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funeral</a:t>
            </a:r>
          </a:p>
          <a:p>
            <a:r>
              <a:rPr lang="en-US" dirty="0" smtClean="0"/>
              <a:t>A city with a stricken conscience</a:t>
            </a:r>
          </a:p>
          <a:p>
            <a:r>
              <a:rPr lang="en-US" dirty="0" smtClean="0"/>
              <a:t>Tammany Hall sees </a:t>
            </a:r>
            <a:r>
              <a:rPr lang="en-US" smtClean="0"/>
              <a:t>city’s demographics are </a:t>
            </a:r>
            <a:r>
              <a:rPr lang="en-US" dirty="0" smtClean="0"/>
              <a:t>changing</a:t>
            </a:r>
          </a:p>
          <a:p>
            <a:r>
              <a:rPr lang="en-US" dirty="0" smtClean="0"/>
              <a:t>State factory commission</a:t>
            </a:r>
          </a:p>
          <a:p>
            <a:r>
              <a:rPr lang="en-US" dirty="0" smtClean="0"/>
              <a:t>54-hour week</a:t>
            </a:r>
          </a:p>
          <a:p>
            <a:r>
              <a:rPr lang="en-US" dirty="0" smtClean="0"/>
              <a:t>Workers’ compensation</a:t>
            </a:r>
          </a:p>
          <a:p>
            <a:r>
              <a:rPr lang="en-US" dirty="0" smtClean="0"/>
              <a:t>Roles of Al Smith, Robert Wagner, Frances Perkins, FDR</a:t>
            </a:r>
          </a:p>
          <a:p>
            <a:r>
              <a:rPr lang="en-US" dirty="0" smtClean="0"/>
              <a:t>Roots of the New Deal</a:t>
            </a:r>
            <a:endParaRPr lang="en-US" dirty="0"/>
          </a:p>
        </p:txBody>
      </p:sp>
      <p:pic>
        <p:nvPicPr>
          <p:cNvPr id="17412" name="Picture 4" descr="Image result for frances perk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3451" y="3856365"/>
            <a:ext cx="2538549" cy="30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98526" y="6332816"/>
            <a:ext cx="163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Frances Perkins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1442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coverage of the fire and aftermath</a:t>
            </a:r>
            <a:endParaRPr lang="en-US" dirty="0"/>
          </a:p>
        </p:txBody>
      </p:sp>
      <p:pic>
        <p:nvPicPr>
          <p:cNvPr id="18434" name="Picture 2" descr="Image result for newspaper stories triangle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381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newspaper stories triangle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936" y="2301339"/>
            <a:ext cx="3907337" cy="45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mage result for newspaper stories triangle f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273" y="1496919"/>
            <a:ext cx="3696109" cy="2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986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19180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a shirtwaist?</a:t>
            </a:r>
            <a:endParaRPr lang="en-US" sz="5400" dirty="0"/>
          </a:p>
        </p:txBody>
      </p:sp>
      <p:pic>
        <p:nvPicPr>
          <p:cNvPr id="4098" name="Picture 2" descr="Image result for what is a shirtwa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728" y="0"/>
            <a:ext cx="476250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hat is a shirtwa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72" y="2055813"/>
            <a:ext cx="6096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8772" y="6158753"/>
            <a:ext cx="691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woman’s blouse that resembles a shirt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7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Triangle site today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779" y="602511"/>
            <a:ext cx="4092184" cy="59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iangle fire, map of lower manhat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328" y="2917960"/>
            <a:ext cx="39147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0697" y="6140445"/>
            <a:ext cx="28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in lower Manhattan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was/is a “sweatshop”?</a:t>
            </a:r>
            <a:endParaRPr lang="en-US" dirty="0"/>
          </a:p>
        </p:txBody>
      </p:sp>
      <p:pic>
        <p:nvPicPr>
          <p:cNvPr id="14338" name="Picture 2" descr="Image result for sweat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172" y="1832066"/>
            <a:ext cx="4481558" cy="36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7941" y="5852160"/>
            <a:ext cx="695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factory where workers are employed at very low wages for long hours</a:t>
            </a:r>
          </a:p>
          <a:p>
            <a:pPr algn="ctr"/>
            <a:r>
              <a:rPr lang="en-US" dirty="0" smtClean="0"/>
              <a:t>and under poor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2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the tragedy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Garment industry was (and still is) a highly competitive business centered in Manhattan</a:t>
            </a:r>
          </a:p>
          <a:p>
            <a:r>
              <a:rPr lang="en-US" dirty="0" smtClean="0"/>
              <a:t>A clothing factory – a “sweatshop” – occupied the 8</a:t>
            </a:r>
            <a:r>
              <a:rPr lang="en-US" baseline="30000" dirty="0" smtClean="0"/>
              <a:t>th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 stories of a 10-story building in lower Manhattan</a:t>
            </a:r>
          </a:p>
          <a:p>
            <a:r>
              <a:rPr lang="en-US" dirty="0" smtClean="0"/>
              <a:t>The workers were mostly immigrant women – many of them Italian and Jewish between the ages of 14 and 23</a:t>
            </a:r>
          </a:p>
          <a:p>
            <a:r>
              <a:rPr lang="en-US" dirty="0" smtClean="0"/>
              <a:t>Owners of the factory, the Triangle Waist Co., had fiercely resisted unionization and workers’ demands for safer working conditions</a:t>
            </a:r>
          </a:p>
          <a:p>
            <a:r>
              <a:rPr lang="en-US" dirty="0" smtClean="0"/>
              <a:t>Doors were locked at the direction of owners, supposedly to keep out union organizers</a:t>
            </a:r>
          </a:p>
          <a:p>
            <a:r>
              <a:rPr lang="en-US" dirty="0" smtClean="0"/>
              <a:t>A fire broke out on the 8</a:t>
            </a:r>
            <a:r>
              <a:rPr lang="en-US" baseline="30000" dirty="0" smtClean="0"/>
              <a:t>th</a:t>
            </a:r>
            <a:r>
              <a:rPr lang="en-US" dirty="0" smtClean="0"/>
              <a:t> floor and quickly spread to upper floors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036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the tragedy,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panicked workers, trapped by the approaching fire, fled to the windows and many jumped to their deaths</a:t>
            </a:r>
          </a:p>
          <a:p>
            <a:r>
              <a:rPr lang="en-US" dirty="0" smtClean="0"/>
              <a:t>Thousands of people, gathering in and around Washington Square, witnessed this</a:t>
            </a:r>
          </a:p>
          <a:p>
            <a:r>
              <a:rPr lang="en-US" dirty="0" smtClean="0"/>
              <a:t>This was downtown New York, so the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media was right there</a:t>
            </a:r>
          </a:p>
          <a:p>
            <a:r>
              <a:rPr lang="en-US" dirty="0" smtClean="0"/>
              <a:t>146 people killed in the most horrible,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visible way possible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012" y="3470102"/>
            <a:ext cx="4051496" cy="31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163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the thesis of this course that events like the Triangle fire bring about change in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86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1147</Words>
  <Application>Microsoft Macintosh PowerPoint</Application>
  <PresentationFormat>Custom</PresentationFormat>
  <Paragraphs>160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Progressivism and the Triangle fire</vt:lpstr>
      <vt:lpstr>Course Thesis:  Importance of Events</vt:lpstr>
      <vt:lpstr>Triangle Shirtwaist fire  March 25, 1911</vt:lpstr>
      <vt:lpstr>What is a shirtwaist?</vt:lpstr>
      <vt:lpstr>The Triangle site today</vt:lpstr>
      <vt:lpstr>What was/is a “sweatshop”?</vt:lpstr>
      <vt:lpstr>Details of the tragedy</vt:lpstr>
      <vt:lpstr>Details of the tragedy, continued</vt:lpstr>
      <vt:lpstr>It is the thesis of this course that events like the Triangle fire bring about change in history</vt:lpstr>
      <vt:lpstr>Why was this particular event such a turning point?</vt:lpstr>
      <vt:lpstr>The roots of the tragedy can be traced to the rise of industrialization starting in the late 19th century</vt:lpstr>
      <vt:lpstr>U.S. becomes an industrial giant</vt:lpstr>
      <vt:lpstr>Second Industrial Revolution</vt:lpstr>
      <vt:lpstr>What are some basic elements industries require to do business?</vt:lpstr>
      <vt:lpstr>Key factors in big business</vt:lpstr>
      <vt:lpstr>Where (on the map), typically, would those resources be available? </vt:lpstr>
      <vt:lpstr>In cities </vt:lpstr>
      <vt:lpstr>In the period following the Civil War, American cities grow exponentially</vt:lpstr>
      <vt:lpstr>As industries get established in particular cities, the growth gets compounded</vt:lpstr>
      <vt:lpstr>Between 1870 and 1910, New York City’s population grows from less than 1 million to greater than 4.7 million</vt:lpstr>
      <vt:lpstr>Much of the action in the industrial period was in the cities</vt:lpstr>
      <vt:lpstr>But by the end of the 19th century, the American city is becoming unlivable</vt:lpstr>
      <vt:lpstr>Key aspects of industrialization</vt:lpstr>
      <vt:lpstr>Problems of the Industrial Era</vt:lpstr>
      <vt:lpstr>Other problems</vt:lpstr>
      <vt:lpstr>Muckrakers</vt:lpstr>
      <vt:lpstr>Some topics Muckrakers investigated</vt:lpstr>
      <vt:lpstr>The political system slowly begins to respond</vt:lpstr>
      <vt:lpstr>Disasters accentuate public openness to change</vt:lpstr>
      <vt:lpstr>Triangle (historical context)</vt:lpstr>
      <vt:lpstr>Unionization in garment industry begins</vt:lpstr>
      <vt:lpstr>Aftermath of the fire -- changes</vt:lpstr>
      <vt:lpstr>Media coverage of the fire and aftermath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 User</dc:creator>
  <cp:lastModifiedBy>Lorraine Nelson</cp:lastModifiedBy>
  <cp:revision>48</cp:revision>
  <dcterms:created xsi:type="dcterms:W3CDTF">2019-04-01T13:37:51Z</dcterms:created>
  <dcterms:modified xsi:type="dcterms:W3CDTF">2019-04-01T13:38:28Z</dcterms:modified>
</cp:coreProperties>
</file>