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handoutMasterIdLst>
    <p:handoutMasterId r:id="rId103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99" r:id="rId21"/>
    <p:sldId id="301" r:id="rId22"/>
    <p:sldId id="300" r:id="rId23"/>
    <p:sldId id="285" r:id="rId24"/>
    <p:sldId id="286" r:id="rId25"/>
    <p:sldId id="287" r:id="rId26"/>
    <p:sldId id="289" r:id="rId27"/>
    <p:sldId id="356" r:id="rId28"/>
    <p:sldId id="357" r:id="rId29"/>
    <p:sldId id="290" r:id="rId30"/>
    <p:sldId id="291" r:id="rId31"/>
    <p:sldId id="358" r:id="rId32"/>
    <p:sldId id="292" r:id="rId33"/>
    <p:sldId id="294" r:id="rId34"/>
    <p:sldId id="293" r:id="rId35"/>
    <p:sldId id="302" r:id="rId36"/>
    <p:sldId id="295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307" r:id="rId45"/>
    <p:sldId id="308" r:id="rId46"/>
    <p:sldId id="309" r:id="rId47"/>
    <p:sldId id="310" r:id="rId48"/>
    <p:sldId id="260" r:id="rId49"/>
    <p:sldId id="296" r:id="rId50"/>
    <p:sldId id="297" r:id="rId51"/>
    <p:sldId id="298" r:id="rId52"/>
    <p:sldId id="303" r:id="rId53"/>
    <p:sldId id="305" r:id="rId54"/>
    <p:sldId id="306" r:id="rId55"/>
    <p:sldId id="304" r:id="rId56"/>
    <p:sldId id="311" r:id="rId57"/>
    <p:sldId id="312" r:id="rId58"/>
    <p:sldId id="313" r:id="rId59"/>
    <p:sldId id="314" r:id="rId60"/>
    <p:sldId id="315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55" r:id="rId79"/>
    <p:sldId id="323" r:id="rId80"/>
    <p:sldId id="324" r:id="rId81"/>
    <p:sldId id="325" r:id="rId82"/>
    <p:sldId id="326" r:id="rId83"/>
    <p:sldId id="339" r:id="rId84"/>
    <p:sldId id="340" r:id="rId85"/>
    <p:sldId id="341" r:id="rId86"/>
    <p:sldId id="342" r:id="rId87"/>
    <p:sldId id="327" r:id="rId88"/>
    <p:sldId id="328" r:id="rId89"/>
    <p:sldId id="344" r:id="rId90"/>
    <p:sldId id="345" r:id="rId91"/>
    <p:sldId id="343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99" autoAdjust="0"/>
  </p:normalViewPr>
  <p:slideViewPr>
    <p:cSldViewPr>
      <p:cViewPr varScale="1">
        <p:scale>
          <a:sx n="116" d="100"/>
          <a:sy n="116" d="100"/>
        </p:scale>
        <p:origin x="336" y="10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8/30/2017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8/30/2017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AC737B-C86B-4174-955C-9D66D1D6CC79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158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http://www.learningradiology.com/medstudents/recognizingseries/recogfxsflashpage.htm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0317AE-F64C-481C-8DD3-FA7A608F2634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46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http://www.learningradiology.com/medstudents/recognizingseries/recogfxsflashpage.htm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FD5516-6929-4BD4-B171-1D8F177103CC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154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http://www.learningradiology.com/medstudents/recognizingseries/recogfxsflashpage.htm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F01A2F-F8E2-4B7A-921F-EC470FB73CC1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769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http://www.learningradiology.com/medstudents/recognizingseries/recogfxsflashpage.htm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3EC61A-5FF4-4603-A79F-6B8B8CBFAEE0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328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http://images.radiopaedia.org/images/2551867/962d8e9457822cb666d3d11c7b9a7a.jpg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270169-3F5B-442E-954D-6397BB1FC3A7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271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http://images.radiopaedia.org/images/2551867/962d8e9457822cb666d3d11c7b9a7a.jpg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270169-3F5B-442E-954D-6397BB1FC3A7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242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http://www.wheelessonline.com/ortho/maisonneuve_fracture</a:t>
            </a: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FEF314-11E5-473E-BA49-79C00C9FE077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080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http://www.wheelessonline.com/ortho/maisonneuve_fracture</a:t>
            </a: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FEF314-11E5-473E-BA49-79C00C9FE077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689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http://radiology.rsna.org/content/219/1/11/F19.expansion.html</a:t>
            </a: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024D09-95C5-4610-B77C-9E3E5C0AF2ED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40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http://images.radiopaedia.org/images/282/47e684ad1ce5c226297ae6366d5830.jpg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B07E31-4A17-4F82-A8BF-FC3CCA3338D7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8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http://www.learningradiology.com/medstudents/recognizingseries/recogfxsflashpage.htm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9674DF-F9D7-4256-8957-B7F80E607990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19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http://www.imageinterpretation.co.uk/pelvis.html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EF6C5D-1424-4D37-BFEE-159FD439A744}" type="slidenum">
              <a:rPr lang="en-US" altLang="en-US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765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http://img.medscape.com/pi/emed/ckb/orthopedic_surgery/1230552-1260663-1925.jpg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http://www.hawaii.edu/medicine/pediatrics/pemxray/v1c18c.jpg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DD8354-24E3-4B62-9634-7BA3ED8051CC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860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http://www.learningradiology.com/images/boneimages1/bonegallerypages/salter3r3.html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0F0CBF-8ED0-48E0-9227-3577CAEA06AD}" type="slidenum">
              <a:rPr lang="en-US" altLang="en-US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167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http://img.medscape.com/pi/features/slideshow-slide/pediatric-sports-injuries/fig20.jpg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DF4355-AC3B-404F-91BF-4702F4FF86F3}" type="slidenum">
              <a:rPr lang="en-US" altLang="en-US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299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http://www.learningradiology.com/ss/salterfxs/data/images/salter_v_fracture.jpg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http://orthoinfo.aaos.org/figures/A00632F10.jpg</a:t>
            </a: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5800F2-F092-44D6-8537-64EB186EE2F8}" type="slidenum">
              <a:rPr lang="en-US" altLang="en-US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753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http://www.learningradiology.com/medstudents/recognizingseries/recogfxsflashpage.htm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6966DB-A654-4179-B4BD-90DF37516F07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772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http://www.learningradiology.com/medstudents/recognizingseries/recogfxsflashpage.htm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CD7BCD-AC5F-46BA-A768-CD9961440E7D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242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http://www.learningradiology.com/medstudents/recognizingseries/recogfxsflashpage.htm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83E70A-FD67-48FF-9165-E45931EA9592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004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4D035A-991C-4ECF-8072-42DDB816691F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75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http://www.learningradiology.com/medstudents/recognizingseries/recogfxsflashpage.htm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87C080-EAA4-4ED1-9AE9-194688423FF7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875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http://www.learningradiology.com/medstudents/recognizingseries/recogfxsflashpage.htm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5966EC-3F0E-49BF-ADD3-8964D8CED12E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435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http://www.learningradiology.com/medstudents/recognizingseries/recogfxsflashpage.htm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BB04A8-8EC2-4127-B762-F5F147381826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598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8/30/2017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8/30/2017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8/30/2017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8/30/2017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8/30/2017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8/30/2017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8/30/2017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8/30/2017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8/30/2017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8/30/2017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8/30/2017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s://acsearch.acr.org/list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6394914" TargetMode="External"/><Relationship Id="rId2" Type="http://schemas.openxmlformats.org/officeDocument/2006/relationships/hyperlink" Target="https://www.ncbi.nlm.nih.gov/pubmed/15920400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MSK Radiology + more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Week </a:t>
            </a:r>
            <a:r>
              <a:rPr lang="en-US" dirty="0" smtClean="0"/>
              <a:t>3 </a:t>
            </a:r>
            <a:r>
              <a:rPr lang="en-US" dirty="0"/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012" y="22860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Direction of the Fracture Line</a:t>
            </a:r>
            <a:endParaRPr lang="en-US" sz="3600" dirty="0"/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3200" dirty="0"/>
              <a:t>Transverse</a:t>
            </a:r>
          </a:p>
          <a:p>
            <a:pPr>
              <a:defRPr/>
            </a:pPr>
            <a:r>
              <a:rPr lang="en-US" altLang="en-US" sz="3200" dirty="0"/>
              <a:t>Diagonal/Oblique</a:t>
            </a:r>
          </a:p>
          <a:p>
            <a:pPr>
              <a:defRPr/>
            </a:pPr>
            <a:r>
              <a:rPr lang="en-US" altLang="en-US" sz="3200" b="1" dirty="0"/>
              <a:t>Longitudinal</a:t>
            </a:r>
          </a:p>
          <a:p>
            <a:pPr lvl="1">
              <a:defRPr/>
            </a:pPr>
            <a:r>
              <a:rPr lang="en-US" altLang="en-US" sz="3200" dirty="0" smtClean="0"/>
              <a:t>Force applied along the long </a:t>
            </a:r>
            <a:r>
              <a:rPr lang="en-US" altLang="en-US" sz="3200" dirty="0"/>
              <a:t>axis of the bone</a:t>
            </a:r>
          </a:p>
          <a:p>
            <a:pPr>
              <a:defRPr/>
            </a:pPr>
            <a:r>
              <a:rPr lang="en-US" altLang="en-US" sz="3200" dirty="0"/>
              <a:t>Spiral</a:t>
            </a:r>
          </a:p>
        </p:txBody>
      </p:sp>
      <p:pic>
        <p:nvPicPr>
          <p:cNvPr id="30723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2157414"/>
            <a:ext cx="2085975" cy="3686175"/>
          </a:xfrm>
        </p:spPr>
      </p:pic>
    </p:spTree>
    <p:extLst>
      <p:ext uri="{BB962C8B-B14F-4D97-AF65-F5344CB8AC3E}">
        <p14:creationId xmlns:p14="http://schemas.microsoft.com/office/powerpoint/2010/main" val="156706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0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012" y="15240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Direction of the Fracture Line</a:t>
            </a:r>
            <a:endParaRPr lang="en-US" sz="3600" dirty="0"/>
          </a:p>
        </p:txBody>
      </p:sp>
      <p:sp>
        <p:nvSpPr>
          <p:cNvPr id="11267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3200" dirty="0"/>
              <a:t>Transverse</a:t>
            </a:r>
          </a:p>
          <a:p>
            <a:pPr>
              <a:defRPr/>
            </a:pPr>
            <a:r>
              <a:rPr lang="en-US" altLang="en-US" sz="3200" dirty="0"/>
              <a:t>Diagonal/Oblique</a:t>
            </a:r>
          </a:p>
          <a:p>
            <a:pPr>
              <a:defRPr/>
            </a:pPr>
            <a:r>
              <a:rPr lang="en-US" altLang="en-US" sz="3200" dirty="0"/>
              <a:t>Longitudinal</a:t>
            </a:r>
          </a:p>
          <a:p>
            <a:pPr>
              <a:defRPr/>
            </a:pPr>
            <a:r>
              <a:rPr lang="en-US" altLang="en-US" sz="3200" b="1" dirty="0"/>
              <a:t>Spiral</a:t>
            </a:r>
            <a:endParaRPr lang="en-US" altLang="en-US" sz="3200" dirty="0"/>
          </a:p>
          <a:p>
            <a:pPr lvl="1">
              <a:defRPr/>
            </a:pPr>
            <a:r>
              <a:rPr lang="en-US" altLang="en-US" sz="3200" dirty="0"/>
              <a:t>Torque injury</a:t>
            </a:r>
          </a:p>
        </p:txBody>
      </p:sp>
      <p:pic>
        <p:nvPicPr>
          <p:cNvPr id="32771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1677403"/>
            <a:ext cx="2057400" cy="4514850"/>
          </a:xfrm>
        </p:spPr>
      </p:pic>
    </p:spTree>
    <p:extLst>
      <p:ext uri="{BB962C8B-B14F-4D97-AF65-F5344CB8AC3E}">
        <p14:creationId xmlns:p14="http://schemas.microsoft.com/office/powerpoint/2010/main" val="127711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2" y="0"/>
            <a:ext cx="1011555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Relationship of</a:t>
            </a:r>
            <a:r>
              <a:rPr lang="en-US" sz="3600" dirty="0"/>
              <a:t> </a:t>
            </a:r>
            <a:r>
              <a:rPr lang="en-US" sz="3600" dirty="0" smtClean="0"/>
              <a:t>Fracture Fragments</a:t>
            </a:r>
            <a:endParaRPr lang="en-US" sz="3600" dirty="0"/>
          </a:p>
        </p:txBody>
      </p:sp>
      <p:sp>
        <p:nvSpPr>
          <p:cNvPr id="12291" name="Content Placeholder 3"/>
          <p:cNvSpPr>
            <a:spLocks noGrp="1"/>
          </p:cNvSpPr>
          <p:nvPr>
            <p:ph idx="1"/>
          </p:nvPr>
        </p:nvSpPr>
        <p:spPr>
          <a:xfrm>
            <a:off x="2362412" y="1825625"/>
            <a:ext cx="7675350" cy="4351338"/>
          </a:xfrm>
        </p:spPr>
        <p:txBody>
          <a:bodyPr/>
          <a:lstStyle/>
          <a:p>
            <a:pPr>
              <a:defRPr/>
            </a:pPr>
            <a:r>
              <a:rPr lang="en-US" altLang="en-US" sz="4000" dirty="0"/>
              <a:t>Displacement</a:t>
            </a:r>
          </a:p>
          <a:p>
            <a:pPr>
              <a:defRPr/>
            </a:pPr>
            <a:r>
              <a:rPr lang="en-US" altLang="en-US" sz="4000" dirty="0"/>
              <a:t>Angulation</a:t>
            </a:r>
          </a:p>
          <a:p>
            <a:pPr>
              <a:defRPr/>
            </a:pPr>
            <a:r>
              <a:rPr lang="en-US" altLang="en-US" sz="4000" dirty="0"/>
              <a:t>Shortening</a:t>
            </a:r>
          </a:p>
          <a:p>
            <a:pPr>
              <a:defRPr/>
            </a:pPr>
            <a:r>
              <a:rPr lang="en-US" altLang="en-US" sz="4000" dirty="0"/>
              <a:t>Rotation</a:t>
            </a:r>
          </a:p>
        </p:txBody>
      </p:sp>
    </p:spTree>
    <p:extLst>
      <p:ext uri="{BB962C8B-B14F-4D97-AF65-F5344CB8AC3E}">
        <p14:creationId xmlns:p14="http://schemas.microsoft.com/office/powerpoint/2010/main" val="19673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3"/>
          <p:cNvSpPr>
            <a:spLocks noGrp="1"/>
          </p:cNvSpPr>
          <p:nvPr>
            <p:ph sz="half" idx="1"/>
          </p:nvPr>
        </p:nvSpPr>
        <p:spPr>
          <a:xfrm>
            <a:off x="1903412" y="1676400"/>
            <a:ext cx="5029200" cy="3505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2800" b="1" dirty="0"/>
              <a:t>Displacement</a:t>
            </a:r>
          </a:p>
          <a:p>
            <a:pPr lvl="1">
              <a:defRPr/>
            </a:pPr>
            <a:r>
              <a:rPr lang="en-US" altLang="en-US" sz="2800" dirty="0"/>
              <a:t>Amount by which the distal fragment is offset from the proximal fragment</a:t>
            </a:r>
          </a:p>
          <a:p>
            <a:pPr lvl="1">
              <a:defRPr/>
            </a:pPr>
            <a:r>
              <a:rPr lang="en-US" altLang="en-US" sz="2800" dirty="0"/>
              <a:t>Front-to-back, Side-to-side</a:t>
            </a:r>
          </a:p>
          <a:p>
            <a:pPr lvl="1">
              <a:defRPr/>
            </a:pPr>
            <a:r>
              <a:rPr lang="en-US" altLang="en-US" sz="2800" dirty="0"/>
              <a:t>Described by percent or fraction of shaft width</a:t>
            </a:r>
          </a:p>
          <a:p>
            <a:pPr>
              <a:defRPr/>
            </a:pPr>
            <a:r>
              <a:rPr lang="en-US" altLang="en-US" sz="2800" dirty="0"/>
              <a:t>Angulation</a:t>
            </a:r>
          </a:p>
          <a:p>
            <a:pPr>
              <a:defRPr/>
            </a:pPr>
            <a:r>
              <a:rPr lang="en-US" altLang="en-US" sz="2800" dirty="0"/>
              <a:t>Shortening</a:t>
            </a:r>
          </a:p>
          <a:p>
            <a:pPr>
              <a:defRPr/>
            </a:pPr>
            <a:r>
              <a:rPr lang="en-US" altLang="en-US" sz="2800" dirty="0"/>
              <a:t>Rotation</a:t>
            </a:r>
          </a:p>
        </p:txBody>
      </p:sp>
      <p:pic>
        <p:nvPicPr>
          <p:cNvPr id="36867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2" y="1652337"/>
            <a:ext cx="2740024" cy="5099148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98612" y="0"/>
            <a:ext cx="1011555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/>
              <a:t>Relationship of Fracture Fragments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70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3"/>
          <p:cNvSpPr>
            <a:spLocks noGrp="1"/>
          </p:cNvSpPr>
          <p:nvPr>
            <p:ph sz="half" idx="1"/>
          </p:nvPr>
        </p:nvSpPr>
        <p:spPr>
          <a:xfrm>
            <a:off x="1598612" y="1600200"/>
            <a:ext cx="5171122" cy="461089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dirty="0"/>
              <a:t>Displacement</a:t>
            </a:r>
          </a:p>
          <a:p>
            <a:pPr>
              <a:defRPr/>
            </a:pPr>
            <a:r>
              <a:rPr lang="en-US" altLang="en-US" b="1" dirty="0"/>
              <a:t>Angulation</a:t>
            </a:r>
          </a:p>
          <a:p>
            <a:pPr lvl="1">
              <a:defRPr/>
            </a:pPr>
            <a:r>
              <a:rPr lang="en-US" altLang="en-US" sz="2400" dirty="0"/>
              <a:t>Angle between the distal and proximal fragments</a:t>
            </a:r>
          </a:p>
          <a:p>
            <a:pPr lvl="1">
              <a:defRPr/>
            </a:pPr>
            <a:r>
              <a:rPr lang="en-US" altLang="en-US" sz="2400" dirty="0"/>
              <a:t>Described by degrees and position</a:t>
            </a:r>
          </a:p>
          <a:p>
            <a:pPr lvl="2">
              <a:defRPr/>
            </a:pPr>
            <a:r>
              <a:rPr lang="en-US" altLang="en-US" sz="2400" dirty="0"/>
              <a:t>anterior/posterior or  </a:t>
            </a:r>
            <a:r>
              <a:rPr lang="en-US" altLang="en-US" sz="2400" dirty="0" smtClean="0"/>
              <a:t>medial/lateral</a:t>
            </a:r>
          </a:p>
          <a:p>
            <a:pPr lvl="2">
              <a:defRPr/>
            </a:pPr>
            <a:r>
              <a:rPr lang="en-US" altLang="en-US" sz="2400" dirty="0" smtClean="0"/>
              <a:t>Can alternatively describe apex</a:t>
            </a:r>
            <a:endParaRPr lang="en-US" altLang="en-US" sz="2200" dirty="0"/>
          </a:p>
          <a:p>
            <a:pPr>
              <a:defRPr/>
            </a:pPr>
            <a:r>
              <a:rPr lang="en-US" altLang="en-US" dirty="0"/>
              <a:t>Shortening</a:t>
            </a:r>
          </a:p>
          <a:p>
            <a:pPr>
              <a:defRPr/>
            </a:pPr>
            <a:r>
              <a:rPr lang="en-US" altLang="en-US" dirty="0"/>
              <a:t>Rotation</a:t>
            </a:r>
          </a:p>
        </p:txBody>
      </p:sp>
      <p:pic>
        <p:nvPicPr>
          <p:cNvPr id="38915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2" y="1998877"/>
            <a:ext cx="2916237" cy="4004832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98612" y="0"/>
            <a:ext cx="1011555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Relationship of</a:t>
            </a:r>
            <a:r>
              <a:rPr lang="en-US" sz="3600" dirty="0"/>
              <a:t> </a:t>
            </a:r>
            <a:r>
              <a:rPr lang="en-US" sz="3600" dirty="0" smtClean="0"/>
              <a:t>Fracture Fragments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3932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altLang="en-US" sz="3200" dirty="0"/>
              <a:t>Displacement</a:t>
            </a:r>
          </a:p>
          <a:p>
            <a:pPr>
              <a:defRPr/>
            </a:pPr>
            <a:r>
              <a:rPr lang="en-US" altLang="en-US" sz="3200" dirty="0"/>
              <a:t>Angulation</a:t>
            </a:r>
          </a:p>
          <a:p>
            <a:pPr>
              <a:defRPr/>
            </a:pPr>
            <a:r>
              <a:rPr lang="en-US" altLang="en-US" sz="3200" b="1" dirty="0"/>
              <a:t>Shortening</a:t>
            </a:r>
          </a:p>
          <a:p>
            <a:pPr lvl="1">
              <a:defRPr/>
            </a:pPr>
            <a:r>
              <a:rPr lang="en-US" altLang="en-US" sz="3200" dirty="0"/>
              <a:t>If any, how much overlap between the fracture fragments</a:t>
            </a:r>
          </a:p>
          <a:p>
            <a:pPr lvl="1">
              <a:defRPr/>
            </a:pPr>
            <a:r>
              <a:rPr lang="en-US" altLang="en-US" sz="3200" dirty="0"/>
              <a:t>Described in cm</a:t>
            </a:r>
          </a:p>
          <a:p>
            <a:pPr>
              <a:defRPr/>
            </a:pPr>
            <a:r>
              <a:rPr lang="en-US" altLang="en-US" sz="3200" dirty="0"/>
              <a:t>Rotation</a:t>
            </a:r>
          </a:p>
        </p:txBody>
      </p:sp>
      <p:pic>
        <p:nvPicPr>
          <p:cNvPr id="4096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2" y="1749821"/>
            <a:ext cx="2863849" cy="4577558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98612" y="0"/>
            <a:ext cx="1011555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Relationship of</a:t>
            </a:r>
            <a:r>
              <a:rPr lang="en-US" sz="3600" dirty="0"/>
              <a:t> </a:t>
            </a:r>
            <a:r>
              <a:rPr lang="en-US" sz="3600" dirty="0" smtClean="0"/>
              <a:t>Fracture Fragments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995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Displacement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Angulation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Shortening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Rotation</a:t>
            </a:r>
          </a:p>
          <a:p>
            <a:pPr marL="868680" lvl="1" indent="-283464">
              <a:buFont typeface="Wingdings 2"/>
              <a:buChar char=""/>
              <a:defRPr/>
            </a:pPr>
            <a:r>
              <a:rPr lang="en-US" sz="2400" dirty="0" smtClean="0"/>
              <a:t>Involves long bones</a:t>
            </a:r>
          </a:p>
          <a:p>
            <a:pPr marL="868680" lvl="1" indent="-283464">
              <a:buFont typeface="Wingdings 2"/>
              <a:buChar char=""/>
              <a:defRPr/>
            </a:pPr>
            <a:r>
              <a:rPr lang="en-US" sz="2400" dirty="0" smtClean="0"/>
              <a:t>Describes the orientation of one joint at one end relative to the orientation of the joint at the other end</a:t>
            </a:r>
            <a:endParaRPr lang="en-US" sz="2400" dirty="0"/>
          </a:p>
        </p:txBody>
      </p:sp>
      <p:pic>
        <p:nvPicPr>
          <p:cNvPr id="43011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2" y="1905000"/>
            <a:ext cx="3221037" cy="4489596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98612" y="0"/>
            <a:ext cx="1011555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smtClean="0"/>
              <a:t>Relationship of Fracture Fragments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212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062" y="12032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Number of Fracture Fragments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2" y="1600200"/>
            <a:ext cx="4572000" cy="4953000"/>
          </a:xfrm>
        </p:spPr>
        <p:txBody>
          <a:bodyPr>
            <a:norm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800" dirty="0" smtClean="0"/>
              <a:t>Simple Fracture</a:t>
            </a:r>
          </a:p>
          <a:p>
            <a:pPr marL="868680" lvl="1" indent="-283464">
              <a:buFont typeface="Wingdings 2"/>
              <a:buChar char=""/>
              <a:defRPr/>
            </a:pPr>
            <a:r>
              <a:rPr lang="en-US" sz="2800" dirty="0" smtClean="0"/>
              <a:t>Two fragments</a:t>
            </a:r>
          </a:p>
          <a:p>
            <a:pPr marL="585216" lvl="1" indent="0">
              <a:buNone/>
              <a:defRPr/>
            </a:pPr>
            <a:endParaRPr lang="en-US" sz="2800" dirty="0" smtClean="0"/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800" dirty="0" smtClean="0"/>
              <a:t>Comminuted Fracture</a:t>
            </a:r>
          </a:p>
          <a:p>
            <a:pPr marL="868680" lvl="1" indent="-283464">
              <a:buFont typeface="Wingdings 2"/>
              <a:buChar char=""/>
              <a:defRPr/>
            </a:pPr>
            <a:r>
              <a:rPr lang="en-US" sz="2800" dirty="0" smtClean="0"/>
              <a:t>&gt; Two fragments</a:t>
            </a:r>
            <a:endParaRPr lang="en-US" sz="2800" dirty="0"/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08" y="1600200"/>
            <a:ext cx="4637087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7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0"/>
            <a:ext cx="100584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Communication of</a:t>
            </a:r>
            <a:r>
              <a:rPr lang="en-US" sz="3600" dirty="0"/>
              <a:t> </a:t>
            </a:r>
            <a:r>
              <a:rPr lang="en-US" sz="3600" dirty="0" smtClean="0"/>
              <a:t>Fracture with outside </a:t>
            </a:r>
            <a:endParaRPr lang="en-US" sz="3600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217612" y="1724359"/>
            <a:ext cx="7675350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800" b="1" dirty="0"/>
              <a:t>Closed</a:t>
            </a:r>
          </a:p>
          <a:p>
            <a:pPr lvl="1">
              <a:defRPr/>
            </a:pPr>
            <a:r>
              <a:rPr lang="en-US" altLang="en-US" sz="2800" b="1" dirty="0"/>
              <a:t>No communication to the atmosphere</a:t>
            </a:r>
          </a:p>
          <a:p>
            <a:pPr>
              <a:defRPr/>
            </a:pPr>
            <a:r>
              <a:rPr lang="en-US" altLang="en-US" sz="2800" dirty="0"/>
              <a:t>Open</a:t>
            </a:r>
          </a:p>
          <a:p>
            <a:pPr lvl="1">
              <a:defRPr/>
            </a:pPr>
            <a:r>
              <a:rPr lang="en-US" altLang="en-US" sz="2800" dirty="0"/>
              <a:t>Communication with the </a:t>
            </a:r>
            <a:r>
              <a:rPr lang="en-US" altLang="en-US" sz="2800" dirty="0" smtClean="0"/>
              <a:t>atmosphere</a:t>
            </a:r>
          </a:p>
          <a:p>
            <a:pPr lvl="1">
              <a:defRPr/>
            </a:pPr>
            <a:r>
              <a:rPr lang="en-US" altLang="en-US" sz="2800" dirty="0" smtClean="0"/>
              <a:t>Increased risk of infection</a:t>
            </a:r>
          </a:p>
          <a:p>
            <a:pPr lvl="1">
              <a:defRPr/>
            </a:pPr>
            <a:r>
              <a:rPr lang="en-US" altLang="en-US" sz="2800" dirty="0" smtClean="0"/>
              <a:t>Look for soft tissue gas</a:t>
            </a:r>
            <a:endParaRPr lang="en-US" altLang="en-US" sz="2800" dirty="0"/>
          </a:p>
        </p:txBody>
      </p:sp>
      <p:pic>
        <p:nvPicPr>
          <p:cNvPr id="4710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37" y="1896603"/>
            <a:ext cx="18256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5789612" y="1981200"/>
            <a:ext cx="2514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51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760412" y="1825625"/>
            <a:ext cx="6096000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800" b="1" dirty="0" smtClean="0"/>
              <a:t>If fracture line extends to an articular surface, more likely to be surgical fixation</a:t>
            </a:r>
          </a:p>
          <a:p>
            <a:pPr>
              <a:defRPr/>
            </a:pPr>
            <a:r>
              <a:rPr lang="en-US" altLang="en-US" sz="2800" b="1" dirty="0" smtClean="0"/>
              <a:t>Increased risk for arthritis.</a:t>
            </a:r>
            <a:endParaRPr lang="en-US" altLang="en-US" sz="2800" b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4212" y="0"/>
            <a:ext cx="10896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Communication of</a:t>
            </a:r>
            <a:r>
              <a:rPr lang="en-US" sz="3600" dirty="0"/>
              <a:t> </a:t>
            </a:r>
            <a:r>
              <a:rPr lang="en-US" sz="3600" dirty="0" smtClean="0"/>
              <a:t>Fracture with Joint space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837" y="1764750"/>
            <a:ext cx="43719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5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Contents</a:t>
            </a:r>
            <a:endParaRPr lang="en-US" sz="40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Intro to Emergency MSK</a:t>
            </a:r>
          </a:p>
          <a:p>
            <a:r>
              <a:rPr lang="en-US" sz="3200" dirty="0" smtClean="0"/>
              <a:t>Basics of Arthritis</a:t>
            </a:r>
            <a:endParaRPr lang="en-US" sz="3200" dirty="0"/>
          </a:p>
          <a:p>
            <a:r>
              <a:rPr lang="en-US" sz="3200" dirty="0" smtClean="0"/>
              <a:t>Imaging techniques in MSK</a:t>
            </a:r>
            <a:endParaRPr lang="en-US" sz="3200" dirty="0"/>
          </a:p>
          <a:p>
            <a:r>
              <a:rPr lang="en-US" sz="3200" dirty="0" smtClean="0"/>
              <a:t>Intro to MSK IR</a:t>
            </a:r>
          </a:p>
          <a:p>
            <a:r>
              <a:rPr lang="en-US" sz="3200" dirty="0" smtClean="0"/>
              <a:t>Appropriate MSK imaging</a:t>
            </a:r>
          </a:p>
          <a:p>
            <a:r>
              <a:rPr lang="en-US" sz="3200" dirty="0" smtClean="0"/>
              <a:t>Intro to Nuclear Medicine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Aging of fractures (Acute vs </a:t>
            </a:r>
            <a:r>
              <a:rPr lang="en-US" dirty="0" err="1" smtClean="0"/>
              <a:t>Subacute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9372598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Acute fractures will demonstrate cortical irregularity, sharply demarcated</a:t>
            </a:r>
          </a:p>
          <a:p>
            <a:pPr lvl="1"/>
            <a:r>
              <a:rPr lang="en-US" sz="2400" dirty="0" smtClean="0"/>
              <a:t>No sclerosis, no bony resorption</a:t>
            </a:r>
          </a:p>
          <a:p>
            <a:r>
              <a:rPr lang="en-US" dirty="0" err="1" smtClean="0"/>
              <a:t>Subacute</a:t>
            </a:r>
            <a:r>
              <a:rPr lang="en-US" dirty="0" smtClean="0"/>
              <a:t> fractures (have begun healing)</a:t>
            </a:r>
          </a:p>
          <a:p>
            <a:pPr lvl="1"/>
            <a:r>
              <a:rPr lang="en-US" sz="2400" dirty="0" smtClean="0"/>
              <a:t>Will demonstrate signs of bony remodeling</a:t>
            </a:r>
          </a:p>
          <a:p>
            <a:pPr lvl="2"/>
            <a:r>
              <a:rPr lang="en-US" sz="2400" dirty="0" smtClean="0"/>
              <a:t>One of the first changes will be bony resorption</a:t>
            </a:r>
          </a:p>
          <a:p>
            <a:pPr lvl="2"/>
            <a:r>
              <a:rPr lang="en-US" sz="2400" dirty="0" smtClean="0"/>
              <a:t>Then will develop callus around the fracture site</a:t>
            </a:r>
          </a:p>
          <a:p>
            <a:pPr lvl="3"/>
            <a:r>
              <a:rPr lang="en-US" sz="2400" dirty="0" smtClean="0"/>
              <a:t>Cloudlike calcific densities about the fracture site.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50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Callus 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58" y="1676400"/>
            <a:ext cx="7814310" cy="491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9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fracture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Acute radius and ulna fractures</a:t>
            </a:r>
          </a:p>
          <a:p>
            <a:r>
              <a:rPr lang="en-US" sz="3200" dirty="0" smtClean="0"/>
              <a:t>Sharply demarcated borders.</a:t>
            </a:r>
          </a:p>
          <a:p>
            <a:r>
              <a:rPr lang="en-US" sz="3200" dirty="0" smtClean="0"/>
              <a:t>No callus.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2" y="1905000"/>
            <a:ext cx="5486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/>
              <a:t>Oblique Fracture </a:t>
            </a:r>
          </a:p>
          <a:p>
            <a:r>
              <a:rPr lang="en-US" sz="3600" dirty="0" smtClean="0"/>
              <a:t>Middle Third of clavicle</a:t>
            </a:r>
          </a:p>
          <a:p>
            <a:pPr lvl="1"/>
            <a:r>
              <a:rPr lang="en-US" sz="3600" dirty="0" smtClean="0"/>
              <a:t>Most common</a:t>
            </a:r>
          </a:p>
          <a:p>
            <a:r>
              <a:rPr lang="en-US" sz="3600" dirty="0" smtClean="0"/>
              <a:t>Distal fragment inferior displaced by almost full shafts width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058398" cy="1020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Common Adult Fractures, Practice Describing!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" y="1933575"/>
            <a:ext cx="5159231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4" y="1905000"/>
            <a:ext cx="4724397" cy="4419600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smtClean="0"/>
              <a:t>Colle’s </a:t>
            </a:r>
            <a:r>
              <a:rPr lang="en-US" sz="3600" dirty="0" err="1" smtClean="0"/>
              <a:t>Fx</a:t>
            </a:r>
            <a:endParaRPr lang="en-US" sz="3600" dirty="0" smtClean="0"/>
          </a:p>
          <a:p>
            <a:r>
              <a:rPr lang="en-US" sz="3600" dirty="0" smtClean="0"/>
              <a:t>Comminuted</a:t>
            </a:r>
          </a:p>
          <a:p>
            <a:pPr lvl="1"/>
            <a:r>
              <a:rPr lang="en-US" sz="3600" dirty="0" smtClean="0"/>
              <a:t>More than 2 fragments</a:t>
            </a:r>
          </a:p>
          <a:p>
            <a:r>
              <a:rPr lang="en-US" sz="3600" dirty="0" smtClean="0"/>
              <a:t>Dorsally angulated or apex volar</a:t>
            </a:r>
          </a:p>
          <a:p>
            <a:r>
              <a:rPr lang="en-US" sz="3600" dirty="0" err="1" smtClean="0"/>
              <a:t>Extentsion</a:t>
            </a:r>
            <a:r>
              <a:rPr lang="en-US" sz="3600" dirty="0" smtClean="0"/>
              <a:t> to articular surface</a:t>
            </a:r>
          </a:p>
          <a:p>
            <a:r>
              <a:rPr lang="en-US" sz="3600" dirty="0" smtClean="0"/>
              <a:t>Minimally displaced</a:t>
            </a:r>
          </a:p>
          <a:p>
            <a:endParaRPr lang="en-US" sz="3600" dirty="0" smtClean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058398" cy="1020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Common Adult Fractures, Practice Describing!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676400"/>
            <a:ext cx="53149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4" y="1905000"/>
            <a:ext cx="4724397" cy="44196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Oblique laterally displaced fibular </a:t>
            </a:r>
            <a:r>
              <a:rPr lang="en-US" sz="3600" dirty="0" err="1" smtClean="0"/>
              <a:t>fx</a:t>
            </a:r>
            <a:endParaRPr lang="en-US" sz="3600" dirty="0" smtClean="0"/>
          </a:p>
          <a:p>
            <a:pPr lvl="1"/>
            <a:r>
              <a:rPr lang="en-US" sz="3200" dirty="0" smtClean="0"/>
              <a:t>Extension to ankle mortise (</a:t>
            </a:r>
            <a:r>
              <a:rPr lang="en-US" sz="3200" dirty="0" err="1" smtClean="0"/>
              <a:t>talar</a:t>
            </a:r>
            <a:r>
              <a:rPr lang="en-US" sz="3200" dirty="0" smtClean="0"/>
              <a:t> dome)</a:t>
            </a:r>
          </a:p>
          <a:p>
            <a:r>
              <a:rPr lang="en-US" sz="3600" dirty="0" smtClean="0"/>
              <a:t>Oblique minimally displaced Medial </a:t>
            </a:r>
            <a:r>
              <a:rPr lang="en-US" sz="3600" dirty="0" err="1" smtClean="0"/>
              <a:t>malleoloar</a:t>
            </a:r>
            <a:r>
              <a:rPr lang="en-US" sz="3600" dirty="0" smtClean="0"/>
              <a:t> (medial </a:t>
            </a:r>
            <a:r>
              <a:rPr lang="en-US" sz="3600" dirty="0" err="1" smtClean="0"/>
              <a:t>tibal</a:t>
            </a:r>
            <a:r>
              <a:rPr lang="en-US" sz="3600" dirty="0" smtClean="0"/>
              <a:t> </a:t>
            </a:r>
            <a:r>
              <a:rPr lang="en-US" sz="3600" dirty="0" err="1" smtClean="0"/>
              <a:t>fx</a:t>
            </a:r>
            <a:r>
              <a:rPr lang="en-US" sz="3600" dirty="0" smtClean="0"/>
              <a:t>)</a:t>
            </a:r>
          </a:p>
          <a:p>
            <a:pPr lvl="1"/>
            <a:r>
              <a:rPr lang="en-US" sz="3200" dirty="0" smtClean="0"/>
              <a:t>Extension to </a:t>
            </a:r>
            <a:r>
              <a:rPr lang="en-US" sz="3200" dirty="0" err="1" smtClean="0"/>
              <a:t>tibiotalar</a:t>
            </a:r>
            <a:r>
              <a:rPr lang="en-US" sz="3200" dirty="0" smtClean="0"/>
              <a:t> joint</a:t>
            </a:r>
          </a:p>
          <a:p>
            <a:endParaRPr lang="en-US" sz="3600" dirty="0" smtClean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058398" cy="1020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Common Adult Fractures, Practice Describing!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4" y="1694085"/>
            <a:ext cx="3352800" cy="463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4" y="1905000"/>
            <a:ext cx="4724397" cy="4419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Comminuted</a:t>
            </a:r>
          </a:p>
          <a:p>
            <a:r>
              <a:rPr lang="en-US" sz="3600" dirty="0" smtClean="0"/>
              <a:t>Intertrochanteric</a:t>
            </a:r>
          </a:p>
          <a:p>
            <a:r>
              <a:rPr lang="en-US" sz="3600" dirty="0" smtClean="0"/>
              <a:t>Foreshortened</a:t>
            </a:r>
          </a:p>
          <a:p>
            <a:r>
              <a:rPr lang="en-US" sz="3600" dirty="0" smtClean="0"/>
              <a:t>Apex Lateral, </a:t>
            </a:r>
            <a:r>
              <a:rPr lang="en-US" sz="3600" dirty="0" err="1" smtClean="0"/>
              <a:t>Varus</a:t>
            </a:r>
            <a:r>
              <a:rPr lang="en-US" sz="3600" dirty="0" smtClean="0"/>
              <a:t> </a:t>
            </a:r>
            <a:r>
              <a:rPr lang="en-US" sz="3600" dirty="0" smtClean="0"/>
              <a:t>alignment</a:t>
            </a:r>
            <a:endParaRPr lang="en-US" sz="360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600" dirty="0" smtClean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058398" cy="1020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Common Adult Fractures, Practice Describing!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8" y="1752600"/>
            <a:ext cx="446713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6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Boxer’s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Fracture of 4</a:t>
            </a:r>
            <a:r>
              <a:rPr lang="en-US" baseline="30000" dirty="0" smtClean="0"/>
              <a:t>th</a:t>
            </a:r>
            <a:r>
              <a:rPr lang="en-US" dirty="0" smtClean="0"/>
              <a:t> or 5</a:t>
            </a:r>
            <a:r>
              <a:rPr lang="en-US" baseline="30000" dirty="0" smtClean="0"/>
              <a:t>th</a:t>
            </a:r>
            <a:r>
              <a:rPr lang="en-US" dirty="0" smtClean="0"/>
              <a:t> metacarpal neck </a:t>
            </a:r>
          </a:p>
          <a:p>
            <a:r>
              <a:rPr lang="en-US" dirty="0" smtClean="0"/>
              <a:t>Typical mechanism is punching something, wall, face, etc. (hence the name, Boxer’s).</a:t>
            </a:r>
          </a:p>
          <a:p>
            <a:r>
              <a:rPr lang="en-US" dirty="0" smtClean="0"/>
              <a:t>Most commonly affects young males.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612" y="1905000"/>
            <a:ext cx="470284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Jones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Transverse fracture of 5</a:t>
            </a:r>
            <a:r>
              <a:rPr lang="en-US" baseline="30000" dirty="0" smtClean="0"/>
              <a:t>th</a:t>
            </a:r>
            <a:r>
              <a:rPr lang="en-US" dirty="0" smtClean="0"/>
              <a:t> metatarsal base.</a:t>
            </a:r>
          </a:p>
          <a:p>
            <a:r>
              <a:rPr lang="en-US" dirty="0" smtClean="0"/>
              <a:t>Forefoot adduction force while in plantar flexion</a:t>
            </a:r>
          </a:p>
          <a:p>
            <a:r>
              <a:rPr lang="en-US" dirty="0" smtClean="0"/>
              <a:t>Can be prone to non-union due to weight-baring nature of fracture site.</a:t>
            </a:r>
          </a:p>
          <a:p>
            <a:pPr lvl="1"/>
            <a:r>
              <a:rPr lang="en-US" dirty="0" smtClean="0"/>
              <a:t>Non weight-baring treatment is critical.</a:t>
            </a:r>
          </a:p>
          <a:p>
            <a:r>
              <a:rPr lang="en-US" dirty="0" smtClean="0"/>
              <a:t>Can be seen on foot OR ankle films.</a:t>
            </a:r>
          </a:p>
          <a:p>
            <a:pPr lvl="1"/>
            <a:r>
              <a:rPr lang="en-US" dirty="0" smtClean="0"/>
              <a:t>Always check 5</a:t>
            </a:r>
            <a:r>
              <a:rPr lang="en-US" baseline="30000" dirty="0" smtClean="0"/>
              <a:t>th</a:t>
            </a:r>
            <a:r>
              <a:rPr lang="en-US" dirty="0" smtClean="0"/>
              <a:t> metatarsal base on ankle films.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412" y="1905000"/>
            <a:ext cx="408996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9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COOL FRACTURES THAT RADIOLOGISTS MUST </a:t>
            </a:r>
            <a:r>
              <a:rPr lang="en-US" dirty="0" smtClean="0"/>
              <a:t>PICKUP AND HAVE SECONDARY IMPLICATIONS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SECONDARY SIGNS!!!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5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3998" cy="1020762"/>
          </a:xfrm>
        </p:spPr>
        <p:txBody>
          <a:bodyPr>
            <a:noAutofit/>
          </a:bodyPr>
          <a:lstStyle/>
          <a:p>
            <a:r>
              <a:rPr lang="en-US" sz="4000" dirty="0" smtClean="0"/>
              <a:t>Emergency MSK Radiology, What exams do we see?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2" y="2133600"/>
            <a:ext cx="9144000" cy="4267200"/>
          </a:xfrm>
        </p:spPr>
        <p:txBody>
          <a:bodyPr/>
          <a:lstStyle/>
          <a:p>
            <a:r>
              <a:rPr lang="en-US" sz="3200" dirty="0" smtClean="0"/>
              <a:t>Trauma</a:t>
            </a:r>
          </a:p>
          <a:p>
            <a:pPr lvl="1"/>
            <a:r>
              <a:rPr lang="en-US" sz="3200" dirty="0" smtClean="0"/>
              <a:t>Ranging from fall in parking lot to high speed MVA</a:t>
            </a:r>
          </a:p>
          <a:p>
            <a:pPr lvl="1"/>
            <a:r>
              <a:rPr lang="en-US" sz="3200" dirty="0" smtClean="0"/>
              <a:t>Pediatric vs Adult </a:t>
            </a:r>
            <a:r>
              <a:rPr lang="en-US" sz="3200" dirty="0" err="1" smtClean="0"/>
              <a:t>fx’s</a:t>
            </a:r>
            <a:endParaRPr lang="en-US" sz="3200" dirty="0" smtClean="0"/>
          </a:p>
          <a:p>
            <a:pPr lvl="1"/>
            <a:r>
              <a:rPr lang="en-US" sz="3200" dirty="0" smtClean="0"/>
              <a:t>Child abuse</a:t>
            </a:r>
          </a:p>
          <a:p>
            <a:pPr lvl="1"/>
            <a:r>
              <a:rPr lang="en-US" sz="3200" dirty="0" smtClean="0"/>
              <a:t>X-ray, CT, MRI</a:t>
            </a:r>
          </a:p>
          <a:p>
            <a:r>
              <a:rPr lang="en-US" sz="3200" dirty="0" smtClean="0"/>
              <a:t>Osteomyelitis, Septic Arthritis</a:t>
            </a:r>
          </a:p>
          <a:p>
            <a:pPr lvl="1"/>
            <a:r>
              <a:rPr lang="en-US" sz="3200" dirty="0" smtClean="0"/>
              <a:t>X-ray, MRI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0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312" y="59305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err="1" smtClean="0"/>
              <a:t>Lipohemarthrosis</a:t>
            </a:r>
            <a:endParaRPr lang="en-US" sz="3600" dirty="0"/>
          </a:p>
        </p:txBody>
      </p:sp>
      <p:sp>
        <p:nvSpPr>
          <p:cNvPr id="33795" name="Content Placeholder 3"/>
          <p:cNvSpPr>
            <a:spLocks noGrp="1"/>
          </p:cNvSpPr>
          <p:nvPr>
            <p:ph sz="half" idx="2"/>
          </p:nvPr>
        </p:nvSpPr>
        <p:spPr>
          <a:xfrm>
            <a:off x="5865812" y="1600200"/>
            <a:ext cx="4343400" cy="495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2000" dirty="0" smtClean="0"/>
              <a:t>Fat-fluid level seen on lateral view</a:t>
            </a:r>
          </a:p>
          <a:p>
            <a:pPr lvl="1">
              <a:defRPr/>
            </a:pPr>
            <a:r>
              <a:rPr lang="en-US" altLang="en-US" dirty="0" smtClean="0"/>
              <a:t>Critical secondary sign to clue in that something else is going on.</a:t>
            </a:r>
            <a:endParaRPr lang="en-US" altLang="en-US" dirty="0"/>
          </a:p>
          <a:p>
            <a:pPr>
              <a:defRPr/>
            </a:pPr>
            <a:r>
              <a:rPr lang="en-US" altLang="en-US" sz="2000" dirty="0" smtClean="0"/>
              <a:t>Only one way to get fat density into a joint space layering</a:t>
            </a:r>
          </a:p>
          <a:p>
            <a:pPr lvl="1">
              <a:defRPr/>
            </a:pPr>
            <a:r>
              <a:rPr lang="en-US" altLang="en-US" dirty="0" smtClean="0"/>
              <a:t>Fracture until proven otherwise</a:t>
            </a:r>
          </a:p>
          <a:p>
            <a:pPr lvl="1">
              <a:defRPr/>
            </a:pPr>
            <a:r>
              <a:rPr lang="en-US" altLang="en-US" dirty="0" smtClean="0"/>
              <a:t>Fracture line extension from intramedullary space to articular surface allows for fatty marrow to make it to joint space.</a:t>
            </a:r>
          </a:p>
          <a:p>
            <a:pPr>
              <a:defRPr/>
            </a:pPr>
            <a:r>
              <a:rPr lang="en-US" altLang="en-US" sz="2000" dirty="0" smtClean="0"/>
              <a:t>If no fracture seen on X-ray, should get CT to exclude.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12" y="2209800"/>
            <a:ext cx="5034846" cy="346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312" y="59305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err="1" smtClean="0"/>
              <a:t>Segond</a:t>
            </a:r>
            <a:r>
              <a:rPr lang="en-US" sz="3600" dirty="0" smtClean="0"/>
              <a:t> Fracture</a:t>
            </a:r>
            <a:endParaRPr lang="en-US" sz="3600" dirty="0"/>
          </a:p>
        </p:txBody>
      </p:sp>
      <p:pic>
        <p:nvPicPr>
          <p:cNvPr id="66562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1600201"/>
            <a:ext cx="3716338" cy="4956175"/>
          </a:xfrm>
        </p:spPr>
      </p:pic>
      <p:sp>
        <p:nvSpPr>
          <p:cNvPr id="33795" name="Content Placeholder 3"/>
          <p:cNvSpPr>
            <a:spLocks noGrp="1"/>
          </p:cNvSpPr>
          <p:nvPr>
            <p:ph sz="half" idx="2"/>
          </p:nvPr>
        </p:nvSpPr>
        <p:spPr>
          <a:xfrm>
            <a:off x="5865812" y="1600200"/>
            <a:ext cx="4343400" cy="495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2800" dirty="0"/>
              <a:t>Avulsion of the anterolateral margin of the lateral </a:t>
            </a:r>
            <a:r>
              <a:rPr lang="en-US" altLang="en-US" sz="2800" dirty="0" err="1"/>
              <a:t>tibial</a:t>
            </a:r>
            <a:r>
              <a:rPr lang="en-US" altLang="en-US" sz="2800" dirty="0"/>
              <a:t> plateau</a:t>
            </a:r>
          </a:p>
          <a:p>
            <a:pPr>
              <a:defRPr/>
            </a:pPr>
            <a:r>
              <a:rPr lang="en-US" altLang="en-US" sz="2800" dirty="0"/>
              <a:t>Caused by internal rotation and </a:t>
            </a:r>
            <a:r>
              <a:rPr lang="en-US" altLang="en-US" sz="2800" dirty="0" err="1"/>
              <a:t>varus</a:t>
            </a:r>
            <a:r>
              <a:rPr lang="en-US" altLang="en-US" sz="2800" dirty="0"/>
              <a:t> stress</a:t>
            </a:r>
          </a:p>
          <a:p>
            <a:pPr>
              <a:defRPr/>
            </a:pPr>
            <a:r>
              <a:rPr lang="en-US" altLang="en-US" sz="2800" dirty="0" smtClean="0"/>
              <a:t>Associations, secondary sign of</a:t>
            </a:r>
            <a:endParaRPr lang="en-US" altLang="en-US" sz="2800" dirty="0"/>
          </a:p>
          <a:p>
            <a:pPr lvl="1">
              <a:defRPr/>
            </a:pPr>
            <a:r>
              <a:rPr lang="en-US" altLang="en-US" sz="2800" dirty="0"/>
              <a:t>ACL tear </a:t>
            </a:r>
          </a:p>
          <a:p>
            <a:pPr lvl="1">
              <a:defRPr/>
            </a:pPr>
            <a:r>
              <a:rPr lang="en-US" altLang="en-US" sz="2800" dirty="0"/>
              <a:t>Meniscal injuries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46312" y="3124200"/>
            <a:ext cx="342900" cy="685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80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062" y="15240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err="1" smtClean="0"/>
              <a:t>Maisonneuve’s</a:t>
            </a:r>
            <a:r>
              <a:rPr lang="en-US" sz="4000" dirty="0" smtClean="0"/>
              <a:t> Fracture</a:t>
            </a:r>
            <a:endParaRPr lang="en-US" sz="4000" dirty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912812" y="1640795"/>
            <a:ext cx="8839200" cy="4876800"/>
          </a:xfrm>
        </p:spPr>
        <p:txBody>
          <a:bodyPr/>
          <a:lstStyle/>
          <a:p>
            <a:pPr>
              <a:defRPr/>
            </a:pPr>
            <a:r>
              <a:rPr lang="en-US" altLang="en-US" sz="2200" dirty="0" smtClean="0"/>
              <a:t>Ankle X-ray shows widening of tibiofibular joint and medial </a:t>
            </a:r>
            <a:r>
              <a:rPr lang="en-US" altLang="en-US" sz="2200" dirty="0" err="1" smtClean="0"/>
              <a:t>malleolar</a:t>
            </a:r>
            <a:r>
              <a:rPr lang="en-US" altLang="en-US" sz="2200" dirty="0" smtClean="0"/>
              <a:t> fracture</a:t>
            </a:r>
          </a:p>
          <a:p>
            <a:pPr>
              <a:defRPr/>
            </a:pPr>
            <a:r>
              <a:rPr lang="en-US" altLang="en-US" sz="2200" dirty="0" smtClean="0"/>
              <a:t>Must suggest </a:t>
            </a:r>
            <a:r>
              <a:rPr lang="en-US" altLang="en-US" sz="2200" dirty="0" err="1" smtClean="0"/>
              <a:t>tib</a:t>
            </a:r>
            <a:r>
              <a:rPr lang="en-US" altLang="en-US" sz="2200" dirty="0" smtClean="0"/>
              <a:t>/fib films to exclude a </a:t>
            </a:r>
            <a:r>
              <a:rPr lang="en-US" altLang="en-US" sz="2200" dirty="0" err="1" smtClean="0"/>
              <a:t>proximar</a:t>
            </a:r>
            <a:r>
              <a:rPr lang="en-US" altLang="en-US" sz="2200" dirty="0" smtClean="0"/>
              <a:t> fibular fracture due to mechanism of injury. There must be an exit site for the force!</a:t>
            </a:r>
          </a:p>
          <a:p>
            <a:pPr>
              <a:defRPr/>
            </a:pPr>
            <a:r>
              <a:rPr lang="en-US" altLang="en-US" sz="2200" dirty="0" smtClean="0"/>
              <a:t>Proximal fibular fracture</a:t>
            </a:r>
            <a:endParaRPr lang="en-US" altLang="en-US" sz="2200" dirty="0"/>
          </a:p>
          <a:p>
            <a:pPr>
              <a:defRPr/>
            </a:pPr>
            <a:r>
              <a:rPr lang="en-US" altLang="en-US" sz="2200" dirty="0"/>
              <a:t>Associated - fracture of the medial malleolus </a:t>
            </a:r>
          </a:p>
          <a:p>
            <a:pPr>
              <a:defRPr/>
            </a:pPr>
            <a:r>
              <a:rPr lang="en-US" altLang="en-US" sz="2200" dirty="0"/>
              <a:t>Disruption of the tibiofibular </a:t>
            </a:r>
            <a:r>
              <a:rPr lang="en-US" altLang="en-US" sz="2200" dirty="0" err="1"/>
              <a:t>syndesmosis</a:t>
            </a:r>
            <a:endParaRPr lang="en-US" altLang="en-US" sz="2200" dirty="0"/>
          </a:p>
          <a:p>
            <a:pPr>
              <a:defRPr/>
            </a:pPr>
            <a:r>
              <a:rPr lang="en-US" altLang="en-US" sz="2200" dirty="0"/>
              <a:t>Caused by ankle eversion injury </a:t>
            </a:r>
          </a:p>
          <a:p>
            <a:pPr lvl="1">
              <a:defRPr/>
            </a:pPr>
            <a:r>
              <a:rPr lang="en-US" altLang="en-US" sz="1800" dirty="0"/>
              <a:t>transmits force thru the interosseous </a:t>
            </a:r>
            <a:r>
              <a:rPr lang="en-US" altLang="en-US" sz="1800" dirty="0" smtClean="0"/>
              <a:t>membrane</a:t>
            </a:r>
            <a:endParaRPr lang="en-US" altLang="en-US" sz="1800" dirty="0"/>
          </a:p>
        </p:txBody>
      </p:sp>
      <p:pic>
        <p:nvPicPr>
          <p:cNvPr id="686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t="4494" r="4466" b="3293"/>
          <a:stretch>
            <a:fillRect/>
          </a:stretch>
        </p:blipFill>
        <p:spPr bwMode="auto">
          <a:xfrm>
            <a:off x="6910387" y="3406775"/>
            <a:ext cx="2514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4109" r="5574" b="3705"/>
          <a:stretch>
            <a:fillRect/>
          </a:stretch>
        </p:blipFill>
        <p:spPr bwMode="auto">
          <a:xfrm>
            <a:off x="9424987" y="3406775"/>
            <a:ext cx="2178050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36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062" y="15240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Subtle Elbow Fractures</a:t>
            </a:r>
            <a:endParaRPr lang="en-US" sz="4000" dirty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912812" y="1640795"/>
            <a:ext cx="5715000" cy="4876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 smtClean="0"/>
              <a:t>Look for an elbow joint effusion!</a:t>
            </a:r>
          </a:p>
          <a:p>
            <a:pPr lvl="1">
              <a:defRPr/>
            </a:pPr>
            <a:r>
              <a:rPr lang="en-US" altLang="en-US" sz="2400" dirty="0" smtClean="0"/>
              <a:t>Anterior fat pat (</a:t>
            </a:r>
            <a:r>
              <a:rPr lang="en-US" altLang="en-US" sz="2400" dirty="0" err="1" smtClean="0"/>
              <a:t>lucency</a:t>
            </a:r>
            <a:r>
              <a:rPr lang="en-US" altLang="en-US" sz="2400" dirty="0" smtClean="0"/>
              <a:t>) is a normal finding</a:t>
            </a:r>
          </a:p>
          <a:p>
            <a:pPr lvl="2">
              <a:defRPr/>
            </a:pPr>
            <a:r>
              <a:rPr lang="en-US" altLang="en-US" sz="2400" dirty="0" smtClean="0"/>
              <a:t>Abnormal if superiorly displaced</a:t>
            </a:r>
          </a:p>
          <a:p>
            <a:pPr lvl="1">
              <a:defRPr/>
            </a:pPr>
            <a:r>
              <a:rPr lang="en-US" altLang="en-US" sz="2400" dirty="0" smtClean="0"/>
              <a:t>Visualization of posterior fat pad ALWAYS ABNORMAL</a:t>
            </a:r>
          </a:p>
          <a:p>
            <a:pPr lvl="2">
              <a:defRPr/>
            </a:pPr>
            <a:r>
              <a:rPr lang="en-US" altLang="en-US" sz="2400" dirty="0" smtClean="0"/>
              <a:t>Usually lives in Olecranon Fossa</a:t>
            </a:r>
          </a:p>
          <a:p>
            <a:pPr lvl="2">
              <a:defRPr/>
            </a:pPr>
            <a:r>
              <a:rPr lang="en-US" altLang="en-US" sz="2400" dirty="0" smtClean="0"/>
              <a:t>Posteriorly displaced by joint fluid in setting of joint effusion</a:t>
            </a:r>
          </a:p>
          <a:p>
            <a:pPr>
              <a:defRPr/>
            </a:pPr>
            <a:r>
              <a:rPr lang="en-US" altLang="en-US" dirty="0" smtClean="0"/>
              <a:t>Presence of elbow joint effusion</a:t>
            </a:r>
          </a:p>
          <a:p>
            <a:pPr lvl="1">
              <a:defRPr/>
            </a:pPr>
            <a:r>
              <a:rPr lang="en-US" altLang="en-US" sz="2400" dirty="0" smtClean="0"/>
              <a:t>Fracture must be excluded</a:t>
            </a:r>
          </a:p>
          <a:p>
            <a:pPr lvl="1">
              <a:defRPr/>
            </a:pPr>
            <a:r>
              <a:rPr lang="en-US" altLang="en-US" sz="2400" dirty="0" smtClean="0"/>
              <a:t>Look for </a:t>
            </a:r>
            <a:r>
              <a:rPr lang="en-US" altLang="en-US" sz="2400" dirty="0" err="1" smtClean="0"/>
              <a:t>fx</a:t>
            </a:r>
            <a:r>
              <a:rPr lang="en-US" altLang="en-US" sz="2400" dirty="0" smtClean="0"/>
              <a:t> and if none seen can get 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881" y="2133600"/>
            <a:ext cx="4552950" cy="32766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7747725">
            <a:off x="7103424" y="4932351"/>
            <a:ext cx="2438400" cy="182564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87576" y="15240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dirty="0" smtClean="0"/>
              <a:t>Scaphoid Waist Fracture</a:t>
            </a:r>
            <a:endParaRPr lang="en-US" sz="4400" dirty="0"/>
          </a:p>
        </p:txBody>
      </p:sp>
      <p:pic>
        <p:nvPicPr>
          <p:cNvPr id="70658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078038"/>
            <a:ext cx="3768725" cy="3846512"/>
          </a:xfrm>
        </p:spPr>
      </p:pic>
      <p:sp>
        <p:nvSpPr>
          <p:cNvPr id="36868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Easily missed </a:t>
            </a:r>
            <a:r>
              <a:rPr lang="en-US" altLang="en-US" dirty="0"/>
              <a:t>fracture</a:t>
            </a:r>
          </a:p>
          <a:p>
            <a:pPr>
              <a:defRPr/>
            </a:pPr>
            <a:r>
              <a:rPr lang="en-US" altLang="en-US" dirty="0"/>
              <a:t>Common</a:t>
            </a:r>
          </a:p>
          <a:p>
            <a:pPr>
              <a:defRPr/>
            </a:pPr>
            <a:r>
              <a:rPr lang="en-US" altLang="en-US" dirty="0"/>
              <a:t>Pain in the anatomic snuff box</a:t>
            </a:r>
          </a:p>
          <a:p>
            <a:pPr>
              <a:defRPr/>
            </a:pPr>
            <a:r>
              <a:rPr lang="en-US" altLang="en-US" dirty="0"/>
              <a:t>Caused by fall on an outstretched </a:t>
            </a:r>
            <a:r>
              <a:rPr lang="en-US" altLang="en-US" dirty="0" smtClean="0"/>
              <a:t>hand (FOOSH)</a:t>
            </a:r>
            <a:endParaRPr lang="en-US" altLang="en-US" dirty="0"/>
          </a:p>
          <a:p>
            <a:pPr>
              <a:defRPr/>
            </a:pPr>
            <a:r>
              <a:rPr lang="en-US" altLang="en-US" dirty="0" smtClean="0"/>
              <a:t>High risk of AVN of proximal pole of scaphoid due to more distal  vascular  supply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026" y="1420019"/>
            <a:ext cx="49149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2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012" y="14514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dirty="0" smtClean="0"/>
              <a:t>Avulsion fractures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812" y="1825625"/>
            <a:ext cx="358140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Fracture fragments will correspond to insertion sites of muscle groups on the bone</a:t>
            </a:r>
          </a:p>
          <a:p>
            <a:pPr>
              <a:defRPr/>
            </a:pPr>
            <a:r>
              <a:rPr lang="en-US" dirty="0" smtClean="0"/>
              <a:t>In the pelvis, seeing an avulsion fracture can pinpoint the injured muscle and indicate a mechanism of action</a:t>
            </a:r>
            <a:endParaRPr lang="en-US" dirty="0"/>
          </a:p>
        </p:txBody>
      </p:sp>
      <p:pic>
        <p:nvPicPr>
          <p:cNvPr id="737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2" y="1614488"/>
            <a:ext cx="50800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23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PEDIATRIC FRACTURES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Salter-Harris Fractures</a:t>
            </a:r>
          </a:p>
        </p:txBody>
      </p:sp>
    </p:spTree>
    <p:extLst>
      <p:ext uri="{BB962C8B-B14F-4D97-AF65-F5344CB8AC3E}">
        <p14:creationId xmlns:p14="http://schemas.microsoft.com/office/powerpoint/2010/main" val="285498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103" y="15240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Salter-Harris Fractures</a:t>
            </a:r>
            <a:endParaRPr lang="en-US" sz="3600" dirty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362412" y="1825625"/>
            <a:ext cx="7675350" cy="4351338"/>
          </a:xfrm>
        </p:spPr>
        <p:txBody>
          <a:bodyPr/>
          <a:lstStyle/>
          <a:p>
            <a:pPr>
              <a:defRPr/>
            </a:pPr>
            <a:r>
              <a:rPr lang="en-US" altLang="en-US" sz="3000" dirty="0"/>
              <a:t>Epiphyseal Plate Fractures in Children</a:t>
            </a:r>
          </a:p>
          <a:p>
            <a:pPr>
              <a:defRPr/>
            </a:pPr>
            <a:r>
              <a:rPr lang="en-US" altLang="en-US" sz="3000" dirty="0"/>
              <a:t>Growth Plate (Epiphyseal Plate) – most vulnerable in growing bone to shearing injury </a:t>
            </a:r>
          </a:p>
          <a:p>
            <a:pPr>
              <a:defRPr/>
            </a:pPr>
            <a:r>
              <a:rPr lang="en-US" altLang="en-US" sz="3000" dirty="0"/>
              <a:t>30% of all childhood fractures </a:t>
            </a:r>
          </a:p>
          <a:p>
            <a:pPr>
              <a:defRPr/>
            </a:pPr>
            <a:r>
              <a:rPr lang="en-US" altLang="en-US" sz="3000" dirty="0"/>
              <a:t>Classification System – I-V</a:t>
            </a:r>
          </a:p>
          <a:p>
            <a:pPr lvl="1">
              <a:defRPr/>
            </a:pPr>
            <a:r>
              <a:rPr lang="en-US" altLang="en-US" sz="3000" dirty="0"/>
              <a:t>Method of describing growth plate fractures</a:t>
            </a:r>
          </a:p>
          <a:p>
            <a:pPr lvl="1">
              <a:defRPr/>
            </a:pPr>
            <a:r>
              <a:rPr lang="en-US" altLang="en-US" sz="3000" dirty="0"/>
              <a:t>Implications for treatment</a:t>
            </a:r>
          </a:p>
          <a:p>
            <a:pPr lvl="1">
              <a:defRPr/>
            </a:pPr>
            <a:r>
              <a:rPr lang="en-US" altLang="en-US" sz="3000" dirty="0"/>
              <a:t>Predicts likelihood of complications</a:t>
            </a:r>
          </a:p>
        </p:txBody>
      </p:sp>
    </p:spTree>
    <p:extLst>
      <p:ext uri="{BB962C8B-B14F-4D97-AF65-F5344CB8AC3E}">
        <p14:creationId xmlns:p14="http://schemas.microsoft.com/office/powerpoint/2010/main" val="28288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062" y="15240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Salter-Harris Classification</a:t>
            </a:r>
            <a:endParaRPr lang="en-US" sz="3600" dirty="0"/>
          </a:p>
        </p:txBody>
      </p:sp>
      <p:pic>
        <p:nvPicPr>
          <p:cNvPr id="53250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/>
          <a:stretch>
            <a:fillRect/>
          </a:stretch>
        </p:blipFill>
        <p:spPr bwMode="auto">
          <a:xfrm>
            <a:off x="2703512" y="1676400"/>
            <a:ext cx="6781800" cy="5041325"/>
          </a:xfrm>
        </p:spPr>
      </p:pic>
      <p:sp>
        <p:nvSpPr>
          <p:cNvPr id="3" name="TextBox 2"/>
          <p:cNvSpPr txBox="1"/>
          <p:nvPr/>
        </p:nvSpPr>
        <p:spPr>
          <a:xfrm>
            <a:off x="9675812" y="5715000"/>
            <a:ext cx="17526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WORST (MOST SEVERE)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48367" y="2984783"/>
            <a:ext cx="21717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LEAST SEVERE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90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24198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Salter-Harris Type I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208212" y="1600200"/>
            <a:ext cx="7924800" cy="2078038"/>
          </a:xfrm>
        </p:spPr>
        <p:txBody>
          <a:bodyPr>
            <a:normAutofit fontScale="92500" lnSpcReduction="20000"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Isolated epiphyseal plate injury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Good prognosis – heals well </a:t>
            </a:r>
            <a:endParaRPr lang="en-US" dirty="0" smtClean="0"/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Example: </a:t>
            </a:r>
            <a:r>
              <a:rPr lang="en-US" i="1" dirty="0" smtClean="0"/>
              <a:t>Slipped capital femoral epiphysis (SCFE) </a:t>
            </a:r>
          </a:p>
          <a:p>
            <a:pPr marL="868680" lvl="1" indent="-283464">
              <a:buFont typeface="Wingdings 2"/>
              <a:buChar char=""/>
              <a:defRPr/>
            </a:pPr>
            <a:r>
              <a:rPr lang="en-US" dirty="0" smtClean="0"/>
              <a:t>Tall, heavier teenage boys, 25% bilateral</a:t>
            </a:r>
          </a:p>
          <a:p>
            <a:pPr marL="868680" lvl="1" indent="-283464">
              <a:buFont typeface="Wingdings 2"/>
              <a:buChar char=""/>
              <a:defRPr/>
            </a:pPr>
            <a:r>
              <a:rPr lang="en-US" dirty="0" smtClean="0"/>
              <a:t>Line from the lateral femoral neck should intersect a portion of the femoral epiphysis </a:t>
            </a:r>
            <a:endParaRPr lang="en-US" dirty="0"/>
          </a:p>
        </p:txBody>
      </p:sp>
      <p:pic>
        <p:nvPicPr>
          <p:cNvPr id="5529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42" y="3499228"/>
            <a:ext cx="4439288" cy="3322486"/>
          </a:xfrm>
        </p:spPr>
      </p:pic>
      <p:pic>
        <p:nvPicPr>
          <p:cNvPr id="5530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54" y="3505200"/>
            <a:ext cx="4116329" cy="331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7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3998" cy="1020762"/>
          </a:xfrm>
        </p:spPr>
        <p:txBody>
          <a:bodyPr>
            <a:noAutofit/>
          </a:bodyPr>
          <a:lstStyle/>
          <a:p>
            <a:r>
              <a:rPr lang="en-US" sz="4000" dirty="0" smtClean="0"/>
              <a:t>Non-emergent MSK Radiology, What exams do we see?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981200"/>
            <a:ext cx="9296400" cy="4419600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 smtClean="0"/>
              <a:t>Arthritis</a:t>
            </a:r>
          </a:p>
          <a:p>
            <a:pPr lvl="1"/>
            <a:r>
              <a:rPr lang="en-US" sz="3500" dirty="0" smtClean="0"/>
              <a:t>Usually X-ray</a:t>
            </a:r>
          </a:p>
          <a:p>
            <a:r>
              <a:rPr lang="en-US" sz="3500" dirty="0" smtClean="0"/>
              <a:t>Soft Tissue/Sports Injury</a:t>
            </a:r>
          </a:p>
          <a:p>
            <a:pPr lvl="1"/>
            <a:r>
              <a:rPr lang="en-US" sz="3500" dirty="0" smtClean="0"/>
              <a:t>X-ray, MRI</a:t>
            </a:r>
          </a:p>
          <a:p>
            <a:r>
              <a:rPr lang="en-US" sz="3500" dirty="0" smtClean="0"/>
              <a:t>Soft Tissue/Bone Tumors</a:t>
            </a:r>
          </a:p>
          <a:p>
            <a:pPr lvl="1"/>
            <a:r>
              <a:rPr lang="en-US" sz="3500" dirty="0" smtClean="0"/>
              <a:t>X-ray, MRI</a:t>
            </a:r>
          </a:p>
          <a:p>
            <a:r>
              <a:rPr lang="en-US" sz="3500" dirty="0" smtClean="0"/>
              <a:t>Pre-Surgical Planning</a:t>
            </a:r>
          </a:p>
          <a:p>
            <a:pPr lvl="1"/>
            <a:r>
              <a:rPr lang="en-US" sz="3500" dirty="0" smtClean="0"/>
              <a:t>CT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6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2" y="15240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Salter-Harris Type II</a:t>
            </a:r>
            <a:endParaRPr lang="en-US" sz="4000" dirty="0"/>
          </a:p>
        </p:txBody>
      </p:sp>
      <p:sp>
        <p:nvSpPr>
          <p:cNvPr id="23555" name="Content Placeholder 6"/>
          <p:cNvSpPr>
            <a:spLocks noGrp="1"/>
          </p:cNvSpPr>
          <p:nvPr>
            <p:ph sz="half" idx="1"/>
          </p:nvPr>
        </p:nvSpPr>
        <p:spPr>
          <a:xfrm>
            <a:off x="1979612" y="1600200"/>
            <a:ext cx="7239000" cy="22860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Epiphyseal plate and metaphysis </a:t>
            </a:r>
          </a:p>
          <a:p>
            <a:pPr>
              <a:defRPr/>
            </a:pPr>
            <a:r>
              <a:rPr lang="en-US" altLang="en-US" dirty="0"/>
              <a:t>Most common of Salter-Harris fractures</a:t>
            </a:r>
          </a:p>
          <a:p>
            <a:pPr>
              <a:defRPr/>
            </a:pPr>
            <a:r>
              <a:rPr lang="en-US" altLang="en-US" dirty="0"/>
              <a:t>Good prognosis</a:t>
            </a:r>
          </a:p>
        </p:txBody>
      </p:sp>
      <p:pic>
        <p:nvPicPr>
          <p:cNvPr id="57347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2" y="3429000"/>
            <a:ext cx="4038600" cy="3055938"/>
          </a:xfrm>
        </p:spPr>
      </p:pic>
      <p:pic>
        <p:nvPicPr>
          <p:cNvPr id="5734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2" y="2895601"/>
            <a:ext cx="30289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03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012" y="100805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Salter-Harris Type III</a:t>
            </a:r>
            <a:endParaRPr lang="en-US" sz="4000" dirty="0"/>
          </a:p>
        </p:txBody>
      </p:sp>
      <p:sp>
        <p:nvSpPr>
          <p:cNvPr id="24579" name="Content Placeholder 6"/>
          <p:cNvSpPr>
            <a:spLocks noGrp="1"/>
          </p:cNvSpPr>
          <p:nvPr>
            <p:ph sz="half" idx="1"/>
          </p:nvPr>
        </p:nvSpPr>
        <p:spPr>
          <a:xfrm>
            <a:off x="1522412" y="1600200"/>
            <a:ext cx="5638800" cy="502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800" dirty="0"/>
              <a:t>Epiphysis and Epiphyseal Plate</a:t>
            </a:r>
          </a:p>
          <a:p>
            <a:pPr>
              <a:defRPr/>
            </a:pPr>
            <a:r>
              <a:rPr lang="en-US" altLang="en-US" sz="2800" dirty="0"/>
              <a:t>Intra-articular fracture</a:t>
            </a:r>
          </a:p>
          <a:p>
            <a:pPr lvl="1">
              <a:defRPr/>
            </a:pPr>
            <a:r>
              <a:rPr lang="en-US" altLang="en-US" sz="2800" dirty="0"/>
              <a:t>Fracture enters the joint space</a:t>
            </a:r>
          </a:p>
          <a:p>
            <a:pPr lvl="1">
              <a:defRPr/>
            </a:pPr>
            <a:r>
              <a:rPr lang="en-US" altLang="en-US" sz="2800" dirty="0"/>
              <a:t>Fracture of the articular cartilage</a:t>
            </a:r>
          </a:p>
          <a:p>
            <a:pPr>
              <a:defRPr/>
            </a:pPr>
            <a:r>
              <a:rPr lang="en-US" altLang="en-US" sz="2800" dirty="0"/>
              <a:t>Long-term implications</a:t>
            </a:r>
          </a:p>
          <a:p>
            <a:pPr lvl="1">
              <a:defRPr/>
            </a:pPr>
            <a:r>
              <a:rPr lang="en-US" altLang="en-US" sz="2800" dirty="0"/>
              <a:t>Secondary osteoarthritis</a:t>
            </a:r>
          </a:p>
          <a:p>
            <a:pPr lvl="1">
              <a:defRPr/>
            </a:pPr>
            <a:r>
              <a:rPr lang="en-US" altLang="en-US" sz="2800" dirty="0"/>
              <a:t>Asymmetrical and premature fusion of the growth plate</a:t>
            </a:r>
          </a:p>
        </p:txBody>
      </p:sp>
      <p:pic>
        <p:nvPicPr>
          <p:cNvPr id="59395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2" y="1905000"/>
            <a:ext cx="2981325" cy="4105275"/>
          </a:xfrm>
        </p:spPr>
      </p:pic>
    </p:spTree>
    <p:extLst>
      <p:ext uri="{BB962C8B-B14F-4D97-AF65-F5344CB8AC3E}">
        <p14:creationId xmlns:p14="http://schemas.microsoft.com/office/powerpoint/2010/main" val="17308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162" y="16748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Salter-Harris Type IV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370012" y="1752600"/>
            <a:ext cx="8305800" cy="4038600"/>
          </a:xfrm>
        </p:spPr>
        <p:txBody>
          <a:bodyPr>
            <a:normAutofit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800" dirty="0" smtClean="0"/>
              <a:t>Epiphysis, Epiphyseal Plate, and Metaphysis 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800" dirty="0" smtClean="0"/>
              <a:t>Intra-articular fracture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800" dirty="0" smtClean="0"/>
              <a:t>Poor prognosis</a:t>
            </a:r>
          </a:p>
          <a:p>
            <a:pPr marL="868680" lvl="1" indent="-283464">
              <a:buFont typeface="Wingdings 2"/>
              <a:buChar char=""/>
              <a:defRPr/>
            </a:pPr>
            <a:r>
              <a:rPr lang="en-US" sz="2800" dirty="0" smtClean="0"/>
              <a:t>Premature, asymmetric </a:t>
            </a:r>
          </a:p>
          <a:p>
            <a:pPr marL="585216" lvl="1" indent="0">
              <a:buNone/>
              <a:defRPr/>
            </a:pPr>
            <a:r>
              <a:rPr lang="en-US" sz="2800" dirty="0"/>
              <a:t>	</a:t>
            </a:r>
            <a:r>
              <a:rPr lang="en-US" sz="2800" dirty="0" smtClean="0"/>
              <a:t>closure of epiphyseal plate</a:t>
            </a:r>
          </a:p>
          <a:p>
            <a:pPr marL="868680" lvl="1" indent="-283464">
              <a:buFont typeface="Wingdings 2"/>
              <a:buChar char=""/>
              <a:defRPr/>
            </a:pPr>
            <a:r>
              <a:rPr lang="en-US" sz="2800" dirty="0" smtClean="0"/>
              <a:t>Leg length discrepancy</a:t>
            </a:r>
          </a:p>
          <a:p>
            <a:pPr marL="868680" lvl="1" indent="-283464">
              <a:buFont typeface="Wingdings 2"/>
              <a:buChar char=""/>
              <a:defRPr/>
            </a:pPr>
            <a:r>
              <a:rPr lang="en-US" sz="2800" dirty="0" smtClean="0"/>
              <a:t>Angular deformity</a:t>
            </a:r>
          </a:p>
          <a:p>
            <a:pPr marL="868680" lvl="1" indent="-283464">
              <a:buFont typeface="Wingdings 2"/>
              <a:buChar char=""/>
              <a:defRPr/>
            </a:pPr>
            <a:r>
              <a:rPr lang="en-US" sz="2800" dirty="0" smtClean="0"/>
              <a:t>Secondary osteoarthritis</a:t>
            </a:r>
            <a:endParaRPr lang="en-US" sz="2800" dirty="0"/>
          </a:p>
        </p:txBody>
      </p:sp>
      <p:pic>
        <p:nvPicPr>
          <p:cNvPr id="6144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2" y="2209800"/>
            <a:ext cx="3006725" cy="4351338"/>
          </a:xfrm>
        </p:spPr>
      </p:pic>
    </p:spTree>
    <p:extLst>
      <p:ext uri="{BB962C8B-B14F-4D97-AF65-F5344CB8AC3E}">
        <p14:creationId xmlns:p14="http://schemas.microsoft.com/office/powerpoint/2010/main" val="319357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2" y="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Salter-Harris Type V</a:t>
            </a:r>
            <a:endParaRPr lang="en-US" sz="3600" dirty="0"/>
          </a:p>
        </p:txBody>
      </p:sp>
      <p:sp>
        <p:nvSpPr>
          <p:cNvPr id="26627" name="Content Placeholder 6"/>
          <p:cNvSpPr>
            <a:spLocks noGrp="1"/>
          </p:cNvSpPr>
          <p:nvPr>
            <p:ph sz="half" idx="1"/>
          </p:nvPr>
        </p:nvSpPr>
        <p:spPr>
          <a:xfrm>
            <a:off x="836612" y="1613694"/>
            <a:ext cx="4800600" cy="2667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200" dirty="0"/>
              <a:t>Crush Injury of the Epiphyseal Plate</a:t>
            </a:r>
          </a:p>
          <a:p>
            <a:pPr>
              <a:defRPr/>
            </a:pPr>
            <a:r>
              <a:rPr lang="en-US" altLang="en-US" sz="3200" dirty="0"/>
              <a:t>Damages growth plate by direct compression</a:t>
            </a:r>
          </a:p>
          <a:p>
            <a:pPr>
              <a:defRPr/>
            </a:pPr>
            <a:r>
              <a:rPr lang="en-US" altLang="en-US" sz="3200" dirty="0"/>
              <a:t>Associated with vascular injury </a:t>
            </a:r>
          </a:p>
          <a:p>
            <a:pPr>
              <a:defRPr/>
            </a:pPr>
            <a:r>
              <a:rPr lang="en-US" altLang="en-US" sz="3200" dirty="0"/>
              <a:t>Results in growth impairment </a:t>
            </a:r>
          </a:p>
          <a:p>
            <a:pPr>
              <a:defRPr/>
            </a:pPr>
            <a:r>
              <a:rPr lang="en-US" altLang="en-US" sz="3200" dirty="0"/>
              <a:t>Rare</a:t>
            </a:r>
          </a:p>
        </p:txBody>
      </p:sp>
      <p:pic>
        <p:nvPicPr>
          <p:cNvPr id="63491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t="4822" r="15025" b="5219"/>
          <a:stretch>
            <a:fillRect/>
          </a:stretch>
        </p:blipFill>
        <p:spPr bwMode="auto">
          <a:xfrm>
            <a:off x="5838824" y="3124200"/>
            <a:ext cx="3657600" cy="3230563"/>
          </a:xfrm>
        </p:spPr>
      </p:pic>
      <p:pic>
        <p:nvPicPr>
          <p:cNvPr id="6349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5019" r="6235" b="4642"/>
          <a:stretch>
            <a:fillRect/>
          </a:stretch>
        </p:blipFill>
        <p:spPr bwMode="auto">
          <a:xfrm>
            <a:off x="9496424" y="3111500"/>
            <a:ext cx="23622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39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Fractures Unique to Pediatrics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Pediatric bone is more malleable than adults and thus demonstrates different fracture patterns.</a:t>
            </a:r>
          </a:p>
          <a:p>
            <a:pPr lvl="1"/>
            <a:r>
              <a:rPr lang="en-US" sz="2400" dirty="0" smtClean="0"/>
              <a:t>Buckle or Torus fractures</a:t>
            </a:r>
          </a:p>
          <a:p>
            <a:pPr lvl="2"/>
            <a:r>
              <a:rPr lang="en-US" sz="2400" dirty="0" smtClean="0"/>
              <a:t>Due to compressive force</a:t>
            </a:r>
          </a:p>
          <a:p>
            <a:pPr lvl="2"/>
            <a:r>
              <a:rPr lang="en-US" sz="2400" dirty="0" smtClean="0"/>
              <a:t>Can be VERY subtle</a:t>
            </a:r>
          </a:p>
          <a:p>
            <a:pPr lvl="1"/>
            <a:r>
              <a:rPr lang="en-US" sz="2400" dirty="0" smtClean="0"/>
              <a:t>Greenstick fractures</a:t>
            </a:r>
          </a:p>
          <a:p>
            <a:pPr lvl="2"/>
            <a:r>
              <a:rPr lang="en-US" sz="2400" dirty="0" smtClean="0"/>
              <a:t>Named after trying to break a stick that’s still green and not totally dry</a:t>
            </a:r>
          </a:p>
          <a:p>
            <a:pPr lvl="3"/>
            <a:r>
              <a:rPr lang="en-US" sz="2400" dirty="0" smtClean="0"/>
              <a:t>Usually one cortex will fracture while the other remains intact (may bend)</a:t>
            </a:r>
          </a:p>
          <a:p>
            <a:pPr lvl="1"/>
            <a:r>
              <a:rPr lang="en-US" sz="2400" dirty="0" smtClean="0"/>
              <a:t>Plastic deformation</a:t>
            </a:r>
          </a:p>
          <a:p>
            <a:pPr lvl="2"/>
            <a:r>
              <a:rPr lang="en-US" sz="2400" dirty="0" smtClean="0"/>
              <a:t>Bowing deformity without discrete fracture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7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Torus or Buckle fracture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1752600"/>
            <a:ext cx="2760453" cy="4724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Importance of having multiple views. </a:t>
            </a:r>
          </a:p>
          <a:p>
            <a:r>
              <a:rPr lang="en-US" sz="2400" dirty="0" smtClean="0"/>
              <a:t>Fracture is more easily seen on the lateral view.</a:t>
            </a:r>
          </a:p>
          <a:p>
            <a:r>
              <a:rPr lang="en-US" sz="2400" dirty="0" smtClean="0"/>
              <a:t>Should be able to roll a marble down the cortex without any acute angles or bumps in normal bone.</a:t>
            </a:r>
            <a:r>
              <a:rPr lang="en-US" sz="2400" dirty="0"/>
              <a:t> </a:t>
            </a:r>
            <a:r>
              <a:rPr lang="en-US" sz="2400" dirty="0" smtClean="0"/>
              <a:t>Any deviation from this suggests fracture.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83" y="1752600"/>
            <a:ext cx="30480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083" y="1752600"/>
            <a:ext cx="2897481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Greenstick Fracture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One side of cortex remains intact while the other is fractured.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2" y="1828800"/>
            <a:ext cx="3657600" cy="393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Plastic deformation fracture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Bowing of the bones without cortical discontinuity. </a:t>
            </a:r>
          </a:p>
          <a:p>
            <a:endParaRPr lang="en-US" sz="3200" dirty="0" smtClean="0"/>
          </a:p>
          <a:p>
            <a:r>
              <a:rPr lang="en-US" sz="3200" dirty="0" smtClean="0"/>
              <a:t>Happens only in very young patients.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55" y="2667000"/>
            <a:ext cx="60769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Non-accidental Trauma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012" y="1752600"/>
            <a:ext cx="9448800" cy="4724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Specific Fractures for non-accidental injury</a:t>
            </a:r>
          </a:p>
          <a:p>
            <a:pPr lvl="1"/>
            <a:r>
              <a:rPr lang="en-US" dirty="0" err="1" smtClean="0"/>
              <a:t>Metaphyseal</a:t>
            </a:r>
            <a:r>
              <a:rPr lang="en-US" dirty="0" smtClean="0"/>
              <a:t> corner </a:t>
            </a:r>
            <a:r>
              <a:rPr lang="en-US" dirty="0" err="1" smtClean="0"/>
              <a:t>fx</a:t>
            </a:r>
            <a:endParaRPr lang="en-US" dirty="0" smtClean="0"/>
          </a:p>
          <a:p>
            <a:pPr lvl="2"/>
            <a:r>
              <a:rPr lang="en-US" sz="2000" dirty="0" err="1" smtClean="0"/>
              <a:t>Pathagnomonic</a:t>
            </a:r>
            <a:endParaRPr lang="en-US" sz="2000" dirty="0" smtClean="0"/>
          </a:p>
          <a:p>
            <a:pPr lvl="1"/>
            <a:r>
              <a:rPr lang="en-US" dirty="0" smtClean="0"/>
              <a:t>Posterior rib fractures</a:t>
            </a:r>
          </a:p>
          <a:p>
            <a:pPr lvl="2"/>
            <a:r>
              <a:rPr lang="en-US" sz="2000" dirty="0" smtClean="0"/>
              <a:t>From squeezing the baby</a:t>
            </a:r>
          </a:p>
          <a:p>
            <a:pPr lvl="1"/>
            <a:r>
              <a:rPr lang="en-US" dirty="0" smtClean="0"/>
              <a:t>Skull fractures</a:t>
            </a:r>
          </a:p>
          <a:p>
            <a:pPr lvl="2"/>
            <a:r>
              <a:rPr lang="en-US" sz="2000" dirty="0" smtClean="0"/>
              <a:t>Non-parietal bone more specific</a:t>
            </a:r>
          </a:p>
          <a:p>
            <a:pPr lvl="2"/>
            <a:r>
              <a:rPr lang="en-US" sz="2000" dirty="0" err="1" smtClean="0"/>
              <a:t>Mutiple</a:t>
            </a:r>
            <a:r>
              <a:rPr lang="en-US" sz="2000" dirty="0" smtClean="0"/>
              <a:t> bones</a:t>
            </a:r>
          </a:p>
          <a:p>
            <a:pPr lvl="1"/>
            <a:r>
              <a:rPr lang="en-US" dirty="0" smtClean="0"/>
              <a:t>Scapula Fractures</a:t>
            </a:r>
          </a:p>
          <a:p>
            <a:pPr lvl="1"/>
            <a:r>
              <a:rPr lang="en-US" dirty="0" smtClean="0"/>
              <a:t>Sternal Fractures</a:t>
            </a:r>
          </a:p>
          <a:p>
            <a:pPr lvl="1"/>
            <a:r>
              <a:rPr lang="en-US" dirty="0" smtClean="0"/>
              <a:t>Subdural Hemorrhage-from shaking baby</a:t>
            </a:r>
          </a:p>
          <a:p>
            <a:r>
              <a:rPr lang="en-US" dirty="0" smtClean="0"/>
              <a:t>Order skeletal survey to evaluate—series of </a:t>
            </a:r>
            <a:r>
              <a:rPr lang="en-US" dirty="0" smtClean="0"/>
              <a:t>radiographs to evaluate extremities, axial skeleton.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887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243568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err="1" smtClean="0"/>
              <a:t>Metaphyseal</a:t>
            </a:r>
            <a:r>
              <a:rPr lang="en-US" sz="4000" dirty="0" smtClean="0"/>
              <a:t> corner fracture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0612" y="1764392"/>
            <a:ext cx="357960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/>
              <a:t>Usually presents at the distal femur or proximal tibia</a:t>
            </a:r>
          </a:p>
          <a:p>
            <a:pPr>
              <a:defRPr/>
            </a:pPr>
            <a:r>
              <a:rPr lang="en-US" sz="3200" dirty="0" smtClean="0"/>
              <a:t>Pathognomonic for </a:t>
            </a:r>
            <a:r>
              <a:rPr lang="en-US" sz="3200" dirty="0" err="1" smtClean="0"/>
              <a:t>nonaccidental</a:t>
            </a:r>
            <a:r>
              <a:rPr lang="en-US" sz="3200" dirty="0" smtClean="0"/>
              <a:t> trauma in children</a:t>
            </a:r>
          </a:p>
          <a:p>
            <a:pPr>
              <a:defRPr/>
            </a:pPr>
            <a:r>
              <a:rPr lang="en-US" sz="3200" dirty="0" smtClean="0"/>
              <a:t>Mechanism – shaking causing multiple </a:t>
            </a:r>
            <a:r>
              <a:rPr lang="en-US" sz="3200" dirty="0" err="1" smtClean="0"/>
              <a:t>microtraumas</a:t>
            </a:r>
            <a:endParaRPr lang="en-US" sz="3200" dirty="0"/>
          </a:p>
        </p:txBody>
      </p:sp>
      <p:pic>
        <p:nvPicPr>
          <p:cNvPr id="727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2" y="1796596"/>
            <a:ext cx="3251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5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2" y="22098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5400" dirty="0" smtClean="0"/>
              <a:t>Describing a Fracture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72444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Non-accidental Trauma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2438400"/>
            <a:ext cx="2743200" cy="3716548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Several Posterior Rib Fractures.</a:t>
            </a:r>
          </a:p>
          <a:p>
            <a:endParaRPr lang="en-US" sz="2800" dirty="0"/>
          </a:p>
          <a:p>
            <a:r>
              <a:rPr lang="en-US" sz="2800" dirty="0" smtClean="0"/>
              <a:t>Aging of fractures can clue you in on how long the abuse has been occurring</a:t>
            </a:r>
            <a:r>
              <a:rPr lang="en-US" sz="2800" dirty="0" smtClean="0"/>
              <a:t>. </a:t>
            </a:r>
            <a:r>
              <a:rPr lang="en-US" sz="2800" dirty="0"/>
              <a:t>i</a:t>
            </a:r>
            <a:r>
              <a:rPr lang="en-US" sz="2800" dirty="0" smtClean="0"/>
              <a:t>.e. fractures of different ages lets you know this wasn’t a one time </a:t>
            </a:r>
            <a:r>
              <a:rPr lang="en-US" sz="2800" dirty="0" err="1" smtClean="0"/>
              <a:t>occurance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12" y="1752600"/>
            <a:ext cx="5029200" cy="42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Subdural Hematoma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12" y="2286000"/>
            <a:ext cx="6053667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12" y="1517780"/>
            <a:ext cx="3857625" cy="43434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19810953">
            <a:off x="8623741" y="224850"/>
            <a:ext cx="202736" cy="1952171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85124" y="5921311"/>
            <a:ext cx="35814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 smtClean="0"/>
              <a:t>Crescentic</a:t>
            </a:r>
            <a:r>
              <a:rPr lang="en-US" sz="2400" dirty="0" smtClean="0"/>
              <a:t> </a:t>
            </a:r>
            <a:r>
              <a:rPr lang="en-US" sz="2400" dirty="0" err="1" smtClean="0"/>
              <a:t>hyprsdensity</a:t>
            </a:r>
            <a:r>
              <a:rPr lang="en-US" sz="2400" dirty="0" smtClean="0"/>
              <a:t> that respects suture lines.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48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OSTEOMYELITIS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1905000"/>
            <a:ext cx="5702015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212" y="2781300"/>
            <a:ext cx="517619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Osteomyelitis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9448799" cy="426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Most commonly due to S. Aureus</a:t>
            </a:r>
          </a:p>
          <a:p>
            <a:r>
              <a:rPr lang="en-US" dirty="0" smtClean="0"/>
              <a:t>Usually due to direct extension from a wound in adults</a:t>
            </a:r>
          </a:p>
          <a:p>
            <a:pPr lvl="1"/>
            <a:r>
              <a:rPr lang="en-US" dirty="0" smtClean="0"/>
              <a:t>Diabetes</a:t>
            </a:r>
          </a:p>
          <a:p>
            <a:r>
              <a:rPr lang="en-US" dirty="0" smtClean="0"/>
              <a:t>Usually due to </a:t>
            </a:r>
            <a:r>
              <a:rPr lang="en-US" dirty="0" err="1" smtClean="0"/>
              <a:t>hematogenous</a:t>
            </a:r>
            <a:r>
              <a:rPr lang="en-US" dirty="0" smtClean="0"/>
              <a:t> spread in children</a:t>
            </a:r>
          </a:p>
          <a:p>
            <a:pPr lvl="1"/>
            <a:r>
              <a:rPr lang="en-US" dirty="0" smtClean="0"/>
              <a:t>Other infection-endocarditis, septic joint, etc.</a:t>
            </a:r>
          </a:p>
          <a:p>
            <a:r>
              <a:rPr lang="en-US" dirty="0" smtClean="0"/>
              <a:t>Most common in lower extremity, vertebra, radial styloid, SI joint.</a:t>
            </a:r>
          </a:p>
          <a:p>
            <a:r>
              <a:rPr lang="en-US" dirty="0" smtClean="0"/>
              <a:t>Usually start with plain radiograph</a:t>
            </a:r>
          </a:p>
          <a:p>
            <a:pPr lvl="1"/>
            <a:r>
              <a:rPr lang="en-US" dirty="0" smtClean="0"/>
              <a:t>If negative and suspicion </a:t>
            </a:r>
            <a:r>
              <a:rPr lang="en-US" dirty="0" err="1" smtClean="0"/>
              <a:t>high</a:t>
            </a:r>
            <a:r>
              <a:rPr lang="en-US" dirty="0" err="1" smtClean="0">
                <a:sym typeface="Wingdings" panose="05000000000000000000" pitchFamily="2" charset="2"/>
              </a:rPr>
              <a:t>MRI</a:t>
            </a:r>
            <a:r>
              <a:rPr lang="en-US" dirty="0" smtClean="0">
                <a:sym typeface="Wingdings" panose="05000000000000000000" pitchFamily="2" charset="2"/>
              </a:rPr>
              <a:t> for further evaluation (+2-3 days after infection)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Can also do Nuclear Medicine bone scan but not as great anatomic detail or speed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Must lose 30-50% bone mineral density to be seen on radiograph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Changes may not be seen until 7-14 days after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Osteomyelitis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Radiographic findings</a:t>
            </a:r>
          </a:p>
          <a:p>
            <a:pPr lvl="1"/>
            <a:r>
              <a:rPr lang="en-US" sz="2800" dirty="0" smtClean="0"/>
              <a:t>Regional osteopenia</a:t>
            </a:r>
          </a:p>
          <a:p>
            <a:pPr lvl="1"/>
            <a:r>
              <a:rPr lang="en-US" sz="2800" dirty="0" smtClean="0"/>
              <a:t>Cortical erosions</a:t>
            </a:r>
          </a:p>
          <a:p>
            <a:pPr lvl="1"/>
            <a:r>
              <a:rPr lang="en-US" sz="2800" dirty="0" err="1" smtClean="0"/>
              <a:t>Endosteal</a:t>
            </a:r>
            <a:r>
              <a:rPr lang="en-US" sz="2800" dirty="0" smtClean="0"/>
              <a:t> scalloping</a:t>
            </a:r>
          </a:p>
          <a:p>
            <a:pPr lvl="1"/>
            <a:r>
              <a:rPr lang="en-US" sz="2800" dirty="0" smtClean="0"/>
              <a:t>Loss of </a:t>
            </a:r>
            <a:r>
              <a:rPr lang="en-US" sz="2800" dirty="0" err="1" smtClean="0"/>
              <a:t>trabeculation</a:t>
            </a:r>
            <a:endParaRPr lang="en-US" sz="2800" dirty="0" smtClean="0"/>
          </a:p>
          <a:p>
            <a:pPr lvl="1"/>
            <a:r>
              <a:rPr lang="en-US" sz="2800" dirty="0" smtClean="0"/>
              <a:t>Periosteal reaction</a:t>
            </a:r>
          </a:p>
          <a:p>
            <a:pPr lvl="1"/>
            <a:r>
              <a:rPr lang="en-US" sz="2800" dirty="0" smtClean="0"/>
              <a:t>Abscess formation</a:t>
            </a:r>
          </a:p>
          <a:p>
            <a:pPr marL="301752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012" y="1504420"/>
            <a:ext cx="3124200" cy="31520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2012" y="4800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Cortical erosion/scalloping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510" y="1504420"/>
            <a:ext cx="2619375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4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Chronic Osteomyelitis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Sequestrum</a:t>
            </a:r>
            <a:endParaRPr lang="en-US" dirty="0" smtClean="0"/>
          </a:p>
          <a:p>
            <a:pPr lvl="1"/>
            <a:r>
              <a:rPr lang="en-US" dirty="0" smtClean="0"/>
              <a:t>“floating piece of bone” due to </a:t>
            </a:r>
            <a:r>
              <a:rPr lang="en-US" dirty="0" err="1" smtClean="0"/>
              <a:t>devascularization</a:t>
            </a:r>
            <a:r>
              <a:rPr lang="en-US" dirty="0" smtClean="0"/>
              <a:t> of bone with adjacent necrosis and resorption</a:t>
            </a:r>
          </a:p>
          <a:p>
            <a:r>
              <a:rPr lang="en-US" dirty="0" err="1" smtClean="0"/>
              <a:t>Involucrum</a:t>
            </a:r>
            <a:endParaRPr lang="en-US" dirty="0" smtClean="0"/>
          </a:p>
          <a:p>
            <a:pPr lvl="1"/>
            <a:r>
              <a:rPr lang="en-US" dirty="0" smtClean="0"/>
              <a:t>Thick periosteal new bone around a </a:t>
            </a:r>
            <a:r>
              <a:rPr lang="en-US" dirty="0" err="1" smtClean="0"/>
              <a:t>sequestrum</a:t>
            </a:r>
            <a:endParaRPr lang="en-US" dirty="0" smtClean="0"/>
          </a:p>
          <a:p>
            <a:r>
              <a:rPr lang="en-US" dirty="0" smtClean="0"/>
              <a:t>Cloaca</a:t>
            </a:r>
          </a:p>
          <a:p>
            <a:pPr lvl="1"/>
            <a:r>
              <a:rPr lang="en-US" dirty="0" smtClean="0"/>
              <a:t>Sinus tract that allows drainage of purulent material to the skin surface.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612" y="1600200"/>
            <a:ext cx="3429000" cy="3025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71012" y="1600200"/>
            <a:ext cx="21336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White arrows-</a:t>
            </a:r>
            <a:r>
              <a:rPr lang="en-US" sz="2400" dirty="0" err="1" smtClean="0"/>
              <a:t>sequestrum</a:t>
            </a: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Black arrowheads-</a:t>
            </a:r>
            <a:r>
              <a:rPr lang="en-US" sz="2400" dirty="0" err="1" smtClean="0"/>
              <a:t>involucrum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412" y="4122057"/>
            <a:ext cx="2735943" cy="27359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5006" y="4808521"/>
            <a:ext cx="1981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Cloaca</a:t>
            </a:r>
            <a:endParaRPr lang="en-US" sz="2400" dirty="0"/>
          </a:p>
        </p:txBody>
      </p:sp>
      <p:sp>
        <p:nvSpPr>
          <p:cNvPr id="10" name="Right Arrow 9"/>
          <p:cNvSpPr/>
          <p:nvPr/>
        </p:nvSpPr>
        <p:spPr>
          <a:xfrm>
            <a:off x="7941806" y="4906587"/>
            <a:ext cx="1828800" cy="22860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Arthritis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Most common MSK pathology – </a:t>
            </a:r>
            <a:r>
              <a:rPr lang="en-US" b="1" dirty="0" smtClean="0"/>
              <a:t>osteoarthritis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Imaging can be used to evaluate for degree of degeneration and for preoperative planning</a:t>
            </a:r>
            <a:endParaRPr lang="en-US" dirty="0"/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Degree of arthritis does NOT correlate with symptoms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Major findings: 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Osteophytes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Joint space narrowing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err="1" smtClean="0"/>
              <a:t>Subchondral</a:t>
            </a:r>
            <a:r>
              <a:rPr lang="en-US" dirty="0" smtClean="0"/>
              <a:t> cystic changes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Sclerosis</a:t>
            </a:r>
          </a:p>
        </p:txBody>
      </p:sp>
    </p:spTree>
    <p:extLst>
      <p:ext uri="{BB962C8B-B14F-4D97-AF65-F5344CB8AC3E}">
        <p14:creationId xmlns:p14="http://schemas.microsoft.com/office/powerpoint/2010/main" val="225100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2" y="152400"/>
            <a:ext cx="48641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6" y="2590801"/>
            <a:ext cx="3862387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89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38224" y="429759"/>
            <a:ext cx="2949575" cy="1600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Rheumatoid Arthritis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4113212" y="176780"/>
            <a:ext cx="7086600" cy="2033020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  <a:defRPr/>
            </a:pPr>
            <a:r>
              <a:rPr lang="en-US" sz="2800" dirty="0"/>
              <a:t>Major findings: </a:t>
            </a:r>
          </a:p>
          <a:p>
            <a:pPr>
              <a:buFont typeface="Arial" charset="0"/>
              <a:buNone/>
              <a:defRPr/>
            </a:pPr>
            <a:r>
              <a:rPr lang="en-US" sz="2800" dirty="0"/>
              <a:t>	-erosions</a:t>
            </a:r>
          </a:p>
          <a:p>
            <a:pPr>
              <a:buFont typeface="Arial" charset="0"/>
              <a:buNone/>
              <a:defRPr/>
            </a:pPr>
            <a:r>
              <a:rPr lang="en-US" sz="2800" dirty="0"/>
              <a:t>	-subluxations</a:t>
            </a:r>
          </a:p>
          <a:p>
            <a:pPr>
              <a:buFont typeface="Arial" charset="0"/>
              <a:buNone/>
              <a:defRPr/>
            </a:pPr>
            <a:r>
              <a:rPr lang="en-US" sz="2800" dirty="0"/>
              <a:t>	-involvement of particular </a:t>
            </a:r>
            <a:r>
              <a:rPr lang="en-US" sz="2800" dirty="0" smtClean="0"/>
              <a:t>joints (MCPs)</a:t>
            </a:r>
            <a:endParaRPr lang="en-US" sz="2800" dirty="0"/>
          </a:p>
          <a:p>
            <a:pPr>
              <a:buFont typeface="Arial" charset="0"/>
              <a:buNone/>
              <a:defRPr/>
            </a:pPr>
            <a:r>
              <a:rPr lang="en-US" sz="2800" dirty="0"/>
              <a:t>	-bilateral involvement</a:t>
            </a:r>
          </a:p>
        </p:txBody>
      </p:sp>
      <p:pic>
        <p:nvPicPr>
          <p:cNvPr id="8089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124200"/>
            <a:ext cx="70866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22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Joint effusion</a:t>
            </a:r>
          </a:p>
          <a:p>
            <a:r>
              <a:rPr lang="en-US" dirty="0" smtClean="0"/>
              <a:t>Early joint preservation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periarticular</a:t>
            </a:r>
            <a:r>
              <a:rPr lang="en-US" dirty="0" smtClean="0"/>
              <a:t> osteopenia</a:t>
            </a:r>
          </a:p>
          <a:p>
            <a:r>
              <a:rPr lang="en-US" dirty="0" smtClean="0"/>
              <a:t>Eccentric erosions</a:t>
            </a:r>
          </a:p>
          <a:p>
            <a:r>
              <a:rPr lang="en-US" dirty="0" smtClean="0"/>
              <a:t>“Rat Bite” erosions with overhanging edges</a:t>
            </a:r>
          </a:p>
          <a:p>
            <a:r>
              <a:rPr lang="en-US" dirty="0" smtClean="0"/>
              <a:t>Surrounding tophi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212" y="1600200"/>
            <a:ext cx="3886200" cy="479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8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012" y="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Describing a Fracture</a:t>
            </a:r>
            <a:endParaRPr lang="en-US" sz="4000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731962" y="1981200"/>
            <a:ext cx="8686800" cy="4724400"/>
          </a:xfrm>
        </p:spPr>
        <p:txBody>
          <a:bodyPr/>
          <a:lstStyle/>
          <a:p>
            <a:pPr>
              <a:defRPr/>
            </a:pPr>
            <a:r>
              <a:rPr lang="en-US" altLang="en-US" sz="3000" dirty="0"/>
              <a:t>Direction of the fracture line</a:t>
            </a:r>
          </a:p>
          <a:p>
            <a:pPr>
              <a:defRPr/>
            </a:pPr>
            <a:r>
              <a:rPr lang="en-US" altLang="en-US" sz="3000" dirty="0"/>
              <a:t>Relationship of the fracture fragments</a:t>
            </a:r>
          </a:p>
          <a:p>
            <a:pPr>
              <a:defRPr/>
            </a:pPr>
            <a:r>
              <a:rPr lang="en-US" altLang="en-US" sz="3000" dirty="0"/>
              <a:t>Number of fragments</a:t>
            </a:r>
          </a:p>
          <a:p>
            <a:pPr>
              <a:defRPr/>
            </a:pPr>
            <a:r>
              <a:rPr lang="en-US" altLang="en-US" sz="3000" dirty="0"/>
              <a:t>Communication of the fracture with the </a:t>
            </a:r>
            <a:r>
              <a:rPr lang="en-US" altLang="en-US" sz="3000" dirty="0" smtClean="0"/>
              <a:t>outside</a:t>
            </a:r>
          </a:p>
          <a:p>
            <a:pPr>
              <a:defRPr/>
            </a:pPr>
            <a:r>
              <a:rPr lang="en-US" altLang="en-US" sz="3000" dirty="0" smtClean="0"/>
              <a:t>Secondary Signs can help increase sensitivity!</a:t>
            </a:r>
          </a:p>
          <a:p>
            <a:pPr lvl="1">
              <a:defRPr/>
            </a:pPr>
            <a:r>
              <a:rPr lang="en-US" altLang="en-US" sz="2600" dirty="0" smtClean="0"/>
              <a:t>Effusion?</a:t>
            </a: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40928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Psoriatic arthritis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Combination or bony erosions and proliferation</a:t>
            </a:r>
          </a:p>
          <a:p>
            <a:r>
              <a:rPr lang="en-US" dirty="0" smtClean="0"/>
              <a:t>Usually affects distal joints</a:t>
            </a:r>
          </a:p>
          <a:p>
            <a:r>
              <a:rPr lang="en-US" dirty="0" smtClean="0"/>
              <a:t>Can also involve SI joints</a:t>
            </a:r>
          </a:p>
          <a:p>
            <a:pPr lvl="1"/>
            <a:r>
              <a:rPr lang="en-US" dirty="0" err="1" smtClean="0"/>
              <a:t>assymetric</a:t>
            </a:r>
            <a:endParaRPr lang="en-US" dirty="0" smtClean="0"/>
          </a:p>
          <a:p>
            <a:r>
              <a:rPr lang="en-US" dirty="0" smtClean="0"/>
              <a:t>“Pencil-in-cup” deformities</a:t>
            </a:r>
          </a:p>
          <a:p>
            <a:r>
              <a:rPr lang="en-US" dirty="0" err="1" smtClean="0"/>
              <a:t>Dactylitis</a:t>
            </a:r>
            <a:r>
              <a:rPr lang="en-US" dirty="0" smtClean="0"/>
              <a:t> “sausage digit”</a:t>
            </a:r>
          </a:p>
          <a:p>
            <a:r>
              <a:rPr lang="en-US" dirty="0" smtClean="0"/>
              <a:t>“Fuzzy” </a:t>
            </a:r>
            <a:r>
              <a:rPr lang="en-US" dirty="0" err="1" smtClean="0"/>
              <a:t>periostitis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2" y="2324578"/>
            <a:ext cx="5549206" cy="38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286998" cy="1020762"/>
          </a:xfrm>
        </p:spPr>
        <p:txBody>
          <a:bodyPr/>
          <a:lstStyle/>
          <a:p>
            <a:r>
              <a:rPr lang="en-US" dirty="0" smtClean="0"/>
              <a:t>Bone lesions... Diagnosis, benign, malignant?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2" y="1905000"/>
            <a:ext cx="9372602" cy="4495800"/>
          </a:xfrm>
        </p:spPr>
        <p:txBody>
          <a:bodyPr/>
          <a:lstStyle/>
          <a:p>
            <a:r>
              <a:rPr lang="en-US" dirty="0" smtClean="0"/>
              <a:t>Most important determinants</a:t>
            </a:r>
          </a:p>
          <a:p>
            <a:pPr lvl="1"/>
            <a:r>
              <a:rPr lang="en-US" dirty="0" smtClean="0"/>
              <a:t>Age</a:t>
            </a:r>
          </a:p>
          <a:p>
            <a:pPr lvl="1"/>
            <a:r>
              <a:rPr lang="en-US" dirty="0" smtClean="0"/>
              <a:t>Appearance of tumor on X-ray</a:t>
            </a:r>
          </a:p>
          <a:p>
            <a:pPr lvl="2"/>
            <a:r>
              <a:rPr lang="en-US" dirty="0" smtClean="0"/>
              <a:t>Do not need MRI to make diagnosis most of the time, MRI for staging.</a:t>
            </a:r>
          </a:p>
          <a:p>
            <a:pPr lvl="1"/>
            <a:r>
              <a:rPr lang="en-US" dirty="0" smtClean="0"/>
              <a:t>Other factors</a:t>
            </a:r>
          </a:p>
          <a:p>
            <a:pPr lvl="2"/>
            <a:r>
              <a:rPr lang="en-US" dirty="0" smtClean="0"/>
              <a:t>Zone of transition (well defined vs. ill defined)</a:t>
            </a:r>
          </a:p>
          <a:p>
            <a:pPr lvl="2"/>
            <a:r>
              <a:rPr lang="en-US" dirty="0" smtClean="0"/>
              <a:t>Location</a:t>
            </a:r>
          </a:p>
          <a:p>
            <a:pPr lvl="2"/>
            <a:r>
              <a:rPr lang="en-US" dirty="0" smtClean="0"/>
              <a:t>Periosteal reaction?</a:t>
            </a:r>
          </a:p>
          <a:p>
            <a:pPr lvl="3"/>
            <a:r>
              <a:rPr lang="en-US" dirty="0" smtClean="0"/>
              <a:t>Benign vs. Aggressive</a:t>
            </a:r>
          </a:p>
          <a:p>
            <a:pPr lvl="2"/>
            <a:r>
              <a:rPr lang="en-US" dirty="0" smtClean="0"/>
              <a:t>Lytic vs Sclerotic?</a:t>
            </a:r>
          </a:p>
          <a:p>
            <a:pPr lvl="2"/>
            <a:r>
              <a:rPr lang="en-US" dirty="0" smtClean="0"/>
              <a:t>Cortical destruction?</a:t>
            </a:r>
          </a:p>
          <a:p>
            <a:pPr lvl="2"/>
            <a:r>
              <a:rPr lang="en-US" dirty="0" smtClean="0"/>
              <a:t>Number and distribution?</a:t>
            </a:r>
          </a:p>
          <a:p>
            <a:pPr marL="548640" lvl="2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12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tumors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Diagnosing individual Bone tumors is probably beyond the scope of this lecture</a:t>
            </a:r>
          </a:p>
          <a:p>
            <a:r>
              <a:rPr lang="en-US" dirty="0" smtClean="0"/>
              <a:t>We will discuss and demonstrate ways to differentiate more aggressive appearing lesions from non-aggressive or more benign appearing lesions.</a:t>
            </a:r>
          </a:p>
          <a:p>
            <a:r>
              <a:rPr lang="en-US" dirty="0" smtClean="0"/>
              <a:t>Realize that osteomyelitis is an aggressive appearing infections process.</a:t>
            </a:r>
          </a:p>
          <a:p>
            <a:r>
              <a:rPr lang="en-US" dirty="0" smtClean="0"/>
              <a:t>While other bone neoplasms may be nonaggressive even though they are bone tumors.</a:t>
            </a:r>
          </a:p>
        </p:txBody>
      </p:sp>
    </p:spTree>
    <p:extLst>
      <p:ext uri="{BB962C8B-B14F-4D97-AF65-F5344CB8AC3E}">
        <p14:creationId xmlns:p14="http://schemas.microsoft.com/office/powerpoint/2010/main" val="415429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Aggressive or non-aggressive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Aggressive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Wide zone of transition</a:t>
            </a:r>
          </a:p>
          <a:p>
            <a:pPr lvl="1"/>
            <a:r>
              <a:rPr lang="en-US" dirty="0" smtClean="0"/>
              <a:t>Ill-defined</a:t>
            </a:r>
          </a:p>
          <a:p>
            <a:r>
              <a:rPr lang="en-US" dirty="0" err="1" smtClean="0"/>
              <a:t>Lammellated</a:t>
            </a:r>
            <a:r>
              <a:rPr lang="en-US" dirty="0"/>
              <a:t>, </a:t>
            </a:r>
            <a:r>
              <a:rPr lang="en-US" dirty="0" err="1" smtClean="0"/>
              <a:t>spiculated</a:t>
            </a:r>
            <a:r>
              <a:rPr lang="en-US" dirty="0" smtClean="0"/>
              <a:t> </a:t>
            </a:r>
            <a:r>
              <a:rPr lang="en-US" dirty="0"/>
              <a:t>(sunburst), or Codman’s triangle periosteal </a:t>
            </a:r>
            <a:r>
              <a:rPr lang="en-US" dirty="0" err="1" smtClean="0"/>
              <a:t>rxn</a:t>
            </a:r>
            <a:endParaRPr lang="en-US" dirty="0" smtClean="0"/>
          </a:p>
          <a:p>
            <a:r>
              <a:rPr lang="en-US" dirty="0" smtClean="0"/>
              <a:t>Cortical destruction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Non-aggressive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Narrow zone of transition</a:t>
            </a:r>
          </a:p>
          <a:p>
            <a:pPr lvl="1"/>
            <a:r>
              <a:rPr lang="en-US" dirty="0" smtClean="0"/>
              <a:t>Well defined</a:t>
            </a:r>
          </a:p>
          <a:p>
            <a:r>
              <a:rPr lang="en-US" dirty="0"/>
              <a:t>Solid, smooth periosteal reaction</a:t>
            </a:r>
          </a:p>
          <a:p>
            <a:r>
              <a:rPr lang="en-US" dirty="0" smtClean="0"/>
              <a:t>No cortical destruction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34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 Zone of transition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Wide zone of </a:t>
            </a:r>
            <a:r>
              <a:rPr lang="en-US" dirty="0" err="1" smtClean="0"/>
              <a:t>transiotion</a:t>
            </a:r>
            <a:r>
              <a:rPr lang="en-US" dirty="0" smtClean="0"/>
              <a:t>-ill-defined. Note that it is difficult to differentiate where normal bone begins and abnormal bone ends.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4" y="1683420"/>
            <a:ext cx="6076182" cy="42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0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Narrow zone of transition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Notice the well defined geographic nature of this lesion which implies a non-aggressive process.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612" y="1752600"/>
            <a:ext cx="375513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3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Non-aggressive Solid periosteal reaction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Solid appearance. Not hazy, triangular, or sunburst.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412" y="1747908"/>
            <a:ext cx="2895600" cy="440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1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Lamellated</a:t>
            </a:r>
            <a:r>
              <a:rPr lang="en-US" dirty="0" smtClean="0"/>
              <a:t> or “Onion-skin” </a:t>
            </a:r>
            <a:r>
              <a:rPr lang="en-US" dirty="0" err="1" smtClean="0"/>
              <a:t>periostitis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This type of periosteal reaction is further along the spectrum implying a more aggressive lesion than a solid periosteal reaction. Note that this is less aggressive than sunburst or </a:t>
            </a:r>
            <a:r>
              <a:rPr lang="en-US" dirty="0" err="1" smtClean="0"/>
              <a:t>Codmans</a:t>
            </a:r>
            <a:r>
              <a:rPr lang="en-US" dirty="0" smtClean="0"/>
              <a:t> triangle.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212" y="1676400"/>
            <a:ext cx="2590800" cy="428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0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Sunburst periosteal reaction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Aggressive appearing lesion with sunburst “hair-on-end” </a:t>
            </a:r>
            <a:r>
              <a:rPr lang="en-US" dirty="0" err="1" smtClean="0"/>
              <a:t>periostitis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812" y="1828800"/>
            <a:ext cx="350222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5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Codman’s Triangle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Most aggressive in the spectrum of </a:t>
            </a:r>
            <a:r>
              <a:rPr lang="en-US" dirty="0" err="1" smtClean="0"/>
              <a:t>Periostitis</a:t>
            </a:r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12" y="182880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6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062" y="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Direction of the Fracture Line</a:t>
            </a:r>
            <a:endParaRPr lang="en-US" sz="3600" dirty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362412" y="1825625"/>
            <a:ext cx="7675350" cy="4351338"/>
          </a:xfrm>
        </p:spPr>
        <p:txBody>
          <a:bodyPr/>
          <a:lstStyle/>
          <a:p>
            <a:pPr>
              <a:defRPr/>
            </a:pPr>
            <a:r>
              <a:rPr lang="en-US" altLang="en-US" sz="4000" dirty="0"/>
              <a:t>Transverse</a:t>
            </a:r>
          </a:p>
          <a:p>
            <a:pPr>
              <a:defRPr/>
            </a:pPr>
            <a:r>
              <a:rPr lang="en-US" altLang="en-US" sz="4000" dirty="0"/>
              <a:t>Diagonal/Oblique</a:t>
            </a:r>
          </a:p>
          <a:p>
            <a:pPr>
              <a:defRPr/>
            </a:pPr>
            <a:r>
              <a:rPr lang="en-US" altLang="en-US" sz="4000" dirty="0"/>
              <a:t>Longitudinal</a:t>
            </a:r>
          </a:p>
          <a:p>
            <a:pPr>
              <a:defRPr/>
            </a:pPr>
            <a:r>
              <a:rPr lang="en-US" altLang="en-US" sz="4000" dirty="0"/>
              <a:t>Spiral</a:t>
            </a:r>
          </a:p>
        </p:txBody>
      </p:sp>
    </p:spTree>
    <p:extLst>
      <p:ext uri="{BB962C8B-B14F-4D97-AF65-F5344CB8AC3E}">
        <p14:creationId xmlns:p14="http://schemas.microsoft.com/office/powerpoint/2010/main" val="39465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factors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 patient greater than 30-40</a:t>
            </a:r>
          </a:p>
          <a:p>
            <a:pPr lvl="1"/>
            <a:r>
              <a:rPr lang="en-US" dirty="0" smtClean="0"/>
              <a:t>Must always lead or include multiple myeloma in the differential diagnosis.</a:t>
            </a:r>
          </a:p>
          <a:p>
            <a:r>
              <a:rPr lang="en-US" dirty="0" smtClean="0"/>
              <a:t>Location of lesion</a:t>
            </a:r>
          </a:p>
          <a:p>
            <a:pPr lvl="1"/>
            <a:r>
              <a:rPr lang="en-US" dirty="0" smtClean="0"/>
              <a:t>Which bone?</a:t>
            </a:r>
          </a:p>
          <a:p>
            <a:pPr lvl="1"/>
            <a:r>
              <a:rPr lang="en-US" dirty="0" smtClean="0"/>
              <a:t>Which part of bone?</a:t>
            </a:r>
          </a:p>
          <a:p>
            <a:pPr lvl="2"/>
            <a:r>
              <a:rPr lang="en-US" dirty="0" smtClean="0"/>
              <a:t>Epiphysis, metaphysis, diaphysis</a:t>
            </a:r>
          </a:p>
          <a:p>
            <a:pPr lvl="1"/>
            <a:r>
              <a:rPr lang="en-US" dirty="0" smtClean="0"/>
              <a:t>Eccentric, central, cortically based?</a:t>
            </a:r>
          </a:p>
          <a:p>
            <a:pPr lvl="1"/>
            <a:r>
              <a:rPr lang="en-US" dirty="0" smtClean="0"/>
              <a:t>Lytic or sclerotic?</a:t>
            </a:r>
          </a:p>
          <a:p>
            <a:pPr lvl="1"/>
            <a:r>
              <a:rPr lang="en-US" dirty="0" err="1" smtClean="0"/>
              <a:t>Ostroid</a:t>
            </a:r>
            <a:r>
              <a:rPr lang="en-US" dirty="0" smtClean="0"/>
              <a:t> or </a:t>
            </a:r>
            <a:r>
              <a:rPr lang="en-US" dirty="0" err="1" smtClean="0"/>
              <a:t>chondroid</a:t>
            </a:r>
            <a:r>
              <a:rPr lang="en-US" dirty="0" smtClean="0"/>
              <a:t> matrix</a:t>
            </a:r>
          </a:p>
          <a:p>
            <a:r>
              <a:rPr lang="en-US" dirty="0" smtClean="0"/>
              <a:t>The sum of these factors can lead to a </a:t>
            </a:r>
            <a:r>
              <a:rPr lang="en-US" dirty="0" err="1" smtClean="0"/>
              <a:t>plainfilm</a:t>
            </a:r>
            <a:r>
              <a:rPr lang="en-US" dirty="0" smtClean="0"/>
              <a:t> diagnosis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3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08212" y="2438401"/>
            <a:ext cx="7886700" cy="1325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7200" dirty="0"/>
              <a:t>Appropriate Imaging in MSK</a:t>
            </a:r>
          </a:p>
        </p:txBody>
      </p:sp>
    </p:spTree>
    <p:extLst>
      <p:ext uri="{BB962C8B-B14F-4D97-AF65-F5344CB8AC3E}">
        <p14:creationId xmlns:p14="http://schemas.microsoft.com/office/powerpoint/2010/main" val="130414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Appropriate imaging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51062" y="1825625"/>
            <a:ext cx="7886700" cy="4575175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err="1" smtClean="0"/>
              <a:t>Xrays</a:t>
            </a:r>
            <a:r>
              <a:rPr lang="en-US" dirty="0" smtClean="0"/>
              <a:t> are always the first stop for MSK complaints: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Pain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Trauma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Evaluation of arthritis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Infection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Tumors</a:t>
            </a:r>
          </a:p>
          <a:p>
            <a:pPr lvl="1"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MRI is used </a:t>
            </a:r>
            <a:r>
              <a:rPr lang="en-US" i="1" dirty="0" smtClean="0"/>
              <a:t>in conjunction</a:t>
            </a:r>
            <a:r>
              <a:rPr lang="en-US" dirty="0" smtClean="0"/>
              <a:t> with </a:t>
            </a:r>
            <a:r>
              <a:rPr lang="en-US" dirty="0" err="1" smtClean="0"/>
              <a:t>xrays</a:t>
            </a:r>
            <a:endParaRPr lang="en-US" dirty="0" smtClean="0"/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Evaluation of pathology on MR relies on seeing how it also looks on </a:t>
            </a:r>
            <a:r>
              <a:rPr lang="en-US" dirty="0" err="1" smtClean="0"/>
              <a:t>xrays</a:t>
            </a:r>
            <a:endParaRPr lang="en-US" dirty="0" smtClean="0"/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If you order an MR for anything other than ligament evaluation, an </a:t>
            </a:r>
            <a:r>
              <a:rPr lang="en-US" dirty="0" err="1" smtClean="0"/>
              <a:t>xray</a:t>
            </a:r>
            <a:r>
              <a:rPr lang="en-US" dirty="0" smtClean="0"/>
              <a:t> is also needed</a:t>
            </a:r>
          </a:p>
        </p:txBody>
      </p:sp>
    </p:spTree>
    <p:extLst>
      <p:ext uri="{BB962C8B-B14F-4D97-AF65-F5344CB8AC3E}">
        <p14:creationId xmlns:p14="http://schemas.microsoft.com/office/powerpoint/2010/main" val="151296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Additional modalities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00200"/>
            <a:ext cx="8222571" cy="4727575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MRI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/>
              <a:t>Evaluation of equivocal pathologies on </a:t>
            </a:r>
            <a:r>
              <a:rPr lang="en-US" sz="1800" dirty="0" err="1" smtClean="0"/>
              <a:t>xray</a:t>
            </a:r>
            <a:endParaRPr lang="en-US" sz="1800" dirty="0" smtClean="0"/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/>
              <a:t>STAGING of bone tumors (</a:t>
            </a:r>
            <a:r>
              <a:rPr lang="en-US" sz="1800" dirty="0" err="1" smtClean="0"/>
              <a:t>xray</a:t>
            </a:r>
            <a:r>
              <a:rPr lang="en-US" sz="1800" dirty="0" smtClean="0"/>
              <a:t> provides the diagnosis)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/>
              <a:t>Infection when </a:t>
            </a:r>
            <a:r>
              <a:rPr lang="en-US" sz="1800" dirty="0" err="1" smtClean="0"/>
              <a:t>xray</a:t>
            </a:r>
            <a:r>
              <a:rPr lang="en-US" sz="1800" dirty="0" smtClean="0"/>
              <a:t> is negative (otherwise it </a:t>
            </a:r>
            <a:r>
              <a:rPr lang="en-US" sz="1800" dirty="0" err="1" smtClean="0"/>
              <a:t>doesn</a:t>
            </a:r>
            <a:r>
              <a:rPr lang="uk-UA" sz="1800" dirty="0" smtClean="0"/>
              <a:t>’</a:t>
            </a:r>
            <a:r>
              <a:rPr lang="en-US" sz="1800" dirty="0" smtClean="0"/>
              <a:t>t add much)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/>
              <a:t>Ligamentous injury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/>
              <a:t>Soft tissue pathologies – tumors</a:t>
            </a:r>
            <a:endParaRPr lang="en-US" sz="1800" dirty="0"/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CT – only used for </a:t>
            </a:r>
            <a:r>
              <a:rPr lang="en-US" sz="1800" dirty="0" err="1" smtClean="0"/>
              <a:t>preop</a:t>
            </a:r>
            <a:r>
              <a:rPr lang="en-US" sz="1800" dirty="0" smtClean="0"/>
              <a:t> planning or if unable to get MR</a:t>
            </a:r>
            <a:endParaRPr lang="en-US" sz="1800" dirty="0"/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Nuclear medicine – bone scan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/>
              <a:t>Osseous metastases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/>
              <a:t>Infection not seen on </a:t>
            </a:r>
            <a:r>
              <a:rPr lang="en-US" sz="1800" dirty="0" err="1" smtClean="0"/>
              <a:t>xray</a:t>
            </a:r>
            <a:endParaRPr lang="en-US" sz="1800" dirty="0" smtClean="0"/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/>
              <a:t>Best way to evaluate for infection in orthopedic hardware</a:t>
            </a:r>
            <a:endParaRPr lang="en-US" sz="1800" dirty="0"/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Ultrasound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/>
              <a:t>Newer method – can be used to evaluate muscular pathology</a:t>
            </a:r>
          </a:p>
        </p:txBody>
      </p:sp>
    </p:spTree>
    <p:extLst>
      <p:ext uri="{BB962C8B-B14F-4D97-AF65-F5344CB8AC3E}">
        <p14:creationId xmlns:p14="http://schemas.microsoft.com/office/powerpoint/2010/main" val="376800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Inappropriate imaging in MSK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1062" y="1825625"/>
            <a:ext cx="7886700" cy="465137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smtClean="0"/>
              <a:t>Most clinicians know to order </a:t>
            </a:r>
            <a:r>
              <a:rPr lang="en-US" dirty="0" err="1" smtClean="0"/>
              <a:t>xray</a:t>
            </a:r>
            <a:r>
              <a:rPr lang="en-US" dirty="0" smtClean="0"/>
              <a:t> or MR for MSK disease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smtClean="0"/>
              <a:t>Inappropriate imaging in MSK is mostly not ordering enough views on </a:t>
            </a:r>
            <a:r>
              <a:rPr lang="en-US" dirty="0" err="1" smtClean="0"/>
              <a:t>xray</a:t>
            </a:r>
            <a:r>
              <a:rPr lang="en-US" dirty="0" smtClean="0"/>
              <a:t> or the right kind of views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**when in doubt, more is better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smtClean="0"/>
              <a:t>Examples: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-elbow –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	-for non-trauma – 2 views – PA and lateral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	-for trauma – 5 views – including radial head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smtClean="0"/>
              <a:t>	-knee –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	-for evaluation of ACL – tunnel view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	-for evaluation of the patella – sunrise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6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Elbow – non trauma –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2 views are enough</a:t>
            </a:r>
            <a:endParaRPr lang="en-US" dirty="0"/>
          </a:p>
        </p:txBody>
      </p:sp>
      <p:pic>
        <p:nvPicPr>
          <p:cNvPr id="9113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2" y="1825625"/>
            <a:ext cx="6611938" cy="4351338"/>
          </a:xfrm>
        </p:spPr>
      </p:pic>
    </p:spTree>
    <p:extLst>
      <p:ext uri="{BB962C8B-B14F-4D97-AF65-F5344CB8AC3E}">
        <p14:creationId xmlns:p14="http://schemas.microsoft.com/office/powerpoint/2010/main" val="28196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062" y="365126"/>
            <a:ext cx="4095750" cy="132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Elbow – trauma – 5 views</a:t>
            </a:r>
            <a:endParaRPr lang="en-US" dirty="0"/>
          </a:p>
        </p:txBody>
      </p:sp>
      <p:pic>
        <p:nvPicPr>
          <p:cNvPr id="9216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2667000"/>
            <a:ext cx="36877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6" y="0"/>
            <a:ext cx="343058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3581400"/>
            <a:ext cx="5000625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6"/>
          <p:cNvSpPr txBox="1">
            <a:spLocks noChangeArrowheads="1"/>
          </p:cNvSpPr>
          <p:nvPr/>
        </p:nvSpPr>
        <p:spPr bwMode="auto">
          <a:xfrm>
            <a:off x="1979613" y="2362200"/>
            <a:ext cx="1960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Bilateral obliques</a:t>
            </a:r>
          </a:p>
        </p:txBody>
      </p:sp>
    </p:spTree>
    <p:extLst>
      <p:ext uri="{BB962C8B-B14F-4D97-AF65-F5344CB8AC3E}">
        <p14:creationId xmlns:p14="http://schemas.microsoft.com/office/powerpoint/2010/main" val="14205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Knee views</a:t>
            </a:r>
            <a:endParaRPr lang="en-US" dirty="0"/>
          </a:p>
        </p:txBody>
      </p:sp>
      <p:pic>
        <p:nvPicPr>
          <p:cNvPr id="9318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555" y="3193548"/>
            <a:ext cx="3532964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721" y="76200"/>
            <a:ext cx="52451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12" y="3162300"/>
            <a:ext cx="2172171" cy="3532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212" y="3179132"/>
            <a:ext cx="2819400" cy="355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1812" y="2057400"/>
            <a:ext cx="3048000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For knee trauma, two views is insufficient.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Will want AP, lateral, </a:t>
            </a:r>
            <a:r>
              <a:rPr lang="en-US" sz="2400" dirty="0" err="1" smtClean="0"/>
              <a:t>b/l</a:t>
            </a:r>
            <a:r>
              <a:rPr lang="en-US" sz="2400" dirty="0" smtClean="0"/>
              <a:t> </a:t>
            </a:r>
            <a:r>
              <a:rPr lang="en-US" sz="2400" dirty="0" err="1" smtClean="0"/>
              <a:t>obliques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Tunnel view is good for looking for OA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Sunrise is good to evaluate </a:t>
            </a:r>
            <a:r>
              <a:rPr lang="en-US" sz="2400" dirty="0" err="1" smtClean="0"/>
              <a:t>patellofemoral</a:t>
            </a:r>
            <a:r>
              <a:rPr lang="en-US" sz="2400" dirty="0" smtClean="0"/>
              <a:t> joint.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274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Shoulder Views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4267198" cy="426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AP, scapular-Y, axillary, </a:t>
            </a:r>
            <a:r>
              <a:rPr lang="en-US" dirty="0" err="1" smtClean="0"/>
              <a:t>grashey</a:t>
            </a:r>
            <a:r>
              <a:rPr lang="en-US" dirty="0" smtClean="0"/>
              <a:t> views.</a:t>
            </a:r>
          </a:p>
          <a:p>
            <a:r>
              <a:rPr lang="en-US" dirty="0" smtClean="0"/>
              <a:t>In setting of trauma, dislocation will definitely want at least AP and scapular-Y. Axillary also useful.</a:t>
            </a:r>
          </a:p>
          <a:p>
            <a:pPr lvl="1"/>
            <a:r>
              <a:rPr lang="en-US" dirty="0" smtClean="0"/>
              <a:t>Scapular-Y is a great view for evaluated dislocation.</a:t>
            </a:r>
          </a:p>
          <a:p>
            <a:r>
              <a:rPr lang="en-US" dirty="0" err="1" smtClean="0"/>
              <a:t>Grashey</a:t>
            </a:r>
            <a:r>
              <a:rPr lang="en-US" dirty="0" smtClean="0"/>
              <a:t> view is a modified AP view best for </a:t>
            </a:r>
            <a:r>
              <a:rPr lang="en-US" dirty="0" err="1" smtClean="0"/>
              <a:t>glenohumeral</a:t>
            </a:r>
            <a:r>
              <a:rPr lang="en-US" dirty="0" smtClean="0"/>
              <a:t> arthritis. Not that useful in acute setting.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231" y="1600201"/>
            <a:ext cx="2520302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212" y="1600201"/>
            <a:ext cx="2514600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402" y="4114801"/>
            <a:ext cx="1578019" cy="2607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112" y="4190999"/>
            <a:ext cx="2601100" cy="254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Inappropriate imaging in MSK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3200" dirty="0"/>
              <a:t>What do you think is the most common incorrectly ordered test in MSK?</a:t>
            </a:r>
          </a:p>
        </p:txBody>
      </p:sp>
    </p:spTree>
    <p:extLst>
      <p:ext uri="{BB962C8B-B14F-4D97-AF65-F5344CB8AC3E}">
        <p14:creationId xmlns:p14="http://schemas.microsoft.com/office/powerpoint/2010/main" val="152834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012" y="8021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Direction of the Fracture Line</a:t>
            </a:r>
            <a:endParaRPr lang="en-US" sz="3600" dirty="0"/>
          </a:p>
        </p:txBody>
      </p:sp>
      <p:sp>
        <p:nvSpPr>
          <p:cNvPr id="8195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3200" b="1" dirty="0"/>
              <a:t>Transverse</a:t>
            </a:r>
          </a:p>
          <a:p>
            <a:pPr lvl="1">
              <a:defRPr/>
            </a:pPr>
            <a:r>
              <a:rPr lang="en-US" altLang="en-US" sz="3200" dirty="0" smtClean="0"/>
              <a:t>Force applied perpendicular </a:t>
            </a:r>
            <a:r>
              <a:rPr lang="en-US" altLang="en-US" sz="3200" dirty="0"/>
              <a:t>to the long axis of the bone</a:t>
            </a:r>
          </a:p>
          <a:p>
            <a:pPr>
              <a:defRPr/>
            </a:pPr>
            <a:r>
              <a:rPr lang="en-US" altLang="en-US" sz="3200" dirty="0"/>
              <a:t>Diagonal/Oblique</a:t>
            </a:r>
          </a:p>
          <a:p>
            <a:pPr>
              <a:defRPr/>
            </a:pPr>
            <a:r>
              <a:rPr lang="en-US" altLang="en-US" sz="3200" dirty="0"/>
              <a:t>Longitudinal</a:t>
            </a:r>
          </a:p>
          <a:p>
            <a:pPr>
              <a:defRPr/>
            </a:pPr>
            <a:r>
              <a:rPr lang="en-US" altLang="en-US" sz="3200" dirty="0"/>
              <a:t>Spiral</a:t>
            </a:r>
          </a:p>
        </p:txBody>
      </p:sp>
      <p:pic>
        <p:nvPicPr>
          <p:cNvPr id="26627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2" y="1995785"/>
            <a:ext cx="2949574" cy="408562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2438400"/>
            <a:ext cx="2949840" cy="29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9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Inappropriate imaging in MSK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3200" dirty="0"/>
              <a:t>What do you think is the most common incorrectly ordered test in MSK?</a:t>
            </a:r>
          </a:p>
          <a:p>
            <a:pPr>
              <a:buFont typeface="Arial" charset="0"/>
              <a:buChar char="•"/>
              <a:defRPr/>
            </a:pPr>
            <a:endParaRPr lang="en-US" sz="3200" dirty="0"/>
          </a:p>
          <a:p>
            <a:pPr>
              <a:buFont typeface="Arial" charset="0"/>
              <a:buChar char="•"/>
              <a:defRPr/>
            </a:pPr>
            <a:endParaRPr lang="en-US" sz="3200" dirty="0"/>
          </a:p>
          <a:p>
            <a:pPr marL="0" indent="0" algn="ctr">
              <a:buNone/>
              <a:defRPr/>
            </a:pPr>
            <a:r>
              <a:rPr lang="en-US" sz="4800" dirty="0"/>
              <a:t>Lumbar radiographs for chronic low back pain</a:t>
            </a:r>
          </a:p>
        </p:txBody>
      </p:sp>
    </p:spTree>
    <p:extLst>
      <p:ext uri="{BB962C8B-B14F-4D97-AF65-F5344CB8AC3E}">
        <p14:creationId xmlns:p14="http://schemas.microsoft.com/office/powerpoint/2010/main" val="11448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Back pain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The majority of back pain is due to muscular strain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Imaging is often not needed – treatment is conservative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Start with management, NOT imaging first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 smtClean="0"/>
              <a:t>Weight loss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 smtClean="0"/>
              <a:t>Back strengthening exercises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 smtClean="0"/>
              <a:t>Muscle relaxants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 smtClean="0"/>
              <a:t>NSAIDs</a:t>
            </a:r>
          </a:p>
          <a:p>
            <a:pPr lvl="1"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If continuous back pain despite conservative management, THEN proceed to imaging</a:t>
            </a:r>
          </a:p>
        </p:txBody>
      </p:sp>
    </p:spTree>
    <p:extLst>
      <p:ext uri="{BB962C8B-B14F-4D97-AF65-F5344CB8AC3E}">
        <p14:creationId xmlns:p14="http://schemas.microsoft.com/office/powerpoint/2010/main" val="206981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012" y="81598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Back pain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620885"/>
            <a:ext cx="6161088" cy="4351338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800" dirty="0"/>
              <a:t>Exceptions (for which immediate imaging is warranted): 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400" dirty="0"/>
              <a:t>Trauma history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400" dirty="0"/>
              <a:t>Red flag signs: 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/>
              <a:t>Incontinence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/>
              <a:t>Lower extremity weakness or inability to walk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/>
              <a:t>History of malignancy that can commonly cause osseous </a:t>
            </a:r>
            <a:r>
              <a:rPr lang="en-US" dirty="0" err="1"/>
              <a:t>mets</a:t>
            </a:r>
            <a:r>
              <a:rPr lang="en-US" dirty="0"/>
              <a:t> (breast, lung, prostate)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/>
              <a:t>Fevers – concern for osteomyelitis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/>
              <a:t>History of spine </a:t>
            </a:r>
            <a:r>
              <a:rPr lang="en-US" dirty="0" smtClean="0"/>
              <a:t>surgery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sz="2800" dirty="0"/>
              <a:t>MR is needed for most red flag signs, although starting with radiographs can be ok</a:t>
            </a:r>
          </a:p>
        </p:txBody>
      </p:sp>
      <p:pic>
        <p:nvPicPr>
          <p:cNvPr id="972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1020764"/>
            <a:ext cx="35814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7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ACR appropriateness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American College of Radiology has made a list of indications for particular examinations and rated each imaging test with regard to efficacy and appropriateness in particular situations.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acsearch.acr.org/list</a:t>
            </a:r>
            <a:endParaRPr lang="en-US" dirty="0" smtClean="0"/>
          </a:p>
          <a:p>
            <a:r>
              <a:rPr lang="en-US" dirty="0" smtClean="0"/>
              <a:t>Great guide for clinicians to check which study to order for which indications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22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7"/>
            <a:ext cx="12188825" cy="685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0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5" y="0"/>
            <a:ext cx="12170360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9012" y="6096000"/>
            <a:ext cx="10287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Uncomplicated chronic back pain—No imaging necessary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094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" y="-12032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9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 Radiograph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2" y="1752600"/>
            <a:ext cx="9372602" cy="4419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C-spine Trauma/Injury</a:t>
            </a:r>
          </a:p>
          <a:p>
            <a:pPr lvl="1"/>
            <a:r>
              <a:rPr lang="en-US" dirty="0" smtClean="0"/>
              <a:t>X-ray only 52% sensitive vs CT 98% sensitive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www.ncbi.nlm.nih.gov/pubmed/15920400</a:t>
            </a:r>
            <a:endParaRPr lang="en-US" dirty="0" smtClean="0"/>
          </a:p>
          <a:p>
            <a:pPr lvl="1"/>
            <a:r>
              <a:rPr lang="en-US" dirty="0" smtClean="0"/>
              <a:t>Radiographs good for low risk patients , low suspicion</a:t>
            </a:r>
          </a:p>
          <a:p>
            <a:pPr lvl="1"/>
            <a:r>
              <a:rPr lang="en-US" dirty="0" smtClean="0"/>
              <a:t>Need CT for high risk patients</a:t>
            </a:r>
          </a:p>
          <a:p>
            <a:r>
              <a:rPr lang="en-US" dirty="0" smtClean="0"/>
              <a:t>Thoracolumbar fracture</a:t>
            </a:r>
          </a:p>
          <a:p>
            <a:pPr lvl="1"/>
            <a:r>
              <a:rPr lang="en-US" dirty="0" smtClean="0"/>
              <a:t>X-ray only 75% sensitive vs CT 100% sensitive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www.ncbi.nlm.nih.gov/pubmed/16394914</a:t>
            </a:r>
            <a:endParaRPr lang="en-US" dirty="0" smtClean="0"/>
          </a:p>
          <a:p>
            <a:pPr lvl="1"/>
            <a:r>
              <a:rPr lang="en-US" dirty="0" smtClean="0"/>
              <a:t>Need CT for high risk patients</a:t>
            </a:r>
          </a:p>
          <a:p>
            <a:r>
              <a:rPr lang="en-US" dirty="0" smtClean="0"/>
              <a:t>Hip Fracture</a:t>
            </a:r>
          </a:p>
          <a:p>
            <a:pPr lvl="1"/>
            <a:r>
              <a:rPr lang="en-US" dirty="0" smtClean="0"/>
              <a:t>X-ray 90% sensitive, CT 98% sensitive, MRI 100% sensitive</a:t>
            </a:r>
          </a:p>
          <a:p>
            <a:pPr lvl="1"/>
            <a:r>
              <a:rPr lang="en-US" dirty="0"/>
              <a:t>https://</a:t>
            </a:r>
            <a:r>
              <a:rPr lang="en-US" dirty="0" smtClean="0"/>
              <a:t>www.ncbi.nlm.nih.gov/pubmed/22459594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Pros and Cons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No radiation</a:t>
            </a:r>
          </a:p>
          <a:p>
            <a:pPr lvl="2"/>
            <a:r>
              <a:rPr lang="en-US" dirty="0" smtClean="0"/>
              <a:t>Great for kids and Pregnancy</a:t>
            </a:r>
          </a:p>
          <a:p>
            <a:pPr lvl="1"/>
            <a:r>
              <a:rPr lang="en-US" dirty="0" smtClean="0"/>
              <a:t>Excellent soft tissue contrast</a:t>
            </a:r>
          </a:p>
          <a:p>
            <a:pPr lvl="1"/>
            <a:r>
              <a:rPr lang="en-US" dirty="0" smtClean="0"/>
              <a:t>Can see and evaluate ligaments, tendons, cartilage</a:t>
            </a:r>
          </a:p>
          <a:p>
            <a:pPr lvl="1"/>
            <a:r>
              <a:rPr lang="en-US" dirty="0" smtClean="0"/>
              <a:t>Great for evaluating bone marrow signal in osteomyelitis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Time consuming</a:t>
            </a:r>
          </a:p>
          <a:p>
            <a:pPr lvl="2"/>
            <a:r>
              <a:rPr lang="en-US" dirty="0" smtClean="0"/>
              <a:t>If need quick results-not best test</a:t>
            </a:r>
          </a:p>
          <a:p>
            <a:pPr lvl="1"/>
            <a:r>
              <a:rPr lang="en-US" dirty="0" smtClean="0"/>
              <a:t>Patient must cooperate as very prone to motion artifact</a:t>
            </a:r>
          </a:p>
          <a:p>
            <a:pPr lvl="1"/>
            <a:r>
              <a:rPr lang="en-US" dirty="0" smtClean="0"/>
              <a:t>Some patient cannot undergo MRI</a:t>
            </a:r>
          </a:p>
          <a:p>
            <a:pPr lvl="2"/>
            <a:r>
              <a:rPr lang="en-US" dirty="0" smtClean="0"/>
              <a:t>Ferromagnetic implant or foreign bodies</a:t>
            </a:r>
          </a:p>
          <a:p>
            <a:pPr lvl="1"/>
            <a:r>
              <a:rPr lang="en-US" dirty="0" smtClean="0"/>
              <a:t>EXPENSIVE</a:t>
            </a:r>
          </a:p>
          <a:p>
            <a:pPr lvl="1"/>
            <a:r>
              <a:rPr lang="en-US" dirty="0" smtClean="0"/>
              <a:t>Limited spatial resolution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218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1143000"/>
            <a:ext cx="10056813" cy="457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5400" dirty="0"/>
              <a:t>Interventions in MSK Radiology</a:t>
            </a:r>
          </a:p>
        </p:txBody>
      </p:sp>
      <p:pic>
        <p:nvPicPr>
          <p:cNvPr id="849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2133600"/>
            <a:ext cx="11885613" cy="37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34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15240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Direction of the Fracture Line</a:t>
            </a:r>
            <a:endParaRPr lang="en-US" sz="3600" dirty="0"/>
          </a:p>
        </p:txBody>
      </p:sp>
      <p:sp>
        <p:nvSpPr>
          <p:cNvPr id="9219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3200" dirty="0"/>
              <a:t>Transverse</a:t>
            </a:r>
          </a:p>
          <a:p>
            <a:pPr>
              <a:defRPr/>
            </a:pPr>
            <a:r>
              <a:rPr lang="en-US" altLang="en-US" sz="3200" b="1" dirty="0"/>
              <a:t>Diagonal/Oblique</a:t>
            </a:r>
          </a:p>
          <a:p>
            <a:pPr lvl="1">
              <a:defRPr/>
            </a:pPr>
            <a:r>
              <a:rPr lang="en-US" altLang="en-US" sz="3200" dirty="0"/>
              <a:t>Force applied in the same direction as the long axis of the bone</a:t>
            </a:r>
          </a:p>
          <a:p>
            <a:pPr>
              <a:defRPr/>
            </a:pPr>
            <a:r>
              <a:rPr lang="en-US" altLang="en-US" sz="3200" dirty="0"/>
              <a:t>Longitudinal</a:t>
            </a:r>
          </a:p>
          <a:p>
            <a:pPr>
              <a:defRPr/>
            </a:pPr>
            <a:r>
              <a:rPr lang="en-US" altLang="en-US" sz="3200" dirty="0"/>
              <a:t>Spiral</a:t>
            </a:r>
          </a:p>
        </p:txBody>
      </p:sp>
      <p:pic>
        <p:nvPicPr>
          <p:cNvPr id="2867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2081214"/>
            <a:ext cx="2847975" cy="3838575"/>
          </a:xfrm>
        </p:spPr>
      </p:pic>
    </p:spTree>
    <p:extLst>
      <p:ext uri="{BB962C8B-B14F-4D97-AF65-F5344CB8AC3E}">
        <p14:creationId xmlns:p14="http://schemas.microsoft.com/office/powerpoint/2010/main" val="139234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7444" y="850566"/>
            <a:ext cx="9747167" cy="4730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Common procedures done by radiologists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212" y="1600200"/>
            <a:ext cx="4606255" cy="495300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800" dirty="0" err="1"/>
              <a:t>Cryoablations</a:t>
            </a:r>
            <a:r>
              <a:rPr lang="en-US" sz="2800" dirty="0"/>
              <a:t> of bone tumors</a:t>
            </a:r>
          </a:p>
          <a:p>
            <a:pPr>
              <a:buFont typeface="Arial" charset="0"/>
              <a:buChar char="•"/>
              <a:defRPr/>
            </a:pPr>
            <a:r>
              <a:rPr lang="en-US" sz="2800" dirty="0"/>
              <a:t>Bone biopsies</a:t>
            </a:r>
          </a:p>
          <a:p>
            <a:pPr>
              <a:buFont typeface="Arial" charset="0"/>
              <a:buChar char="•"/>
              <a:defRPr/>
            </a:pPr>
            <a:r>
              <a:rPr lang="en-US" sz="2800" dirty="0"/>
              <a:t>Joint aspirations and steroid injections</a:t>
            </a:r>
          </a:p>
          <a:p>
            <a:pPr>
              <a:buFont typeface="Arial" charset="0"/>
              <a:buChar char="•"/>
              <a:defRPr/>
            </a:pPr>
            <a:r>
              <a:rPr lang="en-US" sz="2800" dirty="0"/>
              <a:t>Drains for abscesses</a:t>
            </a:r>
          </a:p>
          <a:p>
            <a:pPr>
              <a:buFont typeface="Arial" charset="0"/>
              <a:buChar char="•"/>
              <a:defRPr/>
            </a:pPr>
            <a:r>
              <a:rPr lang="en-US" sz="2800" dirty="0"/>
              <a:t>Treatment for spinal fractures – </a:t>
            </a:r>
            <a:r>
              <a:rPr lang="en-US" sz="2800" dirty="0" err="1"/>
              <a:t>kyphoplasty</a:t>
            </a:r>
            <a:r>
              <a:rPr lang="en-US" sz="2800" dirty="0"/>
              <a:t>/</a:t>
            </a:r>
            <a:r>
              <a:rPr lang="en-US" sz="2800" dirty="0" err="1"/>
              <a:t>vertebroplasty</a:t>
            </a:r>
            <a:endParaRPr lang="en-US" sz="2800" dirty="0"/>
          </a:p>
          <a:p>
            <a:pPr>
              <a:buFont typeface="Arial" charset="0"/>
              <a:buChar char="•"/>
              <a:defRPr/>
            </a:pPr>
            <a:r>
              <a:rPr lang="en-US" sz="2800" dirty="0"/>
              <a:t>Nerve ablations for pain</a:t>
            </a:r>
          </a:p>
        </p:txBody>
      </p:sp>
      <p:pic>
        <p:nvPicPr>
          <p:cNvPr id="860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2" y="1600200"/>
            <a:ext cx="32512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2" y="3796130"/>
            <a:ext cx="32512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79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210798" cy="1020762"/>
          </a:xfrm>
        </p:spPr>
        <p:txBody>
          <a:bodyPr/>
          <a:lstStyle/>
          <a:p>
            <a:r>
              <a:rPr lang="en-US" dirty="0" smtClean="0"/>
              <a:t>Interventional procedures in MSK, example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2414" y="1905000"/>
            <a:ext cx="4190998" cy="4495800"/>
          </a:xfrm>
        </p:spPr>
        <p:txBody>
          <a:bodyPr/>
          <a:lstStyle/>
          <a:p>
            <a:r>
              <a:rPr lang="en-US" dirty="0" smtClean="0"/>
              <a:t>Eccentric peripherally sclerotic lesion with central </a:t>
            </a:r>
            <a:r>
              <a:rPr lang="en-US" dirty="0" err="1" smtClean="0"/>
              <a:t>lucency</a:t>
            </a:r>
            <a:endParaRPr lang="en-US" dirty="0" smtClean="0"/>
          </a:p>
          <a:p>
            <a:r>
              <a:rPr lang="en-US" dirty="0" smtClean="0"/>
              <a:t>Pediatric patient with pain which is partially relieved by NSAID’s</a:t>
            </a:r>
          </a:p>
          <a:p>
            <a:r>
              <a:rPr lang="en-US" dirty="0" smtClean="0"/>
              <a:t>Failed Outpatient therapy in this case</a:t>
            </a:r>
          </a:p>
          <a:p>
            <a:r>
              <a:rPr lang="en-US" dirty="0" smtClean="0"/>
              <a:t>Osteoid </a:t>
            </a:r>
            <a:r>
              <a:rPr lang="en-US" dirty="0" err="1" smtClean="0"/>
              <a:t>Osteoma</a:t>
            </a:r>
            <a:endParaRPr lang="en-US" dirty="0" smtClean="0"/>
          </a:p>
          <a:p>
            <a:pPr lvl="1"/>
            <a:r>
              <a:rPr lang="en-US" dirty="0" smtClean="0"/>
              <a:t>Benign lesion </a:t>
            </a:r>
          </a:p>
          <a:p>
            <a:pPr lvl="1"/>
            <a:r>
              <a:rPr lang="en-US" dirty="0" smtClean="0"/>
              <a:t>Can be treated because of pain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212" y="1884947"/>
            <a:ext cx="549326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7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MSK procedure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4495798" cy="4267200"/>
          </a:xfrm>
        </p:spPr>
        <p:txBody>
          <a:bodyPr/>
          <a:lstStyle/>
          <a:p>
            <a:r>
              <a:rPr lang="en-US" dirty="0" smtClean="0"/>
              <a:t>An interventional or MSK radiologist can treat this lesion with typically exceptional outcomes using radiofrequency ablation.</a:t>
            </a:r>
          </a:p>
          <a:p>
            <a:r>
              <a:rPr lang="en-US" dirty="0" smtClean="0"/>
              <a:t>This image demonstrates placement of an ablation probe under CT guidance.</a:t>
            </a:r>
          </a:p>
          <a:p>
            <a:r>
              <a:rPr lang="en-US" dirty="0" smtClean="0"/>
              <a:t>Outpatient procedure.</a:t>
            </a:r>
          </a:p>
          <a:p>
            <a:r>
              <a:rPr lang="en-US" dirty="0" smtClean="0"/>
              <a:t>Non-emergent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212" y="1718510"/>
            <a:ext cx="4114800" cy="487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Emergent MSK procedure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4495798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Patient with prior right hip </a:t>
            </a:r>
            <a:r>
              <a:rPr lang="en-US" dirty="0" err="1" smtClean="0"/>
              <a:t>arthroplasty</a:t>
            </a:r>
            <a:endParaRPr lang="en-US" dirty="0"/>
          </a:p>
          <a:p>
            <a:r>
              <a:rPr lang="en-US" dirty="0" smtClean="0"/>
              <a:t>Pain, swelling, fever in right hip</a:t>
            </a:r>
          </a:p>
          <a:p>
            <a:r>
              <a:rPr lang="en-US" dirty="0" smtClean="0"/>
              <a:t>Need for emergent </a:t>
            </a:r>
            <a:r>
              <a:rPr lang="en-US" dirty="0" err="1" smtClean="0"/>
              <a:t>arthrocentesis</a:t>
            </a:r>
            <a:r>
              <a:rPr lang="en-US" dirty="0" smtClean="0"/>
              <a:t> to direct antibiotic therapy and solidify diagnosis.</a:t>
            </a:r>
          </a:p>
          <a:p>
            <a:r>
              <a:rPr lang="en-US" dirty="0" smtClean="0"/>
              <a:t>Can be done under fluoroscopic guidance to confirm intra-articular location.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612" y="1880937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8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nuclear medicine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Nuclear medicine uses radioactive material given IV or inhaled to give physiologic information.</a:t>
            </a:r>
          </a:p>
          <a:p>
            <a:pPr lvl="1"/>
            <a:r>
              <a:rPr lang="en-US" dirty="0" smtClean="0"/>
              <a:t>Radioactive material is bonded with a physiologic carrier substance </a:t>
            </a:r>
          </a:p>
          <a:p>
            <a:r>
              <a:rPr lang="en-US" dirty="0" smtClean="0"/>
              <a:t>Resolution is usually low so not great for anatomic detail</a:t>
            </a:r>
          </a:p>
          <a:p>
            <a:r>
              <a:rPr lang="en-US" dirty="0" smtClean="0"/>
              <a:t>Great for functional or physiologic information</a:t>
            </a:r>
          </a:p>
          <a:p>
            <a:r>
              <a:rPr lang="en-US" dirty="0" smtClean="0"/>
              <a:t>The radioisotopes have half-lives from hours to days</a:t>
            </a:r>
          </a:p>
          <a:p>
            <a:r>
              <a:rPr lang="en-US" dirty="0" smtClean="0"/>
              <a:t>Can combine with anatomic information from CT or MRI to give greater anatomic detail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6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Nuclear medicine studies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981200"/>
            <a:ext cx="5857931" cy="42672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8012" y="1752600"/>
            <a:ext cx="4495798" cy="4495800"/>
          </a:xfrm>
        </p:spPr>
        <p:txBody>
          <a:bodyPr/>
          <a:lstStyle/>
          <a:p>
            <a:r>
              <a:rPr lang="en-US" dirty="0" smtClean="0"/>
              <a:t>V/Q scans</a:t>
            </a:r>
          </a:p>
          <a:p>
            <a:pPr lvl="1"/>
            <a:r>
              <a:rPr lang="en-US" dirty="0" smtClean="0"/>
              <a:t>Radiotracer given inhaled and IV and comparisons made between images to detect any mismatches</a:t>
            </a:r>
          </a:p>
          <a:p>
            <a:pPr lvl="1"/>
            <a:r>
              <a:rPr lang="en-US" dirty="0" smtClean="0"/>
              <a:t>Must have concomitant X-ray for comparison as pneumonia, atelectasis can give reasons why a defect may be present.</a:t>
            </a:r>
          </a:p>
          <a:p>
            <a:pPr lvl="1"/>
            <a:r>
              <a:rPr lang="en-US" dirty="0" smtClean="0"/>
              <a:t>Results given as low, intermediate, or high probability of pulmonary embolism</a:t>
            </a:r>
          </a:p>
          <a:p>
            <a:pPr lvl="1"/>
            <a:r>
              <a:rPr lang="en-US" dirty="0" smtClean="0"/>
              <a:t>CTPE is a better study but in patients with AKI,V/Q may be </a:t>
            </a:r>
            <a:r>
              <a:rPr lang="en-US" dirty="0" err="1" smtClean="0"/>
              <a:t>ontained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08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210798" cy="1020762"/>
          </a:xfrm>
        </p:spPr>
        <p:txBody>
          <a:bodyPr/>
          <a:lstStyle/>
          <a:p>
            <a:r>
              <a:rPr lang="en-US" dirty="0"/>
              <a:t>Examples of Nuclear medicine </a:t>
            </a:r>
            <a:r>
              <a:rPr lang="en-US" dirty="0" smtClean="0"/>
              <a:t>studies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Bone Scan</a:t>
            </a:r>
          </a:p>
          <a:p>
            <a:pPr lvl="1"/>
            <a:r>
              <a:rPr lang="en-US" dirty="0" smtClean="0"/>
              <a:t>Can be used to look for infection, malignancy, </a:t>
            </a:r>
            <a:r>
              <a:rPr lang="en-US" dirty="0" err="1" smtClean="0"/>
              <a:t>radiooccult</a:t>
            </a:r>
            <a:r>
              <a:rPr lang="en-US" dirty="0" smtClean="0"/>
              <a:t> fractures most commonly.</a:t>
            </a:r>
          </a:p>
          <a:p>
            <a:pPr lvl="1"/>
            <a:r>
              <a:rPr lang="en-US" dirty="0" smtClean="0"/>
              <a:t>3-phases</a:t>
            </a:r>
          </a:p>
          <a:p>
            <a:pPr lvl="2"/>
            <a:r>
              <a:rPr lang="en-US" dirty="0" smtClean="0"/>
              <a:t>Blood flow, Blood pool, Delayed</a:t>
            </a:r>
          </a:p>
          <a:p>
            <a:pPr lvl="1"/>
            <a:r>
              <a:rPr lang="en-US" dirty="0" smtClean="0"/>
              <a:t>Comparison between three phases helps to yield diagnosis</a:t>
            </a:r>
          </a:p>
          <a:p>
            <a:pPr lvl="1"/>
            <a:r>
              <a:rPr lang="en-US" dirty="0" smtClean="0"/>
              <a:t>Uses Technetium labeled diphosphonate.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812" y="1619966"/>
            <a:ext cx="4038600" cy="508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9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210798" cy="1020762"/>
          </a:xfrm>
        </p:spPr>
        <p:txBody>
          <a:bodyPr/>
          <a:lstStyle/>
          <a:p>
            <a:r>
              <a:rPr lang="en-US" dirty="0"/>
              <a:t>Examples of Nuclear medicine </a:t>
            </a:r>
            <a:r>
              <a:rPr lang="en-US" dirty="0" smtClean="0"/>
              <a:t>studies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2" y="1880937"/>
            <a:ext cx="4419599" cy="4267200"/>
          </a:xfrm>
        </p:spPr>
        <p:txBody>
          <a:bodyPr/>
          <a:lstStyle/>
          <a:p>
            <a:r>
              <a:rPr lang="en-US" dirty="0" smtClean="0"/>
              <a:t>HIDA Scan aka </a:t>
            </a:r>
            <a:r>
              <a:rPr lang="en-US" dirty="0" err="1" smtClean="0"/>
              <a:t>cholescintigraphy</a:t>
            </a:r>
            <a:endParaRPr lang="en-US" dirty="0" smtClean="0"/>
          </a:p>
          <a:p>
            <a:pPr lvl="1"/>
            <a:r>
              <a:rPr lang="en-US" dirty="0" smtClean="0"/>
              <a:t>Assess biliary system and liver (indirectly)</a:t>
            </a:r>
          </a:p>
          <a:p>
            <a:pPr lvl="1"/>
            <a:r>
              <a:rPr lang="en-US" dirty="0" smtClean="0"/>
              <a:t>Uses Technetium</a:t>
            </a:r>
          </a:p>
          <a:p>
            <a:pPr lvl="1"/>
            <a:r>
              <a:rPr lang="en-US" dirty="0" smtClean="0"/>
              <a:t>Most commonly used to assess </a:t>
            </a:r>
            <a:r>
              <a:rPr lang="en-US" dirty="0" err="1" smtClean="0"/>
              <a:t>cholecystitis</a:t>
            </a:r>
            <a:r>
              <a:rPr lang="en-US" dirty="0" smtClean="0"/>
              <a:t> after equivocal ultrasound.</a:t>
            </a:r>
          </a:p>
          <a:p>
            <a:pPr lvl="2"/>
            <a:r>
              <a:rPr lang="en-US" dirty="0" smtClean="0"/>
              <a:t>Positive if you don’t see tracer in the gallbladder after sufficient time.</a:t>
            </a:r>
          </a:p>
          <a:p>
            <a:pPr lvl="1"/>
            <a:r>
              <a:rPr lang="en-US" dirty="0" smtClean="0"/>
              <a:t>Bile leaks</a:t>
            </a:r>
          </a:p>
          <a:p>
            <a:pPr lvl="1"/>
            <a:r>
              <a:rPr lang="en-US" dirty="0" smtClean="0"/>
              <a:t>Chronic </a:t>
            </a:r>
            <a:r>
              <a:rPr lang="en-US" dirty="0" err="1" smtClean="0"/>
              <a:t>cholecytitis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012" y="1880937"/>
            <a:ext cx="60960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2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PET-CT and PET-MRI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Use radiolabeled glucose (FDG) to evaluate cellular metabolism.</a:t>
            </a:r>
          </a:p>
          <a:p>
            <a:r>
              <a:rPr lang="en-US" dirty="0" smtClean="0"/>
              <a:t>Most commonly used in cancer staging and </a:t>
            </a:r>
            <a:r>
              <a:rPr lang="en-US" dirty="0" err="1" smtClean="0"/>
              <a:t>tx</a:t>
            </a:r>
            <a:r>
              <a:rPr lang="en-US" dirty="0" smtClean="0"/>
              <a:t> monitoring.</a:t>
            </a:r>
          </a:p>
          <a:p>
            <a:r>
              <a:rPr lang="en-US" dirty="0" smtClean="0"/>
              <a:t>Must be fasting, resting</a:t>
            </a:r>
          </a:p>
          <a:p>
            <a:r>
              <a:rPr lang="en-US" dirty="0" smtClean="0"/>
              <a:t>FDG avid or bright spots are thought to demonstrate higher rates of glucose metabolism. This is nonspecific and must correlate with clinical picture.</a:t>
            </a:r>
          </a:p>
          <a:p>
            <a:pPr lvl="1"/>
            <a:r>
              <a:rPr lang="en-US" dirty="0" smtClean="0"/>
              <a:t>Can be neoplastic, infectious, inflammatory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212" y="16764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medicine used for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612" y="1676400"/>
            <a:ext cx="10820399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Theragnostics</a:t>
            </a:r>
            <a:endParaRPr lang="en-US" dirty="0" smtClean="0"/>
          </a:p>
          <a:p>
            <a:pPr lvl="1"/>
            <a:r>
              <a:rPr lang="en-US" dirty="0" smtClean="0"/>
              <a:t>Nuclear medicine used for treatment as well as diagnosis</a:t>
            </a:r>
          </a:p>
          <a:p>
            <a:pPr lvl="2"/>
            <a:r>
              <a:rPr lang="en-US" dirty="0" smtClean="0"/>
              <a:t>Examples</a:t>
            </a:r>
          </a:p>
          <a:p>
            <a:pPr lvl="3"/>
            <a:r>
              <a:rPr lang="en-US" sz="2000" dirty="0" smtClean="0"/>
              <a:t>I-131 scans are used to treat and monitor thyroid cancer and metastases. Uptake of iodine by malignant thyroid tissue. Radioactivity released can then ablate the thyroid tissue.</a:t>
            </a:r>
          </a:p>
          <a:p>
            <a:pPr lvl="4"/>
            <a:r>
              <a:rPr lang="en-US" sz="2000" dirty="0" smtClean="0"/>
              <a:t>8 day half-life</a:t>
            </a:r>
          </a:p>
          <a:p>
            <a:pPr lvl="5"/>
            <a:r>
              <a:rPr lang="en-US" sz="2000" dirty="0" smtClean="0"/>
              <a:t>Usually have patients stay in a hotel and away from family for 2-3 days</a:t>
            </a:r>
          </a:p>
          <a:p>
            <a:pPr lvl="4"/>
            <a:r>
              <a:rPr lang="en-US" sz="2000" dirty="0" smtClean="0"/>
              <a:t>Usually preceded by thyroidectomy which is usually subtotal to preserve parathyroid tissue</a:t>
            </a:r>
          </a:p>
          <a:p>
            <a:pPr lvl="4"/>
            <a:r>
              <a:rPr lang="en-US" sz="2000" dirty="0" smtClean="0"/>
              <a:t>I-131 then given to </a:t>
            </a:r>
            <a:r>
              <a:rPr lang="en-US" sz="2000" dirty="0" err="1" smtClean="0"/>
              <a:t>radioablate</a:t>
            </a:r>
            <a:r>
              <a:rPr lang="en-US" sz="2000" dirty="0" smtClean="0"/>
              <a:t> remaining thyroid tissue using beta decay.</a:t>
            </a:r>
          </a:p>
          <a:p>
            <a:pPr lvl="4"/>
            <a:r>
              <a:rPr lang="en-US" sz="2000" dirty="0" smtClean="0"/>
              <a:t>Additionally, can image afterwards to see where the uptake and </a:t>
            </a:r>
            <a:r>
              <a:rPr lang="en-US" sz="2000" dirty="0" err="1" smtClean="0"/>
              <a:t>leasions</a:t>
            </a:r>
            <a:r>
              <a:rPr lang="en-US" sz="2000" dirty="0" smtClean="0"/>
              <a:t> are located.</a:t>
            </a:r>
          </a:p>
          <a:p>
            <a:pPr lvl="2"/>
            <a:r>
              <a:rPr lang="en-US" sz="2000" dirty="0" smtClean="0"/>
              <a:t>Similar process with prostate cancer skeletal metastases using </a:t>
            </a:r>
            <a:r>
              <a:rPr lang="en-US" sz="2000" dirty="0" err="1" smtClean="0"/>
              <a:t>Xofigo</a:t>
            </a:r>
            <a:endParaRPr lang="en-US" sz="2000" dirty="0" smtClean="0"/>
          </a:p>
          <a:p>
            <a:pPr lvl="3"/>
            <a:r>
              <a:rPr lang="en-US" sz="2000" dirty="0" smtClean="0"/>
              <a:t>Radium 223 dichloride</a:t>
            </a:r>
          </a:p>
          <a:p>
            <a:pPr lvl="3"/>
            <a:r>
              <a:rPr lang="en-US" sz="2000" dirty="0" smtClean="0"/>
              <a:t>11.4 day </a:t>
            </a:r>
            <a:r>
              <a:rPr lang="en-US" sz="2000" dirty="0" err="1" smtClean="0"/>
              <a:t>halflife</a:t>
            </a:r>
            <a:endParaRPr lang="en-US" sz="2000" dirty="0" smtClean="0"/>
          </a:p>
          <a:p>
            <a:pPr lvl="3"/>
            <a:r>
              <a:rPr lang="en-US" sz="2000" dirty="0" smtClean="0"/>
              <a:t>Absorbed by bone due to similar chemical properties as calcium</a:t>
            </a:r>
          </a:p>
          <a:p>
            <a:pPr lvl="3"/>
            <a:r>
              <a:rPr lang="en-US" sz="2000" dirty="0" smtClean="0"/>
              <a:t>Uses alpha radiation to ablate osseous prostate </a:t>
            </a:r>
            <a:r>
              <a:rPr lang="en-US" sz="2000" dirty="0" err="1" smtClean="0"/>
              <a:t>mets</a:t>
            </a:r>
            <a:r>
              <a:rPr lang="en-US" sz="2000" dirty="0" smtClean="0"/>
              <a:t>.</a:t>
            </a:r>
          </a:p>
          <a:p>
            <a:pPr lvl="3"/>
            <a:endParaRPr lang="en-US" dirty="0" smtClean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7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547</TotalTime>
  <Words>3340</Words>
  <Application>Microsoft Office PowerPoint</Application>
  <PresentationFormat>Custom</PresentationFormat>
  <Paragraphs>653</Paragraphs>
  <Slides>100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8" baseType="lpstr">
      <vt:lpstr>Arial</vt:lpstr>
      <vt:lpstr>Book Antiqua</vt:lpstr>
      <vt:lpstr>Calibri</vt:lpstr>
      <vt:lpstr>Consolas</vt:lpstr>
      <vt:lpstr>Corbel</vt:lpstr>
      <vt:lpstr>Wingdings</vt:lpstr>
      <vt:lpstr>Wingdings 2</vt:lpstr>
      <vt:lpstr>Chalkboard 16x9</vt:lpstr>
      <vt:lpstr>MSK Radiology + more!</vt:lpstr>
      <vt:lpstr>Contents</vt:lpstr>
      <vt:lpstr>Emergency MSK Radiology, What exams do we see?</vt:lpstr>
      <vt:lpstr>Non-emergent MSK Radiology, What exams do we see?</vt:lpstr>
      <vt:lpstr>Describing a Fracture</vt:lpstr>
      <vt:lpstr>Describing a Fracture</vt:lpstr>
      <vt:lpstr>Direction of the Fracture Line</vt:lpstr>
      <vt:lpstr>Direction of the Fracture Line</vt:lpstr>
      <vt:lpstr>Direction of the Fracture Line</vt:lpstr>
      <vt:lpstr>Direction of the Fracture Line</vt:lpstr>
      <vt:lpstr>Direction of the Fracture Line</vt:lpstr>
      <vt:lpstr>Relationship of Fracture Fragments</vt:lpstr>
      <vt:lpstr>PowerPoint Presentation</vt:lpstr>
      <vt:lpstr>Relationship of Fracture Fragments</vt:lpstr>
      <vt:lpstr>Relationship of Fracture Fragments</vt:lpstr>
      <vt:lpstr>PowerPoint Presentation</vt:lpstr>
      <vt:lpstr>Number of Fracture Fragments</vt:lpstr>
      <vt:lpstr>Communication of Fracture with outside </vt:lpstr>
      <vt:lpstr>Communication of Fracture with Joint space</vt:lpstr>
      <vt:lpstr>Aging of fractures (Acute vs Subacute)</vt:lpstr>
      <vt:lpstr>Callus Formation</vt:lpstr>
      <vt:lpstr>Acute fracture</vt:lpstr>
      <vt:lpstr>Common Adult Fractures, Practice Describing!</vt:lpstr>
      <vt:lpstr>Common Adult Fractures, Practice Describing!</vt:lpstr>
      <vt:lpstr>Common Adult Fractures, Practice Describing!</vt:lpstr>
      <vt:lpstr>Common Adult Fractures, Practice Describing!</vt:lpstr>
      <vt:lpstr>Boxer’s Fracture</vt:lpstr>
      <vt:lpstr>Jones Fracture</vt:lpstr>
      <vt:lpstr>OTHER COOL FRACTURES THAT RADIOLOGISTS MUST PICKUP AND HAVE SECONDARY IMPLICATIONS</vt:lpstr>
      <vt:lpstr>Lipohemarthrosis</vt:lpstr>
      <vt:lpstr>Segond Fracture</vt:lpstr>
      <vt:lpstr>Maisonneuve’s Fracture</vt:lpstr>
      <vt:lpstr>Subtle Elbow Fractures</vt:lpstr>
      <vt:lpstr>Scaphoid Waist Fracture</vt:lpstr>
      <vt:lpstr>Avulsion fractures</vt:lpstr>
      <vt:lpstr>PEDIATRIC FRACTURES</vt:lpstr>
      <vt:lpstr>Salter-Harris Fractures</vt:lpstr>
      <vt:lpstr>Salter-Harris Classification</vt:lpstr>
      <vt:lpstr>Salter-Harris Type I</vt:lpstr>
      <vt:lpstr>Salter-Harris Type II</vt:lpstr>
      <vt:lpstr>Salter-Harris Type III</vt:lpstr>
      <vt:lpstr>Salter-Harris Type IV</vt:lpstr>
      <vt:lpstr>Salter-Harris Type V</vt:lpstr>
      <vt:lpstr>Fractures Unique to Pediatrics </vt:lpstr>
      <vt:lpstr>Torus or Buckle fracture</vt:lpstr>
      <vt:lpstr>Greenstick Fracture</vt:lpstr>
      <vt:lpstr>Plastic deformation fracture</vt:lpstr>
      <vt:lpstr>Non-accidental Trauma</vt:lpstr>
      <vt:lpstr>Metaphyseal corner fracture</vt:lpstr>
      <vt:lpstr>Non-accidental Trauma</vt:lpstr>
      <vt:lpstr>Subdural Hematoma</vt:lpstr>
      <vt:lpstr>OSTEOMYELITIS</vt:lpstr>
      <vt:lpstr>Osteomyelitis</vt:lpstr>
      <vt:lpstr>Acute Osteomyelitis</vt:lpstr>
      <vt:lpstr>Chronic Osteomyelitis</vt:lpstr>
      <vt:lpstr>Arthritis</vt:lpstr>
      <vt:lpstr>PowerPoint Presentation</vt:lpstr>
      <vt:lpstr>Rheumatoid Arthritis</vt:lpstr>
      <vt:lpstr>GOUT</vt:lpstr>
      <vt:lpstr>Psoriatic arthritis</vt:lpstr>
      <vt:lpstr>Bone lesions... Diagnosis, benign, malignant?</vt:lpstr>
      <vt:lpstr>Bone tumors cont’d</vt:lpstr>
      <vt:lpstr>Aggressive or non-aggressive</vt:lpstr>
      <vt:lpstr>Wide Zone of transition</vt:lpstr>
      <vt:lpstr>Narrow zone of transition</vt:lpstr>
      <vt:lpstr>Non-aggressive Solid periosteal reaction</vt:lpstr>
      <vt:lpstr>Lamellated or “Onion-skin” periostitis</vt:lpstr>
      <vt:lpstr>Sunburst periosteal reaction</vt:lpstr>
      <vt:lpstr>Codman’s Triangle</vt:lpstr>
      <vt:lpstr>Other factors</vt:lpstr>
      <vt:lpstr>Appropriate Imaging in MSK</vt:lpstr>
      <vt:lpstr>Appropriate imaging</vt:lpstr>
      <vt:lpstr>Additional modalities</vt:lpstr>
      <vt:lpstr>Inappropriate imaging in MSK</vt:lpstr>
      <vt:lpstr>Elbow – non trauma –   2 views are enough</vt:lpstr>
      <vt:lpstr>Elbow – trauma – 5 views</vt:lpstr>
      <vt:lpstr>Knee views</vt:lpstr>
      <vt:lpstr>Shoulder Views </vt:lpstr>
      <vt:lpstr>Inappropriate imaging in MSK</vt:lpstr>
      <vt:lpstr>Inappropriate imaging in MSK</vt:lpstr>
      <vt:lpstr>Back pain imaging</vt:lpstr>
      <vt:lpstr>Back pain imaging</vt:lpstr>
      <vt:lpstr>ACR appropriateness criteria</vt:lpstr>
      <vt:lpstr>PowerPoint Presentation</vt:lpstr>
      <vt:lpstr>PowerPoint Presentation</vt:lpstr>
      <vt:lpstr>PowerPoint Presentation</vt:lpstr>
      <vt:lpstr>Plain Radiograph limitations</vt:lpstr>
      <vt:lpstr>MRI Pros and Cons </vt:lpstr>
      <vt:lpstr>Interventions in MSK Radiology</vt:lpstr>
      <vt:lpstr>Common procedures done by radiologists</vt:lpstr>
      <vt:lpstr>Interventional procedures in MSK, example</vt:lpstr>
      <vt:lpstr>MSK procedure Cont’d</vt:lpstr>
      <vt:lpstr>Emergent MSK procedure example</vt:lpstr>
      <vt:lpstr>Introduction to nuclear medicine</vt:lpstr>
      <vt:lpstr>Examples of Nuclear medicine studies</vt:lpstr>
      <vt:lpstr>Examples of Nuclear medicine studies cont’d</vt:lpstr>
      <vt:lpstr>Examples of Nuclear medicine studies cont’d</vt:lpstr>
      <vt:lpstr>PET-CT and PET-MRI</vt:lpstr>
      <vt:lpstr>Nuclear medicine used for treatment</vt:lpstr>
      <vt:lpstr>QUESTIONS? </vt:lpstr>
    </vt:vector>
  </TitlesOfParts>
  <Company>UHHS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MSK Radiology + more!</dc:title>
  <dc:creator>Faraji, Navid (nfaraji2)</dc:creator>
  <cp:lastModifiedBy>Faraji, Navid (nfaraji2)</cp:lastModifiedBy>
  <cp:revision>63</cp:revision>
  <dcterms:created xsi:type="dcterms:W3CDTF">2017-08-29T13:36:53Z</dcterms:created>
  <dcterms:modified xsi:type="dcterms:W3CDTF">2017-08-30T15:47:44Z</dcterms:modified>
</cp:coreProperties>
</file>