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wdp" ContentType="image/vnd.ms-photo"/>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114"/>
  </p:notesMasterIdLst>
  <p:sldIdLst>
    <p:sldId id="256" r:id="rId2"/>
    <p:sldId id="376" r:id="rId3"/>
    <p:sldId id="377" r:id="rId4"/>
    <p:sldId id="378" r:id="rId5"/>
    <p:sldId id="379" r:id="rId6"/>
    <p:sldId id="380" r:id="rId7"/>
    <p:sldId id="381" r:id="rId8"/>
    <p:sldId id="382" r:id="rId9"/>
    <p:sldId id="383" r:id="rId10"/>
    <p:sldId id="385" r:id="rId11"/>
    <p:sldId id="393" r:id="rId12"/>
    <p:sldId id="386" r:id="rId13"/>
    <p:sldId id="388" r:id="rId14"/>
    <p:sldId id="389" r:id="rId15"/>
    <p:sldId id="390" r:id="rId16"/>
    <p:sldId id="391" r:id="rId17"/>
    <p:sldId id="392" r:id="rId18"/>
    <p:sldId id="387" r:id="rId19"/>
    <p:sldId id="394" r:id="rId20"/>
    <p:sldId id="358" r:id="rId21"/>
    <p:sldId id="359" r:id="rId22"/>
    <p:sldId id="360" r:id="rId23"/>
    <p:sldId id="361" r:id="rId24"/>
    <p:sldId id="362" r:id="rId25"/>
    <p:sldId id="363" r:id="rId26"/>
    <p:sldId id="364" r:id="rId27"/>
    <p:sldId id="365" r:id="rId28"/>
    <p:sldId id="366" r:id="rId29"/>
    <p:sldId id="370" r:id="rId30"/>
    <p:sldId id="371" r:id="rId31"/>
    <p:sldId id="372" r:id="rId32"/>
    <p:sldId id="373" r:id="rId33"/>
    <p:sldId id="374" r:id="rId34"/>
    <p:sldId id="367" r:id="rId35"/>
    <p:sldId id="368" r:id="rId36"/>
    <p:sldId id="369" r:id="rId37"/>
    <p:sldId id="375" r:id="rId38"/>
    <p:sldId id="315" r:id="rId39"/>
    <p:sldId id="259" r:id="rId40"/>
    <p:sldId id="261" r:id="rId41"/>
    <p:sldId id="260" r:id="rId42"/>
    <p:sldId id="262" r:id="rId43"/>
    <p:sldId id="265" r:id="rId44"/>
    <p:sldId id="264" r:id="rId45"/>
    <p:sldId id="266" r:id="rId46"/>
    <p:sldId id="268" r:id="rId47"/>
    <p:sldId id="270" r:id="rId48"/>
    <p:sldId id="272" r:id="rId49"/>
    <p:sldId id="274" r:id="rId50"/>
    <p:sldId id="275" r:id="rId51"/>
    <p:sldId id="273" r:id="rId52"/>
    <p:sldId id="276" r:id="rId53"/>
    <p:sldId id="282" r:id="rId54"/>
    <p:sldId id="286" r:id="rId55"/>
    <p:sldId id="343" r:id="rId56"/>
    <p:sldId id="344" r:id="rId57"/>
    <p:sldId id="287" r:id="rId58"/>
    <p:sldId id="339" r:id="rId59"/>
    <p:sldId id="340" r:id="rId60"/>
    <p:sldId id="342" r:id="rId61"/>
    <p:sldId id="330" r:id="rId62"/>
    <p:sldId id="345" r:id="rId63"/>
    <p:sldId id="316" r:id="rId64"/>
    <p:sldId id="300" r:id="rId65"/>
    <p:sldId id="303" r:id="rId66"/>
    <p:sldId id="290" r:id="rId67"/>
    <p:sldId id="302" r:id="rId68"/>
    <p:sldId id="301" r:id="rId69"/>
    <p:sldId id="336" r:id="rId70"/>
    <p:sldId id="338" r:id="rId71"/>
    <p:sldId id="305" r:id="rId72"/>
    <p:sldId id="312" r:id="rId73"/>
    <p:sldId id="314" r:id="rId74"/>
    <p:sldId id="317" r:id="rId75"/>
    <p:sldId id="395" r:id="rId76"/>
    <p:sldId id="318" r:id="rId77"/>
    <p:sldId id="319" r:id="rId78"/>
    <p:sldId id="320" r:id="rId79"/>
    <p:sldId id="323" r:id="rId80"/>
    <p:sldId id="322" r:id="rId81"/>
    <p:sldId id="331" r:id="rId82"/>
    <p:sldId id="332" r:id="rId83"/>
    <p:sldId id="333" r:id="rId84"/>
    <p:sldId id="334" r:id="rId85"/>
    <p:sldId id="327" r:id="rId86"/>
    <p:sldId id="267" r:id="rId87"/>
    <p:sldId id="277" r:id="rId88"/>
    <p:sldId id="278" r:id="rId89"/>
    <p:sldId id="288" r:id="rId90"/>
    <p:sldId id="289" r:id="rId91"/>
    <p:sldId id="279" r:id="rId92"/>
    <p:sldId id="291" r:id="rId93"/>
    <p:sldId id="280" r:id="rId94"/>
    <p:sldId id="292" r:id="rId95"/>
    <p:sldId id="293" r:id="rId96"/>
    <p:sldId id="281" r:id="rId97"/>
    <p:sldId id="294" r:id="rId98"/>
    <p:sldId id="283" r:id="rId99"/>
    <p:sldId id="346" r:id="rId100"/>
    <p:sldId id="353" r:id="rId101"/>
    <p:sldId id="347" r:id="rId102"/>
    <p:sldId id="349" r:id="rId103"/>
    <p:sldId id="350" r:id="rId104"/>
    <p:sldId id="352" r:id="rId105"/>
    <p:sldId id="351" r:id="rId106"/>
    <p:sldId id="299" r:id="rId107"/>
    <p:sldId id="295" r:id="rId108"/>
    <p:sldId id="396" r:id="rId109"/>
    <p:sldId id="397" r:id="rId110"/>
    <p:sldId id="398" r:id="rId111"/>
    <p:sldId id="296" r:id="rId112"/>
    <p:sldId id="304" r:id="rId1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EF11"/>
    <a:srgbClr val="A2080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149" autoAdjust="0"/>
  </p:normalViewPr>
  <p:slideViewPr>
    <p:cSldViewPr snapToGrid="0" snapToObjects="1">
      <p:cViewPr varScale="1">
        <p:scale>
          <a:sx n="89" d="100"/>
          <a:sy n="89" d="100"/>
        </p:scale>
        <p:origin x="-100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notesMaster" Target="notesMasters/notesMaster1.xml"/><Relationship Id="rId115" Type="http://schemas.openxmlformats.org/officeDocument/2006/relationships/printerSettings" Target="printerSettings/printerSettings1.bin"/><Relationship Id="rId116" Type="http://schemas.openxmlformats.org/officeDocument/2006/relationships/presProps" Target="presProps.xml"/><Relationship Id="rId117" Type="http://schemas.openxmlformats.org/officeDocument/2006/relationships/viewProps" Target="viewProps.xml"/><Relationship Id="rId118" Type="http://schemas.openxmlformats.org/officeDocument/2006/relationships/theme" Target="theme/theme1.xml"/><Relationship Id="rId119" Type="http://schemas.openxmlformats.org/officeDocument/2006/relationships/tableStyles" Target="tableStyle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4CC92F-2960-9742-A2CC-8FA02C4B862B}" type="datetimeFigureOut">
              <a:rPr lang="en-US" smtClean="0"/>
              <a:t>9/25/17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B6175C-DADD-8748-BB73-C834212F7A5F}" type="slidenum">
              <a:rPr lang="en-US" smtClean="0"/>
              <a:t>‹#›</a:t>
            </a:fld>
            <a:endParaRPr lang="en-US"/>
          </a:p>
        </p:txBody>
      </p:sp>
    </p:spTree>
    <p:extLst>
      <p:ext uri="{BB962C8B-B14F-4D97-AF65-F5344CB8AC3E}">
        <p14:creationId xmlns:p14="http://schemas.microsoft.com/office/powerpoint/2010/main" val="1238898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www.cedars-sinai.edu</a:t>
            </a:r>
            <a:r>
              <a:rPr lang="en-US" dirty="0" smtClean="0"/>
              <a:t>/Patients/Programs-and-Services/Imaging-Center/For-Patients/Exams-by-Procedure/Nuclear-Medicine/</a:t>
            </a:r>
            <a:r>
              <a:rPr lang="en-US" dirty="0" err="1" smtClean="0"/>
              <a:t>DatScan</a:t>
            </a:r>
            <a:r>
              <a:rPr lang="en-US" dirty="0" smtClean="0"/>
              <a:t>/</a:t>
            </a:r>
            <a:r>
              <a:rPr lang="en-US" dirty="0" err="1" smtClean="0"/>
              <a:t>DaTscan</a:t>
            </a:r>
            <a:r>
              <a:rPr lang="en-US" dirty="0" smtClean="0"/>
              <a:t>-Procedure-</a:t>
            </a:r>
            <a:r>
              <a:rPr lang="en-US" dirty="0" err="1" smtClean="0"/>
              <a:t>Information.aspx</a:t>
            </a:r>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5</a:t>
            </a:fld>
            <a:endParaRPr lang="en-US"/>
          </a:p>
        </p:txBody>
      </p:sp>
    </p:spTree>
    <p:extLst>
      <p:ext uri="{BB962C8B-B14F-4D97-AF65-F5344CB8AC3E}">
        <p14:creationId xmlns:p14="http://schemas.microsoft.com/office/powerpoint/2010/main" val="2528496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https://</a:t>
            </a:r>
            <a:r>
              <a:rPr lang="en-US" dirty="0" err="1" smtClean="0"/>
              <a:t>www.pinterest.com</a:t>
            </a:r>
            <a:r>
              <a:rPr lang="en-US" dirty="0" smtClean="0"/>
              <a:t>/explore/epidural-hematoma/?</a:t>
            </a:r>
            <a:r>
              <a:rPr lang="en-US" dirty="0" err="1" smtClean="0"/>
              <a:t>lp</a:t>
            </a:r>
            <a:r>
              <a:rPr lang="en-US" dirty="0" smtClean="0"/>
              <a:t>=true</a:t>
            </a:r>
          </a:p>
          <a:p>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42</a:t>
            </a:fld>
            <a:endParaRPr lang="en-US"/>
          </a:p>
        </p:txBody>
      </p:sp>
    </p:spTree>
    <p:extLst>
      <p:ext uri="{BB962C8B-B14F-4D97-AF65-F5344CB8AC3E}">
        <p14:creationId xmlns:p14="http://schemas.microsoft.com/office/powerpoint/2010/main" val="3719349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44</a:t>
            </a:fld>
            <a:endParaRPr lang="en-US"/>
          </a:p>
        </p:txBody>
      </p:sp>
    </p:spTree>
    <p:extLst>
      <p:ext uri="{BB962C8B-B14F-4D97-AF65-F5344CB8AC3E}">
        <p14:creationId xmlns:p14="http://schemas.microsoft.com/office/powerpoint/2010/main" val="3327433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https://</a:t>
            </a:r>
            <a:r>
              <a:rPr lang="en-US" dirty="0" err="1" smtClean="0"/>
              <a:t>radiopaedia.org</a:t>
            </a:r>
            <a:r>
              <a:rPr lang="en-US" dirty="0" smtClean="0"/>
              <a:t>/cases/isodense-subdural-</a:t>
            </a:r>
            <a:r>
              <a:rPr lang="en-US" dirty="0" err="1" smtClean="0"/>
              <a:t>haematoma</a:t>
            </a:r>
            <a:endParaRPr lang="en-US" dirty="0" smtClean="0"/>
          </a:p>
          <a:p>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46</a:t>
            </a:fld>
            <a:endParaRPr lang="en-US"/>
          </a:p>
        </p:txBody>
      </p:sp>
    </p:spTree>
    <p:extLst>
      <p:ext uri="{BB962C8B-B14F-4D97-AF65-F5344CB8AC3E}">
        <p14:creationId xmlns:p14="http://schemas.microsoft.com/office/powerpoint/2010/main" val="3636072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47</a:t>
            </a:fld>
            <a:endParaRPr lang="en-US"/>
          </a:p>
        </p:txBody>
      </p:sp>
    </p:spTree>
    <p:extLst>
      <p:ext uri="{BB962C8B-B14F-4D97-AF65-F5344CB8AC3E}">
        <p14:creationId xmlns:p14="http://schemas.microsoft.com/office/powerpoint/2010/main" val="3327433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a:t>
            </a:r>
            <a:r>
              <a:rPr lang="en-US" baseline="0" dirty="0" smtClean="0"/>
              <a:t> dx</a:t>
            </a:r>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48</a:t>
            </a:fld>
            <a:endParaRPr lang="en-US"/>
          </a:p>
        </p:txBody>
      </p:sp>
    </p:spTree>
    <p:extLst>
      <p:ext uri="{BB962C8B-B14F-4D97-AF65-F5344CB8AC3E}">
        <p14:creationId xmlns:p14="http://schemas.microsoft.com/office/powerpoint/2010/main" val="158905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www.researchgate.net</a:t>
            </a:r>
            <a:r>
              <a:rPr lang="en-US" dirty="0" smtClean="0"/>
              <a:t>/profile/</a:t>
            </a:r>
            <a:r>
              <a:rPr lang="en-US" dirty="0" err="1" smtClean="0"/>
              <a:t>Keisuke_Seki</a:t>
            </a:r>
            <a:r>
              <a:rPr lang="en-US" dirty="0" smtClean="0"/>
              <a:t>/publication/7426978/figure/fig4/AS:281547975479299@1444137676410/Fig-6-Traumatic-subarachnoid-hemorrhage-Axial-non-enhanced-CT-shows-high-density.png</a:t>
            </a:r>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49</a:t>
            </a:fld>
            <a:endParaRPr lang="en-US"/>
          </a:p>
        </p:txBody>
      </p:sp>
    </p:spTree>
    <p:extLst>
      <p:ext uri="{BB962C8B-B14F-4D97-AF65-F5344CB8AC3E}">
        <p14:creationId xmlns:p14="http://schemas.microsoft.com/office/powerpoint/2010/main" val="3768803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 DX</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PMID 17707493</a:t>
            </a:r>
          </a:p>
          <a:p>
            <a:endParaRPr lang="en-US" dirty="0" smtClean="0"/>
          </a:p>
        </p:txBody>
      </p:sp>
      <p:sp>
        <p:nvSpPr>
          <p:cNvPr id="4" name="Slide Number Placeholder 3"/>
          <p:cNvSpPr>
            <a:spLocks noGrp="1"/>
          </p:cNvSpPr>
          <p:nvPr>
            <p:ph type="sldNum" sz="quarter" idx="10"/>
          </p:nvPr>
        </p:nvSpPr>
        <p:spPr/>
        <p:txBody>
          <a:bodyPr/>
          <a:lstStyle/>
          <a:p>
            <a:fld id="{67B6175C-DADD-8748-BB73-C834212F7A5F}" type="slidenum">
              <a:rPr lang="en-US" smtClean="0"/>
              <a:t>50</a:t>
            </a:fld>
            <a:endParaRPr lang="en-US"/>
          </a:p>
        </p:txBody>
      </p:sp>
    </p:spTree>
    <p:extLst>
      <p:ext uri="{BB962C8B-B14F-4D97-AF65-F5344CB8AC3E}">
        <p14:creationId xmlns:p14="http://schemas.microsoft.com/office/powerpoint/2010/main" val="36383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(IMAGE) Robbins &amp; </a:t>
            </a:r>
            <a:r>
              <a:rPr lang="en-US" sz="1200" kern="1200" dirty="0" err="1" smtClean="0">
                <a:solidFill>
                  <a:schemeClr val="tx1"/>
                </a:solidFill>
                <a:effectLst/>
                <a:latin typeface="+mn-lt"/>
                <a:ea typeface="+mn-ea"/>
                <a:cs typeface="+mn-cs"/>
              </a:rPr>
              <a:t>Cotran</a:t>
            </a:r>
            <a:r>
              <a:rPr lang="en-US" sz="1200" kern="1200" dirty="0" smtClean="0">
                <a:solidFill>
                  <a:schemeClr val="tx1"/>
                </a:solidFill>
                <a:effectLst/>
                <a:latin typeface="+mn-lt"/>
                <a:ea typeface="+mn-ea"/>
                <a:cs typeface="+mn-cs"/>
              </a:rPr>
              <a:t> Pathologic Basis of Disease: With STUDENT CONSULT Online Access, 8e (Robbins Pathology) 8th Edition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51</a:t>
            </a:fld>
            <a:endParaRPr lang="en-US"/>
          </a:p>
        </p:txBody>
      </p:sp>
    </p:spTree>
    <p:extLst>
      <p:ext uri="{BB962C8B-B14F-4D97-AF65-F5344CB8AC3E}">
        <p14:creationId xmlns:p14="http://schemas.microsoft.com/office/powerpoint/2010/main" val="3061045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ccforum.biomedcentral.com</a:t>
            </a:r>
            <a:r>
              <a:rPr lang="en-US" dirty="0" smtClean="0"/>
              <a:t>/articles/10.1186/cc5958</a:t>
            </a:r>
          </a:p>
          <a:p>
            <a:endParaRPr lang="en-US" dirty="0" smtClean="0"/>
          </a:p>
          <a:p>
            <a:r>
              <a:rPr lang="en-US" dirty="0" smtClean="0"/>
              <a:t>http://</a:t>
            </a:r>
            <a:r>
              <a:rPr lang="en-US" dirty="0" err="1" smtClean="0"/>
              <a:t>stroke.ahajournals.org</a:t>
            </a:r>
            <a:r>
              <a:rPr lang="en-US" dirty="0" smtClean="0"/>
              <a:t>/content/</a:t>
            </a:r>
            <a:r>
              <a:rPr lang="en-US" dirty="0" err="1" smtClean="0"/>
              <a:t>strokeaha</a:t>
            </a:r>
            <a:r>
              <a:rPr lang="en-US" dirty="0" smtClean="0"/>
              <a:t>/44/1/29.full.pdf</a:t>
            </a:r>
          </a:p>
          <a:p>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52</a:t>
            </a:fld>
            <a:endParaRPr lang="en-US"/>
          </a:p>
        </p:txBody>
      </p:sp>
    </p:spTree>
    <p:extLst>
      <p:ext uri="{BB962C8B-B14F-4D97-AF65-F5344CB8AC3E}">
        <p14:creationId xmlns:p14="http://schemas.microsoft.com/office/powerpoint/2010/main" val="2849950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radiopaedia.org</a:t>
            </a:r>
            <a:r>
              <a:rPr lang="en-US" dirty="0" smtClean="0"/>
              <a:t>/articles/hydrocephalus-vs-atrophy-1</a:t>
            </a:r>
          </a:p>
          <a:p>
            <a:r>
              <a:rPr lang="en-US" dirty="0" smtClean="0"/>
              <a:t>https://</a:t>
            </a:r>
            <a:r>
              <a:rPr lang="en-US" dirty="0" err="1" smtClean="0"/>
              <a:t>radiopaedia.org</a:t>
            </a:r>
            <a:r>
              <a:rPr lang="en-US" dirty="0" smtClean="0"/>
              <a:t>/articles/obstructive-hydrocephalus</a:t>
            </a:r>
          </a:p>
          <a:p>
            <a:r>
              <a:rPr lang="en-US" dirty="0" smtClean="0"/>
              <a:t>https://</a:t>
            </a:r>
            <a:r>
              <a:rPr lang="en-US" dirty="0" err="1" smtClean="0"/>
              <a:t>radiopaedia.org</a:t>
            </a:r>
            <a:r>
              <a:rPr lang="en-US" dirty="0" smtClean="0"/>
              <a:t>/articles/communicating-hydrocephalus</a:t>
            </a:r>
          </a:p>
          <a:p>
            <a:r>
              <a:rPr lang="en-US" dirty="0" smtClean="0"/>
              <a:t>From: http://</a:t>
            </a:r>
            <a:r>
              <a:rPr lang="en-US" dirty="0" err="1" smtClean="0"/>
              <a:t>www.pedsradiology.com</a:t>
            </a:r>
            <a:r>
              <a:rPr lang="en-US" dirty="0" smtClean="0"/>
              <a:t>/</a:t>
            </a:r>
            <a:r>
              <a:rPr lang="en-US" dirty="0" err="1" smtClean="0"/>
              <a:t>Historyanswer.aspx?qid</a:t>
            </a:r>
            <a:r>
              <a:rPr lang="en-US" dirty="0" smtClean="0"/>
              <a:t>=118&amp;fid=1</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54</a:t>
            </a:fld>
            <a:endParaRPr lang="en-US"/>
          </a:p>
        </p:txBody>
      </p:sp>
    </p:spTree>
    <p:extLst>
      <p:ext uri="{BB962C8B-B14F-4D97-AF65-F5344CB8AC3E}">
        <p14:creationId xmlns:p14="http://schemas.microsoft.com/office/powerpoint/2010/main" val="1103545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8</a:t>
            </a:fld>
            <a:endParaRPr lang="en-US"/>
          </a:p>
        </p:txBody>
      </p:sp>
    </p:spTree>
    <p:extLst>
      <p:ext uri="{BB962C8B-B14F-4D97-AF65-F5344CB8AC3E}">
        <p14:creationId xmlns:p14="http://schemas.microsoft.com/office/powerpoint/2010/main" val="1745409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www.researchgate.net</a:t>
            </a:r>
            <a:r>
              <a:rPr lang="en-US" dirty="0" smtClean="0"/>
              <a:t>/figure/278707496_fig1_Figure-12-612-Obstructive-hydrocephalus-a-b-Noncontrast-CT-of-the-head-demonstrates</a:t>
            </a:r>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56</a:t>
            </a:fld>
            <a:endParaRPr lang="en-US"/>
          </a:p>
        </p:txBody>
      </p:sp>
    </p:spTree>
    <p:extLst>
      <p:ext uri="{BB962C8B-B14F-4D97-AF65-F5344CB8AC3E}">
        <p14:creationId xmlns:p14="http://schemas.microsoft.com/office/powerpoint/2010/main" val="105387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7CAFEE-74DA-FE4C-8821-E4FE78995E70}" type="slidenum">
              <a:rPr lang="en-US" smtClean="0"/>
              <a:t>58</a:t>
            </a:fld>
            <a:endParaRPr lang="en-US"/>
          </a:p>
        </p:txBody>
      </p:sp>
    </p:spTree>
    <p:extLst>
      <p:ext uri="{BB962C8B-B14F-4D97-AF65-F5344CB8AC3E}">
        <p14:creationId xmlns:p14="http://schemas.microsoft.com/office/powerpoint/2010/main" val="4168611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7CAFEE-74DA-FE4C-8821-E4FE78995E70}" type="slidenum">
              <a:rPr lang="en-US" smtClean="0"/>
              <a:t>59</a:t>
            </a:fld>
            <a:endParaRPr lang="en-US"/>
          </a:p>
        </p:txBody>
      </p:sp>
    </p:spTree>
    <p:extLst>
      <p:ext uri="{BB962C8B-B14F-4D97-AF65-F5344CB8AC3E}">
        <p14:creationId xmlns:p14="http://schemas.microsoft.com/office/powerpoint/2010/main" val="3374006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www.ajronline.org</a:t>
            </a:r>
            <a:r>
              <a:rPr lang="en-US" dirty="0" smtClean="0"/>
              <a:t>/</a:t>
            </a:r>
            <a:r>
              <a:rPr lang="en-US" dirty="0" err="1" smtClean="0"/>
              <a:t>doi</a:t>
            </a:r>
            <a:r>
              <a:rPr lang="en-US" dirty="0" smtClean="0"/>
              <a:t>/full/10.2214/AJR.14.13228</a:t>
            </a:r>
          </a:p>
          <a:p>
            <a:r>
              <a:rPr lang="en-US" dirty="0" smtClean="0"/>
              <a:t>https://</a:t>
            </a:r>
            <a:r>
              <a:rPr lang="en-US" dirty="0" err="1" smtClean="0"/>
              <a:t>www.ncbi.nlm.nih.gov</a:t>
            </a:r>
            <a:r>
              <a:rPr lang="en-US" dirty="0" smtClean="0"/>
              <a:t>/</a:t>
            </a:r>
            <a:r>
              <a:rPr lang="en-US" dirty="0" err="1" smtClean="0"/>
              <a:t>pubmed</a:t>
            </a:r>
            <a:r>
              <a:rPr lang="en-US" dirty="0" smtClean="0"/>
              <a:t>/21844052</a:t>
            </a:r>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61</a:t>
            </a:fld>
            <a:endParaRPr lang="en-US"/>
          </a:p>
        </p:txBody>
      </p:sp>
    </p:spTree>
    <p:extLst>
      <p:ext uri="{BB962C8B-B14F-4D97-AF65-F5344CB8AC3E}">
        <p14:creationId xmlns:p14="http://schemas.microsoft.com/office/powerpoint/2010/main" val="1052255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67</a:t>
            </a:fld>
            <a:endParaRPr lang="en-US"/>
          </a:p>
        </p:txBody>
      </p:sp>
    </p:spTree>
    <p:extLst>
      <p:ext uri="{BB962C8B-B14F-4D97-AF65-F5344CB8AC3E}">
        <p14:creationId xmlns:p14="http://schemas.microsoft.com/office/powerpoint/2010/main" val="7926125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smtClean="0"/>
          </a:p>
          <a:p>
            <a:pPr marL="228600" indent="-228600">
              <a:buAutoNum type="arabicPeriod"/>
            </a:pPr>
            <a:r>
              <a:rPr lang="en-US" dirty="0" smtClean="0"/>
              <a:t>https://</a:t>
            </a:r>
            <a:r>
              <a:rPr lang="en-US" dirty="0" err="1" smtClean="0"/>
              <a:t>www.ncbi.nlm.nih.gov</a:t>
            </a:r>
            <a:r>
              <a:rPr lang="en-US" dirty="0" smtClean="0"/>
              <a:t>/</a:t>
            </a:r>
            <a:r>
              <a:rPr lang="en-US" dirty="0" err="1" smtClean="0"/>
              <a:t>pmc</a:t>
            </a:r>
            <a:r>
              <a:rPr lang="en-US" dirty="0" smtClean="0"/>
              <a:t>/articles/PMC4338528/</a:t>
            </a:r>
          </a:p>
          <a:p>
            <a:pPr marL="0" indent="0">
              <a:buNone/>
            </a:pPr>
            <a:r>
              <a:rPr lang="en-US" dirty="0" smtClean="0"/>
              <a:t>2.</a:t>
            </a:r>
            <a:r>
              <a:rPr lang="en-US" baseline="0" dirty="0" smtClean="0"/>
              <a:t> </a:t>
            </a:r>
            <a:r>
              <a:rPr lang="en-US" dirty="0" smtClean="0"/>
              <a:t>https://</a:t>
            </a:r>
            <a:r>
              <a:rPr lang="en-US" dirty="0" err="1" smtClean="0"/>
              <a:t>radiopaedia.org</a:t>
            </a:r>
            <a:r>
              <a:rPr lang="en-US" dirty="0" smtClean="0"/>
              <a:t>/cases/hyperdense-mca-sign-7</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68</a:t>
            </a:fld>
            <a:endParaRPr lang="en-US"/>
          </a:p>
        </p:txBody>
      </p:sp>
    </p:spTree>
    <p:extLst>
      <p:ext uri="{BB962C8B-B14F-4D97-AF65-F5344CB8AC3E}">
        <p14:creationId xmlns:p14="http://schemas.microsoft.com/office/powerpoint/2010/main" val="36449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69</a:t>
            </a:fld>
            <a:endParaRPr lang="en-US"/>
          </a:p>
        </p:txBody>
      </p:sp>
    </p:spTree>
    <p:extLst>
      <p:ext uri="{BB962C8B-B14F-4D97-AF65-F5344CB8AC3E}">
        <p14:creationId xmlns:p14="http://schemas.microsoft.com/office/powerpoint/2010/main" val="36449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70</a:t>
            </a:fld>
            <a:endParaRPr lang="en-US"/>
          </a:p>
        </p:txBody>
      </p:sp>
    </p:spTree>
    <p:extLst>
      <p:ext uri="{BB962C8B-B14F-4D97-AF65-F5344CB8AC3E}">
        <p14:creationId xmlns:p14="http://schemas.microsoft.com/office/powerpoint/2010/main" val="36449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https://</a:t>
            </a:r>
            <a:r>
              <a:rPr lang="en-US" dirty="0" err="1" smtClean="0"/>
              <a:t>radiopaedia.org</a:t>
            </a:r>
            <a:r>
              <a:rPr lang="en-US" dirty="0" smtClean="0"/>
              <a:t>/articles/pontine-infarct</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71</a:t>
            </a:fld>
            <a:endParaRPr lang="en-US"/>
          </a:p>
        </p:txBody>
      </p:sp>
    </p:spTree>
    <p:extLst>
      <p:ext uri="{BB962C8B-B14F-4D97-AF65-F5344CB8AC3E}">
        <p14:creationId xmlns:p14="http://schemas.microsoft.com/office/powerpoint/2010/main" val="36449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Guidelines</a:t>
            </a:r>
            <a:r>
              <a:rPr lang="en-US" baseline="0" dirty="0" smtClean="0"/>
              <a:t> available at </a:t>
            </a:r>
            <a:r>
              <a:rPr lang="en-US" dirty="0" smtClean="0"/>
              <a:t>https://</a:t>
            </a:r>
            <a:r>
              <a:rPr lang="en-US" dirty="0" err="1" smtClean="0"/>
              <a:t>acsearch.acr.org</a:t>
            </a:r>
            <a:r>
              <a:rPr lang="en-US" dirty="0" smtClean="0"/>
              <a:t>/docs/69359/Narrative/</a:t>
            </a:r>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76</a:t>
            </a:fld>
            <a:endParaRPr lang="en-US"/>
          </a:p>
        </p:txBody>
      </p:sp>
    </p:spTree>
    <p:extLst>
      <p:ext uri="{BB962C8B-B14F-4D97-AF65-F5344CB8AC3E}">
        <p14:creationId xmlns:p14="http://schemas.microsoft.com/office/powerpoint/2010/main" val="1705371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www.birthinjuryjustice.org</a:t>
            </a:r>
            <a:r>
              <a:rPr lang="en-US" dirty="0" smtClean="0"/>
              <a:t>/</a:t>
            </a:r>
            <a:r>
              <a:rPr lang="en-US" dirty="0" err="1" smtClean="0"/>
              <a:t>wp</a:t>
            </a:r>
            <a:r>
              <a:rPr lang="en-US" dirty="0" smtClean="0"/>
              <a:t>-content/uploads/2013/01/Fetal-</a:t>
            </a:r>
            <a:r>
              <a:rPr lang="en-US" dirty="0" err="1" smtClean="0"/>
              <a:t>MRI.jpg</a:t>
            </a:r>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12</a:t>
            </a:fld>
            <a:endParaRPr lang="en-US"/>
          </a:p>
        </p:txBody>
      </p:sp>
    </p:spTree>
    <p:extLst>
      <p:ext uri="{BB962C8B-B14F-4D97-AF65-F5344CB8AC3E}">
        <p14:creationId xmlns:p14="http://schemas.microsoft.com/office/powerpoint/2010/main" val="3489388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77</a:t>
            </a:fld>
            <a:endParaRPr lang="en-US"/>
          </a:p>
        </p:txBody>
      </p:sp>
    </p:spTree>
    <p:extLst>
      <p:ext uri="{BB962C8B-B14F-4D97-AF65-F5344CB8AC3E}">
        <p14:creationId xmlns:p14="http://schemas.microsoft.com/office/powerpoint/2010/main" val="30728551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radiopaedia.org</a:t>
            </a:r>
            <a:r>
              <a:rPr lang="en-US" dirty="0" smtClean="0"/>
              <a:t>/articles/three-column-concept-of-spinal-fractures</a:t>
            </a:r>
          </a:p>
          <a:p>
            <a:r>
              <a:rPr lang="en-US" dirty="0" smtClean="0"/>
              <a:t>http://</a:t>
            </a:r>
            <a:r>
              <a:rPr lang="en-US" dirty="0" err="1" smtClean="0"/>
              <a:t>www.radiologyassistant.nl</a:t>
            </a:r>
            <a:r>
              <a:rPr lang="en-US" dirty="0" smtClean="0"/>
              <a:t>/en/p4906c8352d8d2/spine-thoracolumbar-injury.html#i494cb0504ef3c</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78</a:t>
            </a:fld>
            <a:endParaRPr lang="en-US"/>
          </a:p>
        </p:txBody>
      </p:sp>
    </p:spTree>
    <p:extLst>
      <p:ext uri="{BB962C8B-B14F-4D97-AF65-F5344CB8AC3E}">
        <p14:creationId xmlns:p14="http://schemas.microsoft.com/office/powerpoint/2010/main" val="39130771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79</a:t>
            </a:fld>
            <a:endParaRPr lang="en-US"/>
          </a:p>
        </p:txBody>
      </p:sp>
    </p:spTree>
    <p:extLst>
      <p:ext uri="{BB962C8B-B14F-4D97-AF65-F5344CB8AC3E}">
        <p14:creationId xmlns:p14="http://schemas.microsoft.com/office/powerpoint/2010/main" val="2058971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radiopaedia.org</a:t>
            </a:r>
            <a:r>
              <a:rPr lang="en-US" dirty="0" smtClean="0"/>
              <a:t>/articles/odontoid-fracture</a:t>
            </a:r>
          </a:p>
          <a:p>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80</a:t>
            </a:fld>
            <a:endParaRPr lang="en-US"/>
          </a:p>
        </p:txBody>
      </p:sp>
    </p:spTree>
    <p:extLst>
      <p:ext uri="{BB962C8B-B14F-4D97-AF65-F5344CB8AC3E}">
        <p14:creationId xmlns:p14="http://schemas.microsoft.com/office/powerpoint/2010/main" val="31188061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app.statdx.com</a:t>
            </a:r>
            <a:r>
              <a:rPr lang="en-US" dirty="0" smtClean="0"/>
              <a:t>/document/cervical-</a:t>
            </a:r>
            <a:r>
              <a:rPr lang="en-US" dirty="0" err="1" smtClean="0"/>
              <a:t>hyperflexion</a:t>
            </a:r>
            <a:r>
              <a:rPr lang="en-US" dirty="0" smtClean="0"/>
              <a:t>-injury/30290c3f-c353-4e7a-9df2-0ae49027bd3d?searchTerm=flexion%20teardrop</a:t>
            </a:r>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81</a:t>
            </a:fld>
            <a:endParaRPr lang="en-US"/>
          </a:p>
        </p:txBody>
      </p:sp>
    </p:spTree>
    <p:extLst>
      <p:ext uri="{BB962C8B-B14F-4D97-AF65-F5344CB8AC3E}">
        <p14:creationId xmlns:p14="http://schemas.microsoft.com/office/powerpoint/2010/main" val="31188061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82</a:t>
            </a:fld>
            <a:endParaRPr lang="en-US"/>
          </a:p>
        </p:txBody>
      </p:sp>
    </p:spTree>
    <p:extLst>
      <p:ext uri="{BB962C8B-B14F-4D97-AF65-F5344CB8AC3E}">
        <p14:creationId xmlns:p14="http://schemas.microsoft.com/office/powerpoint/2010/main" val="31188061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83</a:t>
            </a:fld>
            <a:endParaRPr lang="en-US"/>
          </a:p>
        </p:txBody>
      </p:sp>
    </p:spTree>
    <p:extLst>
      <p:ext uri="{BB962C8B-B14F-4D97-AF65-F5344CB8AC3E}">
        <p14:creationId xmlns:p14="http://schemas.microsoft.com/office/powerpoint/2010/main" val="31188061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www.pinterest.com</a:t>
            </a:r>
            <a:r>
              <a:rPr lang="en-US" dirty="0" smtClean="0"/>
              <a:t>/pin/454933999831636207/</a:t>
            </a:r>
          </a:p>
          <a:p>
            <a:r>
              <a:rPr lang="en-US" dirty="0" smtClean="0"/>
              <a:t>https://</a:t>
            </a:r>
            <a:r>
              <a:rPr lang="en-US" dirty="0" err="1" smtClean="0"/>
              <a:t>radiopaedia.org</a:t>
            </a:r>
            <a:r>
              <a:rPr lang="en-US" dirty="0" smtClean="0"/>
              <a:t>/articles/chance-fracture</a:t>
            </a:r>
          </a:p>
          <a:p>
            <a:r>
              <a:rPr lang="en-US" dirty="0" smtClean="0"/>
              <a:t>http://</a:t>
            </a:r>
            <a:r>
              <a:rPr lang="en-US" dirty="0" err="1" smtClean="0"/>
              <a:t>boneandspine.com</a:t>
            </a:r>
            <a:r>
              <a:rPr lang="en-US" dirty="0" smtClean="0"/>
              <a:t>/chance-fracture-of-spine/</a:t>
            </a:r>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84</a:t>
            </a:fld>
            <a:endParaRPr lang="en-US"/>
          </a:p>
        </p:txBody>
      </p:sp>
    </p:spTree>
    <p:extLst>
      <p:ext uri="{BB962C8B-B14F-4D97-AF65-F5344CB8AC3E}">
        <p14:creationId xmlns:p14="http://schemas.microsoft.com/office/powerpoint/2010/main" val="31188061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radiopaedia.org</a:t>
            </a:r>
            <a:r>
              <a:rPr lang="en-US" dirty="0" smtClean="0"/>
              <a:t>/articles/brain-metastases</a:t>
            </a:r>
          </a:p>
        </p:txBody>
      </p:sp>
      <p:sp>
        <p:nvSpPr>
          <p:cNvPr id="4" name="Slide Number Placeholder 3"/>
          <p:cNvSpPr>
            <a:spLocks noGrp="1"/>
          </p:cNvSpPr>
          <p:nvPr>
            <p:ph type="sldNum" sz="quarter" idx="10"/>
          </p:nvPr>
        </p:nvSpPr>
        <p:spPr/>
        <p:txBody>
          <a:bodyPr/>
          <a:lstStyle/>
          <a:p>
            <a:fld id="{67B6175C-DADD-8748-BB73-C834212F7A5F}" type="slidenum">
              <a:rPr lang="en-US" smtClean="0"/>
              <a:t>87</a:t>
            </a:fld>
            <a:endParaRPr lang="en-US"/>
          </a:p>
        </p:txBody>
      </p:sp>
    </p:spTree>
    <p:extLst>
      <p:ext uri="{BB962C8B-B14F-4D97-AF65-F5344CB8AC3E}">
        <p14:creationId xmlns:p14="http://schemas.microsoft.com/office/powerpoint/2010/main" val="7735634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radiopaedia.org</a:t>
            </a:r>
            <a:r>
              <a:rPr lang="en-US" dirty="0" smtClean="0"/>
              <a:t>/articles/</a:t>
            </a:r>
            <a:r>
              <a:rPr lang="en-US" dirty="0" err="1" smtClean="0"/>
              <a:t>glioblastoma</a:t>
            </a:r>
            <a:endParaRPr lang="en-US" dirty="0" smtClean="0"/>
          </a:p>
          <a:p>
            <a:r>
              <a:rPr lang="en-US" dirty="0" smtClean="0"/>
              <a:t>https://</a:t>
            </a:r>
            <a:r>
              <a:rPr lang="en-US" dirty="0" err="1" smtClean="0"/>
              <a:t>radiopaedia.org</a:t>
            </a:r>
            <a:r>
              <a:rPr lang="en-US" dirty="0" smtClean="0"/>
              <a:t>/cases/</a:t>
            </a:r>
            <a:r>
              <a:rPr lang="en-US" dirty="0" err="1" smtClean="0"/>
              <a:t>glioblastoma</a:t>
            </a:r>
            <a:r>
              <a:rPr lang="en-US" dirty="0" smtClean="0"/>
              <a:t>-</a:t>
            </a:r>
            <a:r>
              <a:rPr lang="en-US" dirty="0" err="1" smtClean="0"/>
              <a:t>nos</a:t>
            </a:r>
            <a:r>
              <a:rPr lang="en-US" dirty="0" smtClean="0"/>
              <a:t>-butterfly-morphology</a:t>
            </a:r>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89</a:t>
            </a:fld>
            <a:endParaRPr lang="en-US"/>
          </a:p>
        </p:txBody>
      </p:sp>
    </p:spTree>
    <p:extLst>
      <p:ext uri="{BB962C8B-B14F-4D97-AF65-F5344CB8AC3E}">
        <p14:creationId xmlns:p14="http://schemas.microsoft.com/office/powerpoint/2010/main" val="3783165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www.acr.org</a:t>
            </a:r>
            <a:r>
              <a:rPr lang="en-US" dirty="0" smtClean="0"/>
              <a:t>/~/media/2a0eb28eb59041e2825179afb72ef624.pdf</a:t>
            </a:r>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17</a:t>
            </a:fld>
            <a:endParaRPr lang="en-US"/>
          </a:p>
        </p:txBody>
      </p:sp>
    </p:spTree>
    <p:extLst>
      <p:ext uri="{BB962C8B-B14F-4D97-AF65-F5344CB8AC3E}">
        <p14:creationId xmlns:p14="http://schemas.microsoft.com/office/powerpoint/2010/main" val="1912309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radiopaedia.org</a:t>
            </a:r>
            <a:r>
              <a:rPr lang="en-US" dirty="0" smtClean="0"/>
              <a:t>/articles/</a:t>
            </a:r>
            <a:r>
              <a:rPr lang="en-US" dirty="0" err="1" smtClean="0"/>
              <a:t>glioblastoma</a:t>
            </a:r>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90</a:t>
            </a:fld>
            <a:endParaRPr lang="en-US"/>
          </a:p>
        </p:txBody>
      </p:sp>
    </p:spTree>
    <p:extLst>
      <p:ext uri="{BB962C8B-B14F-4D97-AF65-F5344CB8AC3E}">
        <p14:creationId xmlns:p14="http://schemas.microsoft.com/office/powerpoint/2010/main" val="32160822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STatdx</a:t>
            </a:r>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91</a:t>
            </a:fld>
            <a:endParaRPr lang="en-US"/>
          </a:p>
        </p:txBody>
      </p:sp>
    </p:spTree>
    <p:extLst>
      <p:ext uri="{BB962C8B-B14F-4D97-AF65-F5344CB8AC3E}">
        <p14:creationId xmlns:p14="http://schemas.microsoft.com/office/powerpoint/2010/main" val="108432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Statdx</a:t>
            </a:r>
            <a:endParaRPr lang="en-US" dirty="0" smtClean="0"/>
          </a:p>
          <a:p>
            <a:r>
              <a:rPr lang="en-US" dirty="0" smtClean="0"/>
              <a:t>https://</a:t>
            </a:r>
            <a:r>
              <a:rPr lang="en-US" dirty="0" err="1" smtClean="0"/>
              <a:t>app.statdx.com</a:t>
            </a:r>
            <a:r>
              <a:rPr lang="en-US" dirty="0" smtClean="0"/>
              <a:t>/document/meningioma/0fe978ef-220e-4af9-a1a2-561a76ba5577?searchTerm=meningioma</a:t>
            </a:r>
          </a:p>
          <a:p>
            <a:r>
              <a:rPr lang="en-US" dirty="0" smtClean="0"/>
              <a:t>http://</a:t>
            </a:r>
            <a:r>
              <a:rPr lang="en-US" dirty="0" err="1" smtClean="0"/>
              <a:t>emedicine.medscape.com</a:t>
            </a:r>
            <a:r>
              <a:rPr lang="en-US" dirty="0" smtClean="0"/>
              <a:t>/article/882627-overview?pa=MwyJ4nLSKQz1JTXAPKYZy4FgKTKp%2B3erpBX24NYl52tT0SwYohwe5iLWbfCl%2BFXGOb2pnhNquRDfxKOj2fIp3SchrzF%2F7vlnSF6AEX%2F09M8%3D</a:t>
            </a:r>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92</a:t>
            </a:fld>
            <a:endParaRPr lang="en-US"/>
          </a:p>
        </p:txBody>
      </p:sp>
    </p:spTree>
    <p:extLst>
      <p:ext uri="{BB962C8B-B14F-4D97-AF65-F5344CB8AC3E}">
        <p14:creationId xmlns:p14="http://schemas.microsoft.com/office/powerpoint/2010/main" val="28524722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radiopaedia.org</a:t>
            </a:r>
            <a:r>
              <a:rPr lang="en-US" dirty="0" smtClean="0"/>
              <a:t>/articles/medulloblastoma</a:t>
            </a:r>
          </a:p>
          <a:p>
            <a:r>
              <a:rPr lang="en-US" dirty="0" smtClean="0"/>
              <a:t>https://</a:t>
            </a:r>
            <a:r>
              <a:rPr lang="en-US" dirty="0" err="1" smtClean="0"/>
              <a:t>app.statdx.com</a:t>
            </a:r>
            <a:r>
              <a:rPr lang="en-US" dirty="0" smtClean="0"/>
              <a:t>/document/medulloblastoma/87927ecd-ef21-4028-8468-54ee0c537b48?searchTerm=medulloblastoma</a:t>
            </a:r>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93</a:t>
            </a:fld>
            <a:endParaRPr lang="en-US"/>
          </a:p>
        </p:txBody>
      </p:sp>
    </p:spTree>
    <p:extLst>
      <p:ext uri="{BB962C8B-B14F-4D97-AF65-F5344CB8AC3E}">
        <p14:creationId xmlns:p14="http://schemas.microsoft.com/office/powerpoint/2010/main" val="3514668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radiopaedia.org</a:t>
            </a:r>
            <a:r>
              <a:rPr lang="en-US" dirty="0" smtClean="0"/>
              <a:t>/articles/medulloblastoma</a:t>
            </a:r>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94</a:t>
            </a:fld>
            <a:endParaRPr lang="en-US"/>
          </a:p>
        </p:txBody>
      </p:sp>
    </p:spTree>
    <p:extLst>
      <p:ext uri="{BB962C8B-B14F-4D97-AF65-F5344CB8AC3E}">
        <p14:creationId xmlns:p14="http://schemas.microsoft.com/office/powerpoint/2010/main" val="23402795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radiopaedia.org</a:t>
            </a:r>
            <a:r>
              <a:rPr lang="en-US" dirty="0" smtClean="0"/>
              <a:t>/articles/</a:t>
            </a:r>
            <a:r>
              <a:rPr lang="en-US" dirty="0" err="1" smtClean="0"/>
              <a:t>spondylodiscitis</a:t>
            </a:r>
            <a:endParaRPr lang="en-US" dirty="0" smtClean="0"/>
          </a:p>
          <a:p>
            <a:r>
              <a:rPr lang="en-US" dirty="0" smtClean="0"/>
              <a:t>https://</a:t>
            </a:r>
            <a:r>
              <a:rPr lang="en-US" dirty="0" err="1" smtClean="0"/>
              <a:t>radiopaedia.org</a:t>
            </a:r>
            <a:r>
              <a:rPr lang="en-US" dirty="0" smtClean="0"/>
              <a:t>/cases/cervical-</a:t>
            </a:r>
            <a:r>
              <a:rPr lang="en-US" dirty="0" err="1" smtClean="0"/>
              <a:t>spondylodiscitis</a:t>
            </a:r>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103</a:t>
            </a:fld>
            <a:endParaRPr lang="en-US"/>
          </a:p>
        </p:txBody>
      </p:sp>
    </p:spTree>
    <p:extLst>
      <p:ext uri="{BB962C8B-B14F-4D97-AF65-F5344CB8AC3E}">
        <p14:creationId xmlns:p14="http://schemas.microsoft.com/office/powerpoint/2010/main" val="15461964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radiopaedia.org</a:t>
            </a:r>
            <a:r>
              <a:rPr lang="en-US" dirty="0" smtClean="0"/>
              <a:t>/articles/</a:t>
            </a:r>
            <a:r>
              <a:rPr lang="en-US" smtClean="0"/>
              <a:t>spondylodiscitis</a:t>
            </a:r>
            <a:endParaRPr lang="en-US" dirty="0" smtClean="0"/>
          </a:p>
          <a:p>
            <a:r>
              <a:rPr lang="en-US" dirty="0" smtClean="0"/>
              <a:t>https://</a:t>
            </a:r>
            <a:r>
              <a:rPr lang="en-US" dirty="0" err="1" smtClean="0"/>
              <a:t>radiopaedia.org</a:t>
            </a:r>
            <a:r>
              <a:rPr lang="en-US" dirty="0" smtClean="0"/>
              <a:t>/cases/cervical-</a:t>
            </a:r>
            <a:r>
              <a:rPr lang="en-US" dirty="0" err="1" smtClean="0"/>
              <a:t>spondylodiscitis</a:t>
            </a:r>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104</a:t>
            </a:fld>
            <a:endParaRPr lang="en-US"/>
          </a:p>
        </p:txBody>
      </p:sp>
    </p:spTree>
    <p:extLst>
      <p:ext uri="{BB962C8B-B14F-4D97-AF65-F5344CB8AC3E}">
        <p14:creationId xmlns:p14="http://schemas.microsoft.com/office/powerpoint/2010/main" val="15461964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www.medscape.com</a:t>
            </a:r>
            <a:r>
              <a:rPr lang="en-US" dirty="0" smtClean="0"/>
              <a:t>/</a:t>
            </a:r>
            <a:r>
              <a:rPr lang="en-US" dirty="0" err="1" smtClean="0"/>
              <a:t>viewarticle</a:t>
            </a:r>
            <a:r>
              <a:rPr lang="en-US" dirty="0" smtClean="0"/>
              <a:t>/880144</a:t>
            </a:r>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111</a:t>
            </a:fld>
            <a:endParaRPr lang="en-US"/>
          </a:p>
        </p:txBody>
      </p:sp>
    </p:spTree>
    <p:extLst>
      <p:ext uri="{BB962C8B-B14F-4D97-AF65-F5344CB8AC3E}">
        <p14:creationId xmlns:p14="http://schemas.microsoft.com/office/powerpoint/2010/main" val="1385720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www.voxel.pl</a:t>
            </a:r>
            <a:r>
              <a:rPr lang="en-US" dirty="0" smtClean="0"/>
              <a:t>/en/indications-and-contraindications-magnetic-resonance-imaging</a:t>
            </a:r>
          </a:p>
          <a:p>
            <a:r>
              <a:rPr lang="en-US" dirty="0" smtClean="0"/>
              <a:t>http://</a:t>
            </a:r>
            <a:r>
              <a:rPr lang="en-US" dirty="0" err="1" smtClean="0"/>
              <a:t>medapparatus.com</a:t>
            </a:r>
            <a:r>
              <a:rPr lang="en-US" dirty="0" smtClean="0"/>
              <a:t>/</a:t>
            </a:r>
            <a:r>
              <a:rPr lang="en-US" dirty="0" err="1" smtClean="0"/>
              <a:t>ForeignBodies</a:t>
            </a:r>
            <a:r>
              <a:rPr lang="en-US" dirty="0" smtClean="0"/>
              <a:t>/Images/</a:t>
            </a:r>
            <a:r>
              <a:rPr lang="en-US" dirty="0" err="1" smtClean="0"/>
              <a:t>BB_in_orbit_AP.jpg</a:t>
            </a:r>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18</a:t>
            </a:fld>
            <a:endParaRPr lang="en-US"/>
          </a:p>
        </p:txBody>
      </p:sp>
    </p:spTree>
    <p:extLst>
      <p:ext uri="{BB962C8B-B14F-4D97-AF65-F5344CB8AC3E}">
        <p14:creationId xmlns:p14="http://schemas.microsoft.com/office/powerpoint/2010/main" val="1346575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www.worthingbusinessawards.org</a:t>
            </a:r>
            <a:r>
              <a:rPr lang="en-US" dirty="0" smtClean="0"/>
              <a:t>/therapeutic-targeting-blood-brain-barrier-gene-therapy-and-vascular-biology/</a:t>
            </a:r>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35</a:t>
            </a:fld>
            <a:endParaRPr lang="en-US"/>
          </a:p>
        </p:txBody>
      </p:sp>
    </p:spTree>
    <p:extLst>
      <p:ext uri="{BB962C8B-B14F-4D97-AF65-F5344CB8AC3E}">
        <p14:creationId xmlns:p14="http://schemas.microsoft.com/office/powerpoint/2010/main" val="1737768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37</a:t>
            </a:fld>
            <a:endParaRPr lang="en-US"/>
          </a:p>
        </p:txBody>
      </p:sp>
    </p:spTree>
    <p:extLst>
      <p:ext uri="{BB962C8B-B14F-4D97-AF65-F5344CB8AC3E}">
        <p14:creationId xmlns:p14="http://schemas.microsoft.com/office/powerpoint/2010/main" val="3179344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7CAFEE-74DA-FE4C-8821-E4FE78995E70}" type="slidenum">
              <a:rPr lang="en-US" smtClean="0"/>
              <a:t>39</a:t>
            </a:fld>
            <a:endParaRPr lang="en-US"/>
          </a:p>
        </p:txBody>
      </p:sp>
    </p:spTree>
    <p:extLst>
      <p:ext uri="{BB962C8B-B14F-4D97-AF65-F5344CB8AC3E}">
        <p14:creationId xmlns:p14="http://schemas.microsoft.com/office/powerpoint/2010/main" val="1577346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6175C-DADD-8748-BB73-C834212F7A5F}" type="slidenum">
              <a:rPr lang="en-US" smtClean="0"/>
              <a:t>41</a:t>
            </a:fld>
            <a:endParaRPr lang="en-US"/>
          </a:p>
        </p:txBody>
      </p:sp>
    </p:spTree>
    <p:extLst>
      <p:ext uri="{BB962C8B-B14F-4D97-AF65-F5344CB8AC3E}">
        <p14:creationId xmlns:p14="http://schemas.microsoft.com/office/powerpoint/2010/main" val="3327433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B70B91B-9066-7347-B3D2-7CB56EF589B6}" type="datetimeFigureOut">
              <a:rPr lang="en-US" smtClean="0"/>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03C01-F11E-AF46-B3A0-5016C0E869B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70B91B-9066-7347-B3D2-7CB56EF589B6}" type="datetimeFigureOut">
              <a:rPr lang="en-US" smtClean="0"/>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03C01-F11E-AF46-B3A0-5016C0E869B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B70B91B-9066-7347-B3D2-7CB56EF589B6}" type="datetimeFigureOut">
              <a:rPr lang="en-US" smtClean="0"/>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03C01-F11E-AF46-B3A0-5016C0E869B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B70B91B-9066-7347-B3D2-7CB56EF589B6}" type="datetimeFigureOut">
              <a:rPr lang="en-US" smtClean="0"/>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03C01-F11E-AF46-B3A0-5016C0E869B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70B91B-9066-7347-B3D2-7CB56EF589B6}" type="datetimeFigureOut">
              <a:rPr lang="en-US" smtClean="0"/>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03C01-F11E-AF46-B3A0-5016C0E869B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70B91B-9066-7347-B3D2-7CB56EF589B6}" type="datetimeFigureOut">
              <a:rPr lang="en-US" smtClean="0"/>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03C01-F11E-AF46-B3A0-5016C0E869B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70B91B-9066-7347-B3D2-7CB56EF589B6}" type="datetimeFigureOut">
              <a:rPr lang="en-US" smtClean="0"/>
              <a:t>9/25/17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03C01-F11E-AF46-B3A0-5016C0E869B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70B91B-9066-7347-B3D2-7CB56EF589B6}" type="datetimeFigureOut">
              <a:rPr lang="en-US" smtClean="0"/>
              <a:t>9/25/17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03C01-F11E-AF46-B3A0-5016C0E869B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70B91B-9066-7347-B3D2-7CB56EF589B6}" type="datetimeFigureOut">
              <a:rPr lang="en-US" smtClean="0"/>
              <a:t>9/25/17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03C01-F11E-AF46-B3A0-5016C0E869B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70B91B-9066-7347-B3D2-7CB56EF589B6}" type="datetimeFigureOut">
              <a:rPr lang="en-US" smtClean="0"/>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03C01-F11E-AF46-B3A0-5016C0E869B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70B91B-9066-7347-B3D2-7CB56EF589B6}" type="datetimeFigureOut">
              <a:rPr lang="en-US" smtClean="0"/>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03C01-F11E-AF46-B3A0-5016C0E869B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70B91B-9066-7347-B3D2-7CB56EF589B6}" type="datetimeFigureOut">
              <a:rPr lang="en-US" smtClean="0"/>
              <a:t>9/25/17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03C01-F11E-AF46-B3A0-5016C0E869B1}"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jpeg"/><Relationship Id="rId3" Type="http://schemas.microsoft.com/office/2007/relationships/hdphoto" Target="../media/hdphoto8.wdp"/></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jpeg"/><Relationship Id="rId3" Type="http://schemas.openxmlformats.org/officeDocument/2006/relationships/image" Target="../media/image122.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23.jpg"/></Relationships>
</file>

<file path=ppt/slides/_rels/slide104.xml.rels><?xml version="1.0" encoding="UTF-8" standalone="yes"?>
<Relationships xmlns="http://schemas.openxmlformats.org/package/2006/relationships"><Relationship Id="rId3" Type="http://schemas.openxmlformats.org/officeDocument/2006/relationships/image" Target="../media/image124.jpg"/><Relationship Id="rId4" Type="http://schemas.openxmlformats.org/officeDocument/2006/relationships/image" Target="../media/image125.jpg"/><Relationship Id="rId5" Type="http://schemas.openxmlformats.org/officeDocument/2006/relationships/image" Target="../media/image126.jp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7.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9.jpg"/><Relationship Id="rId4" Type="http://schemas.openxmlformats.org/officeDocument/2006/relationships/image" Target="../media/image130.jpg"/><Relationship Id="rId1" Type="http://schemas.openxmlformats.org/officeDocument/2006/relationships/slideLayout" Target="../slideLayouts/slideLayout2.xml"/><Relationship Id="rId2" Type="http://schemas.openxmlformats.org/officeDocument/2006/relationships/image" Target="../media/image128.jpg"/></Relationships>
</file>

<file path=ppt/slides/_rels/slide109.xml.rels><?xml version="1.0" encoding="UTF-8" standalone="yes"?>
<Relationships xmlns="http://schemas.openxmlformats.org/package/2006/relationships"><Relationship Id="rId3" Type="http://schemas.microsoft.com/office/2007/relationships/media" Target="../media/media3.mp4"/><Relationship Id="rId4" Type="http://schemas.openxmlformats.org/officeDocument/2006/relationships/video" Target="../media/media3.mp4"/><Relationship Id="rId5" Type="http://schemas.openxmlformats.org/officeDocument/2006/relationships/slideLayout" Target="../slideLayouts/slideLayout2.xml"/><Relationship Id="rId6" Type="http://schemas.openxmlformats.org/officeDocument/2006/relationships/image" Target="../media/image11.png"/><Relationship Id="rId1" Type="http://schemas.microsoft.com/office/2007/relationships/media" Target="../media/media2.mp4"/><Relationship Id="rId2" Type="http://schemas.openxmlformats.org/officeDocument/2006/relationships/video" Target="../media/media2.mp4"/></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png"/><Relationship Id="rId1" Type="http://schemas.microsoft.com/office/2007/relationships/media" Target="../media/media4.mp4"/><Relationship Id="rId2" Type="http://schemas.openxmlformats.org/officeDocument/2006/relationships/video" Target="../media/media4.mp4"/></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112.xml.rels><?xml version="1.0" encoding="UTF-8" standalone="yes"?>
<Relationships xmlns="http://schemas.openxmlformats.org/package/2006/relationships"><Relationship Id="rId3" Type="http://schemas.openxmlformats.org/officeDocument/2006/relationships/hyperlink" Target="http://www.voxel.pl/en/indications-and-contraindications-magnetic-resonance-imaging" TargetMode="External"/><Relationship Id="rId4" Type="http://schemas.openxmlformats.org/officeDocument/2006/relationships/hyperlink" Target="http://stroke.ahajournals.org/content/strokeaha/44/1/29.full.pdf" TargetMode="External"/><Relationship Id="rId5" Type="http://schemas.openxmlformats.org/officeDocument/2006/relationships/hyperlink" Target="https://radiopaedia.org/articles/hydrocephalus-vs-atrophy-1" TargetMode="External"/><Relationship Id="rId6" Type="http://schemas.openxmlformats.org/officeDocument/2006/relationships/hyperlink" Target="https://www.ncbi.nlm.nih.gov/pubmed/21844052" TargetMode="External"/><Relationship Id="rId1" Type="http://schemas.openxmlformats.org/officeDocument/2006/relationships/slideLayout" Target="../slideLayouts/slideLayout2.xml"/><Relationship Id="rId2" Type="http://schemas.openxmlformats.org/officeDocument/2006/relationships/hyperlink" Target="http://www.medscape.com/viewarticle/880144"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png"/><Relationship Id="rId1" Type="http://schemas.microsoft.com/office/2007/relationships/media" Target="../media/media1.mp4"/><Relationship Id="rId2" Type="http://schemas.openxmlformats.org/officeDocument/2006/relationships/video" Target="../media/media1.mp4"/></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 Id="rId3"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 Id="rId3"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4.jp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7-IS9OBWIvg" TargetMode="External"/><Relationship Id="rId3" Type="http://schemas.openxmlformats.org/officeDocument/2006/relationships/hyperlink" Target="https://www.youtube.com/watch?v=d8G7zEXzKRk"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3.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 Id="rId3" Type="http://schemas.openxmlformats.org/officeDocument/2006/relationships/image" Target="../media/image60.png"/></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g"/><Relationship Id="rId4" Type="http://schemas.openxmlformats.org/officeDocument/2006/relationships/image" Target="../media/image66.jp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4" Type="http://schemas.microsoft.com/office/2007/relationships/hdphoto" Target="../media/hdphoto3.wdp"/><Relationship Id="rId5" Type="http://schemas.openxmlformats.org/officeDocument/2006/relationships/image" Target="../media/image68.jpeg"/><Relationship Id="rId6"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4" Type="http://schemas.openxmlformats.org/officeDocument/2006/relationships/image" Target="../media/image70.jp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73.jpeg"/><Relationship Id="rId6" Type="http://schemas.openxmlformats.org/officeDocument/2006/relationships/image" Target="../media/image74.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g"/><Relationship Id="rId4" Type="http://schemas.openxmlformats.org/officeDocument/2006/relationships/image" Target="../media/image76.jp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9.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80.png"/></Relationships>
</file>

<file path=ppt/slides/_rels/slide79.xml.rels><?xml version="1.0" encoding="UTF-8" standalone="yes"?>
<Relationships xmlns="http://schemas.openxmlformats.org/package/2006/relationships"><Relationship Id="rId3" Type="http://schemas.openxmlformats.org/officeDocument/2006/relationships/image" Target="../media/image81.jpg"/><Relationship Id="rId4" Type="http://schemas.openxmlformats.org/officeDocument/2006/relationships/image" Target="../media/image82.jp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3" Type="http://schemas.openxmlformats.org/officeDocument/2006/relationships/image" Target="../media/image83.jpg"/><Relationship Id="rId4" Type="http://schemas.openxmlformats.org/officeDocument/2006/relationships/image" Target="../media/image84.jpg"/><Relationship Id="rId5" Type="http://schemas.openxmlformats.org/officeDocument/2006/relationships/image" Target="../media/image85.jp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81.xml.rels><?xml version="1.0" encoding="UTF-8" standalone="yes"?>
<Relationships xmlns="http://schemas.openxmlformats.org/package/2006/relationships"><Relationship Id="rId3" Type="http://schemas.openxmlformats.org/officeDocument/2006/relationships/image" Target="../media/image86.jpg"/><Relationship Id="rId4" Type="http://schemas.openxmlformats.org/officeDocument/2006/relationships/image" Target="../media/image87.jpg"/><Relationship Id="rId5" Type="http://schemas.openxmlformats.org/officeDocument/2006/relationships/image" Target="../media/image88.jp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82.xml.rels><?xml version="1.0" encoding="UTF-8" standalone="yes"?>
<Relationships xmlns="http://schemas.openxmlformats.org/package/2006/relationships"><Relationship Id="rId3" Type="http://schemas.openxmlformats.org/officeDocument/2006/relationships/image" Target="../media/image89.jpg"/><Relationship Id="rId4" Type="http://schemas.openxmlformats.org/officeDocument/2006/relationships/image" Target="../media/image90.jpg"/><Relationship Id="rId5" Type="http://schemas.openxmlformats.org/officeDocument/2006/relationships/image" Target="../media/image91.jpeg"/><Relationship Id="rId6"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83.xml.rels><?xml version="1.0" encoding="UTF-8" standalone="yes"?>
<Relationships xmlns="http://schemas.openxmlformats.org/package/2006/relationships"><Relationship Id="rId3" Type="http://schemas.openxmlformats.org/officeDocument/2006/relationships/image" Target="../media/image92.jpeg"/><Relationship Id="rId4" Type="http://schemas.microsoft.com/office/2007/relationships/hdphoto" Target="../media/hdphoto6.wdp"/><Relationship Id="rId5" Type="http://schemas.openxmlformats.org/officeDocument/2006/relationships/image" Target="../media/image93.jp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84.xml.rels><?xml version="1.0" encoding="UTF-8" standalone="yes"?>
<Relationships xmlns="http://schemas.openxmlformats.org/package/2006/relationships"><Relationship Id="rId3" Type="http://schemas.openxmlformats.org/officeDocument/2006/relationships/image" Target="../media/image94.jpg"/><Relationship Id="rId4"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6.jpg"/><Relationship Id="rId4" Type="http://schemas.openxmlformats.org/officeDocument/2006/relationships/image" Target="../media/image97.jp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 Id="rId3" Type="http://schemas.openxmlformats.org/officeDocument/2006/relationships/image" Target="../media/image99.png"/></Relationships>
</file>

<file path=ppt/slides/_rels/slide89.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02.png"/></Relationships>
</file>

<file path=ppt/slides/_rels/slide91.xml.rels><?xml version="1.0" encoding="UTF-8" standalone="yes"?>
<Relationships xmlns="http://schemas.openxmlformats.org/package/2006/relationships"><Relationship Id="rId3" Type="http://schemas.openxmlformats.org/officeDocument/2006/relationships/image" Target="../media/image103.jpg"/><Relationship Id="rId4" Type="http://schemas.openxmlformats.org/officeDocument/2006/relationships/image" Target="../media/image104.jp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92.xml.rels><?xml version="1.0" encoding="UTF-8" standalone="yes"?>
<Relationships xmlns="http://schemas.openxmlformats.org/package/2006/relationships"><Relationship Id="rId3" Type="http://schemas.openxmlformats.org/officeDocument/2006/relationships/image" Target="../media/image105.jpg"/><Relationship Id="rId4" Type="http://schemas.openxmlformats.org/officeDocument/2006/relationships/image" Target="../media/image106.jp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07.png"/></Relationships>
</file>

<file path=ppt/slides/_rels/slide94.xml.rels><?xml version="1.0" encoding="UTF-8" standalone="yes"?>
<Relationships xmlns="http://schemas.openxmlformats.org/package/2006/relationships"><Relationship Id="rId3" Type="http://schemas.openxmlformats.org/officeDocument/2006/relationships/image" Target="../media/image108.jpeg"/><Relationship Id="rId4"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95.xml.rels><?xml version="1.0" encoding="UTF-8" standalone="yes"?>
<Relationships xmlns="http://schemas.openxmlformats.org/package/2006/relationships"><Relationship Id="rId3" Type="http://schemas.openxmlformats.org/officeDocument/2006/relationships/image" Target="../media/image110.jpg"/><Relationship Id="rId4" Type="http://schemas.openxmlformats.org/officeDocument/2006/relationships/image" Target="../media/image111.jpg"/><Relationship Id="rId1" Type="http://schemas.openxmlformats.org/officeDocument/2006/relationships/slideLayout" Target="../slideLayouts/slideLayout2.xml"/><Relationship Id="rId2" Type="http://schemas.openxmlformats.org/officeDocument/2006/relationships/image" Target="../media/image109.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g"/><Relationship Id="rId3" Type="http://schemas.openxmlformats.org/officeDocument/2006/relationships/image" Target="../media/image113.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jpg"/><Relationship Id="rId3" Type="http://schemas.openxmlformats.org/officeDocument/2006/relationships/image" Target="../media/image115.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jpeg"/><Relationship Id="rId3" Type="http://schemas.openxmlformats.org/officeDocument/2006/relationships/image" Target="../media/image1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95412"/>
            <a:ext cx="7772400" cy="1470025"/>
          </a:xfrm>
        </p:spPr>
        <p:txBody>
          <a:bodyPr>
            <a:noAutofit/>
          </a:bodyPr>
          <a:lstStyle/>
          <a:p>
            <a:r>
              <a:rPr lang="en-US" sz="4400" dirty="0" smtClean="0"/>
              <a:t>Medical Student Lecture Series</a:t>
            </a:r>
            <a:endParaRPr lang="en-US" sz="4400" dirty="0"/>
          </a:p>
        </p:txBody>
      </p:sp>
      <p:sp>
        <p:nvSpPr>
          <p:cNvPr id="3" name="Subtitle 2"/>
          <p:cNvSpPr>
            <a:spLocks noGrp="1"/>
          </p:cNvSpPr>
          <p:nvPr>
            <p:ph type="subTitle" idx="1"/>
          </p:nvPr>
        </p:nvSpPr>
        <p:spPr>
          <a:xfrm>
            <a:off x="1371600" y="3266920"/>
            <a:ext cx="6400800" cy="1752600"/>
          </a:xfrm>
        </p:spPr>
        <p:txBody>
          <a:bodyPr>
            <a:normAutofit/>
          </a:bodyPr>
          <a:lstStyle/>
          <a:p>
            <a:r>
              <a:rPr lang="en-US" sz="6000" dirty="0" smtClean="0"/>
              <a:t>Neuroradiology</a:t>
            </a:r>
            <a:endParaRPr lang="en-US" sz="4400" dirty="0"/>
          </a:p>
        </p:txBody>
      </p:sp>
      <p:pic>
        <p:nvPicPr>
          <p:cNvPr id="4" name="Picture 3"/>
          <p:cNvPicPr>
            <a:picLocks noChangeAspect="1"/>
          </p:cNvPicPr>
          <p:nvPr/>
        </p:nvPicPr>
        <p:blipFill>
          <a:blip r:embed="rId2"/>
          <a:stretch>
            <a:fillRect/>
          </a:stretch>
        </p:blipFill>
        <p:spPr>
          <a:xfrm>
            <a:off x="4953000" y="5849470"/>
            <a:ext cx="4191000" cy="1008530"/>
          </a:xfrm>
          <a:prstGeom prst="rect">
            <a:avLst/>
          </a:prstGeom>
        </p:spPr>
      </p:pic>
    </p:spTree>
    <p:extLst>
      <p:ext uri="{BB962C8B-B14F-4D97-AF65-F5344CB8AC3E}">
        <p14:creationId xmlns:p14="http://schemas.microsoft.com/office/powerpoint/2010/main" val="2877255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What is MRI</a:t>
            </a:r>
            <a:endParaRPr lang="en-US" dirty="0"/>
          </a:p>
        </p:txBody>
      </p:sp>
      <p:sp>
        <p:nvSpPr>
          <p:cNvPr id="3" name="Content Placeholder 2"/>
          <p:cNvSpPr>
            <a:spLocks noGrp="1"/>
          </p:cNvSpPr>
          <p:nvPr>
            <p:ph idx="1"/>
          </p:nvPr>
        </p:nvSpPr>
        <p:spPr>
          <a:xfrm>
            <a:off x="159552" y="1593173"/>
            <a:ext cx="5525528" cy="4705837"/>
          </a:xfrm>
        </p:spPr>
        <p:txBody>
          <a:bodyPr anchor="t">
            <a:normAutofit fontScale="47500" lnSpcReduction="20000"/>
          </a:bodyPr>
          <a:lstStyle/>
          <a:p>
            <a:r>
              <a:rPr lang="en-US" dirty="0" smtClean="0"/>
              <a:t>Patient is put in a very strong magnetic field</a:t>
            </a:r>
          </a:p>
          <a:p>
            <a:r>
              <a:rPr lang="en-US" dirty="0" smtClean="0"/>
              <a:t>The atoms that make up the body have small spinning magnetic fields that align with the magnetic field of the scanner</a:t>
            </a:r>
          </a:p>
          <a:p>
            <a:r>
              <a:rPr lang="en-US" dirty="0" smtClean="0"/>
              <a:t>Energy is transferred to the atoms from a coil that sends radio frequency (RF) current that changes their spinning magnetic fields to a higher energy state</a:t>
            </a:r>
          </a:p>
          <a:p>
            <a:r>
              <a:rPr lang="en-US" dirty="0" smtClean="0"/>
              <a:t>The radiofrequency coil is turned off and as the magnetic fields of the nuclei “relax” to their lower energy state, they send off a radio signal that is detected by the scanner</a:t>
            </a:r>
          </a:p>
          <a:p>
            <a:r>
              <a:rPr lang="en-US" dirty="0" smtClean="0"/>
              <a:t>Hydrogen nuclei </a:t>
            </a:r>
            <a:r>
              <a:rPr lang="en-US" dirty="0"/>
              <a:t>from water molecules make up the vast </a:t>
            </a:r>
            <a:r>
              <a:rPr lang="en-US" dirty="0" smtClean="0"/>
              <a:t>majority of measured signal</a:t>
            </a:r>
          </a:p>
          <a:p>
            <a:r>
              <a:rPr lang="en-US" dirty="0" smtClean="0"/>
              <a:t>Different tissues return to their normal spinning state at different rates and therefore can be differentiated by the scanner and on the images</a:t>
            </a:r>
          </a:p>
          <a:p>
            <a:endParaRPr lang="en-US" dirty="0" smtClean="0"/>
          </a:p>
          <a:p>
            <a:endParaRPr lang="en-US" dirty="0"/>
          </a:p>
        </p:txBody>
      </p:sp>
      <p:sp>
        <p:nvSpPr>
          <p:cNvPr id="5" name="TextBox 4"/>
          <p:cNvSpPr txBox="1"/>
          <p:nvPr/>
        </p:nvSpPr>
        <p:spPr>
          <a:xfrm>
            <a:off x="5685080" y="5099475"/>
            <a:ext cx="3313000" cy="307777"/>
          </a:xfrm>
          <a:prstGeom prst="rect">
            <a:avLst/>
          </a:prstGeom>
          <a:noFill/>
        </p:spPr>
        <p:txBody>
          <a:bodyPr wrap="square" rtlCol="0">
            <a:spAutoFit/>
          </a:bodyPr>
          <a:lstStyle/>
          <a:p>
            <a:pPr algn="ctr"/>
            <a:r>
              <a:rPr lang="en-US" sz="1400" dirty="0" smtClean="0"/>
              <a:t>Head coil sending RF current</a:t>
            </a:r>
            <a:endParaRPr lang="en-US" sz="1400" dirty="0"/>
          </a:p>
        </p:txBody>
      </p:sp>
      <p:grpSp>
        <p:nvGrpSpPr>
          <p:cNvPr id="7" name="Group 6"/>
          <p:cNvGrpSpPr/>
          <p:nvPr/>
        </p:nvGrpSpPr>
        <p:grpSpPr>
          <a:xfrm>
            <a:off x="5685080" y="1726281"/>
            <a:ext cx="3313000" cy="3303746"/>
            <a:chOff x="5685080" y="1726281"/>
            <a:chExt cx="3313000" cy="3303746"/>
          </a:xfrm>
        </p:grpSpPr>
        <p:pic>
          <p:nvPicPr>
            <p:cNvPr id="4" name="Picture 3"/>
            <p:cNvPicPr>
              <a:picLocks noChangeAspect="1"/>
            </p:cNvPicPr>
            <p:nvPr/>
          </p:nvPicPr>
          <p:blipFill>
            <a:blip r:embed="rId2"/>
            <a:stretch>
              <a:fillRect/>
            </a:stretch>
          </p:blipFill>
          <p:spPr>
            <a:xfrm>
              <a:off x="5685080" y="1726281"/>
              <a:ext cx="3313000" cy="3303746"/>
            </a:xfrm>
            <a:prstGeom prst="rect">
              <a:avLst/>
            </a:prstGeom>
          </p:spPr>
        </p:pic>
        <p:sp>
          <p:nvSpPr>
            <p:cNvPr id="6" name="Rectangle 5"/>
            <p:cNvSpPr/>
            <p:nvPr/>
          </p:nvSpPr>
          <p:spPr>
            <a:xfrm rot="21093446">
              <a:off x="6935202" y="3333509"/>
              <a:ext cx="506002" cy="2083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352896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Viral encephalitis</a:t>
            </a:r>
          </a:p>
        </p:txBody>
      </p:sp>
      <p:sp>
        <p:nvSpPr>
          <p:cNvPr id="3" name="Content Placeholder 2"/>
          <p:cNvSpPr>
            <a:spLocks noGrp="1"/>
          </p:cNvSpPr>
          <p:nvPr>
            <p:ph idx="1"/>
          </p:nvPr>
        </p:nvSpPr>
        <p:spPr/>
        <p:txBody>
          <a:bodyPr>
            <a:normAutofit fontScale="55000" lnSpcReduction="20000"/>
          </a:bodyPr>
          <a:lstStyle/>
          <a:p>
            <a:pPr marL="0" indent="0">
              <a:buNone/>
            </a:pPr>
            <a:r>
              <a:rPr lang="en-US" dirty="0"/>
              <a:t>Pathogens:</a:t>
            </a:r>
          </a:p>
          <a:p>
            <a:r>
              <a:rPr lang="en-US" dirty="0"/>
              <a:t>HSV (most commonly diagnosed)</a:t>
            </a:r>
          </a:p>
          <a:p>
            <a:r>
              <a:rPr lang="en-US" dirty="0"/>
              <a:t>VZV</a:t>
            </a:r>
          </a:p>
          <a:p>
            <a:r>
              <a:rPr lang="en-US" dirty="0" err="1"/>
              <a:t>Enterovirus</a:t>
            </a:r>
            <a:endParaRPr lang="en-US" dirty="0"/>
          </a:p>
          <a:p>
            <a:r>
              <a:rPr lang="en-US" dirty="0"/>
              <a:t>Influenza A</a:t>
            </a:r>
          </a:p>
          <a:p>
            <a:r>
              <a:rPr lang="en-US" dirty="0"/>
              <a:t>CMV</a:t>
            </a:r>
          </a:p>
          <a:p>
            <a:r>
              <a:rPr lang="en-US" dirty="0" err="1"/>
              <a:t>Flaviviruses</a:t>
            </a:r>
            <a:endParaRPr lang="en-US" dirty="0"/>
          </a:p>
          <a:p>
            <a:pPr lvl="1"/>
            <a:r>
              <a:rPr lang="en-US" dirty="0"/>
              <a:t>Japanese encephalitis</a:t>
            </a:r>
          </a:p>
          <a:p>
            <a:pPr lvl="1"/>
            <a:r>
              <a:rPr lang="en-US" dirty="0"/>
              <a:t>West Nile</a:t>
            </a:r>
          </a:p>
          <a:p>
            <a:r>
              <a:rPr lang="en-US" dirty="0"/>
              <a:t>JC Virus</a:t>
            </a:r>
          </a:p>
          <a:p>
            <a:r>
              <a:rPr lang="en-US" dirty="0"/>
              <a:t>HIV</a:t>
            </a:r>
          </a:p>
          <a:p>
            <a:endParaRPr lang="en-US" dirty="0"/>
          </a:p>
        </p:txBody>
      </p:sp>
      <p:pic>
        <p:nvPicPr>
          <p:cNvPr id="5" name="Picture 4"/>
          <p:cNvPicPr>
            <a:picLocks noChangeAspect="1"/>
          </p:cNvPicPr>
          <p:nvPr/>
        </p:nvPicPr>
        <p:blipFill>
          <a:blip r:embed="rId2"/>
          <a:stretch>
            <a:fillRect/>
          </a:stretch>
        </p:blipFill>
        <p:spPr>
          <a:xfrm>
            <a:off x="4531243" y="1706549"/>
            <a:ext cx="3810186" cy="4141507"/>
          </a:xfrm>
          <a:prstGeom prst="rect">
            <a:avLst/>
          </a:prstGeom>
        </p:spPr>
      </p:pic>
    </p:spTree>
    <p:extLst>
      <p:ext uri="{BB962C8B-B14F-4D97-AF65-F5344CB8AC3E}">
        <p14:creationId xmlns:p14="http://schemas.microsoft.com/office/powerpoint/2010/main" val="17503245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Herpes encephalitis</a:t>
            </a:r>
            <a:endParaRPr lang="en-US" dirty="0"/>
          </a:p>
        </p:txBody>
      </p:sp>
      <p:sp>
        <p:nvSpPr>
          <p:cNvPr id="3" name="Content Placeholder 2"/>
          <p:cNvSpPr>
            <a:spLocks noGrp="1"/>
          </p:cNvSpPr>
          <p:nvPr>
            <p:ph idx="1"/>
          </p:nvPr>
        </p:nvSpPr>
        <p:spPr>
          <a:xfrm>
            <a:off x="457200" y="1600200"/>
            <a:ext cx="4777107" cy="5075427"/>
          </a:xfrm>
        </p:spPr>
        <p:txBody>
          <a:bodyPr>
            <a:normAutofit fontScale="47500" lnSpcReduction="20000"/>
          </a:bodyPr>
          <a:lstStyle/>
          <a:p>
            <a:pPr marL="0" indent="0">
              <a:buNone/>
            </a:pPr>
            <a:r>
              <a:rPr lang="en-US" dirty="0" smtClean="0"/>
              <a:t>Imaging </a:t>
            </a:r>
            <a:r>
              <a:rPr lang="en-US" dirty="0"/>
              <a:t>findings</a:t>
            </a:r>
          </a:p>
          <a:p>
            <a:r>
              <a:rPr lang="en-US" dirty="0"/>
              <a:t>Common pattern of involvement</a:t>
            </a:r>
          </a:p>
          <a:p>
            <a:pPr lvl="1"/>
            <a:r>
              <a:rPr lang="en-US" dirty="0"/>
              <a:t>Bilateral asymmetric</a:t>
            </a:r>
          </a:p>
          <a:p>
            <a:pPr lvl="2"/>
            <a:r>
              <a:rPr lang="en-US" dirty="0"/>
              <a:t>Limbic system</a:t>
            </a:r>
          </a:p>
          <a:p>
            <a:pPr lvl="2"/>
            <a:r>
              <a:rPr lang="en-US" dirty="0"/>
              <a:t>Medial temporal lobes</a:t>
            </a:r>
          </a:p>
          <a:p>
            <a:pPr lvl="2"/>
            <a:r>
              <a:rPr lang="en-US" dirty="0"/>
              <a:t>Insular cortices</a:t>
            </a:r>
          </a:p>
          <a:p>
            <a:pPr lvl="2"/>
            <a:r>
              <a:rPr lang="en-US" dirty="0" err="1"/>
              <a:t>Inferolateral</a:t>
            </a:r>
            <a:r>
              <a:rPr lang="en-US" dirty="0"/>
              <a:t> frontal lobes</a:t>
            </a:r>
          </a:p>
          <a:p>
            <a:r>
              <a:rPr lang="en-US" dirty="0"/>
              <a:t>CT</a:t>
            </a:r>
          </a:p>
          <a:p>
            <a:pPr lvl="1"/>
            <a:r>
              <a:rPr lang="en-US" dirty="0"/>
              <a:t>Commonly normal</a:t>
            </a:r>
          </a:p>
          <a:p>
            <a:pPr lvl="1"/>
            <a:r>
              <a:rPr lang="en-US" dirty="0"/>
              <a:t>Low density </a:t>
            </a:r>
            <a:r>
              <a:rPr lang="en-US" dirty="0">
                <a:sym typeface="Wingdings"/>
              </a:rPr>
              <a:t> hemorrhage</a:t>
            </a:r>
          </a:p>
          <a:p>
            <a:r>
              <a:rPr lang="en-US" dirty="0">
                <a:sym typeface="Wingdings"/>
              </a:rPr>
              <a:t>MRI</a:t>
            </a:r>
          </a:p>
          <a:p>
            <a:pPr lvl="1"/>
            <a:r>
              <a:rPr lang="en-US" dirty="0">
                <a:sym typeface="Wingdings"/>
              </a:rPr>
              <a:t>Diffusion restriction is most </a:t>
            </a:r>
            <a:r>
              <a:rPr lang="en-US" dirty="0" smtClean="0">
                <a:sym typeface="Wingdings"/>
              </a:rPr>
              <a:t>sensitive </a:t>
            </a:r>
            <a:r>
              <a:rPr lang="en-US" dirty="0">
                <a:sym typeface="Wingdings"/>
              </a:rPr>
              <a:t>from cytotoxic edema</a:t>
            </a:r>
          </a:p>
          <a:p>
            <a:pPr lvl="1"/>
            <a:r>
              <a:rPr lang="en-US" dirty="0">
                <a:sym typeface="Wingdings"/>
              </a:rPr>
              <a:t>High T2/FLAIR early</a:t>
            </a:r>
          </a:p>
          <a:p>
            <a:pPr lvl="1"/>
            <a:r>
              <a:rPr lang="en-US" dirty="0" err="1">
                <a:sym typeface="Wingdings"/>
              </a:rPr>
              <a:t>Gyral</a:t>
            </a:r>
            <a:r>
              <a:rPr lang="en-US" dirty="0">
                <a:sym typeface="Wingdings"/>
              </a:rPr>
              <a:t>, ring, leptomeningeal or diffuse enhancement late</a:t>
            </a:r>
          </a:p>
          <a:p>
            <a:pPr lvl="1"/>
            <a:r>
              <a:rPr lang="en-US" dirty="0">
                <a:sym typeface="Wingdings"/>
              </a:rPr>
              <a:t>May see hemorrhage of GRE</a:t>
            </a:r>
          </a:p>
        </p:txBody>
      </p:sp>
      <p:pic>
        <p:nvPicPr>
          <p:cNvPr id="4" name="Picture 3" descr="Herpes_encephalitis___Radiology_Case___Radiopaedia_org.jpg"/>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234307" y="1433101"/>
            <a:ext cx="3752336" cy="4081148"/>
          </a:xfrm>
          <a:prstGeom prst="rect">
            <a:avLst/>
          </a:prstGeom>
        </p:spPr>
      </p:pic>
      <p:sp>
        <p:nvSpPr>
          <p:cNvPr id="10" name="Oval 9"/>
          <p:cNvSpPr/>
          <p:nvPr/>
        </p:nvSpPr>
        <p:spPr>
          <a:xfrm>
            <a:off x="5485874" y="2400529"/>
            <a:ext cx="1510693" cy="2322788"/>
          </a:xfrm>
          <a:prstGeom prst="ellipse">
            <a:avLst/>
          </a:prstGeom>
          <a:no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p:cNvSpPr/>
          <p:nvPr/>
        </p:nvSpPr>
        <p:spPr>
          <a:xfrm>
            <a:off x="7297374" y="2784974"/>
            <a:ext cx="1047257" cy="1258809"/>
          </a:xfrm>
          <a:prstGeom prst="ellipse">
            <a:avLst/>
          </a:prstGeom>
          <a:no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TextBox 11"/>
          <p:cNvSpPr txBox="1"/>
          <p:nvPr/>
        </p:nvSpPr>
        <p:spPr>
          <a:xfrm>
            <a:off x="5234307" y="5514249"/>
            <a:ext cx="3752336" cy="954107"/>
          </a:xfrm>
          <a:prstGeom prst="rect">
            <a:avLst/>
          </a:prstGeom>
          <a:noFill/>
        </p:spPr>
        <p:txBody>
          <a:bodyPr wrap="square" rtlCol="0">
            <a:spAutoFit/>
          </a:bodyPr>
          <a:lstStyle/>
          <a:p>
            <a:r>
              <a:rPr lang="en-US" sz="1400" dirty="0" smtClean="0"/>
              <a:t>Axial diffusion weighted image of the brain showing </a:t>
            </a:r>
            <a:r>
              <a:rPr lang="en-US" sz="1400" dirty="0" smtClean="0">
                <a:solidFill>
                  <a:srgbClr val="FFFF00"/>
                </a:solidFill>
              </a:rPr>
              <a:t>diffusion restriction in the bilateral temporal lobes</a:t>
            </a:r>
            <a:r>
              <a:rPr lang="en-US" sz="1400" dirty="0" smtClean="0"/>
              <a:t>, greater on the right compared to left in a patient with herpes encephalitis.</a:t>
            </a:r>
            <a:endParaRPr lang="en-US" sz="1400" dirty="0"/>
          </a:p>
        </p:txBody>
      </p:sp>
    </p:spTree>
    <p:extLst>
      <p:ext uri="{BB962C8B-B14F-4D97-AF65-F5344CB8AC3E}">
        <p14:creationId xmlns:p14="http://schemas.microsoft.com/office/powerpoint/2010/main" val="28995484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Cerebral abscess</a:t>
            </a:r>
            <a:endParaRPr lang="en-US" dirty="0"/>
          </a:p>
        </p:txBody>
      </p:sp>
      <p:sp>
        <p:nvSpPr>
          <p:cNvPr id="3" name="Content Placeholder 2"/>
          <p:cNvSpPr>
            <a:spLocks noGrp="1"/>
          </p:cNvSpPr>
          <p:nvPr>
            <p:ph idx="1"/>
          </p:nvPr>
        </p:nvSpPr>
        <p:spPr>
          <a:xfrm>
            <a:off x="457200" y="1600200"/>
            <a:ext cx="4777107" cy="4525963"/>
          </a:xfrm>
        </p:spPr>
        <p:txBody>
          <a:bodyPr>
            <a:normAutofit fontScale="55000" lnSpcReduction="20000"/>
          </a:bodyPr>
          <a:lstStyle/>
          <a:p>
            <a:pPr marL="0" lvl="2" indent="0">
              <a:buNone/>
            </a:pPr>
            <a:r>
              <a:rPr lang="en-US" dirty="0"/>
              <a:t>Key imaging findings</a:t>
            </a:r>
          </a:p>
          <a:p>
            <a:pPr marL="342900" lvl="2" indent="-342900"/>
            <a:r>
              <a:rPr lang="en-US" dirty="0"/>
              <a:t>MRI post Gd</a:t>
            </a:r>
          </a:p>
          <a:p>
            <a:pPr marL="800100" lvl="3" indent="-342900"/>
            <a:r>
              <a:rPr lang="en-US" dirty="0"/>
              <a:t>Ring enhancement</a:t>
            </a:r>
          </a:p>
          <a:p>
            <a:pPr marL="800100" lvl="3" indent="-342900"/>
            <a:r>
              <a:rPr lang="en-US" dirty="0"/>
              <a:t>May see ventriculitis commonly with hydrocephalus</a:t>
            </a:r>
          </a:p>
          <a:p>
            <a:pPr marL="800100" lvl="3" indent="-342900"/>
            <a:r>
              <a:rPr lang="en-US" dirty="0"/>
              <a:t>High T2/FLAIR internal signal with surrounding high signal from vasogenic edema</a:t>
            </a:r>
          </a:p>
          <a:p>
            <a:pPr marL="800100" lvl="3" indent="-342900"/>
            <a:r>
              <a:rPr lang="en-US" dirty="0"/>
              <a:t>Low T2 signal thin capsule</a:t>
            </a:r>
          </a:p>
          <a:p>
            <a:pPr marL="800100" lvl="3" indent="-342900"/>
            <a:r>
              <a:rPr lang="en-US" dirty="0"/>
              <a:t>Diffusion restriction</a:t>
            </a:r>
          </a:p>
          <a:p>
            <a:pPr marL="0" lvl="2" indent="0">
              <a:buNone/>
            </a:pPr>
            <a:r>
              <a:rPr lang="en-US" dirty="0"/>
              <a:t>Key differentials</a:t>
            </a:r>
          </a:p>
          <a:p>
            <a:pPr marL="342900" lvl="2" indent="-342900"/>
            <a:r>
              <a:rPr lang="en-US" dirty="0"/>
              <a:t>Mets or high grade glioma</a:t>
            </a:r>
          </a:p>
          <a:p>
            <a:pPr marL="800100" lvl="3" indent="-342900"/>
            <a:r>
              <a:rPr lang="en-US" dirty="0"/>
              <a:t>Abscess tend to have thinner wall and satellite lesions</a:t>
            </a:r>
          </a:p>
          <a:p>
            <a:pPr marL="800100" lvl="3" indent="-342900"/>
            <a:r>
              <a:rPr lang="en-US" dirty="0"/>
              <a:t>Cystic component usually doesn’t diffusion restrict in gliomas</a:t>
            </a:r>
          </a:p>
          <a:p>
            <a:pPr marL="800100" lvl="3" indent="-342900"/>
            <a:r>
              <a:rPr lang="en-US" dirty="0"/>
              <a:t>Clinical history</a:t>
            </a:r>
          </a:p>
          <a:p>
            <a:pPr marL="342900" lvl="2" indent="-342900"/>
            <a:r>
              <a:rPr lang="en-US" dirty="0"/>
              <a:t>Others include subacute infarction/hemorrhage, demyelination, radiation necrosis</a:t>
            </a:r>
          </a:p>
        </p:txBody>
      </p:sp>
      <p:pic>
        <p:nvPicPr>
          <p:cNvPr id="4" name="Picture 3" descr="Cerebral_abscess___Radiology_Case___Radiopaedia_org.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180579" y="228290"/>
            <a:ext cx="3697222" cy="3006948"/>
          </a:xfrm>
          <a:prstGeom prst="rect">
            <a:avLst/>
          </a:prstGeom>
        </p:spPr>
      </p:pic>
      <p:pic>
        <p:nvPicPr>
          <p:cNvPr id="5" name="Picture 4" descr="Cerebral_abscess___Radiology_Case___Radiopaedia_or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5605" y="3235238"/>
            <a:ext cx="3662196" cy="2417410"/>
          </a:xfrm>
          <a:prstGeom prst="rect">
            <a:avLst/>
          </a:prstGeom>
        </p:spPr>
      </p:pic>
      <p:cxnSp>
        <p:nvCxnSpPr>
          <p:cNvPr id="6" name="Straight Arrow Connector 5"/>
          <p:cNvCxnSpPr/>
          <p:nvPr/>
        </p:nvCxnSpPr>
        <p:spPr>
          <a:xfrm>
            <a:off x="5666284" y="1870523"/>
            <a:ext cx="505847" cy="15087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5773774" y="5034212"/>
            <a:ext cx="398357" cy="202562"/>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6762604" y="1292441"/>
            <a:ext cx="326664" cy="307759"/>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6633338" y="2651180"/>
            <a:ext cx="459503" cy="185742"/>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13384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310" y="167562"/>
            <a:ext cx="4946199" cy="1143000"/>
          </a:xfrm>
        </p:spPr>
        <p:txBody>
          <a:bodyPr>
            <a:normAutofit fontScale="90000"/>
          </a:bodyPr>
          <a:lstStyle/>
          <a:p>
            <a:pPr algn="l"/>
            <a:r>
              <a:rPr lang="en-US" dirty="0" err="1" smtClean="0"/>
              <a:t>Discitis</a:t>
            </a:r>
            <a:r>
              <a:rPr lang="en-US" dirty="0" smtClean="0"/>
              <a:t>/Osteomyelitis</a:t>
            </a:r>
            <a:endParaRPr lang="en-US" dirty="0"/>
          </a:p>
        </p:txBody>
      </p:sp>
      <p:sp>
        <p:nvSpPr>
          <p:cNvPr id="3" name="Content Placeholder 2"/>
          <p:cNvSpPr>
            <a:spLocks noGrp="1"/>
          </p:cNvSpPr>
          <p:nvPr>
            <p:ph idx="1"/>
          </p:nvPr>
        </p:nvSpPr>
        <p:spPr>
          <a:xfrm>
            <a:off x="457200" y="1600200"/>
            <a:ext cx="4777107" cy="4525963"/>
          </a:xfrm>
        </p:spPr>
        <p:txBody>
          <a:bodyPr>
            <a:normAutofit fontScale="55000" lnSpcReduction="20000"/>
          </a:bodyPr>
          <a:lstStyle/>
          <a:p>
            <a:r>
              <a:rPr lang="en-US" dirty="0" smtClean="0"/>
              <a:t>Bimodal age distribution</a:t>
            </a:r>
          </a:p>
          <a:p>
            <a:pPr lvl="1"/>
            <a:r>
              <a:rPr lang="en-US" dirty="0" smtClean="0"/>
              <a:t>Children</a:t>
            </a:r>
          </a:p>
          <a:p>
            <a:pPr lvl="1"/>
            <a:r>
              <a:rPr lang="en-US" dirty="0" smtClean="0"/>
              <a:t>Older population (50+ y/o)</a:t>
            </a:r>
          </a:p>
          <a:p>
            <a:r>
              <a:rPr lang="en-US" dirty="0" smtClean="0"/>
              <a:t>Fever and back pain</a:t>
            </a:r>
          </a:p>
          <a:p>
            <a:r>
              <a:rPr lang="en-US" dirty="0" smtClean="0"/>
              <a:t>Staph </a:t>
            </a:r>
            <a:r>
              <a:rPr lang="en-US" dirty="0" err="1" smtClean="0"/>
              <a:t>aureus</a:t>
            </a:r>
            <a:r>
              <a:rPr lang="en-US" dirty="0" smtClean="0"/>
              <a:t> 60% cases</a:t>
            </a:r>
          </a:p>
          <a:p>
            <a:r>
              <a:rPr lang="en-US" dirty="0" smtClean="0"/>
              <a:t>Most commonly lumbar spine</a:t>
            </a:r>
          </a:p>
          <a:p>
            <a:r>
              <a:rPr lang="en-US" dirty="0" smtClean="0"/>
              <a:t>Radiographs often initial workup</a:t>
            </a:r>
          </a:p>
          <a:p>
            <a:pPr lvl="1"/>
            <a:r>
              <a:rPr lang="en-US" dirty="0" smtClean="0"/>
              <a:t>Can be normal for up to 2-4 weeks</a:t>
            </a:r>
          </a:p>
          <a:p>
            <a:pPr lvl="1"/>
            <a:r>
              <a:rPr lang="en-US" dirty="0" smtClean="0"/>
              <a:t>Cannot visualize epidural abscesses or septic facet arthritis</a:t>
            </a:r>
          </a:p>
          <a:p>
            <a:pPr lvl="1"/>
            <a:r>
              <a:rPr lang="en-US" dirty="0" smtClean="0"/>
              <a:t>May see endplate irregularity</a:t>
            </a:r>
            <a:r>
              <a:rPr lang="en-US" dirty="0"/>
              <a:t> </a:t>
            </a:r>
            <a:r>
              <a:rPr lang="en-US" dirty="0" smtClean="0"/>
              <a:t>and later collapse</a:t>
            </a:r>
          </a:p>
          <a:p>
            <a:pPr lvl="1"/>
            <a:r>
              <a:rPr lang="en-US" dirty="0" smtClean="0"/>
              <a:t>Sclerosis doesn’t appear until 10-12 weeks</a:t>
            </a:r>
          </a:p>
        </p:txBody>
      </p:sp>
      <p:pic>
        <p:nvPicPr>
          <p:cNvPr id="4" name="Picture 3" descr="Cervical_spondylodiscitis___Radiology_Case___Radiopaedia_org_🔊.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0509" y="167562"/>
            <a:ext cx="3484428" cy="5185935"/>
          </a:xfrm>
          <a:prstGeom prst="rect">
            <a:avLst/>
          </a:prstGeom>
        </p:spPr>
      </p:pic>
      <p:cxnSp>
        <p:nvCxnSpPr>
          <p:cNvPr id="5" name="Straight Arrow Connector 4"/>
          <p:cNvCxnSpPr/>
          <p:nvPr/>
        </p:nvCxnSpPr>
        <p:spPr>
          <a:xfrm flipH="1" flipV="1">
            <a:off x="6840592" y="3617896"/>
            <a:ext cx="245103" cy="10026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6105284" y="4235726"/>
            <a:ext cx="278526" cy="80023"/>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6328105" y="4646183"/>
            <a:ext cx="233261" cy="259200"/>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021726" y="3606756"/>
            <a:ext cx="278526" cy="0"/>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736750" y="3090361"/>
            <a:ext cx="92701" cy="256217"/>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520509" y="5353497"/>
            <a:ext cx="3484428" cy="1384995"/>
          </a:xfrm>
          <a:prstGeom prst="rect">
            <a:avLst/>
          </a:prstGeom>
          <a:noFill/>
        </p:spPr>
        <p:txBody>
          <a:bodyPr wrap="square" rtlCol="0">
            <a:spAutoFit/>
          </a:bodyPr>
          <a:lstStyle/>
          <a:p>
            <a:r>
              <a:rPr lang="en-US" sz="1400" dirty="0" smtClean="0"/>
              <a:t>Lateral radiograph of the cervical spine showing </a:t>
            </a:r>
            <a:r>
              <a:rPr lang="en-US" sz="1400" dirty="0" smtClean="0">
                <a:solidFill>
                  <a:srgbClr val="37EF11"/>
                </a:solidFill>
              </a:rPr>
              <a:t>increased </a:t>
            </a:r>
            <a:r>
              <a:rPr lang="en-US" sz="1400" dirty="0" err="1" smtClean="0">
                <a:solidFill>
                  <a:srgbClr val="37EF11"/>
                </a:solidFill>
              </a:rPr>
              <a:t>lucency</a:t>
            </a:r>
            <a:r>
              <a:rPr lang="en-US" sz="1400" dirty="0">
                <a:solidFill>
                  <a:srgbClr val="37EF11"/>
                </a:solidFill>
              </a:rPr>
              <a:t> </a:t>
            </a:r>
            <a:r>
              <a:rPr lang="en-US" sz="1400" dirty="0" smtClean="0">
                <a:solidFill>
                  <a:srgbClr val="37EF11"/>
                </a:solidFill>
              </a:rPr>
              <a:t>and edema </a:t>
            </a:r>
            <a:r>
              <a:rPr lang="en-US" sz="1400" dirty="0" smtClean="0"/>
              <a:t>in the </a:t>
            </a:r>
            <a:r>
              <a:rPr lang="en-US" sz="1400" dirty="0" err="1" smtClean="0"/>
              <a:t>prevertebral</a:t>
            </a:r>
            <a:r>
              <a:rPr lang="en-US" sz="1400" dirty="0" smtClean="0"/>
              <a:t> soft tissues with</a:t>
            </a:r>
            <a:r>
              <a:rPr lang="en-US" sz="1400" dirty="0" smtClean="0">
                <a:solidFill>
                  <a:srgbClr val="FF6600"/>
                </a:solidFill>
              </a:rPr>
              <a:t> irregularity and cortical erosion of the inferior endplate of C4 and superior endplate of C5 </a:t>
            </a:r>
            <a:r>
              <a:rPr lang="en-US" sz="1400" dirty="0" smtClean="0"/>
              <a:t>in a patient with </a:t>
            </a:r>
            <a:r>
              <a:rPr lang="en-US" sz="1400" dirty="0" err="1" smtClean="0"/>
              <a:t>discitis</a:t>
            </a:r>
            <a:r>
              <a:rPr lang="en-US" sz="1400" dirty="0" smtClean="0"/>
              <a:t>/osteomyelitis &amp; </a:t>
            </a:r>
            <a:r>
              <a:rPr lang="en-US" sz="1400" dirty="0" err="1" smtClean="0"/>
              <a:t>prevertebral</a:t>
            </a:r>
            <a:r>
              <a:rPr lang="en-US" sz="1400" dirty="0" smtClean="0"/>
              <a:t> abscess.</a:t>
            </a:r>
            <a:endParaRPr lang="en-US" sz="1400" dirty="0"/>
          </a:p>
        </p:txBody>
      </p:sp>
    </p:spTree>
    <p:extLst>
      <p:ext uri="{BB962C8B-B14F-4D97-AF65-F5344CB8AC3E}">
        <p14:creationId xmlns:p14="http://schemas.microsoft.com/office/powerpoint/2010/main" val="15779070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smtClean="0"/>
              <a:t>Discitis</a:t>
            </a:r>
            <a:r>
              <a:rPr lang="en-US" dirty="0" smtClean="0"/>
              <a:t>/Osteomyelitis</a:t>
            </a:r>
            <a:endParaRPr lang="en-US" dirty="0"/>
          </a:p>
        </p:txBody>
      </p:sp>
      <p:sp>
        <p:nvSpPr>
          <p:cNvPr id="3" name="Content Placeholder 2"/>
          <p:cNvSpPr>
            <a:spLocks noGrp="1"/>
          </p:cNvSpPr>
          <p:nvPr>
            <p:ph idx="1"/>
          </p:nvPr>
        </p:nvSpPr>
        <p:spPr>
          <a:xfrm>
            <a:off x="457200" y="1600200"/>
            <a:ext cx="4777107" cy="4525963"/>
          </a:xfrm>
        </p:spPr>
        <p:txBody>
          <a:bodyPr anchor="t">
            <a:normAutofit fontScale="92500" lnSpcReduction="10000"/>
          </a:bodyPr>
          <a:lstStyle/>
          <a:p>
            <a:pPr marL="0" indent="0">
              <a:buNone/>
            </a:pPr>
            <a:r>
              <a:rPr lang="en-US" sz="2000" dirty="0" smtClean="0"/>
              <a:t>MRI w/ Gad is study of choice</a:t>
            </a:r>
          </a:p>
          <a:p>
            <a:r>
              <a:rPr lang="en-US" sz="2000" dirty="0" smtClean="0"/>
              <a:t>MRI w/o Gad is also sensitive and specific if patient cannot get Gad</a:t>
            </a:r>
          </a:p>
          <a:p>
            <a:r>
              <a:rPr lang="en-US" sz="2000" dirty="0" smtClean="0"/>
              <a:t>T1: Dark signal in disc space (fluid) &amp; adjacent vertebral endplates (edema)</a:t>
            </a:r>
          </a:p>
          <a:p>
            <a:r>
              <a:rPr lang="en-US" sz="2000" dirty="0" smtClean="0"/>
              <a:t>T2 w/ fat suppression: Bright signal in the disc space, endplates, and paravertebral soft tissues (edema/</a:t>
            </a:r>
            <a:r>
              <a:rPr lang="en-US" sz="2000" dirty="0" err="1" smtClean="0"/>
              <a:t>phlegmon</a:t>
            </a:r>
            <a:r>
              <a:rPr lang="en-US" sz="2000" dirty="0" smtClean="0"/>
              <a:t>/abscess)</a:t>
            </a:r>
          </a:p>
          <a:p>
            <a:r>
              <a:rPr lang="en-US" sz="2000" dirty="0" smtClean="0"/>
              <a:t>T1 post contrast: Peripheral enhancement surrounding fluid </a:t>
            </a:r>
            <a:r>
              <a:rPr lang="en-US" sz="2000" dirty="0" smtClean="0">
                <a:sym typeface="Wingdings"/>
              </a:rPr>
              <a:t> abscess</a:t>
            </a:r>
            <a:endParaRPr lang="en-US" sz="2000" dirty="0" smtClean="0"/>
          </a:p>
        </p:txBody>
      </p:sp>
      <p:pic>
        <p:nvPicPr>
          <p:cNvPr id="4" name="Picture 3" descr="discitis OM STIR.jpg"/>
          <p:cNvPicPr>
            <a:picLocks noChangeAspect="1"/>
          </p:cNvPicPr>
          <p:nvPr/>
        </p:nvPicPr>
        <p:blipFill rotWithShape="1">
          <a:blip r:embed="rId3">
            <a:extLst>
              <a:ext uri="{28A0092B-C50C-407E-A947-70E740481C1C}">
                <a14:useLocalDpi xmlns:a14="http://schemas.microsoft.com/office/drawing/2010/main" val="0"/>
              </a:ext>
            </a:extLst>
          </a:blip>
          <a:srcRect l="29963" t="51183"/>
          <a:stretch/>
        </p:blipFill>
        <p:spPr>
          <a:xfrm>
            <a:off x="7158035" y="257434"/>
            <a:ext cx="1836218" cy="2325239"/>
          </a:xfrm>
          <a:prstGeom prst="rect">
            <a:avLst/>
          </a:prstGeom>
        </p:spPr>
      </p:pic>
      <p:pic>
        <p:nvPicPr>
          <p:cNvPr id="5" name="Picture 4" descr="discitis OM t1.jpg"/>
          <p:cNvPicPr>
            <a:picLocks noChangeAspect="1"/>
          </p:cNvPicPr>
          <p:nvPr/>
        </p:nvPicPr>
        <p:blipFill rotWithShape="1">
          <a:blip r:embed="rId4">
            <a:extLst>
              <a:ext uri="{28A0092B-C50C-407E-A947-70E740481C1C}">
                <a14:useLocalDpi xmlns:a14="http://schemas.microsoft.com/office/drawing/2010/main" val="0"/>
              </a:ext>
            </a:extLst>
          </a:blip>
          <a:srcRect l="47618" t="58675" r="3344" b="-1"/>
          <a:stretch/>
        </p:blipFill>
        <p:spPr>
          <a:xfrm>
            <a:off x="5319933" y="2696826"/>
            <a:ext cx="1835962" cy="2368640"/>
          </a:xfrm>
          <a:prstGeom prst="rect">
            <a:avLst/>
          </a:prstGeom>
        </p:spPr>
      </p:pic>
      <p:pic>
        <p:nvPicPr>
          <p:cNvPr id="6" name="Picture 5" descr="discitis OM t1 post Gd.jpg"/>
          <p:cNvPicPr>
            <a:picLocks noChangeAspect="1"/>
          </p:cNvPicPr>
          <p:nvPr/>
        </p:nvPicPr>
        <p:blipFill rotWithShape="1">
          <a:blip r:embed="rId5">
            <a:extLst>
              <a:ext uri="{28A0092B-C50C-407E-A947-70E740481C1C}">
                <a14:useLocalDpi xmlns:a14="http://schemas.microsoft.com/office/drawing/2010/main" val="0"/>
              </a:ext>
            </a:extLst>
          </a:blip>
          <a:srcRect l="45569" t="55136" r="8036"/>
          <a:stretch/>
        </p:blipFill>
        <p:spPr>
          <a:xfrm>
            <a:off x="7269384" y="2696826"/>
            <a:ext cx="1724869" cy="2368640"/>
          </a:xfrm>
          <a:prstGeom prst="rect">
            <a:avLst/>
          </a:prstGeom>
        </p:spPr>
      </p:pic>
    </p:spTree>
    <p:extLst>
      <p:ext uri="{BB962C8B-B14F-4D97-AF65-F5344CB8AC3E}">
        <p14:creationId xmlns:p14="http://schemas.microsoft.com/office/powerpoint/2010/main" val="28588636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crosoft_Word_-_Low_Back_Pain_🔊.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0917" y="1125584"/>
            <a:ext cx="6404736" cy="5732416"/>
          </a:xfrm>
          <a:prstGeom prst="rect">
            <a:avLst/>
          </a:prstGeom>
        </p:spPr>
      </p:pic>
      <p:sp>
        <p:nvSpPr>
          <p:cNvPr id="3" name="Title 1"/>
          <p:cNvSpPr txBox="1">
            <a:spLocks/>
          </p:cNvSpPr>
          <p:nvPr/>
        </p:nvSpPr>
        <p:spPr>
          <a:xfrm>
            <a:off x="467695" y="184298"/>
            <a:ext cx="8229600" cy="1143000"/>
          </a:xfrm>
          <a:prstGeom prst="rect">
            <a:avLst/>
          </a:prstGeom>
        </p:spPr>
        <p:txBody>
          <a:bodyPr>
            <a:normAutofit/>
          </a:bodyPr>
          <a:lst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smtClean="0"/>
              <a:t>ACR Appropriateness Criteria</a:t>
            </a:r>
            <a:endParaRPr lang="en-US" sz="4400" dirty="0"/>
          </a:p>
        </p:txBody>
      </p:sp>
    </p:spTree>
    <p:extLst>
      <p:ext uri="{BB962C8B-B14F-4D97-AF65-F5344CB8AC3E}">
        <p14:creationId xmlns:p14="http://schemas.microsoft.com/office/powerpoint/2010/main" val="27432984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 IR</a:t>
            </a:r>
            <a:endParaRPr lang="en-US" dirty="0"/>
          </a:p>
        </p:txBody>
      </p:sp>
      <p:sp>
        <p:nvSpPr>
          <p:cNvPr id="3" name="Content Placeholder 2"/>
          <p:cNvSpPr>
            <a:spLocks noGrp="1"/>
          </p:cNvSpPr>
          <p:nvPr>
            <p:ph idx="1"/>
          </p:nvPr>
        </p:nvSpPr>
        <p:spPr>
          <a:xfrm>
            <a:off x="457200" y="1600200"/>
            <a:ext cx="8229600" cy="4805242"/>
          </a:xfrm>
        </p:spPr>
        <p:txBody>
          <a:bodyPr>
            <a:normAutofit fontScale="55000" lnSpcReduction="20000"/>
          </a:bodyPr>
          <a:lstStyle/>
          <a:p>
            <a:pPr marL="0" indent="0">
              <a:buNone/>
            </a:pPr>
            <a:r>
              <a:rPr lang="en-US" dirty="0" smtClean="0"/>
              <a:t>There has been a shift of </a:t>
            </a:r>
            <a:r>
              <a:rPr lang="en-US" dirty="0" err="1" smtClean="0"/>
              <a:t>neurointerventional</a:t>
            </a:r>
            <a:r>
              <a:rPr lang="en-US" dirty="0" smtClean="0"/>
              <a:t> procedures from neuroradiologists to neurosurgeons, however, both radiologists and also neurologists can be trained in </a:t>
            </a:r>
            <a:r>
              <a:rPr lang="en-US" dirty="0" err="1" smtClean="0"/>
              <a:t>neuro</a:t>
            </a:r>
            <a:r>
              <a:rPr lang="en-US" dirty="0" smtClean="0"/>
              <a:t> IR</a:t>
            </a:r>
          </a:p>
          <a:p>
            <a:pPr marL="0" indent="0">
              <a:buNone/>
            </a:pPr>
            <a:r>
              <a:rPr lang="en-US" dirty="0" smtClean="0"/>
              <a:t>Perform a wide variety of procedures, for example:</a:t>
            </a:r>
          </a:p>
          <a:p>
            <a:r>
              <a:rPr lang="en-US" dirty="0" smtClean="0"/>
              <a:t>Diagnostic cerebral and spinal angiograms</a:t>
            </a:r>
          </a:p>
          <a:p>
            <a:r>
              <a:rPr lang="en-US" dirty="0" smtClean="0"/>
              <a:t>Cerebral aneurysm coiling</a:t>
            </a:r>
          </a:p>
          <a:p>
            <a:r>
              <a:rPr lang="en-US" dirty="0" smtClean="0"/>
              <a:t>Treatment of cerebral and spinal vascular malformations</a:t>
            </a:r>
          </a:p>
          <a:p>
            <a:r>
              <a:rPr lang="en-US" dirty="0" smtClean="0"/>
              <a:t>Treatment of ischemic stroke</a:t>
            </a:r>
          </a:p>
          <a:p>
            <a:pPr lvl="1"/>
            <a:r>
              <a:rPr lang="en-US" dirty="0" smtClean="0"/>
              <a:t>Mechanical </a:t>
            </a:r>
            <a:r>
              <a:rPr lang="en-US" dirty="0" err="1" smtClean="0"/>
              <a:t>thrombectomy</a:t>
            </a:r>
            <a:endParaRPr lang="en-US" dirty="0" smtClean="0"/>
          </a:p>
          <a:p>
            <a:pPr lvl="1"/>
            <a:r>
              <a:rPr lang="en-US" dirty="0" smtClean="0"/>
              <a:t>Catheter directed thrombolysis</a:t>
            </a:r>
          </a:p>
          <a:p>
            <a:r>
              <a:rPr lang="en-US" dirty="0" smtClean="0"/>
              <a:t>Treatment of vascular injuries of the head and neck</a:t>
            </a:r>
          </a:p>
          <a:p>
            <a:r>
              <a:rPr lang="en-US" dirty="0" smtClean="0"/>
              <a:t>Vascular stenting in head and neck</a:t>
            </a:r>
          </a:p>
        </p:txBody>
      </p:sp>
    </p:spTree>
    <p:extLst>
      <p:ext uri="{BB962C8B-B14F-4D97-AF65-F5344CB8AC3E}">
        <p14:creationId xmlns:p14="http://schemas.microsoft.com/office/powerpoint/2010/main" val="32601699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 IR</a:t>
            </a:r>
            <a:endParaRPr lang="en-US" dirty="0"/>
          </a:p>
        </p:txBody>
      </p:sp>
      <p:sp>
        <p:nvSpPr>
          <p:cNvPr id="3" name="Content Placeholder 2"/>
          <p:cNvSpPr>
            <a:spLocks noGrp="1"/>
          </p:cNvSpPr>
          <p:nvPr>
            <p:ph idx="1"/>
          </p:nvPr>
        </p:nvSpPr>
        <p:spPr/>
        <p:txBody>
          <a:bodyPr/>
          <a:lstStyle/>
          <a:p>
            <a:pPr marL="0" indent="0">
              <a:buNone/>
            </a:pPr>
            <a:r>
              <a:rPr lang="en-US" dirty="0" smtClean="0"/>
              <a:t>Please watch this short video on Endovascular management of ischemic stroke</a:t>
            </a:r>
          </a:p>
          <a:p>
            <a:pPr marL="0" indent="0">
              <a:buNone/>
            </a:pPr>
            <a:r>
              <a:rPr lang="en-US" dirty="0" smtClean="0"/>
              <a:t>https</a:t>
            </a:r>
            <a:r>
              <a:rPr lang="en-US" dirty="0"/>
              <a:t>://</a:t>
            </a:r>
            <a:r>
              <a:rPr lang="en-US" dirty="0" err="1"/>
              <a:t>www.youtube.com</a:t>
            </a:r>
            <a:r>
              <a:rPr lang="en-US" dirty="0"/>
              <a:t>/</a:t>
            </a:r>
            <a:r>
              <a:rPr lang="en-US" dirty="0" err="1"/>
              <a:t>watch?v</a:t>
            </a:r>
            <a:r>
              <a:rPr lang="en-US" dirty="0"/>
              <a:t>=wY3fMI7LcCY</a:t>
            </a:r>
          </a:p>
        </p:txBody>
      </p:sp>
    </p:spTree>
    <p:extLst>
      <p:ext uri="{BB962C8B-B14F-4D97-AF65-F5344CB8AC3E}">
        <p14:creationId xmlns:p14="http://schemas.microsoft.com/office/powerpoint/2010/main" val="11970064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251" y="330630"/>
            <a:ext cx="8998749" cy="861339"/>
          </a:xfrm>
        </p:spPr>
        <p:txBody>
          <a:bodyPr>
            <a:noAutofit/>
          </a:bodyPr>
          <a:lstStyle/>
          <a:p>
            <a:r>
              <a:rPr lang="en-US" sz="3600" dirty="0" smtClean="0"/>
              <a:t>Mechanical </a:t>
            </a:r>
            <a:r>
              <a:rPr lang="en-US" sz="3600" dirty="0" err="1" smtClean="0"/>
              <a:t>thrombectomy</a:t>
            </a:r>
            <a:r>
              <a:rPr lang="en-US" sz="3600" dirty="0" smtClean="0"/>
              <a:t> in Ischemic stroke</a:t>
            </a:r>
            <a:endParaRPr lang="en-US" sz="3600" dirty="0"/>
          </a:p>
        </p:txBody>
      </p:sp>
      <p:pic>
        <p:nvPicPr>
          <p:cNvPr id="5" name="Content Placeholder 4" descr="angio R MCA occlusion post.jpg"/>
          <p:cNvPicPr>
            <a:picLocks noGrp="1" noChangeAspect="1"/>
          </p:cNvPicPr>
          <p:nvPr>
            <p:ph idx="1"/>
          </p:nvPr>
        </p:nvPicPr>
        <p:blipFill rotWithShape="1">
          <a:blip r:embed="rId2">
            <a:extLst>
              <a:ext uri="{28A0092B-C50C-407E-A947-70E740481C1C}">
                <a14:useLocalDpi xmlns:a14="http://schemas.microsoft.com/office/drawing/2010/main" val="0"/>
              </a:ext>
            </a:extLst>
          </a:blip>
          <a:srcRect l="-3423" r="40844" b="12236"/>
          <a:stretch/>
        </p:blipFill>
        <p:spPr>
          <a:xfrm>
            <a:off x="6314717" y="1351091"/>
            <a:ext cx="2829283" cy="4267975"/>
          </a:xfrm>
        </p:spPr>
      </p:pic>
      <p:pic>
        <p:nvPicPr>
          <p:cNvPr id="4" name="Picture 3" descr="angio R MCA occlusion CT dense MC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7051"/>
            <a:ext cx="3261064" cy="3684142"/>
          </a:xfrm>
          <a:prstGeom prst="rect">
            <a:avLst/>
          </a:prstGeom>
        </p:spPr>
      </p:pic>
      <p:pic>
        <p:nvPicPr>
          <p:cNvPr id="6" name="Picture 5" descr="angio R MCA occlusion pre.jpg"/>
          <p:cNvPicPr>
            <a:picLocks noChangeAspect="1"/>
          </p:cNvPicPr>
          <p:nvPr/>
        </p:nvPicPr>
        <p:blipFill rotWithShape="1">
          <a:blip r:embed="rId4">
            <a:extLst>
              <a:ext uri="{28A0092B-C50C-407E-A947-70E740481C1C}">
                <a14:useLocalDpi xmlns:a14="http://schemas.microsoft.com/office/drawing/2010/main" val="0"/>
              </a:ext>
            </a:extLst>
          </a:blip>
          <a:srcRect r="24010"/>
          <a:stretch/>
        </p:blipFill>
        <p:spPr>
          <a:xfrm>
            <a:off x="3307368" y="1351091"/>
            <a:ext cx="3007349" cy="4267975"/>
          </a:xfrm>
          <a:prstGeom prst="rect">
            <a:avLst/>
          </a:prstGeom>
        </p:spPr>
      </p:pic>
      <p:sp>
        <p:nvSpPr>
          <p:cNvPr id="8" name="TextBox 7"/>
          <p:cNvSpPr txBox="1"/>
          <p:nvPr/>
        </p:nvSpPr>
        <p:spPr>
          <a:xfrm>
            <a:off x="0" y="5249734"/>
            <a:ext cx="3261064" cy="738664"/>
          </a:xfrm>
          <a:prstGeom prst="rect">
            <a:avLst/>
          </a:prstGeom>
          <a:noFill/>
        </p:spPr>
        <p:txBody>
          <a:bodyPr wrap="square" rtlCol="0">
            <a:spAutoFit/>
          </a:bodyPr>
          <a:lstStyle/>
          <a:p>
            <a:r>
              <a:rPr lang="en-US" sz="1400" dirty="0" smtClean="0"/>
              <a:t>Noncontrast axial CT image of the head demonstrates </a:t>
            </a:r>
            <a:r>
              <a:rPr lang="en-US" sz="1400" dirty="0" smtClean="0">
                <a:solidFill>
                  <a:srgbClr val="FF6600"/>
                </a:solidFill>
              </a:rPr>
              <a:t>a dense right MCA sign </a:t>
            </a:r>
            <a:r>
              <a:rPr lang="en-US" sz="1400" dirty="0" smtClean="0"/>
              <a:t>consistent with a R MCA infarct.</a:t>
            </a:r>
            <a:endParaRPr lang="en-US" sz="1400" dirty="0"/>
          </a:p>
        </p:txBody>
      </p:sp>
      <p:cxnSp>
        <p:nvCxnSpPr>
          <p:cNvPr id="9" name="Straight Arrow Connector 8"/>
          <p:cNvCxnSpPr/>
          <p:nvPr/>
        </p:nvCxnSpPr>
        <p:spPr>
          <a:xfrm flipV="1">
            <a:off x="568193" y="2985492"/>
            <a:ext cx="564619" cy="378757"/>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307368" y="5703628"/>
            <a:ext cx="5750289" cy="1169551"/>
          </a:xfrm>
          <a:prstGeom prst="rect">
            <a:avLst/>
          </a:prstGeom>
          <a:noFill/>
          <a:ln>
            <a:noFill/>
          </a:ln>
        </p:spPr>
        <p:txBody>
          <a:bodyPr wrap="square" rtlCol="0">
            <a:spAutoFit/>
          </a:bodyPr>
          <a:lstStyle/>
          <a:p>
            <a:r>
              <a:rPr lang="en-US" sz="1400" dirty="0" smtClean="0"/>
              <a:t>Digital subtraction images of the head during contrast injection through the right internal carotid artery before (left) and after (right) mechanical </a:t>
            </a:r>
            <a:r>
              <a:rPr lang="en-US" sz="1400" dirty="0" err="1" smtClean="0"/>
              <a:t>thrombectomy</a:t>
            </a:r>
            <a:r>
              <a:rPr lang="en-US" sz="1400" dirty="0" smtClean="0"/>
              <a:t> of a right MCA clot. Note the </a:t>
            </a:r>
            <a:r>
              <a:rPr lang="en-US" sz="1400" dirty="0" smtClean="0">
                <a:solidFill>
                  <a:srgbClr val="FF0000"/>
                </a:solidFill>
              </a:rPr>
              <a:t>cutoff of the right MCA </a:t>
            </a:r>
            <a:r>
              <a:rPr lang="en-US" sz="1400" dirty="0" smtClean="0"/>
              <a:t>on the left image consistent with R MCA stroke. On the right image, note the </a:t>
            </a:r>
            <a:r>
              <a:rPr lang="en-US" sz="1400" dirty="0" smtClean="0">
                <a:solidFill>
                  <a:srgbClr val="37EF11"/>
                </a:solidFill>
              </a:rPr>
              <a:t>restored flow throw the right MCA</a:t>
            </a:r>
            <a:r>
              <a:rPr lang="en-US" sz="1400" dirty="0" smtClean="0"/>
              <a:t> and </a:t>
            </a:r>
            <a:r>
              <a:rPr lang="en-US" sz="1400" dirty="0" smtClean="0">
                <a:solidFill>
                  <a:srgbClr val="FFFF00"/>
                </a:solidFill>
              </a:rPr>
              <a:t>distal branches</a:t>
            </a:r>
            <a:r>
              <a:rPr lang="en-US" sz="1400" dirty="0" smtClean="0"/>
              <a:t>.</a:t>
            </a:r>
            <a:endParaRPr lang="en-US" sz="1400" dirty="0"/>
          </a:p>
        </p:txBody>
      </p:sp>
      <p:cxnSp>
        <p:nvCxnSpPr>
          <p:cNvPr id="14" name="Straight Arrow Connector 13"/>
          <p:cNvCxnSpPr/>
          <p:nvPr/>
        </p:nvCxnSpPr>
        <p:spPr>
          <a:xfrm flipH="1">
            <a:off x="4750073" y="3475648"/>
            <a:ext cx="107416" cy="37519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8010820" y="3509068"/>
            <a:ext cx="107416" cy="375198"/>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6751464" y="2024615"/>
            <a:ext cx="1259356" cy="2322788"/>
          </a:xfrm>
          <a:prstGeom prst="ellipse">
            <a:avLst/>
          </a:prstGeom>
          <a:noFill/>
          <a:ln>
            <a:solidFill>
              <a:srgbClr val="FFFF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a:solidFill>
                  <a:srgbClr val="FFFF00"/>
                </a:solidFill>
              </a:ln>
            </a:endParaRPr>
          </a:p>
        </p:txBody>
      </p:sp>
    </p:spTree>
    <p:extLst>
      <p:ext uri="{BB962C8B-B14F-4D97-AF65-F5344CB8AC3E}">
        <p14:creationId xmlns:p14="http://schemas.microsoft.com/office/powerpoint/2010/main" val="1371406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asilar tip aneursym post coi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8512" b="7330"/>
          <a:stretch/>
        </p:blipFill>
        <p:spPr>
          <a:xfrm>
            <a:off x="4653917" y="1224189"/>
            <a:ext cx="4099791" cy="3831932"/>
          </a:xfrm>
          <a:prstGeom prst="rect">
            <a:avLst/>
          </a:prstGeom>
        </p:spPr>
      </p:pic>
      <p:pic>
        <p:nvPicPr>
          <p:cNvPr id="15" name="basilar tip aneursym pre coil.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6"/>
          <a:srcRect t="12560" b="13613"/>
          <a:stretch/>
        </p:blipFill>
        <p:spPr>
          <a:xfrm>
            <a:off x="326169" y="1191969"/>
            <a:ext cx="4327748" cy="3812894"/>
          </a:xfrm>
          <a:prstGeom prst="rect">
            <a:avLst/>
          </a:prstGeom>
        </p:spPr>
      </p:pic>
      <p:sp>
        <p:nvSpPr>
          <p:cNvPr id="2" name="Title 1"/>
          <p:cNvSpPr>
            <a:spLocks noGrp="1"/>
          </p:cNvSpPr>
          <p:nvPr>
            <p:ph type="title"/>
          </p:nvPr>
        </p:nvSpPr>
        <p:spPr>
          <a:xfrm>
            <a:off x="145251" y="330630"/>
            <a:ext cx="8998749" cy="861339"/>
          </a:xfrm>
        </p:spPr>
        <p:txBody>
          <a:bodyPr>
            <a:noAutofit/>
          </a:bodyPr>
          <a:lstStyle/>
          <a:p>
            <a:r>
              <a:rPr lang="en-US" sz="3600" dirty="0" smtClean="0"/>
              <a:t>Coiling aneurysms</a:t>
            </a:r>
            <a:endParaRPr lang="en-US" sz="3600" dirty="0"/>
          </a:p>
        </p:txBody>
      </p:sp>
      <p:sp>
        <p:nvSpPr>
          <p:cNvPr id="8" name="TextBox 7"/>
          <p:cNvSpPr txBox="1"/>
          <p:nvPr/>
        </p:nvSpPr>
        <p:spPr>
          <a:xfrm>
            <a:off x="607888" y="5769804"/>
            <a:ext cx="3261064" cy="646331"/>
          </a:xfrm>
          <a:prstGeom prst="rect">
            <a:avLst/>
          </a:prstGeom>
          <a:noFill/>
        </p:spPr>
        <p:txBody>
          <a:bodyPr wrap="square" rtlCol="0">
            <a:spAutoFit/>
          </a:bodyPr>
          <a:lstStyle/>
          <a:p>
            <a:pPr algn="ctr"/>
            <a:r>
              <a:rPr lang="en-US" dirty="0" smtClean="0"/>
              <a:t>DSA Run showing a tip of the basilar artery </a:t>
            </a:r>
            <a:r>
              <a:rPr lang="en-US" dirty="0" smtClean="0">
                <a:solidFill>
                  <a:srgbClr val="FF0000"/>
                </a:solidFill>
              </a:rPr>
              <a:t>aneurysm </a:t>
            </a:r>
            <a:endParaRPr lang="en-US" dirty="0">
              <a:solidFill>
                <a:srgbClr val="FF0000"/>
              </a:solidFill>
            </a:endParaRPr>
          </a:p>
        </p:txBody>
      </p:sp>
      <p:cxnSp>
        <p:nvCxnSpPr>
          <p:cNvPr id="9" name="Straight Arrow Connector 8"/>
          <p:cNvCxnSpPr/>
          <p:nvPr/>
        </p:nvCxnSpPr>
        <p:spPr>
          <a:xfrm>
            <a:off x="6122167" y="2049237"/>
            <a:ext cx="315766" cy="419856"/>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496938" y="5632283"/>
            <a:ext cx="4403740" cy="923330"/>
          </a:xfrm>
          <a:prstGeom prst="rect">
            <a:avLst/>
          </a:prstGeom>
          <a:noFill/>
          <a:ln>
            <a:noFill/>
          </a:ln>
        </p:spPr>
        <p:txBody>
          <a:bodyPr wrap="square" rtlCol="0">
            <a:spAutoFit/>
          </a:bodyPr>
          <a:lstStyle/>
          <a:p>
            <a:pPr algn="ctr"/>
            <a:r>
              <a:rPr lang="en-US" dirty="0" smtClean="0"/>
              <a:t>DSA run after </a:t>
            </a:r>
            <a:r>
              <a:rPr lang="en-US" dirty="0" smtClean="0">
                <a:solidFill>
                  <a:srgbClr val="FF6600"/>
                </a:solidFill>
              </a:rPr>
              <a:t>successful coiling of the basilar tip aneurysm </a:t>
            </a:r>
            <a:r>
              <a:rPr lang="en-US" dirty="0" smtClean="0"/>
              <a:t>showing no contrast flow into the </a:t>
            </a:r>
            <a:r>
              <a:rPr lang="en-US" dirty="0" err="1" smtClean="0"/>
              <a:t>aneursym</a:t>
            </a:r>
            <a:endParaRPr lang="en-US" dirty="0"/>
          </a:p>
        </p:txBody>
      </p:sp>
      <p:cxnSp>
        <p:nvCxnSpPr>
          <p:cNvPr id="14" name="Straight Arrow Connector 13"/>
          <p:cNvCxnSpPr/>
          <p:nvPr/>
        </p:nvCxnSpPr>
        <p:spPr>
          <a:xfrm>
            <a:off x="1931474" y="2049237"/>
            <a:ext cx="306946" cy="37519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756190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video>
              <p:cMediaNode vol="80000">
                <p:cTn id="13" fill="hold" display="0">
                  <p:stCondLst>
                    <p:cond delay="indefinite"/>
                  </p:stCondLst>
                </p:cTn>
                <p:tgtEl>
                  <p:spTgt spid="1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Basics of MRI physics</a:t>
            </a:r>
            <a:endParaRPr lang="en-US" dirty="0"/>
          </a:p>
        </p:txBody>
      </p:sp>
      <p:sp>
        <p:nvSpPr>
          <p:cNvPr id="3" name="Content Placeholder 2"/>
          <p:cNvSpPr>
            <a:spLocks noGrp="1"/>
          </p:cNvSpPr>
          <p:nvPr>
            <p:ph idx="1"/>
          </p:nvPr>
        </p:nvSpPr>
        <p:spPr>
          <a:xfrm>
            <a:off x="457200" y="1491068"/>
            <a:ext cx="8502010" cy="1951574"/>
          </a:xfrm>
        </p:spPr>
        <p:txBody>
          <a:bodyPr>
            <a:normAutofit fontScale="85000" lnSpcReduction="10000"/>
          </a:bodyPr>
          <a:lstStyle/>
          <a:p>
            <a:pPr marL="0" indent="0">
              <a:buNone/>
            </a:pPr>
            <a:r>
              <a:rPr lang="en-US" dirty="0" smtClean="0"/>
              <a:t>If you would like to learn more about MRI physics, this is a great intro video to the topic</a:t>
            </a:r>
          </a:p>
          <a:p>
            <a:pPr marL="0" indent="0">
              <a:buNone/>
            </a:pPr>
            <a:r>
              <a:rPr lang="en-US" dirty="0" smtClean="0"/>
              <a:t>https</a:t>
            </a:r>
            <a:r>
              <a:rPr lang="en-US" dirty="0"/>
              <a:t>://</a:t>
            </a:r>
            <a:r>
              <a:rPr lang="en-US" dirty="0" err="1"/>
              <a:t>www.youtube.com</a:t>
            </a:r>
            <a:r>
              <a:rPr lang="en-US" dirty="0"/>
              <a:t>/</a:t>
            </a:r>
            <a:r>
              <a:rPr lang="en-US" dirty="0" err="1"/>
              <a:t>watch?v</a:t>
            </a:r>
            <a:r>
              <a:rPr lang="en-US" dirty="0"/>
              <a:t>=Ok9ILIYzmaY</a:t>
            </a:r>
          </a:p>
        </p:txBody>
      </p:sp>
      <p:pic>
        <p:nvPicPr>
          <p:cNvPr id="4" name="Picture 3"/>
          <p:cNvPicPr>
            <a:picLocks noChangeAspect="1"/>
          </p:cNvPicPr>
          <p:nvPr/>
        </p:nvPicPr>
        <p:blipFill>
          <a:blip r:embed="rId2"/>
          <a:stretch>
            <a:fillRect/>
          </a:stretch>
        </p:blipFill>
        <p:spPr>
          <a:xfrm>
            <a:off x="2349884" y="3613682"/>
            <a:ext cx="4456338" cy="3353450"/>
          </a:xfrm>
          <a:prstGeom prst="rect">
            <a:avLst/>
          </a:prstGeom>
        </p:spPr>
      </p:pic>
    </p:spTree>
    <p:extLst>
      <p:ext uri="{BB962C8B-B14F-4D97-AF65-F5344CB8AC3E}">
        <p14:creationId xmlns:p14="http://schemas.microsoft.com/office/powerpoint/2010/main" val="4120180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Diagnostic Angiogram of AVM</a:t>
            </a:r>
            <a:endParaRPr lang="en-US" dirty="0"/>
          </a:p>
        </p:txBody>
      </p:sp>
      <p:pic>
        <p:nvPicPr>
          <p:cNvPr id="3" name="AV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3354"/>
          <a:stretch/>
        </p:blipFill>
        <p:spPr>
          <a:xfrm>
            <a:off x="457200" y="1740808"/>
            <a:ext cx="4706994" cy="4960234"/>
          </a:xfrm>
          <a:prstGeom prst="rect">
            <a:avLst/>
          </a:prstGeom>
        </p:spPr>
      </p:pic>
      <p:sp>
        <p:nvSpPr>
          <p:cNvPr id="5" name="TextBox 4"/>
          <p:cNvSpPr txBox="1"/>
          <p:nvPr/>
        </p:nvSpPr>
        <p:spPr>
          <a:xfrm>
            <a:off x="4496938" y="2179204"/>
            <a:ext cx="4403740" cy="4339650"/>
          </a:xfrm>
          <a:prstGeom prst="rect">
            <a:avLst/>
          </a:prstGeom>
          <a:noFill/>
          <a:ln>
            <a:noFill/>
          </a:ln>
        </p:spPr>
        <p:txBody>
          <a:bodyPr wrap="square" rtlCol="0">
            <a:spAutoFit/>
          </a:bodyPr>
          <a:lstStyle/>
          <a:p>
            <a:pPr algn="ctr"/>
            <a:r>
              <a:rPr lang="en-US" sz="2400" dirty="0" smtClean="0"/>
              <a:t>Diagnostic DSA showing a large right occipital </a:t>
            </a:r>
            <a:r>
              <a:rPr lang="en-US" sz="2400" dirty="0" err="1" smtClean="0"/>
              <a:t>arteriovenous</a:t>
            </a:r>
            <a:r>
              <a:rPr lang="en-US" sz="2400" dirty="0" smtClean="0"/>
              <a:t> malformation supplied by branches of the right middle, posterior and anterior cerebral arteries. Notice the early filling of the large dilated draining vein into the right vein of Galen and straight sinus. This is a </a:t>
            </a:r>
            <a:r>
              <a:rPr lang="en-US" sz="2400" dirty="0" err="1" smtClean="0"/>
              <a:t>Spetzler</a:t>
            </a:r>
            <a:r>
              <a:rPr lang="en-US" sz="2400" dirty="0" smtClean="0"/>
              <a:t>-Martin grade 5 AVM.</a:t>
            </a:r>
            <a:endParaRPr lang="en-US" sz="2400" dirty="0"/>
          </a:p>
          <a:p>
            <a:pPr algn="ctr"/>
            <a:endParaRPr lang="en-US" dirty="0" smtClean="0"/>
          </a:p>
          <a:p>
            <a:pPr algn="ctr"/>
            <a:endParaRPr lang="en-US" dirty="0"/>
          </a:p>
        </p:txBody>
      </p:sp>
    </p:spTree>
    <p:extLst>
      <p:ext uri="{BB962C8B-B14F-4D97-AF65-F5344CB8AC3E}">
        <p14:creationId xmlns:p14="http://schemas.microsoft.com/office/powerpoint/2010/main" val="412065556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8703"/>
            <a:ext cx="8229600" cy="1143000"/>
          </a:xfrm>
        </p:spPr>
        <p:txBody>
          <a:bodyPr/>
          <a:lstStyle/>
          <a:p>
            <a:pPr algn="l"/>
            <a:r>
              <a:rPr lang="en-US" dirty="0"/>
              <a:t>DAWN </a:t>
            </a:r>
            <a:r>
              <a:rPr lang="en-US" dirty="0" smtClean="0"/>
              <a:t>trial </a:t>
            </a:r>
            <a:r>
              <a:rPr lang="mr-IN" dirty="0" smtClean="0"/>
              <a:t>–</a:t>
            </a:r>
            <a:r>
              <a:rPr lang="en-US" dirty="0" smtClean="0"/>
              <a:t> Prelim results </a:t>
            </a:r>
            <a:endParaRPr lang="en-US" dirty="0"/>
          </a:p>
        </p:txBody>
      </p:sp>
      <p:sp>
        <p:nvSpPr>
          <p:cNvPr id="3" name="Content Placeholder 2"/>
          <p:cNvSpPr>
            <a:spLocks noGrp="1"/>
          </p:cNvSpPr>
          <p:nvPr>
            <p:ph idx="1"/>
          </p:nvPr>
        </p:nvSpPr>
        <p:spPr>
          <a:xfrm>
            <a:off x="457200" y="1425908"/>
            <a:ext cx="8229600" cy="5336010"/>
          </a:xfrm>
        </p:spPr>
        <p:txBody>
          <a:bodyPr>
            <a:normAutofit fontScale="55000" lnSpcReduction="20000"/>
          </a:bodyPr>
          <a:lstStyle/>
          <a:p>
            <a:pPr marL="0" indent="0">
              <a:buNone/>
            </a:pPr>
            <a:r>
              <a:rPr lang="en-US" dirty="0" smtClean="0"/>
              <a:t>Targeted patients for mechanical </a:t>
            </a:r>
            <a:r>
              <a:rPr lang="en-US" dirty="0" err="1" smtClean="0"/>
              <a:t>thrombectomy</a:t>
            </a:r>
            <a:r>
              <a:rPr lang="en-US" dirty="0" smtClean="0"/>
              <a:t> arriving after 6 </a:t>
            </a:r>
            <a:r>
              <a:rPr lang="en-US" dirty="0" err="1" smtClean="0"/>
              <a:t>hrs</a:t>
            </a:r>
            <a:r>
              <a:rPr lang="en-US" dirty="0" smtClean="0"/>
              <a:t> and up to 24 hours after the onset of stroke symptoms (previously patient must be less than 6 </a:t>
            </a:r>
            <a:r>
              <a:rPr lang="en-US" dirty="0" err="1" smtClean="0"/>
              <a:t>hrs</a:t>
            </a:r>
            <a:r>
              <a:rPr lang="en-US" dirty="0" smtClean="0"/>
              <a:t> from symptom onset)</a:t>
            </a:r>
          </a:p>
          <a:p>
            <a:pPr marL="0" indent="0">
              <a:buNone/>
            </a:pPr>
            <a:r>
              <a:rPr lang="en-US" dirty="0" smtClean="0"/>
              <a:t>Inclusion criteria based on imaging and clinical scores to find patients with a large mismatch between their potentially salvageable penumbra and core infarct</a:t>
            </a:r>
          </a:p>
          <a:p>
            <a:pPr marL="0" indent="0">
              <a:buNone/>
            </a:pPr>
            <a:r>
              <a:rPr lang="en-US" dirty="0" smtClean="0"/>
              <a:t>Prelim results</a:t>
            </a:r>
            <a:endParaRPr lang="en-US" dirty="0"/>
          </a:p>
          <a:p>
            <a:r>
              <a:rPr lang="en-US" dirty="0" smtClean="0"/>
              <a:t>2</a:t>
            </a:r>
            <a:r>
              <a:rPr lang="en-US" dirty="0"/>
              <a:t>-point difference in the 90-day weighted modified Rankin Scale (</a:t>
            </a:r>
            <a:r>
              <a:rPr lang="en-US" dirty="0" err="1"/>
              <a:t>mRS</a:t>
            </a:r>
            <a:r>
              <a:rPr lang="en-US" dirty="0"/>
              <a:t>) </a:t>
            </a:r>
            <a:r>
              <a:rPr lang="en-US" dirty="0" smtClean="0"/>
              <a:t>score</a:t>
            </a:r>
          </a:p>
          <a:p>
            <a:r>
              <a:rPr lang="en-US" dirty="0" smtClean="0"/>
              <a:t>73</a:t>
            </a:r>
            <a:r>
              <a:rPr lang="en-US" dirty="0"/>
              <a:t>% relative reduction of dependency in activities of daily </a:t>
            </a:r>
            <a:r>
              <a:rPr lang="en-US" dirty="0" smtClean="0"/>
              <a:t>living</a:t>
            </a:r>
          </a:p>
          <a:p>
            <a:r>
              <a:rPr lang="en-US" dirty="0" smtClean="0"/>
              <a:t>Number needed </a:t>
            </a:r>
            <a:r>
              <a:rPr lang="en-US" dirty="0"/>
              <a:t>to treat for any lower disability of </a:t>
            </a:r>
            <a:r>
              <a:rPr lang="en-US" dirty="0" smtClean="0"/>
              <a:t>2.0</a:t>
            </a:r>
          </a:p>
          <a:p>
            <a:pPr marL="0" indent="0">
              <a:buNone/>
            </a:pPr>
            <a:r>
              <a:rPr lang="en-US" dirty="0" smtClean="0"/>
              <a:t>This is a huge breakthrough in the treatment of ischemic stroke</a:t>
            </a:r>
          </a:p>
          <a:p>
            <a:pPr marL="0" indent="0">
              <a:buNone/>
            </a:pPr>
            <a:r>
              <a:rPr lang="en-US" dirty="0" smtClean="0"/>
              <a:t>UHCMC is one of the sites participating in this multicenter trial</a:t>
            </a:r>
          </a:p>
          <a:p>
            <a:r>
              <a:rPr lang="en-US" dirty="0" smtClean="0"/>
              <a:t>More details can be found at </a:t>
            </a:r>
            <a:r>
              <a:rPr lang="en-US" dirty="0"/>
              <a:t>https://</a:t>
            </a:r>
            <a:r>
              <a:rPr lang="en-US" dirty="0" err="1"/>
              <a:t>clinicaltrials.gov</a:t>
            </a:r>
            <a:r>
              <a:rPr lang="en-US" dirty="0"/>
              <a:t>/ct2/show/NCT02142283?term=</a:t>
            </a:r>
            <a:r>
              <a:rPr lang="en-US" dirty="0" err="1"/>
              <a:t>dawn+stryker&amp;rank</a:t>
            </a:r>
            <a:r>
              <a:rPr lang="en-US" dirty="0"/>
              <a:t>=</a:t>
            </a:r>
            <a:r>
              <a:rPr lang="en-US" dirty="0" smtClean="0"/>
              <a:t>1</a:t>
            </a:r>
            <a:endParaRPr lang="en-US" dirty="0"/>
          </a:p>
          <a:p>
            <a:endParaRPr lang="en-US" dirty="0"/>
          </a:p>
        </p:txBody>
      </p:sp>
    </p:spTree>
    <p:extLst>
      <p:ext uri="{BB962C8B-B14F-4D97-AF65-F5344CB8AC3E}">
        <p14:creationId xmlns:p14="http://schemas.microsoft.com/office/powerpoint/2010/main" val="30126137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Cited</a:t>
            </a:r>
            <a:endParaRPr lang="en-US" dirty="0"/>
          </a:p>
        </p:txBody>
      </p:sp>
      <p:sp>
        <p:nvSpPr>
          <p:cNvPr id="3" name="Content Placeholder 2"/>
          <p:cNvSpPr>
            <a:spLocks noGrp="1"/>
          </p:cNvSpPr>
          <p:nvPr>
            <p:ph idx="1"/>
          </p:nvPr>
        </p:nvSpPr>
        <p:spPr/>
        <p:txBody>
          <a:bodyPr anchor="t">
            <a:normAutofit fontScale="70000" lnSpcReduction="20000"/>
          </a:bodyPr>
          <a:lstStyle/>
          <a:p>
            <a:pPr marL="0" indent="0">
              <a:buNone/>
            </a:pPr>
            <a:r>
              <a:rPr lang="en-US" sz="1600" dirty="0" smtClean="0"/>
              <a:t>1) </a:t>
            </a:r>
            <a:r>
              <a:rPr lang="en-US" sz="1400" dirty="0"/>
              <a:t>https://</a:t>
            </a:r>
            <a:r>
              <a:rPr lang="en-US" sz="1400" dirty="0" err="1"/>
              <a:t>www.ncbi.nlm.nih.gov</a:t>
            </a:r>
            <a:r>
              <a:rPr lang="en-US" sz="1400" dirty="0"/>
              <a:t>/</a:t>
            </a:r>
            <a:r>
              <a:rPr lang="en-US" sz="1400" dirty="0" err="1"/>
              <a:t>pmc</a:t>
            </a:r>
            <a:r>
              <a:rPr lang="en-US" sz="1400" dirty="0"/>
              <a:t>/articles/PMC4338528</a:t>
            </a:r>
            <a:r>
              <a:rPr lang="en-US" sz="1400" dirty="0" smtClean="0"/>
              <a:t>/</a:t>
            </a:r>
            <a:endParaRPr lang="en-US" sz="1600" dirty="0" smtClean="0"/>
          </a:p>
          <a:p>
            <a:pPr marL="0" indent="0">
              <a:buNone/>
            </a:pPr>
            <a:r>
              <a:rPr lang="en-US" sz="1600" dirty="0" smtClean="0"/>
              <a:t>B) https</a:t>
            </a:r>
            <a:r>
              <a:rPr lang="en-US" sz="1600" dirty="0"/>
              <a:t>://</a:t>
            </a:r>
            <a:r>
              <a:rPr lang="en-US" sz="1600" dirty="0" err="1"/>
              <a:t>teddybrain.wordpress.com</a:t>
            </a:r>
            <a:r>
              <a:rPr lang="en-US" sz="1600" dirty="0"/>
              <a:t>/2013/03/16/alberta-stroke-program-early-ct-score-aspects-in-ischemic-stroke</a:t>
            </a:r>
            <a:r>
              <a:rPr lang="en-US" sz="1600" dirty="0" smtClean="0"/>
              <a:t>/ </a:t>
            </a:r>
            <a:r>
              <a:rPr lang="en-US" sz="1600" dirty="0"/>
              <a:t>(accessed June 21, 2017)</a:t>
            </a:r>
            <a:r>
              <a:rPr lang="en-US" sz="1600" dirty="0" smtClean="0"/>
              <a:t>.</a:t>
            </a:r>
          </a:p>
          <a:p>
            <a:pPr marL="0" indent="0">
              <a:buNone/>
            </a:pPr>
            <a:r>
              <a:rPr lang="en-US" sz="1600" dirty="0" smtClean="0"/>
              <a:t>C) </a:t>
            </a:r>
            <a:r>
              <a:rPr lang="en-US" sz="1600" dirty="0">
                <a:hlinkClick r:id="rId2"/>
              </a:rPr>
              <a:t>http://www.medscape.com/viewarticle/</a:t>
            </a:r>
            <a:r>
              <a:rPr lang="en-US" sz="1600" dirty="0" smtClean="0">
                <a:hlinkClick r:id="rId2"/>
              </a:rPr>
              <a:t>880144</a:t>
            </a:r>
            <a:endParaRPr lang="en-US" sz="1600" dirty="0" smtClean="0"/>
          </a:p>
          <a:p>
            <a:pPr marL="0" indent="0">
              <a:buNone/>
            </a:pPr>
            <a:r>
              <a:rPr lang="en-US" sz="1600" dirty="0" smtClean="0"/>
              <a:t>D)</a:t>
            </a:r>
            <a:r>
              <a:rPr lang="en-US" sz="1600" dirty="0"/>
              <a:t> </a:t>
            </a:r>
            <a:r>
              <a:rPr lang="en-US" sz="1600" dirty="0">
                <a:hlinkClick r:id="rId3"/>
              </a:rPr>
              <a:t>http://www.voxel.pl/en/indications-and-contraindications-magnetic-resonance-</a:t>
            </a:r>
            <a:r>
              <a:rPr lang="en-US" sz="1600" dirty="0" smtClean="0">
                <a:hlinkClick r:id="rId3"/>
              </a:rPr>
              <a:t>imaging</a:t>
            </a:r>
            <a:endParaRPr lang="en-US" sz="1600" dirty="0" smtClean="0"/>
          </a:p>
          <a:p>
            <a:pPr marL="0" indent="0">
              <a:buNone/>
            </a:pPr>
            <a:r>
              <a:rPr lang="en-US" sz="1600" dirty="0" smtClean="0"/>
              <a:t>E) </a:t>
            </a:r>
            <a:r>
              <a:rPr lang="en-US" sz="1600" dirty="0"/>
              <a:t>https://</a:t>
            </a:r>
            <a:r>
              <a:rPr lang="en-US" sz="1600" dirty="0" err="1"/>
              <a:t>ccforum.biomedcentral.com</a:t>
            </a:r>
            <a:r>
              <a:rPr lang="en-US" sz="1600" dirty="0"/>
              <a:t>/articles/10.1186/</a:t>
            </a:r>
            <a:r>
              <a:rPr lang="en-US" sz="1600" dirty="0" smtClean="0"/>
              <a:t>cc5958</a:t>
            </a:r>
            <a:endParaRPr lang="en-US" sz="1600" dirty="0"/>
          </a:p>
          <a:p>
            <a:pPr marL="0" indent="0">
              <a:buNone/>
            </a:pPr>
            <a:r>
              <a:rPr lang="en-US" sz="1600" dirty="0" smtClean="0"/>
              <a:t>F) </a:t>
            </a:r>
            <a:r>
              <a:rPr lang="en-US" sz="1600" dirty="0" smtClean="0">
                <a:hlinkClick r:id="rId4"/>
              </a:rPr>
              <a:t>http</a:t>
            </a:r>
            <a:r>
              <a:rPr lang="en-US" sz="1600" dirty="0">
                <a:hlinkClick r:id="rId4"/>
              </a:rPr>
              <a:t>://stroke.ahajournals.org/content/strokeaha/44/1/29.</a:t>
            </a:r>
            <a:r>
              <a:rPr lang="en-US" sz="1600" dirty="0" smtClean="0">
                <a:hlinkClick r:id="rId4"/>
              </a:rPr>
              <a:t>full.pdf</a:t>
            </a:r>
            <a:endParaRPr lang="en-US" sz="1600" dirty="0" smtClean="0"/>
          </a:p>
          <a:p>
            <a:pPr marL="0" indent="0">
              <a:buNone/>
            </a:pPr>
            <a:r>
              <a:rPr lang="en-US" sz="1600" dirty="0" smtClean="0"/>
              <a:t>G) </a:t>
            </a:r>
            <a:r>
              <a:rPr lang="en-US" sz="1600" dirty="0" smtClean="0">
                <a:hlinkClick r:id="rId5"/>
              </a:rPr>
              <a:t>https</a:t>
            </a:r>
            <a:r>
              <a:rPr lang="en-US" sz="1600" dirty="0">
                <a:hlinkClick r:id="rId5"/>
              </a:rPr>
              <a:t>://radiopaedia.org/articles/hydrocephalus-vs-atrophy-</a:t>
            </a:r>
            <a:r>
              <a:rPr lang="en-US" sz="1600" dirty="0" smtClean="0">
                <a:hlinkClick r:id="rId5"/>
              </a:rPr>
              <a:t>1</a:t>
            </a:r>
            <a:endParaRPr lang="en-US" sz="1600" dirty="0" smtClean="0"/>
          </a:p>
          <a:p>
            <a:pPr marL="0" indent="0">
              <a:buNone/>
            </a:pPr>
            <a:r>
              <a:rPr lang="en-US" sz="1400" dirty="0"/>
              <a:t>https://</a:t>
            </a:r>
            <a:r>
              <a:rPr lang="en-US" sz="1400" dirty="0" err="1"/>
              <a:t>radiopaedia.org</a:t>
            </a:r>
            <a:r>
              <a:rPr lang="en-US" sz="1400" dirty="0"/>
              <a:t>/articles/brain-</a:t>
            </a:r>
            <a:r>
              <a:rPr lang="en-US" sz="1400" dirty="0" smtClean="0"/>
              <a:t>metastases</a:t>
            </a:r>
            <a:endParaRPr lang="en-US" sz="1600" dirty="0"/>
          </a:p>
          <a:p>
            <a:pPr marL="0" indent="0">
              <a:buNone/>
            </a:pPr>
            <a:r>
              <a:rPr lang="en-US" sz="1600" dirty="0"/>
              <a:t>https://</a:t>
            </a:r>
            <a:r>
              <a:rPr lang="en-US" sz="1600" dirty="0" err="1"/>
              <a:t>radiopaedia.org</a:t>
            </a:r>
            <a:r>
              <a:rPr lang="en-US" sz="1600" dirty="0"/>
              <a:t>/articles/chance-</a:t>
            </a:r>
            <a:r>
              <a:rPr lang="en-US" sz="1600" dirty="0" smtClean="0"/>
              <a:t>fracture</a:t>
            </a:r>
          </a:p>
          <a:p>
            <a:pPr marL="0" indent="0">
              <a:buNone/>
            </a:pPr>
            <a:r>
              <a:rPr lang="en-US" sz="1600" dirty="0" smtClean="0"/>
              <a:t>H) https</a:t>
            </a:r>
            <a:r>
              <a:rPr lang="en-US" sz="1600" dirty="0"/>
              <a:t>://</a:t>
            </a:r>
            <a:r>
              <a:rPr lang="en-US" sz="1600" dirty="0" err="1"/>
              <a:t>radiopaedia.org</a:t>
            </a:r>
            <a:r>
              <a:rPr lang="en-US" sz="1600" dirty="0"/>
              <a:t>/articles/obstructive-hydrocephalus</a:t>
            </a:r>
          </a:p>
          <a:p>
            <a:pPr marL="0" indent="0">
              <a:buNone/>
            </a:pPr>
            <a:r>
              <a:rPr lang="en-US" sz="1600" dirty="0" smtClean="0"/>
              <a:t>https</a:t>
            </a:r>
            <a:r>
              <a:rPr lang="en-US" sz="1600" dirty="0"/>
              <a:t>://</a:t>
            </a:r>
            <a:r>
              <a:rPr lang="en-US" sz="1600" dirty="0" err="1"/>
              <a:t>radiopaedia.org</a:t>
            </a:r>
            <a:r>
              <a:rPr lang="en-US" sz="1600" dirty="0"/>
              <a:t>/articles/communicating-</a:t>
            </a:r>
            <a:r>
              <a:rPr lang="en-US" sz="1600" dirty="0" smtClean="0"/>
              <a:t>hydrocephalus</a:t>
            </a:r>
          </a:p>
          <a:p>
            <a:pPr marL="0" indent="0">
              <a:buNone/>
            </a:pPr>
            <a:r>
              <a:rPr lang="en-US" sz="1600" dirty="0" err="1"/>
              <a:t>Mandell</a:t>
            </a:r>
            <a:r>
              <a:rPr lang="en-US" sz="1600" dirty="0"/>
              <a:t>, J. (2013). </a:t>
            </a:r>
            <a:r>
              <a:rPr lang="en-US" sz="1600" i="1" dirty="0"/>
              <a:t>Core radiology: a visual approach to diagnostic imaging</a:t>
            </a:r>
            <a:r>
              <a:rPr lang="en-US" sz="1600" dirty="0"/>
              <a:t>. Cambridge: Cambridge University Press</a:t>
            </a:r>
            <a:r>
              <a:rPr lang="en-US" sz="1600" dirty="0" smtClean="0"/>
              <a:t>.</a:t>
            </a:r>
          </a:p>
          <a:p>
            <a:pPr marL="0" indent="0">
              <a:buNone/>
            </a:pPr>
            <a:r>
              <a:rPr lang="en-US" sz="1600" dirty="0"/>
              <a:t>http://</a:t>
            </a:r>
            <a:r>
              <a:rPr lang="en-US" sz="1600" dirty="0" err="1"/>
              <a:t>www.ajronline.org</a:t>
            </a:r>
            <a:r>
              <a:rPr lang="en-US" sz="1600" dirty="0"/>
              <a:t>/</a:t>
            </a:r>
            <a:r>
              <a:rPr lang="en-US" sz="1600" dirty="0" err="1"/>
              <a:t>doi</a:t>
            </a:r>
            <a:r>
              <a:rPr lang="en-US" sz="1600" dirty="0"/>
              <a:t>/full/10.2214/AJR.14.13228</a:t>
            </a:r>
          </a:p>
          <a:p>
            <a:pPr marL="0" indent="0">
              <a:buNone/>
            </a:pPr>
            <a:r>
              <a:rPr lang="en-US" sz="1600" dirty="0">
                <a:hlinkClick r:id="rId6"/>
              </a:rPr>
              <a:t>https://www.ncbi.nlm.nih.gov/pubmed/</a:t>
            </a:r>
            <a:r>
              <a:rPr lang="en-US" sz="1600" dirty="0" smtClean="0">
                <a:hlinkClick r:id="rId6"/>
              </a:rPr>
              <a:t>21844052</a:t>
            </a:r>
            <a:endParaRPr lang="en-US" sz="1600" dirty="0" smtClean="0"/>
          </a:p>
          <a:p>
            <a:pPr marL="0" indent="0">
              <a:buNone/>
            </a:pPr>
            <a:r>
              <a:rPr lang="en-US" sz="1400" dirty="0" err="1"/>
              <a:t>Hojjati</a:t>
            </a:r>
            <a:r>
              <a:rPr lang="en-US" sz="1400" dirty="0"/>
              <a:t>, M., </a:t>
            </a:r>
            <a:r>
              <a:rPr lang="en-US" sz="1400" dirty="0" err="1"/>
              <a:t>Badve</a:t>
            </a:r>
            <a:r>
              <a:rPr lang="en-US" sz="1400" dirty="0"/>
              <a:t>, C., </a:t>
            </a:r>
            <a:r>
              <a:rPr lang="en-US" sz="1400" dirty="0" err="1"/>
              <a:t>Garg</a:t>
            </a:r>
            <a:r>
              <a:rPr lang="en-US" sz="1400" dirty="0"/>
              <a:t>, V., </a:t>
            </a:r>
            <a:r>
              <a:rPr lang="en-US" sz="1400" dirty="0" err="1"/>
              <a:t>Tatsuoka</a:t>
            </a:r>
            <a:r>
              <a:rPr lang="en-US" sz="1400" dirty="0"/>
              <a:t>, C., Rogers, L., Sloan, A., . . . Wolansky, L. J. (2017). Role of FDG-PET/MRI, FDG-PET/CT, and Dynamic Susceptibility Contrast Perfusion MRI in Differentiating Radiation Necrosis from Tumor Recurrence in Glioblastomas. Journal of Neuroimaging. doi:10.1111/jon.12460</a:t>
            </a:r>
          </a:p>
          <a:p>
            <a:pPr marL="0" indent="0">
              <a:buNone/>
            </a:pPr>
            <a:endParaRPr lang="en-US" sz="1600" dirty="0"/>
          </a:p>
          <a:p>
            <a:pPr marL="400050" indent="-400050">
              <a:buFont typeface="Arial" pitchFamily="34" charset="0"/>
              <a:buAutoNum type="romanUcParenR"/>
            </a:pPr>
            <a:endParaRPr lang="en-US" sz="1600" dirty="0"/>
          </a:p>
          <a:p>
            <a:pPr marL="400050" indent="-400050">
              <a:buAutoNum type="romanUcParenR"/>
            </a:pPr>
            <a:endParaRPr lang="en-US" sz="1600" dirty="0"/>
          </a:p>
          <a:p>
            <a:pPr marL="0" indent="0">
              <a:buNone/>
            </a:pPr>
            <a:endParaRPr lang="en-US" sz="1600" dirty="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a:p>
          <a:p>
            <a:pPr marL="0" indent="0">
              <a:buNone/>
            </a:pPr>
            <a:endParaRPr lang="en-US" sz="1600" dirty="0"/>
          </a:p>
        </p:txBody>
      </p:sp>
    </p:spTree>
    <p:extLst>
      <p:ext uri="{BB962C8B-B14F-4D97-AF65-F5344CB8AC3E}">
        <p14:creationId xmlns:p14="http://schemas.microsoft.com/office/powerpoint/2010/main" val="1970929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When to use it</a:t>
            </a:r>
            <a:endParaRPr lang="en-US" dirty="0"/>
          </a:p>
        </p:txBody>
      </p:sp>
      <p:sp>
        <p:nvSpPr>
          <p:cNvPr id="3" name="Content Placeholder 2"/>
          <p:cNvSpPr>
            <a:spLocks noGrp="1"/>
          </p:cNvSpPr>
          <p:nvPr>
            <p:ph idx="1"/>
          </p:nvPr>
        </p:nvSpPr>
        <p:spPr>
          <a:xfrm>
            <a:off x="386703" y="1600200"/>
            <a:ext cx="4959997" cy="4525963"/>
          </a:xfrm>
        </p:spPr>
        <p:txBody>
          <a:bodyPr anchor="t">
            <a:normAutofit fontScale="62500" lnSpcReduction="20000"/>
          </a:bodyPr>
          <a:lstStyle/>
          <a:p>
            <a:r>
              <a:rPr lang="en-US" dirty="0" smtClean="0"/>
              <a:t>MRI is very good at distinguishing between soft tissues and therefore is very good at evaluating solid organs</a:t>
            </a:r>
          </a:p>
          <a:p>
            <a:endParaRPr lang="en-US" dirty="0" smtClean="0"/>
          </a:p>
          <a:p>
            <a:r>
              <a:rPr lang="en-US" dirty="0" smtClean="0"/>
              <a:t>Other strengths are evaluating </a:t>
            </a:r>
            <a:r>
              <a:rPr lang="en-US" dirty="0"/>
              <a:t>tendons and ligaments in </a:t>
            </a:r>
            <a:r>
              <a:rPr lang="en-US" dirty="0" smtClean="0"/>
              <a:t>joints and bone marrow; brain and spinal cord</a:t>
            </a:r>
          </a:p>
          <a:p>
            <a:endParaRPr lang="en-US" dirty="0" smtClean="0"/>
          </a:p>
          <a:p>
            <a:r>
              <a:rPr lang="en-US" dirty="0" smtClean="0"/>
              <a:t>No radiation makes it’s use ideal for use in children and pregnant patients</a:t>
            </a:r>
          </a:p>
        </p:txBody>
      </p:sp>
      <p:pic>
        <p:nvPicPr>
          <p:cNvPr id="5" name="Picture 4"/>
          <p:cNvPicPr>
            <a:picLocks noChangeAspect="1"/>
          </p:cNvPicPr>
          <p:nvPr/>
        </p:nvPicPr>
        <p:blipFill>
          <a:blip r:embed="rId3"/>
          <a:stretch>
            <a:fillRect/>
          </a:stretch>
        </p:blipFill>
        <p:spPr>
          <a:xfrm>
            <a:off x="5346700" y="1600200"/>
            <a:ext cx="3797300" cy="4673600"/>
          </a:xfrm>
          <a:prstGeom prst="rect">
            <a:avLst/>
          </a:prstGeom>
        </p:spPr>
      </p:pic>
      <p:sp>
        <p:nvSpPr>
          <p:cNvPr id="4" name="TextBox 3"/>
          <p:cNvSpPr txBox="1"/>
          <p:nvPr/>
        </p:nvSpPr>
        <p:spPr>
          <a:xfrm>
            <a:off x="4066476" y="6547010"/>
            <a:ext cx="5077524" cy="400110"/>
          </a:xfrm>
          <a:prstGeom prst="rect">
            <a:avLst/>
          </a:prstGeom>
          <a:noFill/>
        </p:spPr>
        <p:txBody>
          <a:bodyPr wrap="square" rtlCol="0">
            <a:spAutoFit/>
          </a:bodyPr>
          <a:lstStyle/>
          <a:p>
            <a:pPr algn="r"/>
            <a:r>
              <a:rPr lang="en-US" sz="1000" dirty="0" smtClean="0"/>
              <a:t>Image from </a:t>
            </a:r>
            <a:r>
              <a:rPr lang="en-US" sz="1000" dirty="0"/>
              <a:t>https://</a:t>
            </a:r>
            <a:r>
              <a:rPr lang="en-US" sz="1000" dirty="0" err="1"/>
              <a:t>www.birthinjuryjustice.org</a:t>
            </a:r>
            <a:r>
              <a:rPr lang="en-US" sz="1000" dirty="0"/>
              <a:t>/</a:t>
            </a:r>
            <a:r>
              <a:rPr lang="en-US" sz="1000" dirty="0" err="1"/>
              <a:t>wp</a:t>
            </a:r>
            <a:r>
              <a:rPr lang="en-US" sz="1000" dirty="0"/>
              <a:t>-content/uploads/2013/01/Fetal-</a:t>
            </a:r>
            <a:r>
              <a:rPr lang="en-US" sz="1000" dirty="0" err="1"/>
              <a:t>MRI.jpg</a:t>
            </a:r>
            <a:endParaRPr lang="en-US" sz="1000" dirty="0"/>
          </a:p>
          <a:p>
            <a:pPr algn="r"/>
            <a:endParaRPr lang="en-US" sz="1000" dirty="0"/>
          </a:p>
        </p:txBody>
      </p:sp>
    </p:spTree>
    <p:extLst>
      <p:ext uri="{BB962C8B-B14F-4D97-AF65-F5344CB8AC3E}">
        <p14:creationId xmlns:p14="http://schemas.microsoft.com/office/powerpoint/2010/main" val="4024167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Common uses for different organs</a:t>
            </a:r>
            <a:endParaRPr lang="en-US" dirty="0"/>
          </a:p>
        </p:txBody>
      </p:sp>
      <p:sp>
        <p:nvSpPr>
          <p:cNvPr id="3" name="Content Placeholder 2"/>
          <p:cNvSpPr>
            <a:spLocks noGrp="1"/>
          </p:cNvSpPr>
          <p:nvPr>
            <p:ph idx="1"/>
          </p:nvPr>
        </p:nvSpPr>
        <p:spPr/>
        <p:txBody>
          <a:bodyPr anchor="t">
            <a:normAutofit fontScale="55000" lnSpcReduction="20000"/>
          </a:bodyPr>
          <a:lstStyle/>
          <a:p>
            <a:pPr marL="0" indent="0">
              <a:buNone/>
            </a:pPr>
            <a:r>
              <a:rPr lang="en-US" dirty="0" smtClean="0"/>
              <a:t>Brain</a:t>
            </a:r>
          </a:p>
          <a:p>
            <a:r>
              <a:rPr lang="en-US" dirty="0" smtClean="0"/>
              <a:t>Will be discussed in detail</a:t>
            </a:r>
          </a:p>
          <a:p>
            <a:r>
              <a:rPr lang="en-US" dirty="0" smtClean="0"/>
              <a:t>Generally best study for everything except acute trauma or concern for intracranial hemorrhage</a:t>
            </a:r>
          </a:p>
          <a:p>
            <a:r>
              <a:rPr lang="en-US" dirty="0" smtClean="0"/>
              <a:t>CT is often the initial study of choice in the emergency department</a:t>
            </a:r>
          </a:p>
          <a:p>
            <a:r>
              <a:rPr lang="en-US" dirty="0" smtClean="0"/>
              <a:t>Ultrasound used in neonates because their open </a:t>
            </a:r>
            <a:r>
              <a:rPr lang="en-US" dirty="0" err="1" smtClean="0"/>
              <a:t>fontanelle</a:t>
            </a:r>
            <a:r>
              <a:rPr lang="en-US" dirty="0" smtClean="0"/>
              <a:t> provide a window for US scanning and no sedation is needed</a:t>
            </a:r>
          </a:p>
          <a:p>
            <a:pPr marL="0" indent="0">
              <a:buNone/>
            </a:pPr>
            <a:r>
              <a:rPr lang="en-US" dirty="0" smtClean="0"/>
              <a:t>Spine</a:t>
            </a:r>
          </a:p>
          <a:p>
            <a:r>
              <a:rPr lang="en-US" dirty="0" smtClean="0"/>
              <a:t>CT has highest resolution to detect fractures</a:t>
            </a:r>
          </a:p>
          <a:p>
            <a:r>
              <a:rPr lang="en-US" dirty="0" smtClean="0"/>
              <a:t>MRI best for evaluating spinal cord, ligament injuries, disc pathology, hematomas, and osteomyelitis/</a:t>
            </a:r>
            <a:r>
              <a:rPr lang="en-US" dirty="0" err="1" smtClean="0"/>
              <a:t>discitis</a:t>
            </a:r>
            <a:endParaRPr lang="en-US" dirty="0"/>
          </a:p>
        </p:txBody>
      </p:sp>
    </p:spTree>
    <p:extLst>
      <p:ext uri="{BB962C8B-B14F-4D97-AF65-F5344CB8AC3E}">
        <p14:creationId xmlns:p14="http://schemas.microsoft.com/office/powerpoint/2010/main" val="601785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Common uses for different organs</a:t>
            </a:r>
            <a:endParaRPr lang="en-US" dirty="0"/>
          </a:p>
        </p:txBody>
      </p:sp>
      <p:sp>
        <p:nvSpPr>
          <p:cNvPr id="3" name="Content Placeholder 2"/>
          <p:cNvSpPr>
            <a:spLocks noGrp="1"/>
          </p:cNvSpPr>
          <p:nvPr>
            <p:ph idx="1"/>
          </p:nvPr>
        </p:nvSpPr>
        <p:spPr>
          <a:xfrm>
            <a:off x="457200" y="1600200"/>
            <a:ext cx="4389967" cy="5257800"/>
          </a:xfrm>
        </p:spPr>
        <p:txBody>
          <a:bodyPr anchor="t">
            <a:normAutofit fontScale="70000" lnSpcReduction="20000"/>
          </a:bodyPr>
          <a:lstStyle/>
          <a:p>
            <a:pPr marL="0" indent="0">
              <a:buNone/>
            </a:pPr>
            <a:r>
              <a:rPr lang="en-US" dirty="0" smtClean="0"/>
              <a:t>Chest</a:t>
            </a:r>
          </a:p>
          <a:p>
            <a:r>
              <a:rPr lang="en-US" dirty="0" smtClean="0"/>
              <a:t>Lungs</a:t>
            </a:r>
          </a:p>
          <a:p>
            <a:pPr lvl="1"/>
            <a:r>
              <a:rPr lang="en-US" dirty="0" smtClean="0"/>
              <a:t>CT is much superior</a:t>
            </a:r>
          </a:p>
          <a:p>
            <a:r>
              <a:rPr lang="en-US" dirty="0" err="1" smtClean="0"/>
              <a:t>Mediastinal</a:t>
            </a:r>
            <a:r>
              <a:rPr lang="en-US" dirty="0" smtClean="0"/>
              <a:t> masses</a:t>
            </a:r>
          </a:p>
          <a:p>
            <a:pPr lvl="1"/>
            <a:r>
              <a:rPr lang="en-US" dirty="0" smtClean="0"/>
              <a:t>MRI is generally the study of choice</a:t>
            </a:r>
          </a:p>
          <a:p>
            <a:r>
              <a:rPr lang="en-US" dirty="0" smtClean="0"/>
              <a:t>Heart</a:t>
            </a:r>
          </a:p>
          <a:p>
            <a:pPr lvl="1"/>
            <a:r>
              <a:rPr lang="en-US" dirty="0" smtClean="0"/>
              <a:t>Congenital anomalies</a:t>
            </a:r>
          </a:p>
          <a:p>
            <a:pPr lvl="1"/>
            <a:r>
              <a:rPr lang="en-US" dirty="0" smtClean="0"/>
              <a:t>Tumors and ischemic, infectious, and inflammatory conditions</a:t>
            </a:r>
            <a:endParaRPr lang="en-US" dirty="0"/>
          </a:p>
        </p:txBody>
      </p:sp>
      <p:sp>
        <p:nvSpPr>
          <p:cNvPr id="4" name="TextBox 3"/>
          <p:cNvSpPr txBox="1"/>
          <p:nvPr/>
        </p:nvSpPr>
        <p:spPr>
          <a:xfrm>
            <a:off x="4851208" y="1528860"/>
            <a:ext cx="4292792" cy="307777"/>
          </a:xfrm>
          <a:prstGeom prst="rect">
            <a:avLst/>
          </a:prstGeom>
          <a:noFill/>
        </p:spPr>
        <p:txBody>
          <a:bodyPr wrap="square" rtlCol="0">
            <a:spAutoFit/>
          </a:bodyPr>
          <a:lstStyle/>
          <a:p>
            <a:r>
              <a:rPr lang="en-US" sz="1400" dirty="0" smtClean="0"/>
              <a:t>MRI SSFP cine images showing a normal heart beating.</a:t>
            </a:r>
            <a:endParaRPr lang="en-US" sz="1400" dirty="0"/>
          </a:p>
        </p:txBody>
      </p:sp>
      <p:pic>
        <p:nvPicPr>
          <p:cNvPr id="5" name="cardia MR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7043" b="7183"/>
          <a:stretch/>
        </p:blipFill>
        <p:spPr>
          <a:xfrm>
            <a:off x="4908292" y="1913936"/>
            <a:ext cx="4134957" cy="3793631"/>
          </a:xfrm>
          <a:prstGeom prst="rect">
            <a:avLst/>
          </a:prstGeom>
        </p:spPr>
      </p:pic>
    </p:spTree>
    <p:extLst>
      <p:ext uri="{BB962C8B-B14F-4D97-AF65-F5344CB8AC3E}">
        <p14:creationId xmlns:p14="http://schemas.microsoft.com/office/powerpoint/2010/main" val="42861639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Common uses for different organs</a:t>
            </a:r>
            <a:endParaRPr lang="en-US" dirty="0"/>
          </a:p>
        </p:txBody>
      </p:sp>
      <p:sp>
        <p:nvSpPr>
          <p:cNvPr id="3" name="Content Placeholder 2"/>
          <p:cNvSpPr>
            <a:spLocks noGrp="1"/>
          </p:cNvSpPr>
          <p:nvPr>
            <p:ph idx="1"/>
          </p:nvPr>
        </p:nvSpPr>
        <p:spPr>
          <a:xfrm>
            <a:off x="457201" y="1600200"/>
            <a:ext cx="4368800" cy="5099050"/>
          </a:xfrm>
        </p:spPr>
        <p:txBody>
          <a:bodyPr anchor="t">
            <a:normAutofit fontScale="70000" lnSpcReduction="20000"/>
          </a:bodyPr>
          <a:lstStyle/>
          <a:p>
            <a:pPr marL="0" indent="0">
              <a:buNone/>
            </a:pPr>
            <a:r>
              <a:rPr lang="en-US" dirty="0" smtClean="0"/>
              <a:t>Abdomen</a:t>
            </a:r>
          </a:p>
          <a:p>
            <a:r>
              <a:rPr lang="en-US" dirty="0" smtClean="0"/>
              <a:t>MRI is study of choice for evaluating tumors of the stomach, liver, kidney, pancreas, adrenal glands, and gallbladder</a:t>
            </a:r>
          </a:p>
          <a:p>
            <a:r>
              <a:rPr lang="en-US" dirty="0" smtClean="0"/>
              <a:t>MR </a:t>
            </a:r>
            <a:r>
              <a:rPr lang="en-US" dirty="0" err="1" smtClean="0"/>
              <a:t>Enterography</a:t>
            </a:r>
            <a:r>
              <a:rPr lang="en-US" dirty="0" smtClean="0"/>
              <a:t> is great for evaluating </a:t>
            </a:r>
            <a:r>
              <a:rPr lang="en-US" dirty="0" err="1" smtClean="0"/>
              <a:t>Crohn’s</a:t>
            </a:r>
            <a:r>
              <a:rPr lang="en-US" dirty="0" smtClean="0"/>
              <a:t> disease, ulcerative colitis, or other inflammatory pathologies</a:t>
            </a:r>
          </a:p>
          <a:p>
            <a:pPr marL="0" indent="0">
              <a:buNone/>
            </a:pPr>
            <a:endParaRPr lang="en-US" dirty="0" smtClean="0"/>
          </a:p>
        </p:txBody>
      </p:sp>
      <p:pic>
        <p:nvPicPr>
          <p:cNvPr id="6" name="Picture 5" descr="liver hepatic mets T1 thrive post Gd 60s.jpg"/>
          <p:cNvPicPr>
            <a:picLocks noChangeAspect="1"/>
          </p:cNvPicPr>
          <p:nvPr/>
        </p:nvPicPr>
        <p:blipFill rotWithShape="1">
          <a:blip r:embed="rId2">
            <a:extLst>
              <a:ext uri="{28A0092B-C50C-407E-A947-70E740481C1C}">
                <a14:useLocalDpi xmlns:a14="http://schemas.microsoft.com/office/drawing/2010/main" val="0"/>
              </a:ext>
            </a:extLst>
          </a:blip>
          <a:srcRect t="10560" b="13019"/>
          <a:stretch/>
        </p:blipFill>
        <p:spPr>
          <a:xfrm>
            <a:off x="5302250" y="3691947"/>
            <a:ext cx="3492499" cy="2019300"/>
          </a:xfrm>
          <a:prstGeom prst="rect">
            <a:avLst/>
          </a:prstGeom>
        </p:spPr>
      </p:pic>
      <p:pic>
        <p:nvPicPr>
          <p:cNvPr id="7" name="Picture 6" descr="liver hepatic mets T2.jpg"/>
          <p:cNvPicPr>
            <a:picLocks noChangeAspect="1"/>
          </p:cNvPicPr>
          <p:nvPr/>
        </p:nvPicPr>
        <p:blipFill rotWithShape="1">
          <a:blip r:embed="rId3">
            <a:extLst>
              <a:ext uri="{28A0092B-C50C-407E-A947-70E740481C1C}">
                <a14:useLocalDpi xmlns:a14="http://schemas.microsoft.com/office/drawing/2010/main" val="0"/>
              </a:ext>
            </a:extLst>
          </a:blip>
          <a:srcRect t="5445" b="7411"/>
          <a:stretch/>
        </p:blipFill>
        <p:spPr>
          <a:xfrm>
            <a:off x="5302250" y="1278947"/>
            <a:ext cx="3492499" cy="2286000"/>
          </a:xfrm>
          <a:prstGeom prst="rect">
            <a:avLst/>
          </a:prstGeom>
        </p:spPr>
      </p:pic>
      <p:sp>
        <p:nvSpPr>
          <p:cNvPr id="8" name="TextBox 7"/>
          <p:cNvSpPr txBox="1"/>
          <p:nvPr/>
        </p:nvSpPr>
        <p:spPr>
          <a:xfrm>
            <a:off x="5302250" y="5675817"/>
            <a:ext cx="3492500" cy="1169551"/>
          </a:xfrm>
          <a:prstGeom prst="rect">
            <a:avLst/>
          </a:prstGeom>
          <a:noFill/>
        </p:spPr>
        <p:txBody>
          <a:bodyPr wrap="square" rtlCol="0">
            <a:spAutoFit/>
          </a:bodyPr>
          <a:lstStyle/>
          <a:p>
            <a:r>
              <a:rPr lang="en-US" sz="1400" dirty="0" smtClean="0"/>
              <a:t>Above T2 weighted image showing innumerable T2 bright lesions in a patient with metastatic cancer to the liver. Below T1 weight post Gd image showing ring enhancement of several of the lesions.</a:t>
            </a:r>
            <a:endParaRPr lang="en-US" sz="1400" dirty="0"/>
          </a:p>
        </p:txBody>
      </p:sp>
    </p:spTree>
    <p:extLst>
      <p:ext uri="{BB962C8B-B14F-4D97-AF65-F5344CB8AC3E}">
        <p14:creationId xmlns:p14="http://schemas.microsoft.com/office/powerpoint/2010/main" val="391998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Common uses for different organs</a:t>
            </a:r>
            <a:endParaRPr lang="en-US" dirty="0"/>
          </a:p>
        </p:txBody>
      </p:sp>
      <p:sp>
        <p:nvSpPr>
          <p:cNvPr id="3" name="Content Placeholder 2"/>
          <p:cNvSpPr>
            <a:spLocks noGrp="1"/>
          </p:cNvSpPr>
          <p:nvPr>
            <p:ph idx="1"/>
          </p:nvPr>
        </p:nvSpPr>
        <p:spPr>
          <a:xfrm>
            <a:off x="457200" y="1600200"/>
            <a:ext cx="4591050" cy="4525963"/>
          </a:xfrm>
        </p:spPr>
        <p:txBody>
          <a:bodyPr anchor="t">
            <a:normAutofit fontScale="85000" lnSpcReduction="10000"/>
          </a:bodyPr>
          <a:lstStyle/>
          <a:p>
            <a:pPr marL="0" indent="0">
              <a:buNone/>
            </a:pPr>
            <a:r>
              <a:rPr lang="en-US" dirty="0" smtClean="0"/>
              <a:t>Pelvis</a:t>
            </a:r>
          </a:p>
          <a:p>
            <a:r>
              <a:rPr lang="en-US" dirty="0" smtClean="0"/>
              <a:t>MR is the study of choice for</a:t>
            </a:r>
          </a:p>
          <a:p>
            <a:pPr lvl="1"/>
            <a:r>
              <a:rPr lang="en-US" dirty="0" smtClean="0"/>
              <a:t>Uterine and ovarian tumors</a:t>
            </a:r>
          </a:p>
          <a:p>
            <a:pPr lvl="1"/>
            <a:r>
              <a:rPr lang="en-US" dirty="0" smtClean="0"/>
              <a:t>Prostate gland for cancer</a:t>
            </a:r>
          </a:p>
          <a:p>
            <a:pPr lvl="2"/>
            <a:r>
              <a:rPr lang="en-US" smtClean="0"/>
              <a:t>PI RADs scoring </a:t>
            </a:r>
            <a:r>
              <a:rPr lang="en-US" dirty="0" smtClean="0"/>
              <a:t>system is a structured reporting system to evaluate the risk of cancer for lesions in the prostate gland</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1084" y="1706033"/>
            <a:ext cx="3517302" cy="4075000"/>
          </a:xfrm>
          <a:prstGeom prst="rect">
            <a:avLst/>
          </a:prstGeom>
        </p:spPr>
      </p:pic>
      <p:sp>
        <p:nvSpPr>
          <p:cNvPr id="12" name="Rectangle 11"/>
          <p:cNvSpPr/>
          <p:nvPr/>
        </p:nvSpPr>
        <p:spPr>
          <a:xfrm>
            <a:off x="5281085" y="5805294"/>
            <a:ext cx="3517302" cy="738664"/>
          </a:xfrm>
          <a:prstGeom prst="rect">
            <a:avLst/>
          </a:prstGeom>
        </p:spPr>
        <p:txBody>
          <a:bodyPr wrap="square">
            <a:spAutoFit/>
          </a:bodyPr>
          <a:lstStyle/>
          <a:p>
            <a:r>
              <a:rPr lang="en-US" sz="1400" dirty="0" smtClean="0">
                <a:solidFill>
                  <a:srgbClr val="FFFFFF"/>
                </a:solidFill>
              </a:rPr>
              <a:t>Large heterogeneously enhancing mass in the endometrial cavity in a patient with </a:t>
            </a:r>
            <a:r>
              <a:rPr lang="en-US" sz="1400" dirty="0" err="1" smtClean="0">
                <a:solidFill>
                  <a:srgbClr val="FFFFFF"/>
                </a:solidFill>
              </a:rPr>
              <a:t>Embryonal</a:t>
            </a:r>
            <a:r>
              <a:rPr lang="en-US" sz="1400" dirty="0" smtClean="0">
                <a:solidFill>
                  <a:srgbClr val="FFFFFF"/>
                </a:solidFill>
              </a:rPr>
              <a:t> </a:t>
            </a:r>
            <a:r>
              <a:rPr lang="en-US" sz="1400" dirty="0" err="1" smtClean="0">
                <a:solidFill>
                  <a:srgbClr val="FFFFFF"/>
                </a:solidFill>
              </a:rPr>
              <a:t>Rhabdomyosarcoma</a:t>
            </a:r>
            <a:r>
              <a:rPr lang="en-US" sz="1400" dirty="0" smtClean="0">
                <a:solidFill>
                  <a:srgbClr val="FFFFFF"/>
                </a:solidFill>
              </a:rPr>
              <a:t>.</a:t>
            </a:r>
            <a:endParaRPr lang="en-US" sz="1400" dirty="0">
              <a:solidFill>
                <a:srgbClr val="FFFFFF"/>
              </a:solidFill>
            </a:endParaRPr>
          </a:p>
        </p:txBody>
      </p:sp>
    </p:spTree>
    <p:extLst>
      <p:ext uri="{BB962C8B-B14F-4D97-AF65-F5344CB8AC3E}">
        <p14:creationId xmlns:p14="http://schemas.microsoft.com/office/powerpoint/2010/main" val="391998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Common uses for different organs</a:t>
            </a:r>
            <a:endParaRPr lang="en-US" dirty="0"/>
          </a:p>
        </p:txBody>
      </p:sp>
      <p:sp>
        <p:nvSpPr>
          <p:cNvPr id="3" name="Content Placeholder 2"/>
          <p:cNvSpPr>
            <a:spLocks noGrp="1"/>
          </p:cNvSpPr>
          <p:nvPr>
            <p:ph idx="1"/>
          </p:nvPr>
        </p:nvSpPr>
        <p:spPr>
          <a:xfrm>
            <a:off x="217100" y="1600200"/>
            <a:ext cx="4873907" cy="5056717"/>
          </a:xfrm>
        </p:spPr>
        <p:txBody>
          <a:bodyPr anchor="t">
            <a:normAutofit fontScale="40000" lnSpcReduction="20000"/>
          </a:bodyPr>
          <a:lstStyle/>
          <a:p>
            <a:pPr marL="0" indent="0">
              <a:buNone/>
            </a:pPr>
            <a:r>
              <a:rPr lang="en-US" dirty="0" smtClean="0"/>
              <a:t>Musculoskeletal</a:t>
            </a:r>
          </a:p>
          <a:p>
            <a:r>
              <a:rPr lang="en-US" dirty="0" smtClean="0"/>
              <a:t>Study of choice for:</a:t>
            </a:r>
          </a:p>
          <a:p>
            <a:pPr lvl="1"/>
            <a:r>
              <a:rPr lang="en-US" dirty="0" smtClean="0"/>
              <a:t>Ligamentous and tendon injury</a:t>
            </a:r>
          </a:p>
          <a:p>
            <a:pPr lvl="1"/>
            <a:r>
              <a:rPr lang="en-US" dirty="0" smtClean="0"/>
              <a:t>Osteomyelitis</a:t>
            </a:r>
          </a:p>
          <a:p>
            <a:pPr lvl="1"/>
            <a:r>
              <a:rPr lang="en-US" dirty="0" smtClean="0"/>
              <a:t>Bone tumors</a:t>
            </a:r>
            <a:endParaRPr lang="en-US" dirty="0"/>
          </a:p>
          <a:p>
            <a:pPr marL="0" indent="0">
              <a:buNone/>
            </a:pPr>
            <a:r>
              <a:rPr lang="en-US" dirty="0" smtClean="0"/>
              <a:t>Breast</a:t>
            </a:r>
          </a:p>
          <a:p>
            <a:r>
              <a:rPr lang="en-US" dirty="0" smtClean="0"/>
              <a:t>May be used for surveillance in patients with:</a:t>
            </a:r>
          </a:p>
          <a:p>
            <a:pPr lvl="1"/>
            <a:r>
              <a:rPr lang="en-US" dirty="0" smtClean="0"/>
              <a:t>BRCA mutations </a:t>
            </a:r>
          </a:p>
          <a:p>
            <a:pPr lvl="1"/>
            <a:r>
              <a:rPr lang="en-US" dirty="0"/>
              <a:t>G</a:t>
            </a:r>
            <a:r>
              <a:rPr lang="en-US" dirty="0" smtClean="0"/>
              <a:t>reater than 20% lifetime risk of breast cancer</a:t>
            </a:r>
          </a:p>
          <a:p>
            <a:pPr lvl="1"/>
            <a:r>
              <a:rPr lang="en-US" dirty="0" smtClean="0"/>
              <a:t>Breast implants</a:t>
            </a:r>
          </a:p>
          <a:p>
            <a:r>
              <a:rPr lang="en-US" dirty="0" smtClean="0"/>
              <a:t>Evaluates extent of disease in newly diagnosed breast cancer</a:t>
            </a:r>
          </a:p>
          <a:p>
            <a:pPr lvl="1"/>
            <a:r>
              <a:rPr lang="en-US" dirty="0" smtClean="0"/>
              <a:t>Determines involvement of fascia</a:t>
            </a:r>
          </a:p>
          <a:p>
            <a:pPr lvl="1"/>
            <a:r>
              <a:rPr lang="en-US" dirty="0" smtClean="0"/>
              <a:t>Extent of DCIS</a:t>
            </a:r>
          </a:p>
          <a:p>
            <a:r>
              <a:rPr lang="en-US" dirty="0" smtClean="0"/>
              <a:t>Patients status post lumpectomy with positive margins</a:t>
            </a:r>
          </a:p>
          <a:p>
            <a:r>
              <a:rPr lang="en-US" dirty="0" smtClean="0"/>
              <a:t>Evaluate response to </a:t>
            </a:r>
            <a:r>
              <a:rPr lang="en-US" dirty="0" err="1" smtClean="0"/>
              <a:t>neoadjuvant</a:t>
            </a:r>
            <a:r>
              <a:rPr lang="en-US" dirty="0" smtClean="0"/>
              <a:t> chemotherapy</a:t>
            </a:r>
          </a:p>
          <a:p>
            <a:r>
              <a:rPr lang="en-US" dirty="0" smtClean="0"/>
              <a:t>Recurrent breast cancer</a:t>
            </a:r>
          </a:p>
          <a:p>
            <a:r>
              <a:rPr lang="en-US" dirty="0" smtClean="0"/>
              <a:t>Metastatic breast cancer when primary unknown and suspected to be breast CA</a:t>
            </a:r>
          </a:p>
          <a:p>
            <a:pPr marL="0" indent="0">
              <a:buNone/>
            </a:pPr>
            <a:endParaRPr lang="en-US" dirty="0"/>
          </a:p>
        </p:txBody>
      </p:sp>
      <p:pic>
        <p:nvPicPr>
          <p:cNvPr id="5" name="Picture 4" descr="kree pdfs ACL tear intact PCL.jpg"/>
          <p:cNvPicPr>
            <a:picLocks noChangeAspect="1"/>
          </p:cNvPicPr>
          <p:nvPr/>
        </p:nvPicPr>
        <p:blipFill rotWithShape="1">
          <a:blip r:embed="rId3">
            <a:extLst>
              <a:ext uri="{28A0092B-C50C-407E-A947-70E740481C1C}">
                <a14:useLocalDpi xmlns:a14="http://schemas.microsoft.com/office/drawing/2010/main" val="0"/>
              </a:ext>
            </a:extLst>
          </a:blip>
          <a:srcRect l="21445" r="15106"/>
          <a:stretch/>
        </p:blipFill>
        <p:spPr>
          <a:xfrm>
            <a:off x="7217833" y="1399113"/>
            <a:ext cx="1841501" cy="4271782"/>
          </a:xfrm>
          <a:prstGeom prst="rect">
            <a:avLst/>
          </a:prstGeom>
        </p:spPr>
      </p:pic>
      <p:pic>
        <p:nvPicPr>
          <p:cNvPr id="6" name="Picture 5" descr="kree pdfs ACL tear.jpg"/>
          <p:cNvPicPr>
            <a:picLocks noChangeAspect="1"/>
          </p:cNvPicPr>
          <p:nvPr/>
        </p:nvPicPr>
        <p:blipFill rotWithShape="1">
          <a:blip r:embed="rId4">
            <a:extLst>
              <a:ext uri="{28A0092B-C50C-407E-A947-70E740481C1C}">
                <a14:useLocalDpi xmlns:a14="http://schemas.microsoft.com/office/drawing/2010/main" val="0"/>
              </a:ext>
            </a:extLst>
          </a:blip>
          <a:srcRect l="17776" r="18774"/>
          <a:stretch/>
        </p:blipFill>
        <p:spPr>
          <a:xfrm>
            <a:off x="5177846" y="1303863"/>
            <a:ext cx="1942292" cy="4419589"/>
          </a:xfrm>
          <a:prstGeom prst="rect">
            <a:avLst/>
          </a:prstGeom>
        </p:spPr>
      </p:pic>
      <p:sp>
        <p:nvSpPr>
          <p:cNvPr id="7" name="TextBox 6"/>
          <p:cNvSpPr txBox="1"/>
          <p:nvPr/>
        </p:nvSpPr>
        <p:spPr>
          <a:xfrm>
            <a:off x="5253831" y="5723452"/>
            <a:ext cx="3890168" cy="523220"/>
          </a:xfrm>
          <a:prstGeom prst="rect">
            <a:avLst/>
          </a:prstGeom>
          <a:noFill/>
        </p:spPr>
        <p:txBody>
          <a:bodyPr wrap="square" rtlCol="0">
            <a:spAutoFit/>
          </a:bodyPr>
          <a:lstStyle/>
          <a:p>
            <a:r>
              <a:rPr lang="en-US" sz="1400" dirty="0" smtClean="0"/>
              <a:t>MRI Fat saturated proton density images of the knee showing a </a:t>
            </a:r>
            <a:r>
              <a:rPr lang="en-US" sz="1400" dirty="0" smtClean="0">
                <a:solidFill>
                  <a:srgbClr val="37EF11"/>
                </a:solidFill>
              </a:rPr>
              <a:t>torn ACL </a:t>
            </a:r>
            <a:r>
              <a:rPr lang="en-US" sz="1400" dirty="0" smtClean="0"/>
              <a:t>and </a:t>
            </a:r>
            <a:r>
              <a:rPr lang="en-US" sz="1400" dirty="0" smtClean="0">
                <a:solidFill>
                  <a:srgbClr val="FF6600"/>
                </a:solidFill>
              </a:rPr>
              <a:t>intact PCL</a:t>
            </a:r>
            <a:r>
              <a:rPr lang="en-US" sz="1400" dirty="0" smtClean="0"/>
              <a:t>.</a:t>
            </a:r>
            <a:endParaRPr lang="en-US" sz="1400" dirty="0"/>
          </a:p>
        </p:txBody>
      </p:sp>
      <p:cxnSp>
        <p:nvCxnSpPr>
          <p:cNvPr id="9" name="Straight Arrow Connector 8"/>
          <p:cNvCxnSpPr/>
          <p:nvPr/>
        </p:nvCxnSpPr>
        <p:spPr>
          <a:xfrm flipH="1">
            <a:off x="8621354" y="3600140"/>
            <a:ext cx="262870" cy="70993"/>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6176508" y="3202394"/>
            <a:ext cx="195196" cy="403603"/>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998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Contraindications to MRI</a:t>
            </a:r>
            <a:endParaRPr lang="en-US" dirty="0"/>
          </a:p>
        </p:txBody>
      </p:sp>
      <p:sp>
        <p:nvSpPr>
          <p:cNvPr id="3" name="Content Placeholder 2"/>
          <p:cNvSpPr>
            <a:spLocks noGrp="1"/>
          </p:cNvSpPr>
          <p:nvPr>
            <p:ph idx="1"/>
          </p:nvPr>
        </p:nvSpPr>
        <p:spPr>
          <a:xfrm>
            <a:off x="457200" y="1437749"/>
            <a:ext cx="4701744" cy="5237494"/>
          </a:xfrm>
        </p:spPr>
        <p:txBody>
          <a:bodyPr anchor="t">
            <a:normAutofit fontScale="40000" lnSpcReduction="20000"/>
          </a:bodyPr>
          <a:lstStyle/>
          <a:p>
            <a:pPr marL="0" lvl="0" indent="0">
              <a:buNone/>
            </a:pPr>
            <a:r>
              <a:rPr lang="en-US" dirty="0"/>
              <a:t>Implanted electric and electronic devices are a strict contraindication to the magnetic resonance imaging, and in particular:</a:t>
            </a:r>
          </a:p>
          <a:p>
            <a:pPr lvl="0"/>
            <a:r>
              <a:rPr lang="en-US" dirty="0"/>
              <a:t>heart pacemakers (especially older types)</a:t>
            </a:r>
          </a:p>
          <a:p>
            <a:pPr lvl="0"/>
            <a:r>
              <a:rPr lang="en-US" dirty="0"/>
              <a:t>insulin pumps</a:t>
            </a:r>
          </a:p>
          <a:p>
            <a:pPr lvl="0"/>
            <a:r>
              <a:rPr lang="en-US" dirty="0"/>
              <a:t>implanted hearing aids</a:t>
            </a:r>
          </a:p>
          <a:p>
            <a:pPr lvl="0"/>
            <a:r>
              <a:rPr lang="en-US" dirty="0" err="1"/>
              <a:t>neurostimulators</a:t>
            </a:r>
            <a:endParaRPr lang="en-US" dirty="0"/>
          </a:p>
          <a:p>
            <a:pPr lvl="0"/>
            <a:r>
              <a:rPr lang="en-US" dirty="0"/>
              <a:t>intracranial metal clips</a:t>
            </a:r>
          </a:p>
          <a:p>
            <a:pPr lvl="0"/>
            <a:r>
              <a:rPr lang="en-US" dirty="0"/>
              <a:t>metallic bodies in the </a:t>
            </a:r>
            <a:r>
              <a:rPr lang="en-US" dirty="0" smtClean="0"/>
              <a:t>eye</a:t>
            </a:r>
          </a:p>
          <a:p>
            <a:pPr marL="0" lvl="0" indent="0">
              <a:buNone/>
            </a:pPr>
            <a:r>
              <a:rPr lang="en-US" dirty="0" smtClean="0"/>
              <a:t>Other considerations:</a:t>
            </a:r>
          </a:p>
          <a:p>
            <a:r>
              <a:rPr lang="en-US" dirty="0" smtClean="0"/>
              <a:t>Claustrophobia</a:t>
            </a:r>
          </a:p>
          <a:p>
            <a:r>
              <a:rPr lang="en-US" dirty="0" smtClean="0"/>
              <a:t>Inability to lay still for the long examination</a:t>
            </a:r>
          </a:p>
          <a:p>
            <a:pPr lvl="1"/>
            <a:r>
              <a:rPr lang="en-US" dirty="0" smtClean="0"/>
              <a:t>Altered mental status</a:t>
            </a:r>
          </a:p>
          <a:p>
            <a:pPr lvl="1"/>
            <a:r>
              <a:rPr lang="en-US" dirty="0" smtClean="0"/>
              <a:t>Young child</a:t>
            </a:r>
          </a:p>
          <a:p>
            <a:r>
              <a:rPr lang="en-US" dirty="0" smtClean="0"/>
              <a:t>Patients that fall into the above categories may need sedation</a:t>
            </a:r>
          </a:p>
          <a:p>
            <a:pPr marL="0" indent="0">
              <a:buNone/>
            </a:pPr>
            <a:r>
              <a:rPr lang="en-US" dirty="0" smtClean="0"/>
              <a:t>You can look up whether medical devices are safe on MRISAFETY.COM</a:t>
            </a:r>
            <a:endParaRPr lang="en-US" dirty="0"/>
          </a:p>
          <a:p>
            <a:endParaRPr lang="en-US" dirty="0"/>
          </a:p>
        </p:txBody>
      </p:sp>
      <p:pic>
        <p:nvPicPr>
          <p:cNvPr id="5" name="Picture 4" descr="Arc_and_BB_in_orbit_AP_jpg__1000×833_.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8944" y="1941241"/>
            <a:ext cx="3985056" cy="3837259"/>
          </a:xfrm>
          <a:prstGeom prst="rect">
            <a:avLst/>
          </a:prstGeom>
        </p:spPr>
      </p:pic>
      <p:cxnSp>
        <p:nvCxnSpPr>
          <p:cNvPr id="6" name="Straight Arrow Connector 5"/>
          <p:cNvCxnSpPr/>
          <p:nvPr/>
        </p:nvCxnSpPr>
        <p:spPr>
          <a:xfrm flipH="1">
            <a:off x="7906352" y="3365222"/>
            <a:ext cx="780448" cy="20235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158944" y="5778500"/>
            <a:ext cx="3890168" cy="523220"/>
          </a:xfrm>
          <a:prstGeom prst="rect">
            <a:avLst/>
          </a:prstGeom>
          <a:noFill/>
        </p:spPr>
        <p:txBody>
          <a:bodyPr wrap="square" rtlCol="0">
            <a:spAutoFit/>
          </a:bodyPr>
          <a:lstStyle/>
          <a:p>
            <a:r>
              <a:rPr lang="en-US" sz="1400" dirty="0" smtClean="0">
                <a:solidFill>
                  <a:srgbClr val="FF6600"/>
                </a:solidFill>
              </a:rPr>
              <a:t>Metallic foreign body </a:t>
            </a:r>
            <a:r>
              <a:rPr lang="en-US" sz="1400" dirty="0" smtClean="0"/>
              <a:t>in the patients left orbital soft tissues.</a:t>
            </a:r>
            <a:endParaRPr lang="en-US" sz="1400" dirty="0"/>
          </a:p>
        </p:txBody>
      </p:sp>
      <p:sp>
        <p:nvSpPr>
          <p:cNvPr id="9" name="TextBox 8"/>
          <p:cNvSpPr txBox="1"/>
          <p:nvPr/>
        </p:nvSpPr>
        <p:spPr>
          <a:xfrm>
            <a:off x="3587413" y="6561401"/>
            <a:ext cx="5556588" cy="400110"/>
          </a:xfrm>
          <a:prstGeom prst="rect">
            <a:avLst/>
          </a:prstGeom>
          <a:noFill/>
        </p:spPr>
        <p:txBody>
          <a:bodyPr wrap="square" rtlCol="0">
            <a:spAutoFit/>
          </a:bodyPr>
          <a:lstStyle/>
          <a:p>
            <a:pPr algn="r"/>
            <a:r>
              <a:rPr lang="en-US" sz="1000" dirty="0" smtClean="0"/>
              <a:t>Image from http://</a:t>
            </a:r>
            <a:r>
              <a:rPr lang="en-US" sz="1000" dirty="0" err="1" smtClean="0"/>
              <a:t>medapparatus.com</a:t>
            </a:r>
            <a:r>
              <a:rPr lang="en-US" sz="1000" dirty="0" smtClean="0"/>
              <a:t>/</a:t>
            </a:r>
            <a:r>
              <a:rPr lang="en-US" sz="1000" dirty="0" err="1" smtClean="0"/>
              <a:t>ForeignBodies</a:t>
            </a:r>
            <a:r>
              <a:rPr lang="en-US" sz="1000" dirty="0" smtClean="0"/>
              <a:t>/Images/</a:t>
            </a:r>
            <a:r>
              <a:rPr lang="en-US" sz="1000" dirty="0" err="1" smtClean="0"/>
              <a:t>BB_in_orbit_AP.jpg</a:t>
            </a:r>
            <a:endParaRPr lang="en-US" sz="1000" dirty="0" smtClean="0"/>
          </a:p>
          <a:p>
            <a:pPr algn="r"/>
            <a:endParaRPr lang="en-US" sz="1000" dirty="0"/>
          </a:p>
        </p:txBody>
      </p:sp>
    </p:spTree>
    <p:extLst>
      <p:ext uri="{BB962C8B-B14F-4D97-AF65-F5344CB8AC3E}">
        <p14:creationId xmlns:p14="http://schemas.microsoft.com/office/powerpoint/2010/main" val="3383252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MRI in Neuroradiology</a:t>
            </a:r>
            <a:endParaRPr lang="en-US" dirty="0"/>
          </a:p>
        </p:txBody>
      </p:sp>
      <p:pic>
        <p:nvPicPr>
          <p:cNvPr id="5" name="Picture 4" descr="3T epilepsy protocol c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6197" y="1705428"/>
            <a:ext cx="4617803" cy="5152572"/>
          </a:xfrm>
          <a:prstGeom prst="rect">
            <a:avLst/>
          </a:prstGeom>
        </p:spPr>
      </p:pic>
      <p:pic>
        <p:nvPicPr>
          <p:cNvPr id="6" name="Picture 5" descr="3T epilepsy protocol a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05428"/>
            <a:ext cx="4402667" cy="5152572"/>
          </a:xfrm>
          <a:prstGeom prst="rect">
            <a:avLst/>
          </a:prstGeom>
        </p:spPr>
      </p:pic>
    </p:spTree>
    <p:extLst>
      <p:ext uri="{BB962C8B-B14F-4D97-AF65-F5344CB8AC3E}">
        <p14:creationId xmlns:p14="http://schemas.microsoft.com/office/powerpoint/2010/main" val="916109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600200"/>
            <a:ext cx="8229600" cy="5257800"/>
          </a:xfrm>
        </p:spPr>
        <p:txBody>
          <a:bodyPr>
            <a:normAutofit fontScale="47500" lnSpcReduction="20000"/>
          </a:bodyPr>
          <a:lstStyle/>
          <a:p>
            <a:r>
              <a:rPr lang="en-US" sz="3600" dirty="0" smtClean="0"/>
              <a:t>Anatomy at </a:t>
            </a:r>
            <a:r>
              <a:rPr lang="en-US" sz="3600" dirty="0" err="1" smtClean="0"/>
              <a:t>Headneckbrainspine.com</a:t>
            </a:r>
            <a:endParaRPr lang="en-US" sz="3600" dirty="0" smtClean="0"/>
          </a:p>
          <a:p>
            <a:r>
              <a:rPr lang="en-US" sz="3600" dirty="0" smtClean="0"/>
              <a:t>Imaging </a:t>
            </a:r>
            <a:r>
              <a:rPr lang="en-US" sz="3600" dirty="0"/>
              <a:t>modalities</a:t>
            </a:r>
          </a:p>
          <a:p>
            <a:r>
              <a:rPr lang="en-US" sz="3600" dirty="0"/>
              <a:t>Introduction to </a:t>
            </a:r>
            <a:r>
              <a:rPr lang="en-US" sz="3600" dirty="0" smtClean="0"/>
              <a:t>MRI </a:t>
            </a:r>
          </a:p>
          <a:p>
            <a:r>
              <a:rPr lang="en-US" sz="3600" dirty="0" smtClean="0"/>
              <a:t>Emergency Neuroimaging</a:t>
            </a:r>
          </a:p>
          <a:p>
            <a:pPr lvl="1"/>
            <a:r>
              <a:rPr lang="en-US" sz="2900" dirty="0" smtClean="0"/>
              <a:t>Bleeds</a:t>
            </a:r>
          </a:p>
          <a:p>
            <a:pPr lvl="1"/>
            <a:r>
              <a:rPr lang="en-US" sz="2900" dirty="0" smtClean="0"/>
              <a:t>Head trauma </a:t>
            </a:r>
          </a:p>
          <a:p>
            <a:pPr lvl="1"/>
            <a:r>
              <a:rPr lang="en-US" sz="2900" dirty="0" smtClean="0"/>
              <a:t>Hydrocephalus </a:t>
            </a:r>
            <a:r>
              <a:rPr lang="en-US" sz="2900" dirty="0"/>
              <a:t>&amp; </a:t>
            </a:r>
            <a:r>
              <a:rPr lang="en-US" sz="2900" dirty="0" smtClean="0"/>
              <a:t>Herniation</a:t>
            </a:r>
            <a:endParaRPr lang="en-US" sz="2900" dirty="0"/>
          </a:p>
          <a:p>
            <a:pPr lvl="1"/>
            <a:r>
              <a:rPr lang="en-US" sz="2900" dirty="0"/>
              <a:t>Child Abuse</a:t>
            </a:r>
          </a:p>
          <a:p>
            <a:pPr lvl="1"/>
            <a:r>
              <a:rPr lang="en-US" sz="2900" dirty="0" smtClean="0"/>
              <a:t> Stroke</a:t>
            </a:r>
          </a:p>
          <a:p>
            <a:pPr lvl="1"/>
            <a:r>
              <a:rPr lang="en-US" sz="2900" dirty="0" smtClean="0"/>
              <a:t>Spinal trauma</a:t>
            </a:r>
          </a:p>
          <a:p>
            <a:pPr lvl="1"/>
            <a:r>
              <a:rPr lang="en-US" sz="2900" dirty="0" smtClean="0"/>
              <a:t>Common </a:t>
            </a:r>
            <a:r>
              <a:rPr lang="en-US" sz="2900" dirty="0"/>
              <a:t>tumors</a:t>
            </a:r>
          </a:p>
          <a:p>
            <a:pPr lvl="1"/>
            <a:r>
              <a:rPr lang="en-US" sz="2900" dirty="0" smtClean="0"/>
              <a:t>Infection</a:t>
            </a:r>
          </a:p>
          <a:p>
            <a:r>
              <a:rPr lang="en-US" sz="3600" dirty="0" smtClean="0"/>
              <a:t>Appropriate imaging (ACR criteria)</a:t>
            </a:r>
          </a:p>
          <a:p>
            <a:r>
              <a:rPr lang="en-US" sz="3600" dirty="0"/>
              <a:t>Interventional Neuroradiology</a:t>
            </a:r>
          </a:p>
          <a:p>
            <a:endParaRPr lang="en-US" dirty="0"/>
          </a:p>
        </p:txBody>
      </p:sp>
      <p:pic>
        <p:nvPicPr>
          <p:cNvPr id="4" name="Picture 3"/>
          <p:cNvPicPr>
            <a:picLocks noChangeAspect="1"/>
          </p:cNvPicPr>
          <p:nvPr/>
        </p:nvPicPr>
        <p:blipFill>
          <a:blip r:embed="rId2"/>
          <a:stretch>
            <a:fillRect/>
          </a:stretch>
        </p:blipFill>
        <p:spPr>
          <a:xfrm>
            <a:off x="4423833" y="2137732"/>
            <a:ext cx="4560570" cy="4148767"/>
          </a:xfrm>
          <a:prstGeom prst="rect">
            <a:avLst/>
          </a:prstGeom>
        </p:spPr>
      </p:pic>
    </p:spTree>
    <p:extLst>
      <p:ext uri="{BB962C8B-B14F-4D97-AF65-F5344CB8AC3E}">
        <p14:creationId xmlns:p14="http://schemas.microsoft.com/office/powerpoint/2010/main" val="2063305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MRI &amp; MRA head w/o contrast</a:t>
            </a:r>
            <a:endParaRPr lang="en-US" dirty="0"/>
          </a:p>
        </p:txBody>
      </p:sp>
      <p:sp>
        <p:nvSpPr>
          <p:cNvPr id="3" name="Content Placeholder 2"/>
          <p:cNvSpPr>
            <a:spLocks noGrp="1"/>
          </p:cNvSpPr>
          <p:nvPr>
            <p:ph idx="1"/>
          </p:nvPr>
        </p:nvSpPr>
        <p:spPr>
          <a:xfrm>
            <a:off x="457200" y="1600200"/>
            <a:ext cx="5084300" cy="5033442"/>
          </a:xfrm>
        </p:spPr>
        <p:txBody>
          <a:bodyPr anchor="t">
            <a:normAutofit fontScale="55000" lnSpcReduction="20000"/>
          </a:bodyPr>
          <a:lstStyle/>
          <a:p>
            <a:pPr>
              <a:lnSpc>
                <a:spcPct val="130000"/>
              </a:lnSpc>
            </a:pPr>
            <a:r>
              <a:rPr lang="en-US" dirty="0" smtClean="0"/>
              <a:t>Great study for </a:t>
            </a:r>
            <a:r>
              <a:rPr lang="en-US" u="sng" dirty="0" smtClean="0"/>
              <a:t>acute ischemic stroke </a:t>
            </a:r>
            <a:r>
              <a:rPr lang="en-US" dirty="0" smtClean="0"/>
              <a:t>if hospital has it available emergently</a:t>
            </a:r>
          </a:p>
          <a:p>
            <a:pPr>
              <a:lnSpc>
                <a:spcPct val="130000"/>
              </a:lnSpc>
            </a:pPr>
            <a:endParaRPr lang="en-US" dirty="0"/>
          </a:p>
          <a:p>
            <a:pPr>
              <a:lnSpc>
                <a:spcPct val="130000"/>
              </a:lnSpc>
            </a:pPr>
            <a:r>
              <a:rPr lang="en-US" dirty="0" smtClean="0"/>
              <a:t>MRI best for </a:t>
            </a:r>
            <a:r>
              <a:rPr lang="en-US" u="sng" dirty="0" smtClean="0"/>
              <a:t>soft tissue lesions and evaluating brain parenchyma non-emergently</a:t>
            </a:r>
          </a:p>
          <a:p>
            <a:pPr>
              <a:lnSpc>
                <a:spcPct val="130000"/>
              </a:lnSpc>
            </a:pPr>
            <a:endParaRPr lang="en-US" dirty="0" smtClean="0"/>
          </a:p>
          <a:p>
            <a:pPr>
              <a:lnSpc>
                <a:spcPct val="130000"/>
              </a:lnSpc>
            </a:pPr>
            <a:r>
              <a:rPr lang="en-US" dirty="0" smtClean="0"/>
              <a:t>Often </a:t>
            </a:r>
            <a:r>
              <a:rPr lang="en-US" dirty="0"/>
              <a:t>used in children with </a:t>
            </a:r>
            <a:r>
              <a:rPr lang="en-US" dirty="0" smtClean="0"/>
              <a:t>neurologic </a:t>
            </a:r>
            <a:r>
              <a:rPr lang="en-US" dirty="0"/>
              <a:t>congenital anomalies</a:t>
            </a:r>
          </a:p>
          <a:p>
            <a:pPr>
              <a:lnSpc>
                <a:spcPct val="130000"/>
              </a:lnSpc>
            </a:pPr>
            <a:endParaRPr lang="en-US" dirty="0" smtClean="0"/>
          </a:p>
          <a:p>
            <a:pPr>
              <a:lnSpc>
                <a:spcPct val="130000"/>
              </a:lnSpc>
            </a:pPr>
            <a:r>
              <a:rPr lang="en-US" dirty="0" smtClean="0"/>
              <a:t>MRA</a:t>
            </a:r>
          </a:p>
          <a:p>
            <a:pPr lvl="1">
              <a:lnSpc>
                <a:spcPct val="130000"/>
              </a:lnSpc>
            </a:pPr>
            <a:r>
              <a:rPr lang="en-US" dirty="0" smtClean="0"/>
              <a:t>Performed using time of flight and usually without contrast</a:t>
            </a:r>
          </a:p>
          <a:p>
            <a:pPr lvl="1">
              <a:lnSpc>
                <a:spcPct val="130000"/>
              </a:lnSpc>
            </a:pPr>
            <a:r>
              <a:rPr lang="en-US" dirty="0" smtClean="0"/>
              <a:t>Great for looking for aneurysms or intravascular clots in stroke</a:t>
            </a:r>
          </a:p>
          <a:p>
            <a:endParaRPr lang="en-US" dirty="0" smtClean="0"/>
          </a:p>
        </p:txBody>
      </p:sp>
      <p:pic>
        <p:nvPicPr>
          <p:cNvPr id="4" name="Picture 3" descr="Image_Windo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1500" y="1841608"/>
            <a:ext cx="3464760" cy="3091632"/>
          </a:xfrm>
          <a:prstGeom prst="rect">
            <a:avLst/>
          </a:prstGeom>
        </p:spPr>
      </p:pic>
      <p:cxnSp>
        <p:nvCxnSpPr>
          <p:cNvPr id="5" name="Straight Arrow Connector 4"/>
          <p:cNvCxnSpPr/>
          <p:nvPr/>
        </p:nvCxnSpPr>
        <p:spPr>
          <a:xfrm flipV="1">
            <a:off x="5730415" y="3757661"/>
            <a:ext cx="724171" cy="40935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541500" y="5006714"/>
            <a:ext cx="3464760" cy="584776"/>
          </a:xfrm>
          <a:prstGeom prst="rect">
            <a:avLst/>
          </a:prstGeom>
          <a:noFill/>
        </p:spPr>
        <p:txBody>
          <a:bodyPr wrap="square" rtlCol="0">
            <a:spAutoFit/>
          </a:bodyPr>
          <a:lstStyle/>
          <a:p>
            <a:r>
              <a:rPr lang="en-US" sz="1600" dirty="0" smtClean="0"/>
              <a:t>Above: MRA demonstrating a </a:t>
            </a:r>
            <a:r>
              <a:rPr lang="en-US" sz="1600" dirty="0" err="1" smtClean="0"/>
              <a:t>saccular</a:t>
            </a:r>
            <a:r>
              <a:rPr lang="en-US" sz="1600" dirty="0" smtClean="0"/>
              <a:t> aneurysm at the right MCA bifurcation</a:t>
            </a:r>
            <a:endParaRPr lang="en-US" sz="1600" dirty="0"/>
          </a:p>
        </p:txBody>
      </p:sp>
    </p:spTree>
    <p:extLst>
      <p:ext uri="{BB962C8B-B14F-4D97-AF65-F5344CB8AC3E}">
        <p14:creationId xmlns:p14="http://schemas.microsoft.com/office/powerpoint/2010/main" val="938351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MRI head w/ contrast</a:t>
            </a:r>
            <a:endParaRPr lang="en-US" dirty="0"/>
          </a:p>
        </p:txBody>
      </p:sp>
      <p:sp>
        <p:nvSpPr>
          <p:cNvPr id="3" name="Content Placeholder 2"/>
          <p:cNvSpPr>
            <a:spLocks noGrp="1"/>
          </p:cNvSpPr>
          <p:nvPr>
            <p:ph idx="1"/>
          </p:nvPr>
        </p:nvSpPr>
        <p:spPr>
          <a:xfrm>
            <a:off x="457200" y="1600200"/>
            <a:ext cx="4234184" cy="4525963"/>
          </a:xfrm>
        </p:spPr>
        <p:txBody>
          <a:bodyPr anchor="t">
            <a:normAutofit fontScale="70000" lnSpcReduction="20000"/>
          </a:bodyPr>
          <a:lstStyle/>
          <a:p>
            <a:r>
              <a:rPr lang="en-US" dirty="0" smtClean="0"/>
              <a:t>Routine:</a:t>
            </a:r>
          </a:p>
          <a:p>
            <a:pPr lvl="1"/>
            <a:r>
              <a:rPr lang="en-US" dirty="0" smtClean="0"/>
              <a:t>Study of choice for looking for tumors, infection, or acute demyelination</a:t>
            </a:r>
          </a:p>
          <a:p>
            <a:endParaRPr lang="en-US" dirty="0" smtClean="0"/>
          </a:p>
          <a:p>
            <a:r>
              <a:rPr lang="en-US" dirty="0" smtClean="0"/>
              <a:t>MR venogram</a:t>
            </a:r>
          </a:p>
          <a:p>
            <a:pPr lvl="1"/>
            <a:r>
              <a:rPr lang="en-US" dirty="0" smtClean="0"/>
              <a:t>Generally study of choice for looking for Dural venous thrombosis in stable, cooperative patients</a:t>
            </a:r>
            <a:endParaRPr lang="en-US" dirty="0"/>
          </a:p>
        </p:txBody>
      </p:sp>
      <p:pic>
        <p:nvPicPr>
          <p:cNvPr id="4" name="Picture 3" descr="Image_Windo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0698" y="1322528"/>
            <a:ext cx="3812406" cy="4692192"/>
          </a:xfrm>
          <a:prstGeom prst="rect">
            <a:avLst/>
          </a:prstGeom>
        </p:spPr>
      </p:pic>
      <p:cxnSp>
        <p:nvCxnSpPr>
          <p:cNvPr id="5" name="Straight Arrow Connector 4"/>
          <p:cNvCxnSpPr/>
          <p:nvPr/>
        </p:nvCxnSpPr>
        <p:spPr>
          <a:xfrm flipV="1">
            <a:off x="6066263" y="5353098"/>
            <a:ext cx="325353" cy="3148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5494490" y="2451083"/>
            <a:ext cx="325353" cy="3148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7750535" y="3700142"/>
            <a:ext cx="57177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7902935" y="5321610"/>
            <a:ext cx="293431" cy="4773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100698" y="6014720"/>
            <a:ext cx="3812406" cy="646331"/>
          </a:xfrm>
          <a:prstGeom prst="rect">
            <a:avLst/>
          </a:prstGeom>
          <a:noFill/>
        </p:spPr>
        <p:txBody>
          <a:bodyPr wrap="square" rtlCol="0">
            <a:spAutoFit/>
          </a:bodyPr>
          <a:lstStyle/>
          <a:p>
            <a:r>
              <a:rPr lang="en-US" sz="1200" dirty="0" smtClean="0"/>
              <a:t>Above: T1 post Gd axial image with multiple ring enhancing lesions mostly at the gray white junction in an IV drug using patient with multiple cerebral abscess</a:t>
            </a:r>
            <a:endParaRPr lang="en-US" sz="1200" dirty="0"/>
          </a:p>
        </p:txBody>
      </p:sp>
    </p:spTree>
    <p:extLst>
      <p:ext uri="{BB962C8B-B14F-4D97-AF65-F5344CB8AC3E}">
        <p14:creationId xmlns:p14="http://schemas.microsoft.com/office/powerpoint/2010/main" val="2361822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MRI spine</a:t>
            </a:r>
            <a:endParaRPr lang="en-US" dirty="0"/>
          </a:p>
        </p:txBody>
      </p:sp>
      <p:sp>
        <p:nvSpPr>
          <p:cNvPr id="3" name="Content Placeholder 2"/>
          <p:cNvSpPr>
            <a:spLocks noGrp="1"/>
          </p:cNvSpPr>
          <p:nvPr>
            <p:ph idx="1"/>
          </p:nvPr>
        </p:nvSpPr>
        <p:spPr>
          <a:xfrm>
            <a:off x="457200" y="1600200"/>
            <a:ext cx="4391613" cy="4525963"/>
          </a:xfrm>
        </p:spPr>
        <p:txBody>
          <a:bodyPr anchor="t">
            <a:normAutofit fontScale="55000" lnSpcReduction="20000"/>
          </a:bodyPr>
          <a:lstStyle/>
          <a:p>
            <a:r>
              <a:rPr lang="en-US" dirty="0" smtClean="0"/>
              <a:t>When to not use contrast</a:t>
            </a:r>
          </a:p>
          <a:p>
            <a:pPr lvl="1"/>
            <a:r>
              <a:rPr lang="en-US" u="sng" dirty="0" smtClean="0"/>
              <a:t>Looking for spine mets</a:t>
            </a:r>
          </a:p>
          <a:p>
            <a:pPr lvl="1"/>
            <a:r>
              <a:rPr lang="en-US" dirty="0" smtClean="0"/>
              <a:t>Evaluating degenerative spine</a:t>
            </a:r>
          </a:p>
          <a:p>
            <a:pPr lvl="1"/>
            <a:r>
              <a:rPr lang="en-US" dirty="0" smtClean="0"/>
              <a:t>Post traumatic evaluation of ligamentous injury (see spine trauma section)</a:t>
            </a:r>
          </a:p>
          <a:p>
            <a:endParaRPr lang="en-US" dirty="0" smtClean="0"/>
          </a:p>
          <a:p>
            <a:r>
              <a:rPr lang="en-US" dirty="0" smtClean="0"/>
              <a:t>When to use contrast</a:t>
            </a:r>
          </a:p>
          <a:p>
            <a:pPr lvl="1"/>
            <a:r>
              <a:rPr lang="en-US" dirty="0" smtClean="0"/>
              <a:t>Concern for infection </a:t>
            </a:r>
            <a:r>
              <a:rPr lang="mr-IN" dirty="0" smtClean="0"/>
              <a:t>–</a:t>
            </a:r>
            <a:r>
              <a:rPr lang="en-US" dirty="0" smtClean="0"/>
              <a:t> not absolutely necessary but enhancement helps identify abscesses</a:t>
            </a:r>
          </a:p>
          <a:p>
            <a:pPr lvl="1"/>
            <a:r>
              <a:rPr lang="en-US" u="sng" dirty="0" smtClean="0"/>
              <a:t>Concern for spinal cord tumor or cord mets</a:t>
            </a:r>
          </a:p>
          <a:p>
            <a:pPr lvl="1"/>
            <a:r>
              <a:rPr lang="en-US" dirty="0" smtClean="0"/>
              <a:t>Acute demyelinating disease</a:t>
            </a:r>
          </a:p>
          <a:p>
            <a:pPr lvl="1"/>
            <a:endParaRPr lang="en-US" dirty="0"/>
          </a:p>
        </p:txBody>
      </p:sp>
      <p:pic>
        <p:nvPicPr>
          <p:cNvPr id="4" name="Picture 3" descr="Image_Window.jpg"/>
          <p:cNvPicPr>
            <a:picLocks noChangeAspect="1"/>
          </p:cNvPicPr>
          <p:nvPr/>
        </p:nvPicPr>
        <p:blipFill rotWithShape="1">
          <a:blip r:embed="rId2">
            <a:extLst>
              <a:ext uri="{28A0092B-C50C-407E-A947-70E740481C1C}">
                <a14:useLocalDpi xmlns:a14="http://schemas.microsoft.com/office/drawing/2010/main" val="0"/>
              </a:ext>
            </a:extLst>
          </a:blip>
          <a:srcRect l="24224"/>
          <a:stretch/>
        </p:blipFill>
        <p:spPr>
          <a:xfrm>
            <a:off x="5268623" y="866554"/>
            <a:ext cx="1772883" cy="4769242"/>
          </a:xfrm>
          <a:prstGeom prst="rect">
            <a:avLst/>
          </a:prstGeom>
        </p:spPr>
      </p:pic>
      <p:pic>
        <p:nvPicPr>
          <p:cNvPr id="5" name="Picture 4" descr="Image_Window.jpg"/>
          <p:cNvPicPr>
            <a:picLocks noChangeAspect="1"/>
          </p:cNvPicPr>
          <p:nvPr/>
        </p:nvPicPr>
        <p:blipFill rotWithShape="1">
          <a:blip r:embed="rId3">
            <a:extLst>
              <a:ext uri="{28A0092B-C50C-407E-A947-70E740481C1C}">
                <a14:useLocalDpi xmlns:a14="http://schemas.microsoft.com/office/drawing/2010/main" val="0"/>
              </a:ext>
            </a:extLst>
          </a:blip>
          <a:srcRect l="13674" r="4442" b="5927"/>
          <a:stretch/>
        </p:blipFill>
        <p:spPr>
          <a:xfrm>
            <a:off x="7156955" y="866554"/>
            <a:ext cx="1886330" cy="4769242"/>
          </a:xfrm>
          <a:prstGeom prst="rect">
            <a:avLst/>
          </a:prstGeom>
        </p:spPr>
      </p:pic>
      <p:sp>
        <p:nvSpPr>
          <p:cNvPr id="6" name="TextBox 5"/>
          <p:cNvSpPr txBox="1"/>
          <p:nvPr/>
        </p:nvSpPr>
        <p:spPr>
          <a:xfrm>
            <a:off x="5268623" y="5762452"/>
            <a:ext cx="3683838" cy="1015663"/>
          </a:xfrm>
          <a:prstGeom prst="rect">
            <a:avLst/>
          </a:prstGeom>
          <a:noFill/>
        </p:spPr>
        <p:txBody>
          <a:bodyPr wrap="square" rtlCol="0">
            <a:spAutoFit/>
          </a:bodyPr>
          <a:lstStyle/>
          <a:p>
            <a:r>
              <a:rPr lang="en-US" sz="1200" dirty="0" smtClean="0"/>
              <a:t>Left: T1 sagittal image showing </a:t>
            </a:r>
            <a:r>
              <a:rPr lang="en-US" sz="1200" dirty="0" smtClean="0">
                <a:solidFill>
                  <a:srgbClr val="37EF11"/>
                </a:solidFill>
              </a:rPr>
              <a:t>hypointense metastatic lesions </a:t>
            </a:r>
            <a:r>
              <a:rPr lang="en-US" sz="1200" dirty="0" smtClean="0"/>
              <a:t>involving mostly vertebral bodies T8-T10 with a pathologic fracture at T9.</a:t>
            </a:r>
          </a:p>
          <a:p>
            <a:r>
              <a:rPr lang="en-US" sz="1200" dirty="0" smtClean="0"/>
              <a:t>Right: T2 sagittal image showing the metastatic lesions and compression fracture causing </a:t>
            </a:r>
            <a:r>
              <a:rPr lang="en-US" sz="1200" dirty="0" smtClean="0">
                <a:solidFill>
                  <a:srgbClr val="FFFF00"/>
                </a:solidFill>
              </a:rPr>
              <a:t>cord compression</a:t>
            </a:r>
            <a:endParaRPr lang="en-US" sz="1200" dirty="0">
              <a:solidFill>
                <a:srgbClr val="FFFF00"/>
              </a:solidFill>
            </a:endParaRPr>
          </a:p>
        </p:txBody>
      </p:sp>
      <p:sp>
        <p:nvSpPr>
          <p:cNvPr id="7" name="Oval 6"/>
          <p:cNvSpPr/>
          <p:nvPr/>
        </p:nvSpPr>
        <p:spPr>
          <a:xfrm>
            <a:off x="8217792" y="3778656"/>
            <a:ext cx="416531" cy="839703"/>
          </a:xfrm>
          <a:prstGeom prst="ellipse">
            <a:avLst/>
          </a:prstGeom>
          <a:noFill/>
          <a:ln w="19050" cmpd="sng">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5436547" y="3505754"/>
            <a:ext cx="325354" cy="10496"/>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426270" y="3889072"/>
            <a:ext cx="325354" cy="10496"/>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6349636" y="4419337"/>
            <a:ext cx="445612" cy="10496"/>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313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Common Neuro MRI Sequences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T1</a:t>
            </a:r>
          </a:p>
          <a:p>
            <a:r>
              <a:rPr lang="en-US" dirty="0" smtClean="0"/>
              <a:t>T2/FLAIR</a:t>
            </a:r>
          </a:p>
          <a:p>
            <a:r>
              <a:rPr lang="en-US" dirty="0" smtClean="0"/>
              <a:t>DWI and ADC</a:t>
            </a:r>
          </a:p>
          <a:p>
            <a:r>
              <a:rPr lang="en-US" dirty="0" smtClean="0"/>
              <a:t>Gradient recall echo (GRE)</a:t>
            </a:r>
          </a:p>
          <a:p>
            <a:r>
              <a:rPr lang="en-US" dirty="0" smtClean="0"/>
              <a:t>Post Gadolinium (Gd) T1</a:t>
            </a:r>
          </a:p>
          <a:p>
            <a:r>
              <a:rPr lang="en-US" dirty="0" smtClean="0"/>
              <a:t>MRA</a:t>
            </a:r>
          </a:p>
          <a:p>
            <a:pPr lvl="1"/>
            <a:r>
              <a:rPr lang="en-US" dirty="0" smtClean="0"/>
              <a:t>Time of flight</a:t>
            </a:r>
          </a:p>
          <a:p>
            <a:pPr lvl="1"/>
            <a:r>
              <a:rPr lang="en-US" dirty="0" smtClean="0"/>
              <a:t>Post gadolinium</a:t>
            </a:r>
          </a:p>
        </p:txBody>
      </p:sp>
      <p:pic>
        <p:nvPicPr>
          <p:cNvPr id="4" name="Picture 3"/>
          <p:cNvPicPr>
            <a:picLocks noChangeAspect="1"/>
          </p:cNvPicPr>
          <p:nvPr/>
        </p:nvPicPr>
        <p:blipFill>
          <a:blip r:embed="rId2"/>
          <a:stretch>
            <a:fillRect/>
          </a:stretch>
        </p:blipFill>
        <p:spPr>
          <a:xfrm>
            <a:off x="4291070" y="2414448"/>
            <a:ext cx="4768967" cy="3799343"/>
          </a:xfrm>
          <a:prstGeom prst="rect">
            <a:avLst/>
          </a:prstGeom>
        </p:spPr>
      </p:pic>
    </p:spTree>
    <p:extLst>
      <p:ext uri="{BB962C8B-B14F-4D97-AF65-F5344CB8AC3E}">
        <p14:creationId xmlns:p14="http://schemas.microsoft.com/office/powerpoint/2010/main" val="1238827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T1</a:t>
            </a:r>
            <a:endParaRPr lang="en-US" dirty="0"/>
          </a:p>
        </p:txBody>
      </p:sp>
      <p:sp>
        <p:nvSpPr>
          <p:cNvPr id="3" name="Content Placeholder 2"/>
          <p:cNvSpPr>
            <a:spLocks noGrp="1"/>
          </p:cNvSpPr>
          <p:nvPr>
            <p:ph idx="1"/>
          </p:nvPr>
        </p:nvSpPr>
        <p:spPr>
          <a:xfrm>
            <a:off x="457200" y="1600200"/>
            <a:ext cx="4890494" cy="5096420"/>
          </a:xfrm>
        </p:spPr>
        <p:txBody>
          <a:bodyPr>
            <a:normAutofit fontScale="55000" lnSpcReduction="20000"/>
          </a:bodyPr>
          <a:lstStyle/>
          <a:p>
            <a:pPr marL="0" indent="0">
              <a:buNone/>
            </a:pPr>
            <a:r>
              <a:rPr lang="en-US" dirty="0" smtClean="0"/>
              <a:t>Most lesions being or malignant are </a:t>
            </a:r>
            <a:r>
              <a:rPr lang="en-US" dirty="0" err="1" smtClean="0"/>
              <a:t>iso</a:t>
            </a:r>
            <a:r>
              <a:rPr lang="en-US" dirty="0" smtClean="0"/>
              <a:t> or hypointense to gray matter</a:t>
            </a:r>
          </a:p>
          <a:p>
            <a:pPr marL="0" indent="0">
              <a:buNone/>
            </a:pPr>
            <a:endParaRPr lang="en-US" dirty="0" smtClean="0"/>
          </a:p>
          <a:p>
            <a:pPr marL="0" indent="0">
              <a:buNone/>
            </a:pPr>
            <a:r>
              <a:rPr lang="en-US" dirty="0" smtClean="0"/>
              <a:t>Things that are bright</a:t>
            </a:r>
          </a:p>
          <a:p>
            <a:r>
              <a:rPr lang="en-US" dirty="0" smtClean="0">
                <a:solidFill>
                  <a:srgbClr val="FFFF00"/>
                </a:solidFill>
              </a:rPr>
              <a:t>Gadolinium</a:t>
            </a:r>
          </a:p>
          <a:p>
            <a:r>
              <a:rPr lang="en-US" dirty="0" smtClean="0">
                <a:solidFill>
                  <a:srgbClr val="FFFF00"/>
                </a:solidFill>
              </a:rPr>
              <a:t>Fat</a:t>
            </a:r>
          </a:p>
          <a:p>
            <a:r>
              <a:rPr lang="en-US" dirty="0" err="1" smtClean="0"/>
              <a:t>Proteinaceous</a:t>
            </a:r>
            <a:r>
              <a:rPr lang="en-US" dirty="0" smtClean="0"/>
              <a:t> fluid</a:t>
            </a:r>
          </a:p>
          <a:p>
            <a:r>
              <a:rPr lang="en-US" dirty="0" smtClean="0"/>
              <a:t>Some states of </a:t>
            </a:r>
            <a:r>
              <a:rPr lang="en-US" dirty="0" smtClean="0">
                <a:solidFill>
                  <a:srgbClr val="FFFF00"/>
                </a:solidFill>
              </a:rPr>
              <a:t>blood</a:t>
            </a:r>
            <a:r>
              <a:rPr lang="en-US" dirty="0" smtClean="0"/>
              <a:t> (intra and extracellular </a:t>
            </a:r>
            <a:r>
              <a:rPr lang="en-US" dirty="0" err="1" smtClean="0"/>
              <a:t>methemoglobin</a:t>
            </a:r>
            <a:endParaRPr lang="en-US" dirty="0" smtClean="0"/>
          </a:p>
          <a:p>
            <a:r>
              <a:rPr lang="en-US" dirty="0" smtClean="0"/>
              <a:t>Melanin</a:t>
            </a:r>
          </a:p>
          <a:p>
            <a:r>
              <a:rPr lang="en-US" dirty="0" smtClean="0"/>
              <a:t>Mineralization (some types)</a:t>
            </a:r>
          </a:p>
          <a:p>
            <a:r>
              <a:rPr lang="en-US" dirty="0" smtClean="0"/>
              <a:t>Slow flowing blood</a:t>
            </a:r>
          </a:p>
          <a:p>
            <a:pPr marL="0" indent="0">
              <a:buNone/>
            </a:pPr>
            <a:endParaRPr lang="en-US" dirty="0"/>
          </a:p>
        </p:txBody>
      </p:sp>
      <p:pic>
        <p:nvPicPr>
          <p:cNvPr id="6" name="Picture 5" descr="Image_Windo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7694" y="902679"/>
            <a:ext cx="3634899" cy="4842716"/>
          </a:xfrm>
          <a:prstGeom prst="rect">
            <a:avLst/>
          </a:prstGeom>
        </p:spPr>
      </p:pic>
      <p:sp>
        <p:nvSpPr>
          <p:cNvPr id="7" name="TextBox 6"/>
          <p:cNvSpPr txBox="1"/>
          <p:nvPr/>
        </p:nvSpPr>
        <p:spPr>
          <a:xfrm>
            <a:off x="5347694" y="5745395"/>
            <a:ext cx="3634899" cy="830997"/>
          </a:xfrm>
          <a:prstGeom prst="rect">
            <a:avLst/>
          </a:prstGeom>
          <a:noFill/>
        </p:spPr>
        <p:txBody>
          <a:bodyPr wrap="square" rtlCol="0">
            <a:spAutoFit/>
          </a:bodyPr>
          <a:lstStyle/>
          <a:p>
            <a:r>
              <a:rPr lang="en-US" sz="1600" dirty="0" smtClean="0"/>
              <a:t>Above: T1 pre-Gd shows </a:t>
            </a:r>
            <a:r>
              <a:rPr lang="en-US" sz="1600" dirty="0" smtClean="0">
                <a:solidFill>
                  <a:srgbClr val="37EF11"/>
                </a:solidFill>
              </a:rPr>
              <a:t>hyperintense metastatic melanoma lesions in the left thalamus </a:t>
            </a:r>
            <a:r>
              <a:rPr lang="en-US" sz="1600" dirty="0" smtClean="0"/>
              <a:t>and </a:t>
            </a:r>
            <a:r>
              <a:rPr lang="en-US" sz="1600" dirty="0" smtClean="0">
                <a:solidFill>
                  <a:srgbClr val="FF6600"/>
                </a:solidFill>
              </a:rPr>
              <a:t>bilateral occipital lobes</a:t>
            </a:r>
            <a:r>
              <a:rPr lang="en-US" sz="1600" dirty="0" smtClean="0"/>
              <a:t>.</a:t>
            </a:r>
            <a:endParaRPr lang="en-US" sz="1600" dirty="0"/>
          </a:p>
        </p:txBody>
      </p:sp>
      <p:cxnSp>
        <p:nvCxnSpPr>
          <p:cNvPr id="8" name="Straight Arrow Connector 7"/>
          <p:cNvCxnSpPr/>
          <p:nvPr/>
        </p:nvCxnSpPr>
        <p:spPr>
          <a:xfrm flipH="1">
            <a:off x="7367675" y="3001933"/>
            <a:ext cx="577240" cy="262407"/>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6013785" y="4351317"/>
            <a:ext cx="834592" cy="608376"/>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8108247" y="4414293"/>
            <a:ext cx="455890" cy="508865"/>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9926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T2</a:t>
            </a:r>
            <a:endParaRPr lang="en-US" dirty="0"/>
          </a:p>
        </p:txBody>
      </p:sp>
      <p:sp>
        <p:nvSpPr>
          <p:cNvPr id="3" name="Content Placeholder 2"/>
          <p:cNvSpPr>
            <a:spLocks noGrp="1"/>
          </p:cNvSpPr>
          <p:nvPr>
            <p:ph idx="1"/>
          </p:nvPr>
        </p:nvSpPr>
        <p:spPr>
          <a:xfrm>
            <a:off x="341752" y="1379481"/>
            <a:ext cx="4391613" cy="5264627"/>
          </a:xfrm>
        </p:spPr>
        <p:txBody>
          <a:bodyPr>
            <a:normAutofit fontScale="55000" lnSpcReduction="20000"/>
          </a:bodyPr>
          <a:lstStyle/>
          <a:p>
            <a:pPr marL="0" indent="0">
              <a:lnSpc>
                <a:spcPct val="130000"/>
              </a:lnSpc>
              <a:buNone/>
            </a:pPr>
            <a:r>
              <a:rPr lang="en-US" dirty="0" smtClean="0"/>
              <a:t>Bright signal is nonspecific and many times correlates with relatively increased water content</a:t>
            </a:r>
          </a:p>
          <a:p>
            <a:pPr>
              <a:lnSpc>
                <a:spcPct val="130000"/>
              </a:lnSpc>
            </a:pPr>
            <a:r>
              <a:rPr lang="en-US" dirty="0" smtClean="0">
                <a:solidFill>
                  <a:srgbClr val="FFFF00"/>
                </a:solidFill>
              </a:rPr>
              <a:t>Edema</a:t>
            </a:r>
          </a:p>
          <a:p>
            <a:pPr>
              <a:lnSpc>
                <a:spcPct val="130000"/>
              </a:lnSpc>
            </a:pPr>
            <a:r>
              <a:rPr lang="en-US" dirty="0" smtClean="0"/>
              <a:t>Gliosis</a:t>
            </a:r>
          </a:p>
          <a:p>
            <a:pPr marL="0" indent="0">
              <a:lnSpc>
                <a:spcPct val="130000"/>
              </a:lnSpc>
              <a:buNone/>
            </a:pPr>
            <a:endParaRPr lang="en-US" dirty="0" smtClean="0"/>
          </a:p>
          <a:p>
            <a:pPr marL="0" indent="0">
              <a:lnSpc>
                <a:spcPct val="130000"/>
              </a:lnSpc>
              <a:buNone/>
            </a:pPr>
            <a:r>
              <a:rPr lang="en-US" dirty="0" smtClean="0"/>
              <a:t>Things that are dark</a:t>
            </a:r>
          </a:p>
          <a:p>
            <a:pPr>
              <a:lnSpc>
                <a:spcPct val="130000"/>
              </a:lnSpc>
            </a:pPr>
            <a:r>
              <a:rPr lang="en-US" dirty="0" smtClean="0"/>
              <a:t>Most stages of </a:t>
            </a:r>
            <a:r>
              <a:rPr lang="en-US" dirty="0" smtClean="0">
                <a:solidFill>
                  <a:srgbClr val="FFFF00"/>
                </a:solidFill>
              </a:rPr>
              <a:t>blood</a:t>
            </a:r>
            <a:r>
              <a:rPr lang="en-US" dirty="0" smtClean="0"/>
              <a:t> (except </a:t>
            </a:r>
            <a:r>
              <a:rPr lang="en-US" dirty="0" err="1" smtClean="0"/>
              <a:t>hyperacute</a:t>
            </a:r>
            <a:r>
              <a:rPr lang="en-US" dirty="0" smtClean="0"/>
              <a:t> and extracellular </a:t>
            </a:r>
            <a:r>
              <a:rPr lang="en-US" dirty="0" err="1" smtClean="0"/>
              <a:t>methemoglobin</a:t>
            </a:r>
            <a:r>
              <a:rPr lang="en-US" dirty="0" smtClean="0"/>
              <a:t>)</a:t>
            </a:r>
          </a:p>
          <a:p>
            <a:pPr>
              <a:lnSpc>
                <a:spcPct val="130000"/>
              </a:lnSpc>
            </a:pPr>
            <a:r>
              <a:rPr lang="en-US" dirty="0" smtClean="0"/>
              <a:t>Calcification</a:t>
            </a:r>
          </a:p>
          <a:p>
            <a:pPr>
              <a:lnSpc>
                <a:spcPct val="130000"/>
              </a:lnSpc>
            </a:pPr>
            <a:r>
              <a:rPr lang="en-US" dirty="0" smtClean="0"/>
              <a:t>Fibrous lesion</a:t>
            </a:r>
          </a:p>
          <a:p>
            <a:pPr>
              <a:lnSpc>
                <a:spcPct val="130000"/>
              </a:lnSpc>
            </a:pPr>
            <a:r>
              <a:rPr lang="en-US" dirty="0" smtClean="0">
                <a:solidFill>
                  <a:srgbClr val="FFFF00"/>
                </a:solidFill>
              </a:rPr>
              <a:t>Highly cellular tumors </a:t>
            </a:r>
            <a:r>
              <a:rPr lang="en-US" dirty="0" smtClean="0"/>
              <a:t>(low water content)</a:t>
            </a:r>
          </a:p>
          <a:p>
            <a:pPr>
              <a:lnSpc>
                <a:spcPct val="130000"/>
              </a:lnSpc>
            </a:pPr>
            <a:r>
              <a:rPr lang="en-US" dirty="0" smtClean="0"/>
              <a:t>Vascular flow void</a:t>
            </a:r>
          </a:p>
          <a:p>
            <a:pPr>
              <a:lnSpc>
                <a:spcPct val="130000"/>
              </a:lnSpc>
            </a:pPr>
            <a:r>
              <a:rPr lang="en-US" dirty="0" err="1" smtClean="0"/>
              <a:t>Mucin</a:t>
            </a:r>
            <a:r>
              <a:rPr lang="en-US" dirty="0" smtClean="0"/>
              <a:t> </a:t>
            </a:r>
            <a:r>
              <a:rPr lang="en-US" dirty="0"/>
              <a:t>CTA</a:t>
            </a:r>
          </a:p>
        </p:txBody>
      </p:sp>
      <p:sp>
        <p:nvSpPr>
          <p:cNvPr id="5" name="TextBox 4"/>
          <p:cNvSpPr txBox="1"/>
          <p:nvPr/>
        </p:nvSpPr>
        <p:spPr>
          <a:xfrm>
            <a:off x="5048790" y="6031399"/>
            <a:ext cx="3910888" cy="738664"/>
          </a:xfrm>
          <a:prstGeom prst="rect">
            <a:avLst/>
          </a:prstGeom>
          <a:noFill/>
        </p:spPr>
        <p:txBody>
          <a:bodyPr wrap="square" rtlCol="0">
            <a:spAutoFit/>
          </a:bodyPr>
          <a:lstStyle/>
          <a:p>
            <a:r>
              <a:rPr lang="en-US" sz="1400" dirty="0" smtClean="0"/>
              <a:t>Above: T2 axial of the patient with melanoma mets from the prior slide showing </a:t>
            </a:r>
            <a:r>
              <a:rPr lang="en-US" sz="1400" dirty="0" smtClean="0">
                <a:solidFill>
                  <a:srgbClr val="37EF11"/>
                </a:solidFill>
              </a:rPr>
              <a:t>T2 bright edema </a:t>
            </a:r>
            <a:r>
              <a:rPr lang="en-US" sz="1400" dirty="0" smtClean="0"/>
              <a:t>surrounding the </a:t>
            </a:r>
            <a:r>
              <a:rPr lang="en-US" sz="1400" dirty="0" smtClean="0">
                <a:solidFill>
                  <a:srgbClr val="FF6600"/>
                </a:solidFill>
              </a:rPr>
              <a:t>melanoma mets</a:t>
            </a:r>
            <a:r>
              <a:rPr lang="en-US" sz="1400" dirty="0" smtClean="0"/>
              <a:t>.</a:t>
            </a:r>
            <a:endParaRPr lang="en-US" sz="1400" dirty="0"/>
          </a:p>
        </p:txBody>
      </p:sp>
      <p:pic>
        <p:nvPicPr>
          <p:cNvPr id="6" name="Picture 5" descr="Image_Windo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8789" y="923671"/>
            <a:ext cx="3910888" cy="5107728"/>
          </a:xfrm>
          <a:prstGeom prst="rect">
            <a:avLst/>
          </a:prstGeom>
        </p:spPr>
      </p:pic>
      <p:cxnSp>
        <p:nvCxnSpPr>
          <p:cNvPr id="7" name="Straight Arrow Connector 6"/>
          <p:cNvCxnSpPr/>
          <p:nvPr/>
        </p:nvCxnSpPr>
        <p:spPr>
          <a:xfrm flipH="1" flipV="1">
            <a:off x="6842914" y="5458162"/>
            <a:ext cx="141470" cy="46163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7971808" y="5458162"/>
            <a:ext cx="329946" cy="52461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7994107" y="3799650"/>
            <a:ext cx="454582" cy="713746"/>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066262" y="4754810"/>
            <a:ext cx="414347" cy="262407"/>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48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FLAIR</a:t>
            </a:r>
            <a:endParaRPr lang="en-US" dirty="0"/>
          </a:p>
        </p:txBody>
      </p:sp>
      <p:sp>
        <p:nvSpPr>
          <p:cNvPr id="3" name="Content Placeholder 2"/>
          <p:cNvSpPr>
            <a:spLocks noGrp="1"/>
          </p:cNvSpPr>
          <p:nvPr>
            <p:ph idx="1"/>
          </p:nvPr>
        </p:nvSpPr>
        <p:spPr>
          <a:xfrm>
            <a:off x="442856" y="1600200"/>
            <a:ext cx="4247517" cy="4525963"/>
          </a:xfrm>
        </p:spPr>
        <p:txBody>
          <a:bodyPr>
            <a:normAutofit fontScale="70000" lnSpcReduction="20000"/>
          </a:bodyPr>
          <a:lstStyle/>
          <a:p>
            <a:pPr marL="0" indent="0">
              <a:buNone/>
            </a:pPr>
            <a:r>
              <a:rPr lang="en-US" dirty="0" smtClean="0"/>
              <a:t>Similar to T2 except that the water signal is suppressed</a:t>
            </a:r>
          </a:p>
          <a:p>
            <a:pPr marL="0" indent="0">
              <a:buNone/>
            </a:pPr>
            <a:endParaRPr lang="en-US" dirty="0"/>
          </a:p>
          <a:p>
            <a:pPr marL="0" indent="0">
              <a:buNone/>
            </a:pPr>
            <a:r>
              <a:rPr lang="en-US" dirty="0" smtClean="0"/>
              <a:t>Uses</a:t>
            </a:r>
          </a:p>
          <a:p>
            <a:r>
              <a:rPr lang="en-US" dirty="0"/>
              <a:t>P</a:t>
            </a:r>
            <a:r>
              <a:rPr lang="en-US" dirty="0" smtClean="0"/>
              <a:t>eriventricular lesions</a:t>
            </a:r>
          </a:p>
          <a:p>
            <a:r>
              <a:rPr lang="en-US" dirty="0" smtClean="0"/>
              <a:t>Pathology more conspicuous than T2</a:t>
            </a:r>
          </a:p>
          <a:p>
            <a:r>
              <a:rPr lang="en-US" dirty="0" smtClean="0"/>
              <a:t>If something doesn’t suppress then it isn’t simple fluid</a:t>
            </a:r>
          </a:p>
          <a:p>
            <a:endParaRPr lang="en-US" dirty="0"/>
          </a:p>
        </p:txBody>
      </p:sp>
      <p:pic>
        <p:nvPicPr>
          <p:cNvPr id="5" name="Picture 4" descr="Image_Windo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3906" y="1375010"/>
            <a:ext cx="4006226" cy="3856067"/>
          </a:xfrm>
          <a:prstGeom prst="rect">
            <a:avLst/>
          </a:prstGeom>
        </p:spPr>
      </p:pic>
      <p:sp>
        <p:nvSpPr>
          <p:cNvPr id="6" name="TextBox 5"/>
          <p:cNvSpPr txBox="1"/>
          <p:nvPr/>
        </p:nvSpPr>
        <p:spPr>
          <a:xfrm>
            <a:off x="4843906" y="5342601"/>
            <a:ext cx="4006226" cy="1077218"/>
          </a:xfrm>
          <a:prstGeom prst="rect">
            <a:avLst/>
          </a:prstGeom>
          <a:noFill/>
        </p:spPr>
        <p:txBody>
          <a:bodyPr wrap="square" rtlCol="0">
            <a:spAutoFit/>
          </a:bodyPr>
          <a:lstStyle/>
          <a:p>
            <a:r>
              <a:rPr lang="en-US" sz="1600" dirty="0" smtClean="0"/>
              <a:t>Above: Sagittal FLAIR image demonstration </a:t>
            </a:r>
            <a:r>
              <a:rPr lang="en-US" sz="1600" dirty="0" smtClean="0">
                <a:solidFill>
                  <a:srgbClr val="FF6600"/>
                </a:solidFill>
              </a:rPr>
              <a:t>finger-like periventricular hyperintense white matter lesions </a:t>
            </a:r>
            <a:r>
              <a:rPr lang="en-US" sz="1600" dirty="0" smtClean="0"/>
              <a:t>in a patient with multiple sclerosis.</a:t>
            </a:r>
            <a:endParaRPr lang="en-US" sz="1600" dirty="0"/>
          </a:p>
        </p:txBody>
      </p:sp>
      <p:cxnSp>
        <p:nvCxnSpPr>
          <p:cNvPr id="7" name="Straight Arrow Connector 6"/>
          <p:cNvCxnSpPr/>
          <p:nvPr/>
        </p:nvCxnSpPr>
        <p:spPr>
          <a:xfrm>
            <a:off x="5835368" y="1931314"/>
            <a:ext cx="209907" cy="325485"/>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7829469" y="1931314"/>
            <a:ext cx="178419" cy="340749"/>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1014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_Window.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40434"/>
            <a:ext cx="9144000" cy="5401519"/>
          </a:xfrm>
          <a:prstGeom prst="rect">
            <a:avLst/>
          </a:prstGeom>
        </p:spPr>
      </p:pic>
      <p:sp>
        <p:nvSpPr>
          <p:cNvPr id="3" name="TextBox 2"/>
          <p:cNvSpPr txBox="1"/>
          <p:nvPr/>
        </p:nvSpPr>
        <p:spPr>
          <a:xfrm>
            <a:off x="1175471" y="5746353"/>
            <a:ext cx="6580530" cy="923330"/>
          </a:xfrm>
          <a:prstGeom prst="rect">
            <a:avLst/>
          </a:prstGeom>
          <a:noFill/>
        </p:spPr>
        <p:txBody>
          <a:bodyPr wrap="square" rtlCol="0">
            <a:spAutoFit/>
          </a:bodyPr>
          <a:lstStyle/>
          <a:p>
            <a:pPr algn="ctr"/>
            <a:r>
              <a:rPr lang="en-US" dirty="0" smtClean="0"/>
              <a:t>Left T2 axial and right FLAIR axial demonstrates </a:t>
            </a:r>
            <a:r>
              <a:rPr lang="en-US" dirty="0" smtClean="0">
                <a:solidFill>
                  <a:srgbClr val="FF6600"/>
                </a:solidFill>
              </a:rPr>
              <a:t>hyperintense subcortical lesions </a:t>
            </a:r>
            <a:r>
              <a:rPr lang="en-US" dirty="0" smtClean="0"/>
              <a:t>in the bilateral parietal lobes in a patient with PRES which are much better visualized on the FLAIR image.</a:t>
            </a:r>
            <a:endParaRPr lang="en-US" sz="1100" dirty="0"/>
          </a:p>
        </p:txBody>
      </p:sp>
      <p:cxnSp>
        <p:nvCxnSpPr>
          <p:cNvPr id="5" name="Straight Arrow Connector 4"/>
          <p:cNvCxnSpPr/>
          <p:nvPr/>
        </p:nvCxnSpPr>
        <p:spPr>
          <a:xfrm>
            <a:off x="829126" y="4104041"/>
            <a:ext cx="881602" cy="419851"/>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5546966" y="4104041"/>
            <a:ext cx="881602" cy="419851"/>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7370627" y="4104041"/>
            <a:ext cx="770747" cy="572251"/>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2929051" y="4104041"/>
            <a:ext cx="770747" cy="572251"/>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8613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Diffusion weighted imaging</a:t>
            </a:r>
            <a:endParaRPr lang="en-US" dirty="0"/>
          </a:p>
        </p:txBody>
      </p:sp>
      <p:sp>
        <p:nvSpPr>
          <p:cNvPr id="3" name="Content Placeholder 2"/>
          <p:cNvSpPr>
            <a:spLocks noGrp="1"/>
          </p:cNvSpPr>
          <p:nvPr>
            <p:ph idx="1"/>
          </p:nvPr>
        </p:nvSpPr>
        <p:spPr>
          <a:xfrm>
            <a:off x="457200" y="1600200"/>
            <a:ext cx="4166327" cy="4525963"/>
          </a:xfrm>
        </p:spPr>
        <p:txBody>
          <a:bodyPr>
            <a:normAutofit fontScale="47500" lnSpcReduction="20000"/>
          </a:bodyPr>
          <a:lstStyle/>
          <a:p>
            <a:pPr marL="0" indent="0">
              <a:buNone/>
            </a:pPr>
            <a:r>
              <a:rPr lang="en-US" dirty="0" smtClean="0"/>
              <a:t>Used to evaluate for restricted diffusion, which will be bright of the diffusion sequences and dark on ADC map</a:t>
            </a:r>
          </a:p>
          <a:p>
            <a:pPr marL="0" indent="0">
              <a:buNone/>
            </a:pPr>
            <a:endParaRPr lang="en-US" dirty="0" smtClean="0"/>
          </a:p>
          <a:p>
            <a:pPr marL="0" indent="0">
              <a:buNone/>
            </a:pPr>
            <a:r>
              <a:rPr lang="en-US" dirty="0" smtClean="0"/>
              <a:t>Differential for thing causing diffusion restriction</a:t>
            </a:r>
          </a:p>
          <a:p>
            <a:r>
              <a:rPr lang="en-US" dirty="0" smtClean="0"/>
              <a:t>Acute stroke</a:t>
            </a:r>
          </a:p>
          <a:p>
            <a:r>
              <a:rPr lang="en-US" dirty="0" smtClean="0"/>
              <a:t>Abscess</a:t>
            </a:r>
          </a:p>
          <a:p>
            <a:r>
              <a:rPr lang="en-US" dirty="0" smtClean="0"/>
              <a:t>Cellular tumors</a:t>
            </a:r>
          </a:p>
          <a:p>
            <a:r>
              <a:rPr lang="en-US" dirty="0" err="1" smtClean="0"/>
              <a:t>Epidermoid</a:t>
            </a:r>
            <a:r>
              <a:rPr lang="en-US" dirty="0" smtClean="0"/>
              <a:t> cyst</a:t>
            </a:r>
          </a:p>
          <a:p>
            <a:r>
              <a:rPr lang="en-US" dirty="0" smtClean="0"/>
              <a:t>Herpes encephalitis</a:t>
            </a:r>
          </a:p>
          <a:p>
            <a:r>
              <a:rPr lang="en-US" dirty="0" smtClean="0"/>
              <a:t>CJD</a:t>
            </a:r>
            <a:endParaRPr lang="en-US" dirty="0"/>
          </a:p>
        </p:txBody>
      </p:sp>
      <p:pic>
        <p:nvPicPr>
          <p:cNvPr id="4" name="Picture 3" descr="Acute_pontine_infarct___Radiology_Case___Radiopaedia_org.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492750" y="1417638"/>
            <a:ext cx="3194050" cy="2314827"/>
          </a:xfrm>
          <a:prstGeom prst="rect">
            <a:avLst/>
          </a:prstGeom>
        </p:spPr>
      </p:pic>
      <p:pic>
        <p:nvPicPr>
          <p:cNvPr id="5" name="Picture 4" descr="Acute_pontine_infarct___Radiology_Case___Radiopaedia_org.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92750" y="3732465"/>
            <a:ext cx="3194050" cy="2007865"/>
          </a:xfrm>
          <a:prstGeom prst="rect">
            <a:avLst/>
          </a:prstGeom>
        </p:spPr>
      </p:pic>
      <p:sp>
        <p:nvSpPr>
          <p:cNvPr id="6" name="TextBox 5"/>
          <p:cNvSpPr txBox="1"/>
          <p:nvPr/>
        </p:nvSpPr>
        <p:spPr>
          <a:xfrm>
            <a:off x="5492750" y="5740330"/>
            <a:ext cx="3194050" cy="1015663"/>
          </a:xfrm>
          <a:prstGeom prst="rect">
            <a:avLst/>
          </a:prstGeom>
          <a:noFill/>
        </p:spPr>
        <p:txBody>
          <a:bodyPr wrap="square" rtlCol="0">
            <a:spAutoFit/>
          </a:bodyPr>
          <a:lstStyle/>
          <a:p>
            <a:r>
              <a:rPr lang="en-US" sz="1200" dirty="0" smtClean="0"/>
              <a:t>Top image is DWI B1000 image showing </a:t>
            </a:r>
            <a:r>
              <a:rPr lang="en-US" sz="1200" dirty="0" smtClean="0">
                <a:solidFill>
                  <a:srgbClr val="FF6600"/>
                </a:solidFill>
              </a:rPr>
              <a:t>increased signal in the left </a:t>
            </a:r>
            <a:r>
              <a:rPr lang="en-US" sz="1200" dirty="0" err="1" smtClean="0">
                <a:solidFill>
                  <a:srgbClr val="FF6600"/>
                </a:solidFill>
              </a:rPr>
              <a:t>hemipons</a:t>
            </a:r>
            <a:r>
              <a:rPr lang="en-US" sz="1200" dirty="0" smtClean="0">
                <a:solidFill>
                  <a:srgbClr val="FF6600"/>
                </a:solidFill>
              </a:rPr>
              <a:t> </a:t>
            </a:r>
            <a:r>
              <a:rPr lang="en-US" sz="1200" dirty="0" smtClean="0"/>
              <a:t>with a corresponding </a:t>
            </a:r>
            <a:r>
              <a:rPr lang="en-US" sz="1200" dirty="0" smtClean="0">
                <a:solidFill>
                  <a:srgbClr val="37EF11"/>
                </a:solidFill>
              </a:rPr>
              <a:t>dark area on the ADC map </a:t>
            </a:r>
            <a:r>
              <a:rPr lang="en-US" sz="1200" dirty="0" smtClean="0"/>
              <a:t>consistent with restricted diffusion in a patient with a brainstem stroke.</a:t>
            </a:r>
            <a:endParaRPr lang="en-US" sz="1200" dirty="0"/>
          </a:p>
        </p:txBody>
      </p:sp>
      <p:cxnSp>
        <p:nvCxnSpPr>
          <p:cNvPr id="7" name="Straight Arrow Connector 6"/>
          <p:cNvCxnSpPr/>
          <p:nvPr/>
        </p:nvCxnSpPr>
        <p:spPr>
          <a:xfrm flipH="1">
            <a:off x="7310551" y="1722791"/>
            <a:ext cx="770747" cy="572251"/>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7310551" y="3917774"/>
            <a:ext cx="770747" cy="572251"/>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695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4962184" y="4181887"/>
            <a:ext cx="1915167" cy="160807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6" name="Rounded Rectangle 25"/>
          <p:cNvSpPr/>
          <p:nvPr/>
        </p:nvSpPr>
        <p:spPr>
          <a:xfrm>
            <a:off x="6617484" y="2370208"/>
            <a:ext cx="1915167" cy="160807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7" name="Rounded Rectangle 26"/>
          <p:cNvSpPr/>
          <p:nvPr/>
        </p:nvSpPr>
        <p:spPr>
          <a:xfrm>
            <a:off x="685144" y="4498414"/>
            <a:ext cx="1915167" cy="160807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9" name="Rounded Rectangle 28"/>
          <p:cNvSpPr/>
          <p:nvPr/>
        </p:nvSpPr>
        <p:spPr>
          <a:xfrm>
            <a:off x="2062539" y="1903690"/>
            <a:ext cx="1915167" cy="160807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73801"/>
            <a:ext cx="8229600" cy="1143000"/>
          </a:xfrm>
        </p:spPr>
        <p:txBody>
          <a:bodyPr>
            <a:noAutofit/>
          </a:bodyPr>
          <a:lstStyle/>
          <a:p>
            <a:r>
              <a:rPr lang="en-US" sz="3600" dirty="0" smtClean="0"/>
              <a:t>Basics physics and physiology of diffusion restriction explained</a:t>
            </a:r>
            <a:endParaRPr lang="en-US" sz="3600" dirty="0"/>
          </a:p>
        </p:txBody>
      </p:sp>
      <p:pic>
        <p:nvPicPr>
          <p:cNvPr id="13" name="Picture 12"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8504" y="2175839"/>
            <a:ext cx="377830" cy="298578"/>
          </a:xfrm>
          <a:prstGeom prst="rect">
            <a:avLst/>
          </a:prstGeom>
        </p:spPr>
      </p:pic>
      <p:pic>
        <p:nvPicPr>
          <p:cNvPr id="14" name="Picture 13"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8491" y="4555070"/>
            <a:ext cx="377830" cy="298578"/>
          </a:xfrm>
          <a:prstGeom prst="rect">
            <a:avLst/>
          </a:prstGeom>
        </p:spPr>
      </p:pic>
      <p:pic>
        <p:nvPicPr>
          <p:cNvPr id="15" name="Picture 14"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3237" y="2677743"/>
            <a:ext cx="377830" cy="298578"/>
          </a:xfrm>
          <a:prstGeom prst="rect">
            <a:avLst/>
          </a:prstGeom>
        </p:spPr>
      </p:pic>
      <p:pic>
        <p:nvPicPr>
          <p:cNvPr id="16" name="Picture 15"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0358" y="5279314"/>
            <a:ext cx="377830" cy="298578"/>
          </a:xfrm>
          <a:prstGeom prst="rect">
            <a:avLst/>
          </a:prstGeom>
        </p:spPr>
      </p:pic>
      <p:pic>
        <p:nvPicPr>
          <p:cNvPr id="17" name="Picture 16"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2844" y="2229876"/>
            <a:ext cx="377830" cy="298578"/>
          </a:xfrm>
          <a:prstGeom prst="rect">
            <a:avLst/>
          </a:prstGeom>
        </p:spPr>
      </p:pic>
      <p:pic>
        <p:nvPicPr>
          <p:cNvPr id="18" name="Picture 17"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1510" y="4839369"/>
            <a:ext cx="377830" cy="298578"/>
          </a:xfrm>
          <a:prstGeom prst="rect">
            <a:avLst/>
          </a:prstGeom>
        </p:spPr>
      </p:pic>
      <p:pic>
        <p:nvPicPr>
          <p:cNvPr id="19" name="Picture 18"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8504" y="5204201"/>
            <a:ext cx="377830" cy="298578"/>
          </a:xfrm>
          <a:prstGeom prst="rect">
            <a:avLst/>
          </a:prstGeom>
        </p:spPr>
      </p:pic>
      <p:pic>
        <p:nvPicPr>
          <p:cNvPr id="20" name="Picture 19"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7010" y="3251698"/>
            <a:ext cx="377830" cy="298578"/>
          </a:xfrm>
          <a:prstGeom prst="rect">
            <a:avLst/>
          </a:prstGeom>
        </p:spPr>
      </p:pic>
      <p:pic>
        <p:nvPicPr>
          <p:cNvPr id="21" name="Picture 20"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0661" y="3699565"/>
            <a:ext cx="377830" cy="298578"/>
          </a:xfrm>
          <a:prstGeom prst="rect">
            <a:avLst/>
          </a:prstGeom>
        </p:spPr>
      </p:pic>
      <p:pic>
        <p:nvPicPr>
          <p:cNvPr id="22" name="Picture 21"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16" y="2785440"/>
            <a:ext cx="377830" cy="298578"/>
          </a:xfrm>
          <a:prstGeom prst="rect">
            <a:avLst/>
          </a:prstGeom>
        </p:spPr>
      </p:pic>
      <p:pic>
        <p:nvPicPr>
          <p:cNvPr id="23" name="Picture 22"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983" y="4836635"/>
            <a:ext cx="377830" cy="298578"/>
          </a:xfrm>
          <a:prstGeom prst="rect">
            <a:avLst/>
          </a:prstGeom>
        </p:spPr>
      </p:pic>
      <p:pic>
        <p:nvPicPr>
          <p:cNvPr id="24" name="Picture 23"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5080" y="2480985"/>
            <a:ext cx="377830" cy="298578"/>
          </a:xfrm>
          <a:prstGeom prst="rect">
            <a:avLst/>
          </a:prstGeom>
        </p:spPr>
      </p:pic>
      <p:sp>
        <p:nvSpPr>
          <p:cNvPr id="28" name="Rounded Rectangle 27"/>
          <p:cNvSpPr/>
          <p:nvPr/>
        </p:nvSpPr>
        <p:spPr>
          <a:xfrm>
            <a:off x="-3324048" y="-2123405"/>
            <a:ext cx="1915167" cy="160807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30" name="Picture 29"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8784" y="3550276"/>
            <a:ext cx="377830" cy="298578"/>
          </a:xfrm>
          <a:prstGeom prst="rect">
            <a:avLst/>
          </a:prstGeom>
        </p:spPr>
      </p:pic>
      <p:pic>
        <p:nvPicPr>
          <p:cNvPr id="31" name="Picture 30"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5149" y="3848854"/>
            <a:ext cx="377830" cy="298578"/>
          </a:xfrm>
          <a:prstGeom prst="rect">
            <a:avLst/>
          </a:prstGeom>
        </p:spPr>
      </p:pic>
      <p:pic>
        <p:nvPicPr>
          <p:cNvPr id="32" name="Picture 31"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9180" y="4392775"/>
            <a:ext cx="377830" cy="298578"/>
          </a:xfrm>
          <a:prstGeom prst="rect">
            <a:avLst/>
          </a:prstGeom>
        </p:spPr>
      </p:pic>
      <p:pic>
        <p:nvPicPr>
          <p:cNvPr id="33" name="Picture 32"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3" y="4094197"/>
            <a:ext cx="377830" cy="298578"/>
          </a:xfrm>
          <a:prstGeom prst="rect">
            <a:avLst/>
          </a:prstGeom>
        </p:spPr>
      </p:pic>
      <p:pic>
        <p:nvPicPr>
          <p:cNvPr id="34" name="Picture 33"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5906" y="4519602"/>
            <a:ext cx="377830" cy="298578"/>
          </a:xfrm>
          <a:prstGeom prst="rect">
            <a:avLst/>
          </a:prstGeom>
        </p:spPr>
      </p:pic>
      <p:sp>
        <p:nvSpPr>
          <p:cNvPr id="35" name="TextBox 34"/>
          <p:cNvSpPr txBox="1"/>
          <p:nvPr/>
        </p:nvSpPr>
        <p:spPr>
          <a:xfrm>
            <a:off x="1107469" y="1600200"/>
            <a:ext cx="692688" cy="369332"/>
          </a:xfrm>
          <a:prstGeom prst="rect">
            <a:avLst/>
          </a:prstGeom>
          <a:noFill/>
        </p:spPr>
        <p:txBody>
          <a:bodyPr wrap="square" rtlCol="0">
            <a:spAutoFit/>
          </a:bodyPr>
          <a:lstStyle/>
          <a:p>
            <a:r>
              <a:rPr lang="en-US" dirty="0" smtClean="0"/>
              <a:t>Cell</a:t>
            </a:r>
            <a:endParaRPr lang="en-US" dirty="0"/>
          </a:p>
        </p:txBody>
      </p:sp>
      <p:cxnSp>
        <p:nvCxnSpPr>
          <p:cNvPr id="37" name="Straight Arrow Connector 36"/>
          <p:cNvCxnSpPr/>
          <p:nvPr/>
        </p:nvCxnSpPr>
        <p:spPr>
          <a:xfrm>
            <a:off x="1574290" y="1903690"/>
            <a:ext cx="488249" cy="1640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44856" y="3231866"/>
            <a:ext cx="1080576" cy="646331"/>
          </a:xfrm>
          <a:prstGeom prst="rect">
            <a:avLst/>
          </a:prstGeom>
          <a:noFill/>
        </p:spPr>
        <p:txBody>
          <a:bodyPr wrap="square" rtlCol="0">
            <a:spAutoFit/>
          </a:bodyPr>
          <a:lstStyle/>
          <a:p>
            <a:r>
              <a:rPr lang="en-US" dirty="0" smtClean="0"/>
              <a:t>Water molecule</a:t>
            </a:r>
            <a:endParaRPr lang="en-US" dirty="0"/>
          </a:p>
        </p:txBody>
      </p:sp>
      <p:cxnSp>
        <p:nvCxnSpPr>
          <p:cNvPr id="39" name="Straight Arrow Connector 38"/>
          <p:cNvCxnSpPr/>
          <p:nvPr/>
        </p:nvCxnSpPr>
        <p:spPr>
          <a:xfrm>
            <a:off x="863344" y="3452762"/>
            <a:ext cx="488249" cy="1640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2120919" y="2739550"/>
            <a:ext cx="1604902" cy="646331"/>
          </a:xfrm>
          <a:prstGeom prst="rect">
            <a:avLst/>
          </a:prstGeom>
          <a:noFill/>
        </p:spPr>
        <p:txBody>
          <a:bodyPr wrap="square" rtlCol="0">
            <a:spAutoFit/>
          </a:bodyPr>
          <a:lstStyle/>
          <a:p>
            <a:r>
              <a:rPr lang="en-US" dirty="0" smtClean="0"/>
              <a:t>Intracellular space</a:t>
            </a:r>
            <a:endParaRPr lang="en-US" dirty="0"/>
          </a:p>
        </p:txBody>
      </p:sp>
      <p:sp>
        <p:nvSpPr>
          <p:cNvPr id="41" name="TextBox 40"/>
          <p:cNvSpPr txBox="1"/>
          <p:nvPr/>
        </p:nvSpPr>
        <p:spPr>
          <a:xfrm>
            <a:off x="4183239" y="2992152"/>
            <a:ext cx="2255608" cy="646331"/>
          </a:xfrm>
          <a:prstGeom prst="rect">
            <a:avLst/>
          </a:prstGeom>
          <a:noFill/>
        </p:spPr>
        <p:txBody>
          <a:bodyPr wrap="square" rtlCol="0">
            <a:spAutoFit/>
          </a:bodyPr>
          <a:lstStyle/>
          <a:p>
            <a:r>
              <a:rPr lang="en-US" dirty="0" smtClean="0"/>
              <a:t>Interstitial/extracellular space</a:t>
            </a:r>
            <a:endParaRPr lang="en-US" dirty="0"/>
          </a:p>
        </p:txBody>
      </p:sp>
      <p:sp>
        <p:nvSpPr>
          <p:cNvPr id="42" name="TextBox 41"/>
          <p:cNvSpPr txBox="1"/>
          <p:nvPr/>
        </p:nvSpPr>
        <p:spPr>
          <a:xfrm>
            <a:off x="2855149" y="5776802"/>
            <a:ext cx="6288851" cy="1077218"/>
          </a:xfrm>
          <a:prstGeom prst="rect">
            <a:avLst/>
          </a:prstGeom>
          <a:noFill/>
        </p:spPr>
        <p:txBody>
          <a:bodyPr wrap="square" rtlCol="0">
            <a:spAutoFit/>
          </a:bodyPr>
          <a:lstStyle/>
          <a:p>
            <a:r>
              <a:rPr lang="en-US" sz="1600" dirty="0" smtClean="0"/>
              <a:t>Diffusion imaging measures random </a:t>
            </a:r>
            <a:r>
              <a:rPr lang="en-US" sz="1600" dirty="0"/>
              <a:t>B</a:t>
            </a:r>
            <a:r>
              <a:rPr lang="en-US" sz="1600" dirty="0" smtClean="0"/>
              <a:t>rownian motion of water molecules within a voxel of tissue</a:t>
            </a:r>
          </a:p>
          <a:p>
            <a:r>
              <a:rPr lang="en-US" sz="1600" dirty="0" smtClean="0"/>
              <a:t>Things that decrease the ability of water to diffuse freely cause imaging signs of “restricted diffusion</a:t>
            </a:r>
            <a:endParaRPr lang="en-US" sz="1600" dirty="0"/>
          </a:p>
        </p:txBody>
      </p:sp>
      <p:sp>
        <p:nvSpPr>
          <p:cNvPr id="43" name="Oval 42"/>
          <p:cNvSpPr/>
          <p:nvPr/>
        </p:nvSpPr>
        <p:spPr>
          <a:xfrm>
            <a:off x="1574290" y="4159908"/>
            <a:ext cx="377830" cy="708955"/>
          </a:xfrm>
          <a:prstGeom prst="ellipse">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1360613" y="4397281"/>
            <a:ext cx="202362" cy="202362"/>
          </a:xfrm>
          <a:prstGeom prst="ellipse">
            <a:avLst/>
          </a:prstGeom>
          <a:solidFill>
            <a:srgbClr val="A20803"/>
          </a:solidFill>
          <a:ln>
            <a:solidFill>
              <a:srgbClr val="A208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3384943" y="3139899"/>
            <a:ext cx="377830" cy="708955"/>
          </a:xfrm>
          <a:prstGeom prst="ellipse">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3171266" y="3377272"/>
            <a:ext cx="202362" cy="202362"/>
          </a:xfrm>
          <a:prstGeom prst="ellipse">
            <a:avLst/>
          </a:prstGeom>
          <a:solidFill>
            <a:srgbClr val="A20803"/>
          </a:solidFill>
          <a:ln>
            <a:solidFill>
              <a:srgbClr val="A208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5949998" y="3848854"/>
            <a:ext cx="377830" cy="708955"/>
          </a:xfrm>
          <a:prstGeom prst="ellipse">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5736321" y="4086227"/>
            <a:ext cx="202362" cy="202362"/>
          </a:xfrm>
          <a:prstGeom prst="ellipse">
            <a:avLst/>
          </a:prstGeom>
          <a:solidFill>
            <a:srgbClr val="A20803"/>
          </a:solidFill>
          <a:ln>
            <a:solidFill>
              <a:srgbClr val="A208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7588076" y="2030595"/>
            <a:ext cx="377830" cy="708955"/>
          </a:xfrm>
          <a:prstGeom prst="ellipse">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7374399" y="2267968"/>
            <a:ext cx="202362" cy="202362"/>
          </a:xfrm>
          <a:prstGeom prst="ellipse">
            <a:avLst/>
          </a:prstGeom>
          <a:solidFill>
            <a:srgbClr val="A20803"/>
          </a:solidFill>
          <a:ln>
            <a:solidFill>
              <a:srgbClr val="A208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6452947" y="1609764"/>
            <a:ext cx="1123814" cy="738664"/>
          </a:xfrm>
          <a:prstGeom prst="rect">
            <a:avLst/>
          </a:prstGeom>
          <a:noFill/>
        </p:spPr>
        <p:txBody>
          <a:bodyPr wrap="square" rtlCol="0">
            <a:spAutoFit/>
          </a:bodyPr>
          <a:lstStyle/>
          <a:p>
            <a:r>
              <a:rPr lang="en-US" sz="1400" dirty="0" smtClean="0"/>
              <a:t>Na+/K+ ATPase pump</a:t>
            </a:r>
            <a:endParaRPr lang="en-US" sz="1400" dirty="0"/>
          </a:p>
        </p:txBody>
      </p:sp>
      <p:cxnSp>
        <p:nvCxnSpPr>
          <p:cNvPr id="52" name="Straight Arrow Connector 51"/>
          <p:cNvCxnSpPr/>
          <p:nvPr/>
        </p:nvCxnSpPr>
        <p:spPr>
          <a:xfrm>
            <a:off x="7140989" y="2002953"/>
            <a:ext cx="488249" cy="1640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0292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Anatomy</a:t>
            </a:r>
            <a:endParaRPr lang="en-US" dirty="0"/>
          </a:p>
        </p:txBody>
      </p:sp>
      <p:sp>
        <p:nvSpPr>
          <p:cNvPr id="3" name="Content Placeholder 2"/>
          <p:cNvSpPr>
            <a:spLocks noGrp="1"/>
          </p:cNvSpPr>
          <p:nvPr>
            <p:ph idx="1"/>
          </p:nvPr>
        </p:nvSpPr>
        <p:spPr>
          <a:xfrm>
            <a:off x="457200" y="1600200"/>
            <a:ext cx="8229600" cy="1779599"/>
          </a:xfrm>
        </p:spPr>
        <p:txBody>
          <a:bodyPr anchor="t">
            <a:normAutofit/>
          </a:bodyPr>
          <a:lstStyle/>
          <a:p>
            <a:pPr marL="0" indent="0">
              <a:buNone/>
            </a:pPr>
            <a:r>
              <a:rPr lang="en-US" sz="2400" dirty="0" smtClean="0"/>
              <a:t>To learn anatomy please go to </a:t>
            </a:r>
          </a:p>
          <a:p>
            <a:pPr marL="0" indent="0">
              <a:buNone/>
            </a:pPr>
            <a:r>
              <a:rPr lang="en-US" sz="2400" dirty="0" err="1" smtClean="0"/>
              <a:t>Headneckbrainspine.com</a:t>
            </a:r>
            <a:r>
              <a:rPr lang="en-US" sz="2400" dirty="0" smtClean="0"/>
              <a:t> then click</a:t>
            </a:r>
          </a:p>
        </p:txBody>
      </p:sp>
      <p:pic>
        <p:nvPicPr>
          <p:cNvPr id="4" name="Picture 3" descr="HeadNeckBrainSpin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154" y="3193739"/>
            <a:ext cx="7065937" cy="3664261"/>
          </a:xfrm>
          <a:prstGeom prst="rect">
            <a:avLst/>
          </a:prstGeom>
        </p:spPr>
      </p:pic>
      <p:cxnSp>
        <p:nvCxnSpPr>
          <p:cNvPr id="6" name="Straight Arrow Connector 5"/>
          <p:cNvCxnSpPr/>
          <p:nvPr/>
        </p:nvCxnSpPr>
        <p:spPr>
          <a:xfrm flipH="1">
            <a:off x="2665797" y="2792008"/>
            <a:ext cx="1973111" cy="2225209"/>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0576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4962184" y="2809349"/>
            <a:ext cx="1915167" cy="160807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6" name="Rounded Rectangle 25"/>
          <p:cNvSpPr/>
          <p:nvPr/>
        </p:nvSpPr>
        <p:spPr>
          <a:xfrm>
            <a:off x="6617484" y="997670"/>
            <a:ext cx="1915167" cy="160807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7" name="Rounded Rectangle 26"/>
          <p:cNvSpPr/>
          <p:nvPr/>
        </p:nvSpPr>
        <p:spPr>
          <a:xfrm>
            <a:off x="685144" y="3125876"/>
            <a:ext cx="1915167" cy="160807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9" name="Rounded Rectangle 28"/>
          <p:cNvSpPr/>
          <p:nvPr/>
        </p:nvSpPr>
        <p:spPr>
          <a:xfrm>
            <a:off x="2062539" y="531152"/>
            <a:ext cx="1915167" cy="160807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3" name="Picture 12"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8504" y="803301"/>
            <a:ext cx="377830" cy="298578"/>
          </a:xfrm>
          <a:prstGeom prst="rect">
            <a:avLst/>
          </a:prstGeom>
        </p:spPr>
      </p:pic>
      <p:pic>
        <p:nvPicPr>
          <p:cNvPr id="14" name="Picture 13"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8491" y="3182532"/>
            <a:ext cx="377830" cy="298578"/>
          </a:xfrm>
          <a:prstGeom prst="rect">
            <a:avLst/>
          </a:prstGeom>
        </p:spPr>
      </p:pic>
      <p:pic>
        <p:nvPicPr>
          <p:cNvPr id="15" name="Picture 14"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3237" y="1305205"/>
            <a:ext cx="377830" cy="298578"/>
          </a:xfrm>
          <a:prstGeom prst="rect">
            <a:avLst/>
          </a:prstGeom>
        </p:spPr>
      </p:pic>
      <p:pic>
        <p:nvPicPr>
          <p:cNvPr id="16" name="Picture 15"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0358" y="3906776"/>
            <a:ext cx="377830" cy="298578"/>
          </a:xfrm>
          <a:prstGeom prst="rect">
            <a:avLst/>
          </a:prstGeom>
        </p:spPr>
      </p:pic>
      <p:pic>
        <p:nvPicPr>
          <p:cNvPr id="17" name="Picture 16"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2844" y="857338"/>
            <a:ext cx="377830" cy="298578"/>
          </a:xfrm>
          <a:prstGeom prst="rect">
            <a:avLst/>
          </a:prstGeom>
        </p:spPr>
      </p:pic>
      <p:pic>
        <p:nvPicPr>
          <p:cNvPr id="18" name="Picture 17"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1510" y="3466831"/>
            <a:ext cx="377830" cy="298578"/>
          </a:xfrm>
          <a:prstGeom prst="rect">
            <a:avLst/>
          </a:prstGeom>
        </p:spPr>
      </p:pic>
      <p:pic>
        <p:nvPicPr>
          <p:cNvPr id="19" name="Picture 18"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8504" y="3831663"/>
            <a:ext cx="377830" cy="298578"/>
          </a:xfrm>
          <a:prstGeom prst="rect">
            <a:avLst/>
          </a:prstGeom>
        </p:spPr>
      </p:pic>
      <p:pic>
        <p:nvPicPr>
          <p:cNvPr id="20" name="Picture 19"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7010" y="1879160"/>
            <a:ext cx="377830" cy="298578"/>
          </a:xfrm>
          <a:prstGeom prst="rect">
            <a:avLst/>
          </a:prstGeom>
        </p:spPr>
      </p:pic>
      <p:pic>
        <p:nvPicPr>
          <p:cNvPr id="21" name="Picture 20"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0661" y="2327027"/>
            <a:ext cx="377830" cy="298578"/>
          </a:xfrm>
          <a:prstGeom prst="rect">
            <a:avLst/>
          </a:prstGeom>
        </p:spPr>
      </p:pic>
      <p:pic>
        <p:nvPicPr>
          <p:cNvPr id="22" name="Picture 21"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16" y="1412902"/>
            <a:ext cx="377830" cy="298578"/>
          </a:xfrm>
          <a:prstGeom prst="rect">
            <a:avLst/>
          </a:prstGeom>
        </p:spPr>
      </p:pic>
      <p:pic>
        <p:nvPicPr>
          <p:cNvPr id="23" name="Picture 22"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983" y="3464097"/>
            <a:ext cx="377830" cy="298578"/>
          </a:xfrm>
          <a:prstGeom prst="rect">
            <a:avLst/>
          </a:prstGeom>
        </p:spPr>
      </p:pic>
      <p:pic>
        <p:nvPicPr>
          <p:cNvPr id="24" name="Picture 23"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5080" y="1108447"/>
            <a:ext cx="377830" cy="298578"/>
          </a:xfrm>
          <a:prstGeom prst="rect">
            <a:avLst/>
          </a:prstGeom>
        </p:spPr>
      </p:pic>
      <p:sp>
        <p:nvSpPr>
          <p:cNvPr id="28" name="Rounded Rectangle 27"/>
          <p:cNvSpPr/>
          <p:nvPr/>
        </p:nvSpPr>
        <p:spPr>
          <a:xfrm>
            <a:off x="-3324048" y="-2123405"/>
            <a:ext cx="1915167" cy="160807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30" name="Picture 29"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8784" y="2177738"/>
            <a:ext cx="377830" cy="298578"/>
          </a:xfrm>
          <a:prstGeom prst="rect">
            <a:avLst/>
          </a:prstGeom>
        </p:spPr>
      </p:pic>
      <p:pic>
        <p:nvPicPr>
          <p:cNvPr id="31" name="Picture 30"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5149" y="2476316"/>
            <a:ext cx="377830" cy="298578"/>
          </a:xfrm>
          <a:prstGeom prst="rect">
            <a:avLst/>
          </a:prstGeom>
        </p:spPr>
      </p:pic>
      <p:pic>
        <p:nvPicPr>
          <p:cNvPr id="32" name="Picture 31"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9180" y="3020237"/>
            <a:ext cx="377830" cy="298578"/>
          </a:xfrm>
          <a:prstGeom prst="rect">
            <a:avLst/>
          </a:prstGeom>
        </p:spPr>
      </p:pic>
      <p:pic>
        <p:nvPicPr>
          <p:cNvPr id="33" name="Picture 32"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3" y="2721659"/>
            <a:ext cx="377830" cy="298578"/>
          </a:xfrm>
          <a:prstGeom prst="rect">
            <a:avLst/>
          </a:prstGeom>
        </p:spPr>
      </p:pic>
      <p:pic>
        <p:nvPicPr>
          <p:cNvPr id="34" name="Picture 33"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5906" y="3147064"/>
            <a:ext cx="377830" cy="298578"/>
          </a:xfrm>
          <a:prstGeom prst="rect">
            <a:avLst/>
          </a:prstGeom>
        </p:spPr>
      </p:pic>
      <p:sp>
        <p:nvSpPr>
          <p:cNvPr id="42" name="TextBox 41"/>
          <p:cNvSpPr txBox="1"/>
          <p:nvPr/>
        </p:nvSpPr>
        <p:spPr>
          <a:xfrm>
            <a:off x="2826615" y="4549676"/>
            <a:ext cx="6288851" cy="2246769"/>
          </a:xfrm>
          <a:prstGeom prst="rect">
            <a:avLst/>
          </a:prstGeom>
          <a:noFill/>
        </p:spPr>
        <p:txBody>
          <a:bodyPr wrap="square" rtlCol="0">
            <a:spAutoFit/>
          </a:bodyPr>
          <a:lstStyle/>
          <a:p>
            <a:r>
              <a:rPr lang="en-US" sz="1400" dirty="0" smtClean="0"/>
              <a:t>This slide represents normal tissue where cell are normal size and the water molecules are able to diffuse normally for the given tissue</a:t>
            </a:r>
          </a:p>
          <a:p>
            <a:r>
              <a:rPr lang="en-US" sz="1400" dirty="0" smtClean="0"/>
              <a:t>The Na/K ATPase pump is working normally due to normal supply of glucose</a:t>
            </a:r>
          </a:p>
          <a:p>
            <a:r>
              <a:rPr lang="en-US" sz="1400" dirty="0" smtClean="0"/>
              <a:t>Diffusion can be restricted by:</a:t>
            </a:r>
          </a:p>
          <a:p>
            <a:pPr marL="285750" indent="-285750">
              <a:buFont typeface="Arial"/>
              <a:buChar char="•"/>
            </a:pPr>
            <a:r>
              <a:rPr lang="en-US" sz="1400" dirty="0" smtClean="0"/>
              <a:t>Being in the intracellular compartment</a:t>
            </a:r>
          </a:p>
          <a:p>
            <a:pPr marL="742950" lvl="1" indent="-285750">
              <a:buFont typeface="Arial"/>
              <a:buChar char="•"/>
            </a:pPr>
            <a:r>
              <a:rPr lang="en-US" sz="1400" dirty="0" smtClean="0"/>
              <a:t>More organelles and proteins within the cytoplasm limit the degree of free diffusion of water molecules</a:t>
            </a:r>
          </a:p>
          <a:p>
            <a:pPr marL="285750" indent="-285750">
              <a:buFont typeface="Arial"/>
              <a:buChar char="•"/>
            </a:pPr>
            <a:r>
              <a:rPr lang="en-US" sz="1400" dirty="0" smtClean="0"/>
              <a:t>Decreased size of the extracellular space</a:t>
            </a:r>
          </a:p>
          <a:p>
            <a:pPr marL="285750" indent="-285750">
              <a:buFont typeface="Arial"/>
              <a:buChar char="•"/>
            </a:pPr>
            <a:r>
              <a:rPr lang="en-US" sz="1400" dirty="0" smtClean="0"/>
              <a:t>Additional substances such as proteins in the extracellular space that increase the viscosity of the fluid</a:t>
            </a:r>
            <a:endParaRPr lang="en-US" sz="1400" dirty="0"/>
          </a:p>
        </p:txBody>
      </p:sp>
      <p:sp>
        <p:nvSpPr>
          <p:cNvPr id="36" name="Oval 35"/>
          <p:cNvSpPr/>
          <p:nvPr/>
        </p:nvSpPr>
        <p:spPr>
          <a:xfrm>
            <a:off x="1452556" y="4379472"/>
            <a:ext cx="377830" cy="708955"/>
          </a:xfrm>
          <a:prstGeom prst="ellipse">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1238879" y="4616845"/>
            <a:ext cx="202362" cy="202362"/>
          </a:xfrm>
          <a:prstGeom prst="ellipse">
            <a:avLst/>
          </a:prstGeom>
          <a:solidFill>
            <a:srgbClr val="A20803"/>
          </a:solidFill>
          <a:ln>
            <a:solidFill>
              <a:srgbClr val="A208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3084351" y="1784748"/>
            <a:ext cx="377830" cy="708955"/>
          </a:xfrm>
          <a:prstGeom prst="ellipse">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2870674" y="2022121"/>
            <a:ext cx="202362" cy="202362"/>
          </a:xfrm>
          <a:prstGeom prst="ellipse">
            <a:avLst/>
          </a:prstGeom>
          <a:solidFill>
            <a:srgbClr val="A20803"/>
          </a:solidFill>
          <a:ln>
            <a:solidFill>
              <a:srgbClr val="A208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5909273" y="2493703"/>
            <a:ext cx="377830" cy="708955"/>
          </a:xfrm>
          <a:prstGeom prst="ellipse">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5695596" y="2731076"/>
            <a:ext cx="202362" cy="202362"/>
          </a:xfrm>
          <a:prstGeom prst="ellipse">
            <a:avLst/>
          </a:prstGeom>
          <a:solidFill>
            <a:srgbClr val="A20803"/>
          </a:solidFill>
          <a:ln>
            <a:solidFill>
              <a:srgbClr val="A208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7588076" y="643192"/>
            <a:ext cx="377830" cy="708955"/>
          </a:xfrm>
          <a:prstGeom prst="ellipse">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7374399" y="880565"/>
            <a:ext cx="202362" cy="202362"/>
          </a:xfrm>
          <a:prstGeom prst="ellipse">
            <a:avLst/>
          </a:prstGeom>
          <a:solidFill>
            <a:srgbClr val="A20803"/>
          </a:solidFill>
          <a:ln>
            <a:solidFill>
              <a:srgbClr val="A208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urved Up Arrow 5"/>
          <p:cNvSpPr/>
          <p:nvPr/>
        </p:nvSpPr>
        <p:spPr>
          <a:xfrm rot="5400000">
            <a:off x="1326613" y="4618532"/>
            <a:ext cx="1000001" cy="267198"/>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Curved Up Arrow 51"/>
          <p:cNvSpPr/>
          <p:nvPr/>
        </p:nvSpPr>
        <p:spPr>
          <a:xfrm rot="16200000">
            <a:off x="948784" y="4618531"/>
            <a:ext cx="1000001" cy="267198"/>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1900520" y="4981233"/>
            <a:ext cx="671697" cy="369332"/>
          </a:xfrm>
          <a:prstGeom prst="rect">
            <a:avLst/>
          </a:prstGeom>
          <a:noFill/>
        </p:spPr>
        <p:txBody>
          <a:bodyPr wrap="square" rtlCol="0">
            <a:spAutoFit/>
          </a:bodyPr>
          <a:lstStyle/>
          <a:p>
            <a:r>
              <a:rPr lang="en-US" dirty="0" smtClean="0"/>
              <a:t>3Na</a:t>
            </a:r>
            <a:r>
              <a:rPr lang="en-US" baseline="30000" dirty="0"/>
              <a:t>+</a:t>
            </a:r>
            <a:endParaRPr lang="en-US" dirty="0"/>
          </a:p>
        </p:txBody>
      </p:sp>
      <p:sp>
        <p:nvSpPr>
          <p:cNvPr id="53" name="TextBox 52"/>
          <p:cNvSpPr txBox="1"/>
          <p:nvPr/>
        </p:nvSpPr>
        <p:spPr>
          <a:xfrm>
            <a:off x="1064232" y="3945575"/>
            <a:ext cx="671697" cy="369332"/>
          </a:xfrm>
          <a:prstGeom prst="rect">
            <a:avLst/>
          </a:prstGeom>
          <a:noFill/>
        </p:spPr>
        <p:txBody>
          <a:bodyPr wrap="square" rtlCol="0">
            <a:spAutoFit/>
          </a:bodyPr>
          <a:lstStyle/>
          <a:p>
            <a:r>
              <a:rPr lang="en-US" dirty="0" smtClean="0"/>
              <a:t>2K</a:t>
            </a:r>
            <a:r>
              <a:rPr lang="en-US" baseline="30000" dirty="0" smtClean="0"/>
              <a:t>+</a:t>
            </a:r>
            <a:endParaRPr lang="en-US" dirty="0"/>
          </a:p>
        </p:txBody>
      </p:sp>
      <p:sp>
        <p:nvSpPr>
          <p:cNvPr id="8" name="TextBox 7"/>
          <p:cNvSpPr txBox="1"/>
          <p:nvPr/>
        </p:nvSpPr>
        <p:spPr>
          <a:xfrm>
            <a:off x="990873" y="4549284"/>
            <a:ext cx="1518862" cy="369332"/>
          </a:xfrm>
          <a:prstGeom prst="rect">
            <a:avLst/>
          </a:prstGeom>
          <a:noFill/>
        </p:spPr>
        <p:txBody>
          <a:bodyPr wrap="square" rtlCol="0">
            <a:spAutoFit/>
          </a:bodyPr>
          <a:lstStyle/>
          <a:p>
            <a:r>
              <a:rPr lang="en-US" dirty="0" smtClean="0"/>
              <a:t>ATP </a:t>
            </a:r>
            <a:r>
              <a:rPr lang="en-US" dirty="0" smtClean="0">
                <a:sym typeface="Wingdings"/>
              </a:rPr>
              <a:t> ADP</a:t>
            </a:r>
            <a:endParaRPr lang="en-US" dirty="0"/>
          </a:p>
        </p:txBody>
      </p:sp>
      <p:cxnSp>
        <p:nvCxnSpPr>
          <p:cNvPr id="10" name="Straight Arrow Connector 9"/>
          <p:cNvCxnSpPr/>
          <p:nvPr/>
        </p:nvCxnSpPr>
        <p:spPr>
          <a:xfrm flipH="1">
            <a:off x="4114144" y="1305205"/>
            <a:ext cx="118093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5457976" y="1422097"/>
            <a:ext cx="15963" cy="13089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5610377" y="1305205"/>
            <a:ext cx="97562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V="1">
            <a:off x="5457976" y="1"/>
            <a:ext cx="0" cy="11231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5527232" y="384494"/>
            <a:ext cx="1847167" cy="738664"/>
          </a:xfrm>
          <a:prstGeom prst="rect">
            <a:avLst/>
          </a:prstGeom>
          <a:noFill/>
        </p:spPr>
        <p:txBody>
          <a:bodyPr wrap="square" rtlCol="0">
            <a:spAutoFit/>
          </a:bodyPr>
          <a:lstStyle/>
          <a:p>
            <a:r>
              <a:rPr lang="en-US" sz="1400" dirty="0" smtClean="0"/>
              <a:t>H2O molecules</a:t>
            </a:r>
          </a:p>
          <a:p>
            <a:r>
              <a:rPr lang="en-US" sz="1400" dirty="0" smtClean="0"/>
              <a:t>Have a lot of area to diffuse freely</a:t>
            </a:r>
            <a:endParaRPr lang="en-US" sz="1400" dirty="0"/>
          </a:p>
        </p:txBody>
      </p:sp>
    </p:spTree>
    <p:extLst>
      <p:ext uri="{BB962C8B-B14F-4D97-AF65-F5344CB8AC3E}">
        <p14:creationId xmlns:p14="http://schemas.microsoft.com/office/powerpoint/2010/main" val="1856301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a:xfrm>
            <a:off x="4171002" y="2636592"/>
            <a:ext cx="2688773" cy="225763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3" name="Rounded Rectangle 42"/>
          <p:cNvSpPr/>
          <p:nvPr/>
        </p:nvSpPr>
        <p:spPr>
          <a:xfrm>
            <a:off x="5944793" y="176388"/>
            <a:ext cx="2688773" cy="225763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6" name="Rounded Rectangle 35"/>
          <p:cNvSpPr/>
          <p:nvPr/>
        </p:nvSpPr>
        <p:spPr>
          <a:xfrm>
            <a:off x="2181930" y="69393"/>
            <a:ext cx="2688773" cy="225763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7" name="Rounded Rectangle 26"/>
          <p:cNvSpPr/>
          <p:nvPr/>
        </p:nvSpPr>
        <p:spPr>
          <a:xfrm>
            <a:off x="685144" y="2476317"/>
            <a:ext cx="2688773" cy="225763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3" name="Picture 12"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8504" y="803301"/>
            <a:ext cx="377830" cy="298578"/>
          </a:xfrm>
          <a:prstGeom prst="rect">
            <a:avLst/>
          </a:prstGeom>
        </p:spPr>
      </p:pic>
      <p:pic>
        <p:nvPicPr>
          <p:cNvPr id="14" name="Picture 13"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6165" y="3812664"/>
            <a:ext cx="377830" cy="298578"/>
          </a:xfrm>
          <a:prstGeom prst="rect">
            <a:avLst/>
          </a:prstGeom>
        </p:spPr>
      </p:pic>
      <p:pic>
        <p:nvPicPr>
          <p:cNvPr id="15" name="Picture 14"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3237" y="1305205"/>
            <a:ext cx="377830" cy="298578"/>
          </a:xfrm>
          <a:prstGeom prst="rect">
            <a:avLst/>
          </a:prstGeom>
        </p:spPr>
      </p:pic>
      <p:pic>
        <p:nvPicPr>
          <p:cNvPr id="16" name="Picture 15"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9559" y="3177144"/>
            <a:ext cx="377830" cy="298578"/>
          </a:xfrm>
          <a:prstGeom prst="rect">
            <a:avLst/>
          </a:prstGeom>
        </p:spPr>
      </p:pic>
      <p:pic>
        <p:nvPicPr>
          <p:cNvPr id="17" name="Picture 16"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2844" y="857338"/>
            <a:ext cx="377830" cy="298578"/>
          </a:xfrm>
          <a:prstGeom prst="rect">
            <a:avLst/>
          </a:prstGeom>
        </p:spPr>
      </p:pic>
      <p:pic>
        <p:nvPicPr>
          <p:cNvPr id="18" name="Picture 17"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1510" y="3466831"/>
            <a:ext cx="377830" cy="298578"/>
          </a:xfrm>
          <a:prstGeom prst="rect">
            <a:avLst/>
          </a:prstGeom>
        </p:spPr>
      </p:pic>
      <p:pic>
        <p:nvPicPr>
          <p:cNvPr id="19" name="Picture 18"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7419" y="1711480"/>
            <a:ext cx="377830" cy="298578"/>
          </a:xfrm>
          <a:prstGeom prst="rect">
            <a:avLst/>
          </a:prstGeom>
        </p:spPr>
      </p:pic>
      <p:pic>
        <p:nvPicPr>
          <p:cNvPr id="20" name="Picture 19"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1945" y="1780758"/>
            <a:ext cx="377830" cy="298578"/>
          </a:xfrm>
          <a:prstGeom prst="rect">
            <a:avLst/>
          </a:prstGeom>
        </p:spPr>
      </p:pic>
      <p:pic>
        <p:nvPicPr>
          <p:cNvPr id="21" name="Picture 20"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6334" y="3317542"/>
            <a:ext cx="377830" cy="298578"/>
          </a:xfrm>
          <a:prstGeom prst="rect">
            <a:avLst/>
          </a:prstGeom>
        </p:spPr>
      </p:pic>
      <p:pic>
        <p:nvPicPr>
          <p:cNvPr id="22" name="Picture 21"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7298" y="654012"/>
            <a:ext cx="377830" cy="298578"/>
          </a:xfrm>
          <a:prstGeom prst="rect">
            <a:avLst/>
          </a:prstGeom>
        </p:spPr>
      </p:pic>
      <p:pic>
        <p:nvPicPr>
          <p:cNvPr id="23" name="Picture 22"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983" y="3464097"/>
            <a:ext cx="377830" cy="298578"/>
          </a:xfrm>
          <a:prstGeom prst="rect">
            <a:avLst/>
          </a:prstGeom>
        </p:spPr>
      </p:pic>
      <p:pic>
        <p:nvPicPr>
          <p:cNvPr id="24" name="Picture 23"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613" y="1101879"/>
            <a:ext cx="377830" cy="298578"/>
          </a:xfrm>
          <a:prstGeom prst="rect">
            <a:avLst/>
          </a:prstGeom>
        </p:spPr>
      </p:pic>
      <p:sp>
        <p:nvSpPr>
          <p:cNvPr id="28" name="Rounded Rectangle 27"/>
          <p:cNvSpPr/>
          <p:nvPr/>
        </p:nvSpPr>
        <p:spPr>
          <a:xfrm>
            <a:off x="-3324048" y="-2123405"/>
            <a:ext cx="1915167" cy="160807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30" name="Picture 29"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8784" y="1711480"/>
            <a:ext cx="377830" cy="298578"/>
          </a:xfrm>
          <a:prstGeom prst="rect">
            <a:avLst/>
          </a:prstGeom>
        </p:spPr>
      </p:pic>
      <p:pic>
        <p:nvPicPr>
          <p:cNvPr id="31" name="Picture 30"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7700" y="2774894"/>
            <a:ext cx="377830" cy="298578"/>
          </a:xfrm>
          <a:prstGeom prst="rect">
            <a:avLst/>
          </a:prstGeom>
        </p:spPr>
      </p:pic>
      <p:pic>
        <p:nvPicPr>
          <p:cNvPr id="32" name="Picture 31"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6227" y="2830123"/>
            <a:ext cx="377830" cy="298578"/>
          </a:xfrm>
          <a:prstGeom prst="rect">
            <a:avLst/>
          </a:prstGeom>
        </p:spPr>
      </p:pic>
      <p:pic>
        <p:nvPicPr>
          <p:cNvPr id="33" name="Picture 32"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2873" y="2997775"/>
            <a:ext cx="377830" cy="298578"/>
          </a:xfrm>
          <a:prstGeom prst="rect">
            <a:avLst/>
          </a:prstGeom>
        </p:spPr>
      </p:pic>
      <p:pic>
        <p:nvPicPr>
          <p:cNvPr id="34" name="Picture 33"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8095" y="409471"/>
            <a:ext cx="377830" cy="298578"/>
          </a:xfrm>
          <a:prstGeom prst="rect">
            <a:avLst/>
          </a:prstGeom>
        </p:spPr>
      </p:pic>
      <p:sp>
        <p:nvSpPr>
          <p:cNvPr id="42" name="TextBox 41"/>
          <p:cNvSpPr txBox="1"/>
          <p:nvPr/>
        </p:nvSpPr>
        <p:spPr>
          <a:xfrm>
            <a:off x="2529267" y="4886694"/>
            <a:ext cx="6596374" cy="1923603"/>
          </a:xfrm>
          <a:prstGeom prst="rect">
            <a:avLst/>
          </a:prstGeom>
          <a:noFill/>
        </p:spPr>
        <p:txBody>
          <a:bodyPr wrap="square" rtlCol="0">
            <a:spAutoFit/>
          </a:bodyPr>
          <a:lstStyle/>
          <a:p>
            <a:pPr>
              <a:lnSpc>
                <a:spcPct val="90000"/>
              </a:lnSpc>
            </a:pPr>
            <a:r>
              <a:rPr lang="en-US" sz="1200" dirty="0" smtClean="0"/>
              <a:t>This slide represents findings seen in an acute ischemic stroke</a:t>
            </a:r>
            <a:endParaRPr lang="en-US" sz="1200" dirty="0"/>
          </a:p>
          <a:p>
            <a:pPr>
              <a:lnSpc>
                <a:spcPct val="90000"/>
              </a:lnSpc>
            </a:pPr>
            <a:r>
              <a:rPr lang="en-US" sz="1200" dirty="0" smtClean="0"/>
              <a:t>Lack of glucose and oxygen limits ATP production </a:t>
            </a:r>
            <a:r>
              <a:rPr lang="en-US" sz="1200" dirty="0" smtClean="0">
                <a:sym typeface="Wingdings"/>
              </a:rPr>
              <a:t> shutting down Na/K ATPase pump  Na+ flows into cells  water follows and causes cell swelling</a:t>
            </a:r>
          </a:p>
          <a:p>
            <a:pPr>
              <a:lnSpc>
                <a:spcPct val="90000"/>
              </a:lnSpc>
            </a:pPr>
            <a:endParaRPr lang="en-US" sz="1200" dirty="0" smtClean="0">
              <a:sym typeface="Wingdings"/>
            </a:endParaRPr>
          </a:p>
          <a:p>
            <a:pPr>
              <a:lnSpc>
                <a:spcPct val="90000"/>
              </a:lnSpc>
            </a:pPr>
            <a:r>
              <a:rPr lang="en-US" sz="1200" dirty="0" smtClean="0">
                <a:sym typeface="Wingdings"/>
              </a:rPr>
              <a:t>As mentioned before, water molecules have less room to diffuse freely when inside cells due to organelles, proteins, etc.</a:t>
            </a:r>
          </a:p>
          <a:p>
            <a:pPr>
              <a:lnSpc>
                <a:spcPct val="90000"/>
              </a:lnSpc>
            </a:pPr>
            <a:endParaRPr lang="en-US" sz="1200" dirty="0" smtClean="0">
              <a:sym typeface="Wingdings"/>
            </a:endParaRPr>
          </a:p>
          <a:p>
            <a:pPr>
              <a:lnSpc>
                <a:spcPct val="90000"/>
              </a:lnSpc>
            </a:pPr>
            <a:r>
              <a:rPr lang="en-US" sz="1200" dirty="0" smtClean="0">
                <a:sym typeface="Wingdings"/>
              </a:rPr>
              <a:t>The large swollen cells decrease the extracellular space limiting H2O diffusion</a:t>
            </a:r>
          </a:p>
          <a:p>
            <a:pPr>
              <a:lnSpc>
                <a:spcPct val="90000"/>
              </a:lnSpc>
            </a:pPr>
            <a:endParaRPr lang="en-US" sz="1200" dirty="0">
              <a:sym typeface="Wingdings"/>
            </a:endParaRPr>
          </a:p>
          <a:p>
            <a:pPr>
              <a:lnSpc>
                <a:spcPct val="90000"/>
              </a:lnSpc>
            </a:pPr>
            <a:r>
              <a:rPr lang="en-US" sz="1200" dirty="0" smtClean="0">
                <a:sym typeface="Wingdings"/>
              </a:rPr>
              <a:t>Also cell lysis from influx of Ca2+ causes spillage of intracellular debris and increased viscosity of the extracellular fluid  restricted diffusion of H2O molecules</a:t>
            </a:r>
            <a:endParaRPr lang="en-US" sz="1200" dirty="0"/>
          </a:p>
        </p:txBody>
      </p:sp>
      <p:sp>
        <p:nvSpPr>
          <p:cNvPr id="45" name="Oval 44"/>
          <p:cNvSpPr/>
          <p:nvPr/>
        </p:nvSpPr>
        <p:spPr>
          <a:xfrm>
            <a:off x="1452556" y="4379472"/>
            <a:ext cx="377830" cy="708955"/>
          </a:xfrm>
          <a:prstGeom prst="ellipse">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1238879" y="4616845"/>
            <a:ext cx="202362" cy="202362"/>
          </a:xfrm>
          <a:prstGeom prst="ellipse">
            <a:avLst/>
          </a:prstGeom>
          <a:solidFill>
            <a:srgbClr val="A20803"/>
          </a:solidFill>
          <a:ln>
            <a:solidFill>
              <a:srgbClr val="A208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Curved Up Arrow 46"/>
          <p:cNvSpPr/>
          <p:nvPr/>
        </p:nvSpPr>
        <p:spPr>
          <a:xfrm rot="5400000">
            <a:off x="1326613" y="4618532"/>
            <a:ext cx="1000001" cy="267198"/>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8" name="Curved Up Arrow 47"/>
          <p:cNvSpPr/>
          <p:nvPr/>
        </p:nvSpPr>
        <p:spPr>
          <a:xfrm rot="16200000">
            <a:off x="948784" y="4618531"/>
            <a:ext cx="1000001" cy="267198"/>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9" name="TextBox 48"/>
          <p:cNvSpPr txBox="1"/>
          <p:nvPr/>
        </p:nvSpPr>
        <p:spPr>
          <a:xfrm>
            <a:off x="1900520" y="4981233"/>
            <a:ext cx="671697" cy="369332"/>
          </a:xfrm>
          <a:prstGeom prst="rect">
            <a:avLst/>
          </a:prstGeom>
          <a:noFill/>
        </p:spPr>
        <p:txBody>
          <a:bodyPr wrap="square" rtlCol="0">
            <a:spAutoFit/>
          </a:bodyPr>
          <a:lstStyle/>
          <a:p>
            <a:r>
              <a:rPr lang="en-US" dirty="0" smtClean="0"/>
              <a:t>3Na</a:t>
            </a:r>
            <a:r>
              <a:rPr lang="en-US" baseline="30000" dirty="0"/>
              <a:t>+</a:t>
            </a:r>
            <a:endParaRPr lang="en-US" dirty="0"/>
          </a:p>
        </p:txBody>
      </p:sp>
      <p:sp>
        <p:nvSpPr>
          <p:cNvPr id="50" name="TextBox 49"/>
          <p:cNvSpPr txBox="1"/>
          <p:nvPr/>
        </p:nvSpPr>
        <p:spPr>
          <a:xfrm>
            <a:off x="1064232" y="3945575"/>
            <a:ext cx="671697" cy="369332"/>
          </a:xfrm>
          <a:prstGeom prst="rect">
            <a:avLst/>
          </a:prstGeom>
          <a:noFill/>
        </p:spPr>
        <p:txBody>
          <a:bodyPr wrap="square" rtlCol="0">
            <a:spAutoFit/>
          </a:bodyPr>
          <a:lstStyle/>
          <a:p>
            <a:r>
              <a:rPr lang="en-US" dirty="0" smtClean="0"/>
              <a:t>2K</a:t>
            </a:r>
            <a:r>
              <a:rPr lang="en-US" baseline="30000" dirty="0" smtClean="0"/>
              <a:t>+</a:t>
            </a:r>
            <a:endParaRPr lang="en-US" dirty="0"/>
          </a:p>
        </p:txBody>
      </p:sp>
      <p:sp>
        <p:nvSpPr>
          <p:cNvPr id="51" name="Oval 50"/>
          <p:cNvSpPr/>
          <p:nvPr/>
        </p:nvSpPr>
        <p:spPr>
          <a:xfrm>
            <a:off x="4004164" y="1972549"/>
            <a:ext cx="377830" cy="708955"/>
          </a:xfrm>
          <a:prstGeom prst="ellipse">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3790487" y="2209922"/>
            <a:ext cx="202362" cy="202362"/>
          </a:xfrm>
          <a:prstGeom prst="ellipse">
            <a:avLst/>
          </a:prstGeom>
          <a:solidFill>
            <a:srgbClr val="A20803"/>
          </a:solidFill>
          <a:ln>
            <a:solidFill>
              <a:srgbClr val="A208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5403975" y="2288820"/>
            <a:ext cx="377830" cy="708955"/>
          </a:xfrm>
          <a:prstGeom prst="ellipse">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5190298" y="2526193"/>
            <a:ext cx="202362" cy="202362"/>
          </a:xfrm>
          <a:prstGeom prst="ellipse">
            <a:avLst/>
          </a:prstGeom>
          <a:solidFill>
            <a:srgbClr val="A20803"/>
          </a:solidFill>
          <a:ln>
            <a:solidFill>
              <a:srgbClr val="A208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7917110" y="2057806"/>
            <a:ext cx="377830" cy="708955"/>
          </a:xfrm>
          <a:prstGeom prst="ellipse">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7703433" y="2295179"/>
            <a:ext cx="202362" cy="202362"/>
          </a:xfrm>
          <a:prstGeom prst="ellipse">
            <a:avLst/>
          </a:prstGeom>
          <a:solidFill>
            <a:srgbClr val="A20803"/>
          </a:solidFill>
          <a:ln>
            <a:solidFill>
              <a:srgbClr val="A208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quot;No&quot; Symbol 4"/>
          <p:cNvSpPr/>
          <p:nvPr/>
        </p:nvSpPr>
        <p:spPr>
          <a:xfrm>
            <a:off x="1100826" y="4171027"/>
            <a:ext cx="1081104" cy="1081104"/>
          </a:xfrm>
          <a:prstGeom prst="noSmoking">
            <a:avLst/>
          </a:prstGeom>
          <a:solidFill>
            <a:srgbClr val="FF0000">
              <a:alpha val="3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7" name="&quot;No&quot; Symbol 56"/>
          <p:cNvSpPr/>
          <p:nvPr/>
        </p:nvSpPr>
        <p:spPr>
          <a:xfrm>
            <a:off x="3599058" y="1754627"/>
            <a:ext cx="1081104" cy="1081104"/>
          </a:xfrm>
          <a:prstGeom prst="noSmoking">
            <a:avLst/>
          </a:prstGeom>
          <a:solidFill>
            <a:srgbClr val="FF0000">
              <a:alpha val="3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8" name="&quot;No&quot; Symbol 57"/>
          <p:cNvSpPr/>
          <p:nvPr/>
        </p:nvSpPr>
        <p:spPr>
          <a:xfrm>
            <a:off x="5003406" y="2096040"/>
            <a:ext cx="1081104" cy="1081104"/>
          </a:xfrm>
          <a:prstGeom prst="noSmoking">
            <a:avLst/>
          </a:prstGeom>
          <a:solidFill>
            <a:srgbClr val="FF0000">
              <a:alpha val="3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9" name="&quot;No&quot; Symbol 58"/>
          <p:cNvSpPr/>
          <p:nvPr/>
        </p:nvSpPr>
        <p:spPr>
          <a:xfrm>
            <a:off x="7530386" y="1871732"/>
            <a:ext cx="1081104" cy="1081104"/>
          </a:xfrm>
          <a:prstGeom prst="noSmoking">
            <a:avLst/>
          </a:prstGeom>
          <a:solidFill>
            <a:srgbClr val="FF0000">
              <a:alpha val="3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60" name="Picture 59"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57" y="2681504"/>
            <a:ext cx="377830" cy="298578"/>
          </a:xfrm>
          <a:prstGeom prst="rect">
            <a:avLst/>
          </a:prstGeom>
        </p:spPr>
      </p:pic>
      <p:sp>
        <p:nvSpPr>
          <p:cNvPr id="61" name="TextBox 60"/>
          <p:cNvSpPr txBox="1"/>
          <p:nvPr/>
        </p:nvSpPr>
        <p:spPr>
          <a:xfrm>
            <a:off x="404286" y="2079336"/>
            <a:ext cx="671697" cy="369332"/>
          </a:xfrm>
          <a:prstGeom prst="rect">
            <a:avLst/>
          </a:prstGeom>
          <a:noFill/>
        </p:spPr>
        <p:txBody>
          <a:bodyPr wrap="square" rtlCol="0">
            <a:spAutoFit/>
          </a:bodyPr>
          <a:lstStyle/>
          <a:p>
            <a:r>
              <a:rPr lang="en-US" dirty="0" smtClean="0"/>
              <a:t>Na</a:t>
            </a:r>
            <a:r>
              <a:rPr lang="en-US" baseline="30000" dirty="0"/>
              <a:t>+</a:t>
            </a:r>
            <a:endParaRPr lang="en-US" dirty="0"/>
          </a:p>
        </p:txBody>
      </p:sp>
      <p:cxnSp>
        <p:nvCxnSpPr>
          <p:cNvPr id="7" name="Straight Arrow Connector 6"/>
          <p:cNvCxnSpPr/>
          <p:nvPr/>
        </p:nvCxnSpPr>
        <p:spPr>
          <a:xfrm>
            <a:off x="745603" y="2443060"/>
            <a:ext cx="360691" cy="387063"/>
          </a:xfrm>
          <a:prstGeom prst="straightConnector1">
            <a:avLst/>
          </a:prstGeom>
          <a:ln w="285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8" name="Freeform 7"/>
          <p:cNvSpPr/>
          <p:nvPr/>
        </p:nvSpPr>
        <p:spPr>
          <a:xfrm>
            <a:off x="283372" y="1605308"/>
            <a:ext cx="1070517" cy="1134218"/>
          </a:xfrm>
          <a:custGeom>
            <a:avLst/>
            <a:gdLst>
              <a:gd name="connsiteX0" fmla="*/ 0 w 1070517"/>
              <a:gd name="connsiteY0" fmla="*/ 1008263 h 1134218"/>
              <a:gd name="connsiteX1" fmla="*/ 367334 w 1070517"/>
              <a:gd name="connsiteY1" fmla="*/ 621 h 1134218"/>
              <a:gd name="connsiteX2" fmla="*/ 1070517 w 1070517"/>
              <a:gd name="connsiteY2" fmla="*/ 1134218 h 1134218"/>
            </a:gdLst>
            <a:ahLst/>
            <a:cxnLst>
              <a:cxn ang="0">
                <a:pos x="connsiteX0" y="connsiteY0"/>
              </a:cxn>
              <a:cxn ang="0">
                <a:pos x="connsiteX1" y="connsiteY1"/>
              </a:cxn>
              <a:cxn ang="0">
                <a:pos x="connsiteX2" y="connsiteY2"/>
              </a:cxn>
            </a:cxnLst>
            <a:rect l="l" t="t" r="r" b="b"/>
            <a:pathLst>
              <a:path w="1070517" h="1134218">
                <a:moveTo>
                  <a:pt x="0" y="1008263"/>
                </a:moveTo>
                <a:cubicBezTo>
                  <a:pt x="94457" y="493945"/>
                  <a:pt x="188915" y="-20372"/>
                  <a:pt x="367334" y="621"/>
                </a:cubicBezTo>
                <a:cubicBezTo>
                  <a:pt x="545754" y="21613"/>
                  <a:pt x="941075" y="936538"/>
                  <a:pt x="1070517" y="1134218"/>
                </a:cubicBezTo>
              </a:path>
            </a:pathLst>
          </a:custGeom>
          <a:ln>
            <a:solidFill>
              <a:srgbClr val="FFFFFF"/>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2" name="Straight Arrow Connector 61"/>
          <p:cNvCxnSpPr/>
          <p:nvPr/>
        </p:nvCxnSpPr>
        <p:spPr>
          <a:xfrm flipH="1">
            <a:off x="4870703" y="1300861"/>
            <a:ext cx="296091" cy="43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5329690" y="1417753"/>
            <a:ext cx="0" cy="10253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5482091" y="1300861"/>
            <a:ext cx="46270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5329690" y="-4343"/>
            <a:ext cx="0" cy="11231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5427389" y="230995"/>
            <a:ext cx="1847167" cy="954107"/>
          </a:xfrm>
          <a:prstGeom prst="rect">
            <a:avLst/>
          </a:prstGeom>
          <a:noFill/>
        </p:spPr>
        <p:txBody>
          <a:bodyPr wrap="square" rtlCol="0">
            <a:spAutoFit/>
          </a:bodyPr>
          <a:lstStyle/>
          <a:p>
            <a:r>
              <a:rPr lang="en-US" sz="1400" dirty="0" smtClean="0"/>
              <a:t>H2O molecules</a:t>
            </a:r>
          </a:p>
          <a:p>
            <a:r>
              <a:rPr lang="en-US" sz="1400" dirty="0" smtClean="0"/>
              <a:t>Have less room to</a:t>
            </a:r>
          </a:p>
          <a:p>
            <a:r>
              <a:rPr lang="en-US" sz="1400" dirty="0" smtClean="0"/>
              <a:t>Diffuse freely </a:t>
            </a:r>
            <a:r>
              <a:rPr lang="en-US" sz="1400" dirty="0" smtClean="0">
                <a:sym typeface="Wingdings"/>
              </a:rPr>
              <a:t></a:t>
            </a:r>
          </a:p>
          <a:p>
            <a:r>
              <a:rPr lang="en-US" sz="1400" dirty="0" smtClean="0">
                <a:sym typeface="Wingdings"/>
              </a:rPr>
              <a:t>“Restricted diffusion”</a:t>
            </a:r>
            <a:endParaRPr lang="en-US" sz="1400" dirty="0"/>
          </a:p>
        </p:txBody>
      </p:sp>
      <p:sp>
        <p:nvSpPr>
          <p:cNvPr id="68" name="TextBox 67"/>
          <p:cNvSpPr txBox="1"/>
          <p:nvPr/>
        </p:nvSpPr>
        <p:spPr>
          <a:xfrm>
            <a:off x="7092100" y="4360607"/>
            <a:ext cx="671697" cy="369332"/>
          </a:xfrm>
          <a:prstGeom prst="rect">
            <a:avLst/>
          </a:prstGeom>
          <a:noFill/>
        </p:spPr>
        <p:txBody>
          <a:bodyPr wrap="square" rtlCol="0">
            <a:spAutoFit/>
          </a:bodyPr>
          <a:lstStyle/>
          <a:p>
            <a:r>
              <a:rPr lang="en-US" dirty="0"/>
              <a:t>C</a:t>
            </a:r>
            <a:r>
              <a:rPr lang="en-US" dirty="0" smtClean="0"/>
              <a:t>a</a:t>
            </a:r>
            <a:r>
              <a:rPr lang="en-US" baseline="30000" dirty="0" smtClean="0"/>
              <a:t>2+</a:t>
            </a:r>
            <a:endParaRPr lang="en-US" dirty="0"/>
          </a:p>
        </p:txBody>
      </p:sp>
      <p:cxnSp>
        <p:nvCxnSpPr>
          <p:cNvPr id="69" name="Straight Arrow Connector 68"/>
          <p:cNvCxnSpPr/>
          <p:nvPr/>
        </p:nvCxnSpPr>
        <p:spPr>
          <a:xfrm flipH="1" flipV="1">
            <a:off x="6003636" y="4104733"/>
            <a:ext cx="1088464" cy="420347"/>
          </a:xfrm>
          <a:prstGeom prst="straightConnector1">
            <a:avLst/>
          </a:prstGeom>
          <a:ln w="285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5531443" y="3765409"/>
            <a:ext cx="671697" cy="646331"/>
          </a:xfrm>
          <a:prstGeom prst="rect">
            <a:avLst/>
          </a:prstGeom>
          <a:noFill/>
        </p:spPr>
        <p:txBody>
          <a:bodyPr wrap="square" rtlCol="0">
            <a:spAutoFit/>
          </a:bodyPr>
          <a:lstStyle/>
          <a:p>
            <a:r>
              <a:rPr lang="en-US" dirty="0" smtClean="0"/>
              <a:t>Cell lysis</a:t>
            </a:r>
            <a:endParaRPr lang="en-US" dirty="0"/>
          </a:p>
        </p:txBody>
      </p:sp>
      <p:cxnSp>
        <p:nvCxnSpPr>
          <p:cNvPr id="75" name="Straight Arrow Connector 74"/>
          <p:cNvCxnSpPr/>
          <p:nvPr/>
        </p:nvCxnSpPr>
        <p:spPr>
          <a:xfrm>
            <a:off x="6580531" y="3485284"/>
            <a:ext cx="708649" cy="1"/>
          </a:xfrm>
          <a:prstGeom prst="straightConnector1">
            <a:avLst/>
          </a:prstGeom>
          <a:ln w="28575"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pic>
        <p:nvPicPr>
          <p:cNvPr id="80" name="Picture 79"/>
          <p:cNvPicPr>
            <a:picLocks noChangeAspect="1"/>
          </p:cNvPicPr>
          <p:nvPr/>
        </p:nvPicPr>
        <p:blipFill>
          <a:blip r:embed="rId3"/>
          <a:stretch>
            <a:fillRect/>
          </a:stretch>
        </p:blipFill>
        <p:spPr>
          <a:xfrm>
            <a:off x="7240384" y="3073472"/>
            <a:ext cx="1187314" cy="1203503"/>
          </a:xfrm>
          <a:prstGeom prst="rect">
            <a:avLst/>
          </a:prstGeom>
        </p:spPr>
      </p:pic>
      <p:sp>
        <p:nvSpPr>
          <p:cNvPr id="81" name="TextBox 80"/>
          <p:cNvSpPr txBox="1"/>
          <p:nvPr/>
        </p:nvSpPr>
        <p:spPr>
          <a:xfrm>
            <a:off x="5482091" y="3166333"/>
            <a:ext cx="1305105" cy="646331"/>
          </a:xfrm>
          <a:prstGeom prst="rect">
            <a:avLst/>
          </a:prstGeom>
          <a:noFill/>
        </p:spPr>
        <p:txBody>
          <a:bodyPr wrap="square" rtlCol="0">
            <a:spAutoFit/>
          </a:bodyPr>
          <a:lstStyle/>
          <a:p>
            <a:r>
              <a:rPr lang="en-US" dirty="0" smtClean="0"/>
              <a:t>Spillage of cell debris</a:t>
            </a:r>
            <a:endParaRPr lang="en-US" dirty="0"/>
          </a:p>
        </p:txBody>
      </p:sp>
      <p:sp>
        <p:nvSpPr>
          <p:cNvPr id="82" name="TextBox 81"/>
          <p:cNvSpPr txBox="1"/>
          <p:nvPr/>
        </p:nvSpPr>
        <p:spPr>
          <a:xfrm>
            <a:off x="7905795" y="3572541"/>
            <a:ext cx="1238441" cy="369332"/>
          </a:xfrm>
          <a:prstGeom prst="rect">
            <a:avLst/>
          </a:prstGeom>
          <a:noFill/>
        </p:spPr>
        <p:txBody>
          <a:bodyPr wrap="square" rtlCol="0">
            <a:spAutoFit/>
          </a:bodyPr>
          <a:lstStyle/>
          <a:p>
            <a:r>
              <a:rPr lang="en-US" dirty="0" smtClean="0"/>
              <a:t>Protein</a:t>
            </a:r>
            <a:endParaRPr lang="en-US" dirty="0"/>
          </a:p>
        </p:txBody>
      </p:sp>
    </p:spTree>
    <p:extLst>
      <p:ext uri="{BB962C8B-B14F-4D97-AF65-F5344CB8AC3E}">
        <p14:creationId xmlns:p14="http://schemas.microsoft.com/office/powerpoint/2010/main" val="224796328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ounded Rectangle 55"/>
          <p:cNvSpPr/>
          <p:nvPr/>
        </p:nvSpPr>
        <p:spPr>
          <a:xfrm>
            <a:off x="3398389" y="351879"/>
            <a:ext cx="1915167" cy="160807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51" name="Rounded Rectangle 50"/>
          <p:cNvSpPr/>
          <p:nvPr/>
        </p:nvSpPr>
        <p:spPr>
          <a:xfrm>
            <a:off x="7200299" y="2677073"/>
            <a:ext cx="1915167" cy="160807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50" name="Rounded Rectangle 49"/>
          <p:cNvSpPr/>
          <p:nvPr/>
        </p:nvSpPr>
        <p:spPr>
          <a:xfrm>
            <a:off x="2818636" y="2620436"/>
            <a:ext cx="1915167" cy="160807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Rounded Rectangle 24"/>
          <p:cNvSpPr/>
          <p:nvPr/>
        </p:nvSpPr>
        <p:spPr>
          <a:xfrm>
            <a:off x="4980661" y="3008771"/>
            <a:ext cx="1915167" cy="160807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6" name="Rounded Rectangle 25"/>
          <p:cNvSpPr/>
          <p:nvPr/>
        </p:nvSpPr>
        <p:spPr>
          <a:xfrm>
            <a:off x="6287103" y="870019"/>
            <a:ext cx="1915167" cy="160807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7" name="Rounded Rectangle 26"/>
          <p:cNvSpPr/>
          <p:nvPr/>
        </p:nvSpPr>
        <p:spPr>
          <a:xfrm>
            <a:off x="685144" y="2771398"/>
            <a:ext cx="1915167" cy="160807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9" name="Rounded Rectangle 28"/>
          <p:cNvSpPr/>
          <p:nvPr/>
        </p:nvSpPr>
        <p:spPr>
          <a:xfrm>
            <a:off x="1159946" y="615737"/>
            <a:ext cx="1915167" cy="160807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3" name="Picture 12"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6615" y="400575"/>
            <a:ext cx="377830" cy="298578"/>
          </a:xfrm>
          <a:prstGeom prst="rect">
            <a:avLst/>
          </a:prstGeom>
        </p:spPr>
      </p:pic>
      <p:pic>
        <p:nvPicPr>
          <p:cNvPr id="14" name="Picture 13"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8491" y="3182532"/>
            <a:ext cx="377830" cy="298578"/>
          </a:xfrm>
          <a:prstGeom prst="rect">
            <a:avLst/>
          </a:prstGeom>
        </p:spPr>
      </p:pic>
      <p:pic>
        <p:nvPicPr>
          <p:cNvPr id="15" name="Picture 14"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3237" y="1305205"/>
            <a:ext cx="377830" cy="298578"/>
          </a:xfrm>
          <a:prstGeom prst="rect">
            <a:avLst/>
          </a:prstGeom>
        </p:spPr>
      </p:pic>
      <p:pic>
        <p:nvPicPr>
          <p:cNvPr id="16" name="Picture 15"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0358" y="3906776"/>
            <a:ext cx="377830" cy="298578"/>
          </a:xfrm>
          <a:prstGeom prst="rect">
            <a:avLst/>
          </a:prstGeom>
        </p:spPr>
      </p:pic>
      <p:pic>
        <p:nvPicPr>
          <p:cNvPr id="17" name="Picture 16"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6995" y="1039927"/>
            <a:ext cx="377830" cy="298578"/>
          </a:xfrm>
          <a:prstGeom prst="rect">
            <a:avLst/>
          </a:prstGeom>
        </p:spPr>
      </p:pic>
      <p:pic>
        <p:nvPicPr>
          <p:cNvPr id="18" name="Picture 17"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1510" y="3466831"/>
            <a:ext cx="377830" cy="298578"/>
          </a:xfrm>
          <a:prstGeom prst="rect">
            <a:avLst/>
          </a:prstGeom>
        </p:spPr>
      </p:pic>
      <p:pic>
        <p:nvPicPr>
          <p:cNvPr id="19" name="Picture 18"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8504" y="3831663"/>
            <a:ext cx="377830" cy="298578"/>
          </a:xfrm>
          <a:prstGeom prst="rect">
            <a:avLst/>
          </a:prstGeom>
        </p:spPr>
      </p:pic>
      <p:pic>
        <p:nvPicPr>
          <p:cNvPr id="20" name="Picture 19"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7010" y="1879160"/>
            <a:ext cx="377830" cy="298578"/>
          </a:xfrm>
          <a:prstGeom prst="rect">
            <a:avLst/>
          </a:prstGeom>
        </p:spPr>
      </p:pic>
      <p:pic>
        <p:nvPicPr>
          <p:cNvPr id="21" name="Picture 20"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0661" y="2327027"/>
            <a:ext cx="377830" cy="298578"/>
          </a:xfrm>
          <a:prstGeom prst="rect">
            <a:avLst/>
          </a:prstGeom>
        </p:spPr>
      </p:pic>
      <p:pic>
        <p:nvPicPr>
          <p:cNvPr id="22" name="Picture 21"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946" y="1305205"/>
            <a:ext cx="377830" cy="298578"/>
          </a:xfrm>
          <a:prstGeom prst="rect">
            <a:avLst/>
          </a:prstGeom>
        </p:spPr>
      </p:pic>
      <p:pic>
        <p:nvPicPr>
          <p:cNvPr id="23" name="Picture 22"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983" y="3464097"/>
            <a:ext cx="377830" cy="298578"/>
          </a:xfrm>
          <a:prstGeom prst="rect">
            <a:avLst/>
          </a:prstGeom>
        </p:spPr>
      </p:pic>
      <p:pic>
        <p:nvPicPr>
          <p:cNvPr id="24" name="Picture 23"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9043" y="1422268"/>
            <a:ext cx="377830" cy="298578"/>
          </a:xfrm>
          <a:prstGeom prst="rect">
            <a:avLst/>
          </a:prstGeom>
        </p:spPr>
      </p:pic>
      <p:sp>
        <p:nvSpPr>
          <p:cNvPr id="28" name="Rounded Rectangle 27"/>
          <p:cNvSpPr/>
          <p:nvPr/>
        </p:nvSpPr>
        <p:spPr>
          <a:xfrm>
            <a:off x="-3324048" y="-2123405"/>
            <a:ext cx="1915167" cy="160807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30" name="Picture 29"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3813" y="2568569"/>
            <a:ext cx="377830" cy="298578"/>
          </a:xfrm>
          <a:prstGeom prst="rect">
            <a:avLst/>
          </a:prstGeom>
        </p:spPr>
      </p:pic>
      <p:pic>
        <p:nvPicPr>
          <p:cNvPr id="31" name="Picture 30"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6314" y="838202"/>
            <a:ext cx="377830" cy="298578"/>
          </a:xfrm>
          <a:prstGeom prst="rect">
            <a:avLst/>
          </a:prstGeom>
        </p:spPr>
      </p:pic>
      <p:pic>
        <p:nvPicPr>
          <p:cNvPr id="32" name="Picture 31"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9180" y="3020237"/>
            <a:ext cx="377830" cy="298578"/>
          </a:xfrm>
          <a:prstGeom prst="rect">
            <a:avLst/>
          </a:prstGeom>
        </p:spPr>
      </p:pic>
      <p:pic>
        <p:nvPicPr>
          <p:cNvPr id="33" name="Picture 32"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3" y="2721659"/>
            <a:ext cx="377830" cy="298578"/>
          </a:xfrm>
          <a:prstGeom prst="rect">
            <a:avLst/>
          </a:prstGeom>
        </p:spPr>
      </p:pic>
      <p:pic>
        <p:nvPicPr>
          <p:cNvPr id="34" name="Picture 33"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5906" y="3147064"/>
            <a:ext cx="377830" cy="298578"/>
          </a:xfrm>
          <a:prstGeom prst="rect">
            <a:avLst/>
          </a:prstGeom>
        </p:spPr>
      </p:pic>
      <p:sp>
        <p:nvSpPr>
          <p:cNvPr id="42" name="TextBox 41"/>
          <p:cNvSpPr txBox="1"/>
          <p:nvPr/>
        </p:nvSpPr>
        <p:spPr>
          <a:xfrm>
            <a:off x="2555815" y="4637969"/>
            <a:ext cx="6288851" cy="2062103"/>
          </a:xfrm>
          <a:prstGeom prst="rect">
            <a:avLst/>
          </a:prstGeom>
          <a:noFill/>
        </p:spPr>
        <p:txBody>
          <a:bodyPr wrap="square" rtlCol="0">
            <a:spAutoFit/>
          </a:bodyPr>
          <a:lstStyle/>
          <a:p>
            <a:r>
              <a:rPr lang="en-US" sz="1600" dirty="0" smtClean="0"/>
              <a:t>This slide represents  restricted diffusion in highly cellular tumors</a:t>
            </a:r>
          </a:p>
          <a:p>
            <a:endParaRPr lang="en-US" sz="1600" dirty="0" smtClean="0"/>
          </a:p>
          <a:p>
            <a:r>
              <a:rPr lang="en-US" sz="1600" dirty="0" smtClean="0"/>
              <a:t>The tightly packed cells in hypercellular neoplasms such as some lymphomas, meningiomas, and glioblastomas results in decreased size of the extracellular space</a:t>
            </a:r>
            <a:endParaRPr lang="en-US" sz="1600" dirty="0"/>
          </a:p>
          <a:p>
            <a:endParaRPr lang="en-US" sz="1600" dirty="0" smtClean="0"/>
          </a:p>
          <a:p>
            <a:r>
              <a:rPr lang="en-US" sz="1600" dirty="0" smtClean="0"/>
              <a:t>The diffusion restriction in these cases is generally not as striking as in acute ischemic stroke or abscesses.</a:t>
            </a:r>
            <a:endParaRPr lang="en-US" sz="1600" dirty="0"/>
          </a:p>
        </p:txBody>
      </p:sp>
      <p:sp>
        <p:nvSpPr>
          <p:cNvPr id="36" name="Oval 35"/>
          <p:cNvSpPr/>
          <p:nvPr/>
        </p:nvSpPr>
        <p:spPr>
          <a:xfrm>
            <a:off x="1453813" y="4024994"/>
            <a:ext cx="377830" cy="708955"/>
          </a:xfrm>
          <a:prstGeom prst="ellipse">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1240136" y="4262367"/>
            <a:ext cx="202362" cy="202362"/>
          </a:xfrm>
          <a:prstGeom prst="ellipse">
            <a:avLst/>
          </a:prstGeom>
          <a:solidFill>
            <a:srgbClr val="A20803"/>
          </a:solidFill>
          <a:ln>
            <a:solidFill>
              <a:srgbClr val="A208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3604960" y="2299816"/>
            <a:ext cx="377830" cy="708955"/>
          </a:xfrm>
          <a:prstGeom prst="ellipse">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3391283" y="2537189"/>
            <a:ext cx="202362" cy="202362"/>
          </a:xfrm>
          <a:prstGeom prst="ellipse">
            <a:avLst/>
          </a:prstGeom>
          <a:solidFill>
            <a:srgbClr val="A20803"/>
          </a:solidFill>
          <a:ln>
            <a:solidFill>
              <a:srgbClr val="A208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5897958" y="2665759"/>
            <a:ext cx="377830" cy="708955"/>
          </a:xfrm>
          <a:prstGeom prst="ellipse">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5684281" y="2903132"/>
            <a:ext cx="202362" cy="202362"/>
          </a:xfrm>
          <a:prstGeom prst="ellipse">
            <a:avLst/>
          </a:prstGeom>
          <a:solidFill>
            <a:srgbClr val="A20803"/>
          </a:solidFill>
          <a:ln>
            <a:solidFill>
              <a:srgbClr val="A208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7588076" y="643192"/>
            <a:ext cx="377830" cy="708955"/>
          </a:xfrm>
          <a:prstGeom prst="ellipse">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7374399" y="880565"/>
            <a:ext cx="202362" cy="202362"/>
          </a:xfrm>
          <a:prstGeom prst="ellipse">
            <a:avLst/>
          </a:prstGeom>
          <a:solidFill>
            <a:srgbClr val="A20803"/>
          </a:solidFill>
          <a:ln>
            <a:solidFill>
              <a:srgbClr val="A208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5436547" y="1619026"/>
            <a:ext cx="27249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5871939" y="1735918"/>
            <a:ext cx="0" cy="7577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6024340" y="1603783"/>
            <a:ext cx="262763" cy="152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V="1">
            <a:off x="5871939" y="313822"/>
            <a:ext cx="0" cy="11231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5871939" y="28211"/>
            <a:ext cx="1847167" cy="830997"/>
          </a:xfrm>
          <a:prstGeom prst="rect">
            <a:avLst/>
          </a:prstGeom>
          <a:noFill/>
        </p:spPr>
        <p:txBody>
          <a:bodyPr wrap="square" rtlCol="0">
            <a:spAutoFit/>
          </a:bodyPr>
          <a:lstStyle/>
          <a:p>
            <a:r>
              <a:rPr lang="en-US" sz="1200" dirty="0" smtClean="0"/>
              <a:t>H2O molecules</a:t>
            </a:r>
          </a:p>
          <a:p>
            <a:r>
              <a:rPr lang="en-US" sz="1200" dirty="0" smtClean="0"/>
              <a:t>Don’t have as much space in the extra-cellular compartment</a:t>
            </a:r>
            <a:endParaRPr lang="en-US" sz="1200" dirty="0"/>
          </a:p>
        </p:txBody>
      </p:sp>
    </p:spTree>
    <p:extLst>
      <p:ext uri="{BB962C8B-B14F-4D97-AF65-F5344CB8AC3E}">
        <p14:creationId xmlns:p14="http://schemas.microsoft.com/office/powerpoint/2010/main" val="407199354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94458" y="209925"/>
            <a:ext cx="8784538" cy="4339751"/>
          </a:xfrm>
          <a:prstGeom prst="ellipse">
            <a:avLst/>
          </a:prstGeom>
          <a:solidFill>
            <a:schemeClr val="accent1">
              <a:lumMod val="40000"/>
              <a:lumOff val="60000"/>
              <a:alpha val="74000"/>
            </a:schemeClr>
          </a:solidFill>
          <a:ln w="76200" cmpd="sng">
            <a:solidFill>
              <a:srgbClr val="37EF1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8504" y="803301"/>
            <a:ext cx="377830" cy="298578"/>
          </a:xfrm>
          <a:prstGeom prst="rect">
            <a:avLst/>
          </a:prstGeom>
        </p:spPr>
      </p:pic>
      <p:pic>
        <p:nvPicPr>
          <p:cNvPr id="14" name="Picture 13"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7216" y="2236311"/>
            <a:ext cx="377830" cy="298578"/>
          </a:xfrm>
          <a:prstGeom prst="rect">
            <a:avLst/>
          </a:prstGeom>
        </p:spPr>
      </p:pic>
      <p:pic>
        <p:nvPicPr>
          <p:cNvPr id="15" name="Picture 14"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5046" y="1238133"/>
            <a:ext cx="377830" cy="298578"/>
          </a:xfrm>
          <a:prstGeom prst="rect">
            <a:avLst/>
          </a:prstGeom>
        </p:spPr>
      </p:pic>
      <p:pic>
        <p:nvPicPr>
          <p:cNvPr id="16" name="Picture 15"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0358" y="3906776"/>
            <a:ext cx="377830" cy="298578"/>
          </a:xfrm>
          <a:prstGeom prst="rect">
            <a:avLst/>
          </a:prstGeom>
        </p:spPr>
      </p:pic>
      <p:pic>
        <p:nvPicPr>
          <p:cNvPr id="17" name="Picture 16"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2844" y="857338"/>
            <a:ext cx="377830" cy="298578"/>
          </a:xfrm>
          <a:prstGeom prst="rect">
            <a:avLst/>
          </a:prstGeom>
        </p:spPr>
      </p:pic>
      <p:pic>
        <p:nvPicPr>
          <p:cNvPr id="18" name="Picture 17"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9516" y="3216035"/>
            <a:ext cx="377830" cy="298578"/>
          </a:xfrm>
          <a:prstGeom prst="rect">
            <a:avLst/>
          </a:prstGeom>
        </p:spPr>
      </p:pic>
      <p:pic>
        <p:nvPicPr>
          <p:cNvPr id="19" name="Picture 18"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8143" y="3682374"/>
            <a:ext cx="377830" cy="298578"/>
          </a:xfrm>
          <a:prstGeom prst="rect">
            <a:avLst/>
          </a:prstGeom>
        </p:spPr>
      </p:pic>
      <p:pic>
        <p:nvPicPr>
          <p:cNvPr id="20" name="Picture 19"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7010" y="1879160"/>
            <a:ext cx="377830" cy="298578"/>
          </a:xfrm>
          <a:prstGeom prst="rect">
            <a:avLst/>
          </a:prstGeom>
        </p:spPr>
      </p:pic>
      <p:pic>
        <p:nvPicPr>
          <p:cNvPr id="21" name="Picture 20"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2506" y="2792444"/>
            <a:ext cx="377830" cy="298578"/>
          </a:xfrm>
          <a:prstGeom prst="rect">
            <a:avLst/>
          </a:prstGeom>
        </p:spPr>
      </p:pic>
      <p:pic>
        <p:nvPicPr>
          <p:cNvPr id="22" name="Picture 21"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16" y="1412902"/>
            <a:ext cx="377830" cy="298578"/>
          </a:xfrm>
          <a:prstGeom prst="rect">
            <a:avLst/>
          </a:prstGeom>
        </p:spPr>
      </p:pic>
      <p:pic>
        <p:nvPicPr>
          <p:cNvPr id="23" name="Picture 22"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983" y="3033243"/>
            <a:ext cx="377830" cy="298578"/>
          </a:xfrm>
          <a:prstGeom prst="rect">
            <a:avLst/>
          </a:prstGeom>
        </p:spPr>
      </p:pic>
      <p:pic>
        <p:nvPicPr>
          <p:cNvPr id="24" name="Picture 23"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616" y="1863441"/>
            <a:ext cx="377830" cy="298578"/>
          </a:xfrm>
          <a:prstGeom prst="rect">
            <a:avLst/>
          </a:prstGeom>
        </p:spPr>
      </p:pic>
      <p:sp>
        <p:nvSpPr>
          <p:cNvPr id="28" name="Rounded Rectangle 27"/>
          <p:cNvSpPr/>
          <p:nvPr/>
        </p:nvSpPr>
        <p:spPr>
          <a:xfrm>
            <a:off x="-3324048" y="-2123405"/>
            <a:ext cx="1915167" cy="160807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30" name="Picture 29"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8784" y="2177738"/>
            <a:ext cx="377830" cy="298578"/>
          </a:xfrm>
          <a:prstGeom prst="rect">
            <a:avLst/>
          </a:prstGeom>
        </p:spPr>
      </p:pic>
      <p:pic>
        <p:nvPicPr>
          <p:cNvPr id="31" name="Picture 30"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5149" y="2476316"/>
            <a:ext cx="377830" cy="298578"/>
          </a:xfrm>
          <a:prstGeom prst="rect">
            <a:avLst/>
          </a:prstGeom>
        </p:spPr>
      </p:pic>
      <p:pic>
        <p:nvPicPr>
          <p:cNvPr id="32" name="Picture 31"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5407" y="2848486"/>
            <a:ext cx="377830" cy="298578"/>
          </a:xfrm>
          <a:prstGeom prst="rect">
            <a:avLst/>
          </a:prstGeom>
        </p:spPr>
      </p:pic>
      <p:pic>
        <p:nvPicPr>
          <p:cNvPr id="33" name="Picture 32"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8143" y="1879160"/>
            <a:ext cx="377830" cy="298578"/>
          </a:xfrm>
          <a:prstGeom prst="rect">
            <a:avLst/>
          </a:prstGeom>
        </p:spPr>
      </p:pic>
      <p:pic>
        <p:nvPicPr>
          <p:cNvPr id="34" name="Picture 33" descr="H2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5906" y="3147064"/>
            <a:ext cx="377830" cy="298578"/>
          </a:xfrm>
          <a:prstGeom prst="rect">
            <a:avLst/>
          </a:prstGeom>
        </p:spPr>
      </p:pic>
      <p:sp>
        <p:nvSpPr>
          <p:cNvPr id="42" name="TextBox 41"/>
          <p:cNvSpPr txBox="1"/>
          <p:nvPr/>
        </p:nvSpPr>
        <p:spPr>
          <a:xfrm>
            <a:off x="2870674" y="4919008"/>
            <a:ext cx="6288851" cy="1077218"/>
          </a:xfrm>
          <a:prstGeom prst="rect">
            <a:avLst/>
          </a:prstGeom>
          <a:noFill/>
        </p:spPr>
        <p:txBody>
          <a:bodyPr wrap="square" rtlCol="0">
            <a:spAutoFit/>
          </a:bodyPr>
          <a:lstStyle/>
          <a:p>
            <a:r>
              <a:rPr lang="en-US" sz="1600" dirty="0" smtClean="0"/>
              <a:t>This slide represents restriction of water diffusion in an abscess</a:t>
            </a:r>
          </a:p>
          <a:p>
            <a:endParaRPr lang="en-US" sz="1600" dirty="0" smtClean="0"/>
          </a:p>
          <a:p>
            <a:r>
              <a:rPr lang="en-US" sz="1600" dirty="0" smtClean="0"/>
              <a:t>The viscosity from the proteinaceous contents and cellular debris within the abscess cause restriction of the free diffusion of water molecules</a:t>
            </a:r>
            <a:endParaRPr lang="en-US" sz="1600" dirty="0"/>
          </a:p>
        </p:txBody>
      </p:sp>
      <p:sp>
        <p:nvSpPr>
          <p:cNvPr id="63" name="TextBox 62"/>
          <p:cNvSpPr txBox="1"/>
          <p:nvPr/>
        </p:nvSpPr>
        <p:spPr>
          <a:xfrm>
            <a:off x="7163237" y="56036"/>
            <a:ext cx="1847167" cy="584776"/>
          </a:xfrm>
          <a:prstGeom prst="rect">
            <a:avLst/>
          </a:prstGeom>
          <a:noFill/>
        </p:spPr>
        <p:txBody>
          <a:bodyPr wrap="square" rtlCol="0">
            <a:spAutoFit/>
          </a:bodyPr>
          <a:lstStyle/>
          <a:p>
            <a:r>
              <a:rPr lang="en-US" sz="3200" dirty="0" smtClean="0"/>
              <a:t>Abscess</a:t>
            </a:r>
            <a:endParaRPr lang="en-US" sz="3200" dirty="0"/>
          </a:p>
        </p:txBody>
      </p:sp>
      <p:pic>
        <p:nvPicPr>
          <p:cNvPr id="3" name="Picture 2"/>
          <p:cNvPicPr>
            <a:picLocks noChangeAspect="1"/>
          </p:cNvPicPr>
          <p:nvPr/>
        </p:nvPicPr>
        <p:blipFill>
          <a:blip r:embed="rId3"/>
          <a:stretch>
            <a:fillRect/>
          </a:stretch>
        </p:blipFill>
        <p:spPr>
          <a:xfrm>
            <a:off x="1280816" y="1003073"/>
            <a:ext cx="1091596" cy="1106481"/>
          </a:xfrm>
          <a:prstGeom prst="rect">
            <a:avLst/>
          </a:prstGeom>
        </p:spPr>
      </p:pic>
      <p:pic>
        <p:nvPicPr>
          <p:cNvPr id="50" name="Picture 49"/>
          <p:cNvPicPr>
            <a:picLocks noChangeAspect="1"/>
          </p:cNvPicPr>
          <p:nvPr/>
        </p:nvPicPr>
        <p:blipFill>
          <a:blip r:embed="rId3"/>
          <a:stretch>
            <a:fillRect/>
          </a:stretch>
        </p:blipFill>
        <p:spPr>
          <a:xfrm>
            <a:off x="3690910" y="2408132"/>
            <a:ext cx="1091596" cy="1106481"/>
          </a:xfrm>
          <a:prstGeom prst="rect">
            <a:avLst/>
          </a:prstGeom>
        </p:spPr>
      </p:pic>
      <p:pic>
        <p:nvPicPr>
          <p:cNvPr id="51" name="Picture 50"/>
          <p:cNvPicPr>
            <a:picLocks noChangeAspect="1"/>
          </p:cNvPicPr>
          <p:nvPr/>
        </p:nvPicPr>
        <p:blipFill>
          <a:blip r:embed="rId3"/>
          <a:stretch>
            <a:fillRect/>
          </a:stretch>
        </p:blipFill>
        <p:spPr>
          <a:xfrm>
            <a:off x="4844616" y="842747"/>
            <a:ext cx="1091596" cy="1106481"/>
          </a:xfrm>
          <a:prstGeom prst="rect">
            <a:avLst/>
          </a:prstGeom>
        </p:spPr>
      </p:pic>
      <p:pic>
        <p:nvPicPr>
          <p:cNvPr id="56" name="Picture 55"/>
          <p:cNvPicPr>
            <a:picLocks noChangeAspect="1"/>
          </p:cNvPicPr>
          <p:nvPr/>
        </p:nvPicPr>
        <p:blipFill>
          <a:blip r:embed="rId3"/>
          <a:stretch>
            <a:fillRect/>
          </a:stretch>
        </p:blipFill>
        <p:spPr>
          <a:xfrm>
            <a:off x="2813518" y="1221644"/>
            <a:ext cx="1091596" cy="1106481"/>
          </a:xfrm>
          <a:prstGeom prst="rect">
            <a:avLst/>
          </a:prstGeom>
        </p:spPr>
      </p:pic>
      <p:pic>
        <p:nvPicPr>
          <p:cNvPr id="57" name="Picture 56"/>
          <p:cNvPicPr>
            <a:picLocks noChangeAspect="1"/>
          </p:cNvPicPr>
          <p:nvPr/>
        </p:nvPicPr>
        <p:blipFill>
          <a:blip r:embed="rId3"/>
          <a:stretch>
            <a:fillRect/>
          </a:stretch>
        </p:blipFill>
        <p:spPr>
          <a:xfrm>
            <a:off x="5253450" y="2593823"/>
            <a:ext cx="1091596" cy="1106481"/>
          </a:xfrm>
          <a:prstGeom prst="rect">
            <a:avLst/>
          </a:prstGeom>
        </p:spPr>
      </p:pic>
      <p:pic>
        <p:nvPicPr>
          <p:cNvPr id="58" name="Picture 57"/>
          <p:cNvPicPr>
            <a:picLocks noChangeAspect="1"/>
          </p:cNvPicPr>
          <p:nvPr/>
        </p:nvPicPr>
        <p:blipFill>
          <a:blip r:embed="rId3"/>
          <a:stretch>
            <a:fillRect/>
          </a:stretch>
        </p:blipFill>
        <p:spPr>
          <a:xfrm>
            <a:off x="6549396" y="1707283"/>
            <a:ext cx="1091596" cy="1106481"/>
          </a:xfrm>
          <a:prstGeom prst="rect">
            <a:avLst/>
          </a:prstGeom>
        </p:spPr>
      </p:pic>
      <p:pic>
        <p:nvPicPr>
          <p:cNvPr id="59" name="Picture 58"/>
          <p:cNvPicPr>
            <a:picLocks noChangeAspect="1"/>
          </p:cNvPicPr>
          <p:nvPr/>
        </p:nvPicPr>
        <p:blipFill>
          <a:blip r:embed="rId3"/>
          <a:stretch>
            <a:fillRect/>
          </a:stretch>
        </p:blipFill>
        <p:spPr>
          <a:xfrm>
            <a:off x="2534738" y="3012072"/>
            <a:ext cx="1091596" cy="1106481"/>
          </a:xfrm>
          <a:prstGeom prst="rect">
            <a:avLst/>
          </a:prstGeom>
        </p:spPr>
      </p:pic>
      <p:pic>
        <p:nvPicPr>
          <p:cNvPr id="60" name="Picture 59"/>
          <p:cNvPicPr>
            <a:picLocks noChangeAspect="1"/>
          </p:cNvPicPr>
          <p:nvPr/>
        </p:nvPicPr>
        <p:blipFill>
          <a:blip r:embed="rId3"/>
          <a:stretch>
            <a:fillRect/>
          </a:stretch>
        </p:blipFill>
        <p:spPr>
          <a:xfrm>
            <a:off x="1595542" y="2295245"/>
            <a:ext cx="1091596" cy="1106481"/>
          </a:xfrm>
          <a:prstGeom prst="rect">
            <a:avLst/>
          </a:prstGeom>
        </p:spPr>
      </p:pic>
      <p:pic>
        <p:nvPicPr>
          <p:cNvPr id="62" name="Picture 61"/>
          <p:cNvPicPr>
            <a:picLocks noChangeAspect="1"/>
          </p:cNvPicPr>
          <p:nvPr/>
        </p:nvPicPr>
        <p:blipFill>
          <a:blip r:embed="rId3"/>
          <a:stretch>
            <a:fillRect/>
          </a:stretch>
        </p:blipFill>
        <p:spPr>
          <a:xfrm>
            <a:off x="6345046" y="2995583"/>
            <a:ext cx="1091596" cy="1106481"/>
          </a:xfrm>
          <a:prstGeom prst="rect">
            <a:avLst/>
          </a:prstGeom>
        </p:spPr>
      </p:pic>
      <p:sp>
        <p:nvSpPr>
          <p:cNvPr id="5" name="TextBox 4"/>
          <p:cNvSpPr txBox="1"/>
          <p:nvPr/>
        </p:nvSpPr>
        <p:spPr>
          <a:xfrm>
            <a:off x="833584" y="271480"/>
            <a:ext cx="1827535" cy="369332"/>
          </a:xfrm>
          <a:prstGeom prst="rect">
            <a:avLst/>
          </a:prstGeom>
          <a:noFill/>
        </p:spPr>
        <p:txBody>
          <a:bodyPr wrap="square" rtlCol="0">
            <a:spAutoFit/>
          </a:bodyPr>
          <a:lstStyle/>
          <a:p>
            <a:r>
              <a:rPr lang="en-US" dirty="0" smtClean="0"/>
              <a:t>Protein</a:t>
            </a:r>
            <a:endParaRPr lang="en-US" dirty="0"/>
          </a:p>
        </p:txBody>
      </p:sp>
      <p:cxnSp>
        <p:nvCxnSpPr>
          <p:cNvPr id="11" name="Straight Arrow Connector 10"/>
          <p:cNvCxnSpPr/>
          <p:nvPr/>
        </p:nvCxnSpPr>
        <p:spPr>
          <a:xfrm>
            <a:off x="1280816" y="599366"/>
            <a:ext cx="314726" cy="5565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64" name="Picture 63"/>
          <p:cNvPicPr>
            <a:picLocks noChangeAspect="1"/>
          </p:cNvPicPr>
          <p:nvPr/>
        </p:nvPicPr>
        <p:blipFill>
          <a:blip r:embed="rId3"/>
          <a:stretch>
            <a:fillRect/>
          </a:stretch>
        </p:blipFill>
        <p:spPr>
          <a:xfrm>
            <a:off x="3810175" y="430230"/>
            <a:ext cx="1091596" cy="1106481"/>
          </a:xfrm>
          <a:prstGeom prst="rect">
            <a:avLst/>
          </a:prstGeom>
        </p:spPr>
      </p:pic>
      <p:sp>
        <p:nvSpPr>
          <p:cNvPr id="65" name="TextBox 64"/>
          <p:cNvSpPr txBox="1"/>
          <p:nvPr/>
        </p:nvSpPr>
        <p:spPr>
          <a:xfrm>
            <a:off x="535016" y="4211346"/>
            <a:ext cx="1827535" cy="369332"/>
          </a:xfrm>
          <a:prstGeom prst="rect">
            <a:avLst/>
          </a:prstGeom>
          <a:noFill/>
        </p:spPr>
        <p:txBody>
          <a:bodyPr wrap="square" rtlCol="0">
            <a:spAutoFit/>
          </a:bodyPr>
          <a:lstStyle/>
          <a:p>
            <a:r>
              <a:rPr lang="en-US" dirty="0" smtClean="0"/>
              <a:t>Viscous Pus</a:t>
            </a:r>
            <a:endParaRPr lang="en-US" dirty="0"/>
          </a:p>
        </p:txBody>
      </p:sp>
      <p:cxnSp>
        <p:nvCxnSpPr>
          <p:cNvPr id="35" name="Straight Arrow Connector 34"/>
          <p:cNvCxnSpPr/>
          <p:nvPr/>
        </p:nvCxnSpPr>
        <p:spPr>
          <a:xfrm flipV="1">
            <a:off x="1721224" y="3906776"/>
            <a:ext cx="335848" cy="44917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H="1">
            <a:off x="4567611" y="2045127"/>
            <a:ext cx="296092" cy="43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5026598" y="2162019"/>
            <a:ext cx="0" cy="5250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5178999" y="2045127"/>
            <a:ext cx="1244103" cy="43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V="1">
            <a:off x="5026598" y="1707283"/>
            <a:ext cx="0" cy="1557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1006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Gradient Echo</a:t>
            </a:r>
            <a:endParaRPr lang="en-US" dirty="0"/>
          </a:p>
        </p:txBody>
      </p:sp>
      <p:sp>
        <p:nvSpPr>
          <p:cNvPr id="3" name="Content Placeholder 2"/>
          <p:cNvSpPr>
            <a:spLocks noGrp="1"/>
          </p:cNvSpPr>
          <p:nvPr>
            <p:ph idx="1"/>
          </p:nvPr>
        </p:nvSpPr>
        <p:spPr>
          <a:xfrm>
            <a:off x="457200" y="1600200"/>
            <a:ext cx="4863900" cy="5001953"/>
          </a:xfrm>
        </p:spPr>
        <p:txBody>
          <a:bodyPr>
            <a:normAutofit fontScale="55000" lnSpcReduction="20000"/>
          </a:bodyPr>
          <a:lstStyle/>
          <a:p>
            <a:r>
              <a:rPr lang="en-US" dirty="0" smtClean="0"/>
              <a:t>AKA GRE or T2*</a:t>
            </a:r>
          </a:p>
          <a:p>
            <a:r>
              <a:rPr lang="en-US" dirty="0" smtClean="0"/>
              <a:t>High sensitivity for detecting blood or calcium because of blooming artifact, which makes small lesions containing hemosiderin or calcium larger and more obvious</a:t>
            </a:r>
          </a:p>
          <a:p>
            <a:pPr marL="0" indent="0">
              <a:buNone/>
            </a:pPr>
            <a:endParaRPr lang="en-US" dirty="0" smtClean="0"/>
          </a:p>
          <a:p>
            <a:pPr marL="0" indent="0">
              <a:buNone/>
            </a:pPr>
            <a:r>
              <a:rPr lang="en-US" dirty="0" smtClean="0"/>
              <a:t>Differential for multiple small dark spots on GRE:</a:t>
            </a:r>
          </a:p>
          <a:p>
            <a:r>
              <a:rPr lang="en-US" dirty="0" smtClean="0"/>
              <a:t>Hypertensive </a:t>
            </a:r>
            <a:r>
              <a:rPr lang="en-US" dirty="0" err="1" smtClean="0"/>
              <a:t>microbleeds</a:t>
            </a:r>
            <a:endParaRPr lang="en-US" dirty="0" smtClean="0"/>
          </a:p>
          <a:p>
            <a:r>
              <a:rPr lang="en-US" dirty="0" smtClean="0"/>
              <a:t>Cerebral amyloid </a:t>
            </a:r>
            <a:r>
              <a:rPr lang="en-US" dirty="0" err="1" smtClean="0"/>
              <a:t>angiopathy</a:t>
            </a:r>
            <a:endParaRPr lang="en-US" dirty="0" smtClean="0"/>
          </a:p>
          <a:p>
            <a:r>
              <a:rPr lang="en-US" dirty="0" smtClean="0"/>
              <a:t>Multiple cavernous malformations</a:t>
            </a:r>
          </a:p>
          <a:p>
            <a:r>
              <a:rPr lang="en-US" dirty="0" smtClean="0"/>
              <a:t>Diffuse axonal injury</a:t>
            </a:r>
          </a:p>
          <a:p>
            <a:r>
              <a:rPr lang="en-US" dirty="0" smtClean="0"/>
              <a:t>Multiple hemorrhagic brain mets</a:t>
            </a:r>
          </a:p>
        </p:txBody>
      </p:sp>
      <p:pic>
        <p:nvPicPr>
          <p:cNvPr id="4" name="Picture 3"/>
          <p:cNvPicPr>
            <a:picLocks noChangeAspect="1"/>
          </p:cNvPicPr>
          <p:nvPr/>
        </p:nvPicPr>
        <p:blipFill>
          <a:blip r:embed="rId2"/>
          <a:stretch>
            <a:fillRect/>
          </a:stretch>
        </p:blipFill>
        <p:spPr>
          <a:xfrm>
            <a:off x="5321100" y="1445331"/>
            <a:ext cx="3764782" cy="4583464"/>
          </a:xfrm>
          <a:prstGeom prst="rect">
            <a:avLst/>
          </a:prstGeom>
        </p:spPr>
      </p:pic>
      <p:cxnSp>
        <p:nvCxnSpPr>
          <p:cNvPr id="6" name="Straight Arrow Connector 5"/>
          <p:cNvCxnSpPr/>
          <p:nvPr/>
        </p:nvCxnSpPr>
        <p:spPr>
          <a:xfrm flipV="1">
            <a:off x="6255178" y="5048706"/>
            <a:ext cx="293868" cy="3673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8165316" y="4828284"/>
            <a:ext cx="94458" cy="3673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877349" y="3967590"/>
            <a:ext cx="377829" cy="2729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8007888" y="4240493"/>
            <a:ext cx="89209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8448689" y="3159377"/>
            <a:ext cx="451296" cy="5458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321100" y="6028795"/>
            <a:ext cx="3683838" cy="830997"/>
          </a:xfrm>
          <a:prstGeom prst="rect">
            <a:avLst/>
          </a:prstGeom>
          <a:noFill/>
        </p:spPr>
        <p:txBody>
          <a:bodyPr wrap="square" rtlCol="0">
            <a:spAutoFit/>
          </a:bodyPr>
          <a:lstStyle/>
          <a:p>
            <a:r>
              <a:rPr lang="en-US" sz="1600" dirty="0" smtClean="0"/>
              <a:t>Axial Gradient echo image showing </a:t>
            </a:r>
            <a:r>
              <a:rPr lang="en-US" sz="1600" dirty="0" smtClean="0">
                <a:solidFill>
                  <a:schemeClr val="accent1">
                    <a:lumMod val="60000"/>
                    <a:lumOff val="40000"/>
                  </a:schemeClr>
                </a:solidFill>
              </a:rPr>
              <a:t>numerous hemorrhages </a:t>
            </a:r>
            <a:r>
              <a:rPr lang="en-US" sz="1600" dirty="0" smtClean="0"/>
              <a:t>(most are old) in the bilateral temporal lobes</a:t>
            </a:r>
            <a:endParaRPr lang="en-US" sz="1600" dirty="0"/>
          </a:p>
        </p:txBody>
      </p:sp>
    </p:spTree>
    <p:extLst>
      <p:ext uri="{BB962C8B-B14F-4D97-AF65-F5344CB8AC3E}">
        <p14:creationId xmlns:p14="http://schemas.microsoft.com/office/powerpoint/2010/main" val="89918110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T1 post gadolinium</a:t>
            </a:r>
            <a:endParaRPr lang="en-US" dirty="0"/>
          </a:p>
        </p:txBody>
      </p:sp>
      <p:sp>
        <p:nvSpPr>
          <p:cNvPr id="3" name="Content Placeholder 2"/>
          <p:cNvSpPr>
            <a:spLocks noGrp="1"/>
          </p:cNvSpPr>
          <p:nvPr>
            <p:ph idx="1"/>
          </p:nvPr>
        </p:nvSpPr>
        <p:spPr>
          <a:xfrm>
            <a:off x="352247" y="1583975"/>
            <a:ext cx="8229600" cy="4525963"/>
          </a:xfrm>
        </p:spPr>
        <p:txBody>
          <a:bodyPr>
            <a:normAutofit fontScale="62500" lnSpcReduction="20000"/>
          </a:bodyPr>
          <a:lstStyle/>
          <a:p>
            <a:r>
              <a:rPr lang="en-US" dirty="0" smtClean="0"/>
              <a:t>Post Gad enhancement has a very wide differential diagnosis and depends on the pattern of enhancement</a:t>
            </a:r>
          </a:p>
          <a:p>
            <a:r>
              <a:rPr lang="en-US" dirty="0" smtClean="0"/>
              <a:t>Differential is also very dependent on the clinical scenario</a:t>
            </a:r>
          </a:p>
          <a:p>
            <a:r>
              <a:rPr lang="en-US" dirty="0" smtClean="0"/>
              <a:t>Enhancement depends on disruption of the blood brain barrier commonly from infection, inflammation, neoplasm, trauma, and vascular etiologies</a:t>
            </a:r>
          </a:p>
          <a:p>
            <a:r>
              <a:rPr lang="en-US" dirty="0" smtClean="0"/>
              <a:t>Structures that normally enhance include:</a:t>
            </a:r>
          </a:p>
          <a:p>
            <a:pPr lvl="1"/>
            <a:r>
              <a:rPr lang="en-US" dirty="0" smtClean="0"/>
              <a:t>Choroid plexus</a:t>
            </a:r>
          </a:p>
          <a:p>
            <a:pPr lvl="1"/>
            <a:r>
              <a:rPr lang="en-US" dirty="0" smtClean="0"/>
              <a:t>Pituitary and pineal glands</a:t>
            </a:r>
          </a:p>
          <a:p>
            <a:pPr lvl="1"/>
            <a:r>
              <a:rPr lang="en-US" dirty="0" smtClean="0"/>
              <a:t>Tuber </a:t>
            </a:r>
            <a:r>
              <a:rPr lang="en-US" dirty="0" err="1" smtClean="0"/>
              <a:t>cinereum</a:t>
            </a:r>
            <a:r>
              <a:rPr lang="en-US" dirty="0" smtClean="0"/>
              <a:t> (</a:t>
            </a:r>
            <a:r>
              <a:rPr lang="en-US" dirty="0" err="1" smtClean="0"/>
              <a:t>inf</a:t>
            </a:r>
            <a:r>
              <a:rPr lang="en-US" dirty="0" smtClean="0"/>
              <a:t> </a:t>
            </a:r>
            <a:r>
              <a:rPr lang="en-US" dirty="0"/>
              <a:t>h</a:t>
            </a:r>
            <a:r>
              <a:rPr lang="en-US" dirty="0" smtClean="0"/>
              <a:t>ypothalamus)</a:t>
            </a:r>
          </a:p>
          <a:p>
            <a:pPr lvl="1"/>
            <a:r>
              <a:rPr lang="en-US" dirty="0" smtClean="0"/>
              <a:t>Area </a:t>
            </a:r>
            <a:r>
              <a:rPr lang="en-US" dirty="0" err="1" smtClean="0"/>
              <a:t>postrema</a:t>
            </a:r>
            <a:r>
              <a:rPr lang="en-US" dirty="0" smtClean="0"/>
              <a:t> (</a:t>
            </a:r>
            <a:r>
              <a:rPr lang="en-US" dirty="0" err="1" smtClean="0"/>
              <a:t>inf</a:t>
            </a:r>
            <a:r>
              <a:rPr lang="en-US" dirty="0" smtClean="0"/>
              <a:t> aspect of 4</a:t>
            </a:r>
            <a:r>
              <a:rPr lang="en-US" baseline="30000" dirty="0" smtClean="0"/>
              <a:t>th</a:t>
            </a:r>
            <a:r>
              <a:rPr lang="en-US" dirty="0" smtClean="0"/>
              <a:t> ventricle)</a:t>
            </a:r>
            <a:endParaRPr lang="en-US" dirty="0"/>
          </a:p>
        </p:txBody>
      </p:sp>
      <p:pic>
        <p:nvPicPr>
          <p:cNvPr id="4" name="Picture 3" descr="THERAPEUTIC_TARGETING__BLOOD-BRAIN_BARRIER__GENE_THERAPY__AND_VASCULAR_BIOLOGY___Herpes_News___Treatm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4826" y="4118310"/>
            <a:ext cx="3889174" cy="2343621"/>
          </a:xfrm>
          <a:prstGeom prst="rect">
            <a:avLst/>
          </a:prstGeom>
        </p:spPr>
      </p:pic>
      <p:sp>
        <p:nvSpPr>
          <p:cNvPr id="5" name="TextBox 4"/>
          <p:cNvSpPr txBox="1"/>
          <p:nvPr/>
        </p:nvSpPr>
        <p:spPr>
          <a:xfrm>
            <a:off x="5254826" y="6472280"/>
            <a:ext cx="3889174" cy="553998"/>
          </a:xfrm>
          <a:prstGeom prst="rect">
            <a:avLst/>
          </a:prstGeom>
          <a:noFill/>
        </p:spPr>
        <p:txBody>
          <a:bodyPr wrap="square" rtlCol="0">
            <a:spAutoFit/>
          </a:bodyPr>
          <a:lstStyle/>
          <a:p>
            <a:pPr algn="r"/>
            <a:r>
              <a:rPr lang="en-US" sz="1000" dirty="0" smtClean="0"/>
              <a:t>Figure from </a:t>
            </a:r>
            <a:r>
              <a:rPr lang="en-US" sz="1000" dirty="0"/>
              <a:t>http://</a:t>
            </a:r>
            <a:r>
              <a:rPr lang="en-US" sz="1000" dirty="0" err="1"/>
              <a:t>www.worthingbusinessawards.org</a:t>
            </a:r>
            <a:r>
              <a:rPr lang="en-US" sz="1000" dirty="0"/>
              <a:t>/therapeutic-targeting-blood-brain-barrier-gene-therapy-and-vascular-biology/</a:t>
            </a:r>
          </a:p>
          <a:p>
            <a:pPr algn="r"/>
            <a:endParaRPr lang="en-US" sz="1000" dirty="0"/>
          </a:p>
        </p:txBody>
      </p:sp>
    </p:spTree>
    <p:extLst>
      <p:ext uri="{BB962C8B-B14F-4D97-AF65-F5344CB8AC3E}">
        <p14:creationId xmlns:p14="http://schemas.microsoft.com/office/powerpoint/2010/main" val="1817760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MRA</a:t>
            </a:r>
            <a:endParaRPr lang="en-US" dirty="0"/>
          </a:p>
        </p:txBody>
      </p:sp>
      <p:sp>
        <p:nvSpPr>
          <p:cNvPr id="3" name="Content Placeholder 2"/>
          <p:cNvSpPr>
            <a:spLocks noGrp="1"/>
          </p:cNvSpPr>
          <p:nvPr>
            <p:ph idx="1"/>
          </p:nvPr>
        </p:nvSpPr>
        <p:spPr>
          <a:xfrm>
            <a:off x="220401" y="1600200"/>
            <a:ext cx="4932773" cy="5257800"/>
          </a:xfrm>
        </p:spPr>
        <p:txBody>
          <a:bodyPr anchor="t">
            <a:normAutofit fontScale="55000" lnSpcReduction="20000"/>
          </a:bodyPr>
          <a:lstStyle/>
          <a:p>
            <a:r>
              <a:rPr lang="en-US" dirty="0" smtClean="0"/>
              <a:t>Time of Flight (TOF) imaging does NOT require gadolinium</a:t>
            </a:r>
          </a:p>
          <a:p>
            <a:r>
              <a:rPr lang="en-US" dirty="0" smtClean="0"/>
              <a:t>Also no radiation</a:t>
            </a:r>
          </a:p>
          <a:p>
            <a:r>
              <a:rPr lang="en-US" dirty="0" smtClean="0"/>
              <a:t>Based on rapid transit of moving arterial blood</a:t>
            </a:r>
          </a:p>
          <a:p>
            <a:r>
              <a:rPr lang="en-US" dirty="0" smtClean="0"/>
              <a:t>Weaknesses</a:t>
            </a:r>
          </a:p>
          <a:p>
            <a:pPr lvl="1"/>
            <a:r>
              <a:rPr lang="en-US" dirty="0" smtClean="0"/>
              <a:t>More sensitive to motion artifact</a:t>
            </a:r>
          </a:p>
          <a:p>
            <a:pPr lvl="1"/>
            <a:r>
              <a:rPr lang="en-US" dirty="0" smtClean="0"/>
              <a:t>Has difficulty detecting slow flow</a:t>
            </a:r>
          </a:p>
          <a:p>
            <a:pPr lvl="1"/>
            <a:r>
              <a:rPr lang="en-US" dirty="0" smtClean="0"/>
              <a:t>Spatial resolution compared to CTA</a:t>
            </a:r>
          </a:p>
          <a:p>
            <a:r>
              <a:rPr lang="en-US" dirty="0" smtClean="0"/>
              <a:t>Physics behind it are somewhat complicated but an explanation can be found here</a:t>
            </a:r>
            <a:r>
              <a:rPr lang="mr-IN" dirty="0" smtClean="0"/>
              <a:t>…</a:t>
            </a:r>
            <a:endParaRPr lang="en-US" dirty="0" smtClean="0"/>
          </a:p>
          <a:p>
            <a:pPr marL="0" indent="0">
              <a:buNone/>
            </a:pPr>
            <a:r>
              <a:rPr lang="en-US" dirty="0"/>
              <a:t>https://</a:t>
            </a:r>
            <a:r>
              <a:rPr lang="en-US" dirty="0" err="1"/>
              <a:t>www.imaios.com</a:t>
            </a:r>
            <a:r>
              <a:rPr lang="en-US" dirty="0"/>
              <a:t>/en/e-Courses/e-MRI/MR-Angiography-Flow-imaging/time-of-flight-</a:t>
            </a:r>
            <a:r>
              <a:rPr lang="en-US" dirty="0" err="1"/>
              <a:t>mra</a:t>
            </a:r>
            <a:endParaRPr lang="en-US" dirty="0"/>
          </a:p>
        </p:txBody>
      </p:sp>
      <p:pic>
        <p:nvPicPr>
          <p:cNvPr id="4" name="Picture 3"/>
          <p:cNvPicPr>
            <a:picLocks noChangeAspect="1"/>
          </p:cNvPicPr>
          <p:nvPr/>
        </p:nvPicPr>
        <p:blipFill>
          <a:blip r:embed="rId2"/>
          <a:stretch>
            <a:fillRect/>
          </a:stretch>
        </p:blipFill>
        <p:spPr>
          <a:xfrm>
            <a:off x="5239156" y="1657449"/>
            <a:ext cx="3691603" cy="3684191"/>
          </a:xfrm>
          <a:prstGeom prst="rect">
            <a:avLst/>
          </a:prstGeom>
        </p:spPr>
      </p:pic>
      <p:sp>
        <p:nvSpPr>
          <p:cNvPr id="5" name="TextBox 4"/>
          <p:cNvSpPr txBox="1"/>
          <p:nvPr/>
        </p:nvSpPr>
        <p:spPr>
          <a:xfrm>
            <a:off x="5239156" y="5458060"/>
            <a:ext cx="3691603" cy="1077218"/>
          </a:xfrm>
          <a:prstGeom prst="rect">
            <a:avLst/>
          </a:prstGeom>
          <a:noFill/>
        </p:spPr>
        <p:txBody>
          <a:bodyPr wrap="square" rtlCol="0">
            <a:spAutoFit/>
          </a:bodyPr>
          <a:lstStyle/>
          <a:p>
            <a:r>
              <a:rPr lang="en-US" sz="1600" dirty="0" smtClean="0"/>
              <a:t>3D MRA TOF showing an </a:t>
            </a:r>
            <a:r>
              <a:rPr lang="en-US" sz="1600" dirty="0" smtClean="0">
                <a:solidFill>
                  <a:srgbClr val="F1D792"/>
                </a:solidFill>
              </a:rPr>
              <a:t>abrupt cutoff of the M1 segment of the right MCA</a:t>
            </a:r>
            <a:r>
              <a:rPr lang="en-US" sz="1600" dirty="0" smtClean="0"/>
              <a:t>. Findings on diffusion imaging were also consistent with an acute right MCA stroke</a:t>
            </a:r>
            <a:endParaRPr lang="en-US" sz="1600" dirty="0"/>
          </a:p>
        </p:txBody>
      </p:sp>
      <p:cxnSp>
        <p:nvCxnSpPr>
          <p:cNvPr id="7" name="Straight Arrow Connector 6"/>
          <p:cNvCxnSpPr/>
          <p:nvPr/>
        </p:nvCxnSpPr>
        <p:spPr>
          <a:xfrm>
            <a:off x="6129235" y="3526747"/>
            <a:ext cx="293867" cy="7137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74148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669"/>
            <a:ext cx="5609063" cy="1143000"/>
          </a:xfrm>
        </p:spPr>
        <p:txBody>
          <a:bodyPr>
            <a:noAutofit/>
          </a:bodyPr>
          <a:lstStyle/>
          <a:p>
            <a:pPr algn="l"/>
            <a:r>
              <a:rPr lang="en-US" sz="4000" dirty="0" smtClean="0"/>
              <a:t>Common MRI sequences outside brain</a:t>
            </a:r>
            <a:endParaRPr lang="en-US" sz="4000" dirty="0"/>
          </a:p>
        </p:txBody>
      </p:sp>
      <p:sp>
        <p:nvSpPr>
          <p:cNvPr id="3" name="Content Placeholder 2"/>
          <p:cNvSpPr>
            <a:spLocks noGrp="1"/>
          </p:cNvSpPr>
          <p:nvPr>
            <p:ph idx="1"/>
          </p:nvPr>
        </p:nvSpPr>
        <p:spPr>
          <a:xfrm>
            <a:off x="457200" y="1285312"/>
            <a:ext cx="5609063" cy="5257800"/>
          </a:xfrm>
        </p:spPr>
        <p:txBody>
          <a:bodyPr>
            <a:normAutofit fontScale="62500" lnSpcReduction="20000"/>
          </a:bodyPr>
          <a:lstStyle/>
          <a:p>
            <a:r>
              <a:rPr lang="en-US" dirty="0" smtClean="0"/>
              <a:t>Fat saturated T1 (+/- Gd) and T2 sequences</a:t>
            </a:r>
          </a:p>
          <a:p>
            <a:pPr lvl="1"/>
            <a:r>
              <a:rPr lang="en-US" dirty="0" smtClean="0"/>
              <a:t>Fat saturation using radiofrequency pulses time to cancel out the signal created by fat</a:t>
            </a:r>
          </a:p>
          <a:p>
            <a:pPr lvl="1"/>
            <a:r>
              <a:rPr lang="en-US" dirty="0" smtClean="0"/>
              <a:t>Used frequently in spine, MSK, body, and breast imaging</a:t>
            </a:r>
          </a:p>
          <a:p>
            <a:r>
              <a:rPr lang="en-US" dirty="0" smtClean="0"/>
              <a:t>Proton density +/- fat saturation</a:t>
            </a:r>
          </a:p>
          <a:p>
            <a:pPr lvl="1"/>
            <a:r>
              <a:rPr lang="en-US" dirty="0" smtClean="0"/>
              <a:t>Used in MSK, best for evaluating cartilage</a:t>
            </a:r>
          </a:p>
          <a:p>
            <a:r>
              <a:rPr lang="en-US" dirty="0" smtClean="0"/>
              <a:t>In phase and out of phase Gradient Echo</a:t>
            </a:r>
          </a:p>
          <a:p>
            <a:pPr lvl="1"/>
            <a:r>
              <a:rPr lang="en-US" dirty="0" smtClean="0"/>
              <a:t>Used in body imaging for evaluating for microscopic fat in liver, adrenal nodules, and renal lesions</a:t>
            </a:r>
          </a:p>
          <a:p>
            <a:r>
              <a:rPr lang="en-US" dirty="0" smtClean="0"/>
              <a:t>Numerous cardiac sequences</a:t>
            </a:r>
            <a:endParaRPr lang="en-US" dirty="0"/>
          </a:p>
        </p:txBody>
      </p:sp>
      <p:pic>
        <p:nvPicPr>
          <p:cNvPr id="4" name="Picture 3"/>
          <p:cNvPicPr>
            <a:picLocks noChangeAspect="1"/>
          </p:cNvPicPr>
          <p:nvPr/>
        </p:nvPicPr>
        <p:blipFill>
          <a:blip r:embed="rId3"/>
          <a:stretch>
            <a:fillRect/>
          </a:stretch>
        </p:blipFill>
        <p:spPr>
          <a:xfrm>
            <a:off x="6066263" y="73474"/>
            <a:ext cx="2870077" cy="5552391"/>
          </a:xfrm>
          <a:prstGeom prst="rect">
            <a:avLst/>
          </a:prstGeom>
        </p:spPr>
      </p:pic>
      <p:sp>
        <p:nvSpPr>
          <p:cNvPr id="5" name="TextBox 4"/>
          <p:cNvSpPr txBox="1"/>
          <p:nvPr/>
        </p:nvSpPr>
        <p:spPr>
          <a:xfrm>
            <a:off x="6066263" y="5625336"/>
            <a:ext cx="2870077" cy="1169551"/>
          </a:xfrm>
          <a:prstGeom prst="rect">
            <a:avLst/>
          </a:prstGeom>
          <a:noFill/>
        </p:spPr>
        <p:txBody>
          <a:bodyPr wrap="square" rtlCol="0">
            <a:spAutoFit/>
          </a:bodyPr>
          <a:lstStyle/>
          <a:p>
            <a:r>
              <a:rPr lang="en-US" sz="1400" dirty="0" smtClean="0"/>
              <a:t>Coronal proton density fat saturated image of the ankle shows high signal representing edema within the bone marrow of the </a:t>
            </a:r>
            <a:r>
              <a:rPr lang="en-US" sz="1400" dirty="0" smtClean="0">
                <a:solidFill>
                  <a:srgbClr val="FF0000"/>
                </a:solidFill>
              </a:rPr>
              <a:t>tibia</a:t>
            </a:r>
            <a:r>
              <a:rPr lang="en-US" sz="1400" dirty="0" smtClean="0"/>
              <a:t>, </a:t>
            </a:r>
            <a:r>
              <a:rPr lang="en-US" sz="1400" dirty="0" smtClean="0">
                <a:solidFill>
                  <a:schemeClr val="accent1">
                    <a:lumMod val="60000"/>
                    <a:lumOff val="40000"/>
                  </a:schemeClr>
                </a:solidFill>
              </a:rPr>
              <a:t>fibula</a:t>
            </a:r>
            <a:r>
              <a:rPr lang="en-US" sz="1400" dirty="0" smtClean="0"/>
              <a:t>, and </a:t>
            </a:r>
            <a:r>
              <a:rPr lang="en-US" sz="1400" dirty="0" smtClean="0">
                <a:solidFill>
                  <a:srgbClr val="37EF11"/>
                </a:solidFill>
              </a:rPr>
              <a:t>talus</a:t>
            </a:r>
            <a:r>
              <a:rPr lang="en-US" sz="1400" dirty="0" smtClean="0"/>
              <a:t> in a patient with osteomyelitis</a:t>
            </a:r>
            <a:endParaRPr lang="en-US" sz="1400" dirty="0"/>
          </a:p>
        </p:txBody>
      </p:sp>
      <p:cxnSp>
        <p:nvCxnSpPr>
          <p:cNvPr id="7" name="Straight Arrow Connector 6"/>
          <p:cNvCxnSpPr/>
          <p:nvPr/>
        </p:nvCxnSpPr>
        <p:spPr>
          <a:xfrm>
            <a:off x="6181708" y="3180370"/>
            <a:ext cx="62971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8165316" y="3495258"/>
            <a:ext cx="682193" cy="115459"/>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8039373" y="2088758"/>
            <a:ext cx="808136" cy="3148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3751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079583"/>
            <a:ext cx="7772400" cy="1362075"/>
          </a:xfrm>
        </p:spPr>
        <p:txBody>
          <a:bodyPr>
            <a:normAutofit fontScale="90000"/>
          </a:bodyPr>
          <a:lstStyle/>
          <a:p>
            <a:pPr algn="ctr"/>
            <a:r>
              <a:rPr lang="en-US" sz="5400" dirty="0" smtClean="0"/>
              <a:t>HEAD TRAUMA</a:t>
            </a:r>
            <a:br>
              <a:rPr lang="en-US" sz="5400" dirty="0" smtClean="0"/>
            </a:br>
            <a:r>
              <a:rPr lang="en-US" sz="5400" dirty="0" smtClean="0"/>
              <a:t>&amp;</a:t>
            </a:r>
            <a:br>
              <a:rPr lang="en-US" sz="5400" dirty="0" smtClean="0"/>
            </a:br>
            <a:r>
              <a:rPr lang="en-US" sz="5400" dirty="0" smtClean="0"/>
              <a:t>INTRACRANIAL </a:t>
            </a:r>
            <a:br>
              <a:rPr lang="en-US" sz="5400" dirty="0" smtClean="0"/>
            </a:br>
            <a:r>
              <a:rPr lang="en-US" sz="5400" dirty="0" smtClean="0"/>
              <a:t>HEMORRHAGES</a:t>
            </a:r>
            <a:endParaRPr lang="en-US" sz="5400" dirty="0"/>
          </a:p>
        </p:txBody>
      </p:sp>
    </p:spTree>
    <p:extLst>
      <p:ext uri="{BB962C8B-B14F-4D97-AF65-F5344CB8AC3E}">
        <p14:creationId xmlns:p14="http://schemas.microsoft.com/office/powerpoint/2010/main" val="14264456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938"/>
            <a:ext cx="8229600" cy="1143000"/>
          </a:xfrm>
        </p:spPr>
        <p:txBody>
          <a:bodyPr/>
          <a:lstStyle/>
          <a:p>
            <a:pPr algn="l"/>
            <a:r>
              <a:rPr lang="en-US" dirty="0" smtClean="0"/>
              <a:t>Differentiating Bleeds</a:t>
            </a:r>
            <a:endParaRPr lang="en-US" dirty="0"/>
          </a:p>
        </p:txBody>
      </p:sp>
      <p:sp>
        <p:nvSpPr>
          <p:cNvPr id="3" name="Content Placeholder 2"/>
          <p:cNvSpPr>
            <a:spLocks noGrp="1"/>
          </p:cNvSpPr>
          <p:nvPr>
            <p:ph idx="1"/>
          </p:nvPr>
        </p:nvSpPr>
        <p:spPr>
          <a:xfrm>
            <a:off x="4508500" y="1338093"/>
            <a:ext cx="4360054" cy="5358214"/>
          </a:xfrm>
        </p:spPr>
        <p:txBody>
          <a:bodyPr>
            <a:normAutofit/>
          </a:bodyPr>
          <a:lstStyle/>
          <a:p>
            <a:pPr>
              <a:lnSpc>
                <a:spcPct val="100000"/>
              </a:lnSpc>
            </a:pPr>
            <a:r>
              <a:rPr lang="en-US" dirty="0" smtClean="0"/>
              <a:t>Extra-axial</a:t>
            </a:r>
          </a:p>
          <a:p>
            <a:pPr lvl="1">
              <a:lnSpc>
                <a:spcPct val="100000"/>
              </a:lnSpc>
            </a:pPr>
            <a:r>
              <a:rPr lang="en-US" dirty="0" smtClean="0"/>
              <a:t>Epidural</a:t>
            </a:r>
          </a:p>
          <a:p>
            <a:pPr lvl="1">
              <a:lnSpc>
                <a:spcPct val="100000"/>
              </a:lnSpc>
            </a:pPr>
            <a:r>
              <a:rPr lang="en-US" dirty="0" smtClean="0"/>
              <a:t>Subdural</a:t>
            </a:r>
          </a:p>
          <a:p>
            <a:pPr lvl="1">
              <a:lnSpc>
                <a:spcPct val="100000"/>
              </a:lnSpc>
            </a:pPr>
            <a:r>
              <a:rPr lang="en-US" dirty="0" smtClean="0"/>
              <a:t>Subarachnoid</a:t>
            </a:r>
          </a:p>
          <a:p>
            <a:pPr>
              <a:lnSpc>
                <a:spcPct val="100000"/>
              </a:lnSpc>
            </a:pPr>
            <a:r>
              <a:rPr lang="en-US" dirty="0" smtClean="0"/>
              <a:t>Intra-axial</a:t>
            </a:r>
          </a:p>
          <a:p>
            <a:pPr lvl="1">
              <a:lnSpc>
                <a:spcPct val="100000"/>
              </a:lnSpc>
            </a:pPr>
            <a:r>
              <a:rPr lang="en-US" dirty="0" smtClean="0">
                <a:solidFill>
                  <a:srgbClr val="FFFFFF"/>
                </a:solidFill>
              </a:rPr>
              <a:t>Intraparenchymal hemorrhage</a:t>
            </a:r>
          </a:p>
          <a:p>
            <a:pPr lvl="1">
              <a:lnSpc>
                <a:spcPct val="100000"/>
              </a:lnSpc>
            </a:pPr>
            <a:r>
              <a:rPr lang="en-US" dirty="0" smtClean="0">
                <a:solidFill>
                  <a:srgbClr val="FFFFFF"/>
                </a:solidFill>
              </a:rPr>
              <a:t>Intraventricular</a:t>
            </a:r>
          </a:p>
        </p:txBody>
      </p:sp>
      <p:pic>
        <p:nvPicPr>
          <p:cNvPr id="4" name="Picture 3"/>
          <p:cNvPicPr>
            <a:picLocks noChangeAspect="1"/>
          </p:cNvPicPr>
          <p:nvPr/>
        </p:nvPicPr>
        <p:blipFill rotWithShape="1">
          <a:blip r:embed="rId3"/>
          <a:srcRect l="1" r="13070"/>
          <a:stretch/>
        </p:blipFill>
        <p:spPr>
          <a:xfrm>
            <a:off x="0" y="1187689"/>
            <a:ext cx="4244313" cy="5670311"/>
          </a:xfrm>
          <a:prstGeom prst="rect">
            <a:avLst/>
          </a:prstGeom>
        </p:spPr>
      </p:pic>
    </p:spTree>
    <p:extLst>
      <p:ext uri="{BB962C8B-B14F-4D97-AF65-F5344CB8AC3E}">
        <p14:creationId xmlns:p14="http://schemas.microsoft.com/office/powerpoint/2010/main" val="35308179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adNeckBrainSpin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4485" y="230919"/>
            <a:ext cx="5834558" cy="6444708"/>
          </a:xfrm>
          <a:prstGeom prst="rect">
            <a:avLst/>
          </a:prstGeom>
        </p:spPr>
      </p:pic>
      <p:sp>
        <p:nvSpPr>
          <p:cNvPr id="3" name="TextBox 2"/>
          <p:cNvSpPr txBox="1"/>
          <p:nvPr/>
        </p:nvSpPr>
        <p:spPr>
          <a:xfrm>
            <a:off x="283372" y="1028634"/>
            <a:ext cx="2172520" cy="923330"/>
          </a:xfrm>
          <a:prstGeom prst="rect">
            <a:avLst/>
          </a:prstGeom>
          <a:noFill/>
        </p:spPr>
        <p:txBody>
          <a:bodyPr wrap="square" rtlCol="0">
            <a:spAutoFit/>
          </a:bodyPr>
          <a:lstStyle/>
          <a:p>
            <a:r>
              <a:rPr lang="en-US" dirty="0" smtClean="0"/>
              <a:t>Then click Brain MRI</a:t>
            </a:r>
          </a:p>
          <a:p>
            <a:r>
              <a:rPr lang="en-US" dirty="0" smtClean="0"/>
              <a:t>“optimal preset” here</a:t>
            </a:r>
            <a:endParaRPr lang="en-US" dirty="0"/>
          </a:p>
        </p:txBody>
      </p:sp>
      <p:cxnSp>
        <p:nvCxnSpPr>
          <p:cNvPr id="5" name="Straight Arrow Connector 4"/>
          <p:cNvCxnSpPr/>
          <p:nvPr/>
        </p:nvCxnSpPr>
        <p:spPr>
          <a:xfrm>
            <a:off x="881601" y="1805017"/>
            <a:ext cx="2707779" cy="7032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19811" y="3232851"/>
            <a:ext cx="2256482" cy="3139321"/>
          </a:xfrm>
          <a:prstGeom prst="rect">
            <a:avLst/>
          </a:prstGeom>
          <a:noFill/>
        </p:spPr>
        <p:txBody>
          <a:bodyPr wrap="square" rtlCol="0">
            <a:spAutoFit/>
          </a:bodyPr>
          <a:lstStyle/>
          <a:p>
            <a:r>
              <a:rPr lang="en-US" dirty="0" smtClean="0"/>
              <a:t>Review the anatomical structures on the Brain MRI and then use the quiz mode to quiz yourself.</a:t>
            </a:r>
          </a:p>
          <a:p>
            <a:endParaRPr lang="en-US" dirty="0"/>
          </a:p>
          <a:p>
            <a:r>
              <a:rPr lang="en-US" dirty="0" smtClean="0"/>
              <a:t>Of note: if using a Mac computer, the safari browser seems to work best</a:t>
            </a:r>
            <a:endParaRPr lang="en-US" dirty="0"/>
          </a:p>
        </p:txBody>
      </p:sp>
    </p:spTree>
    <p:extLst>
      <p:ext uri="{BB962C8B-B14F-4D97-AF65-F5344CB8AC3E}">
        <p14:creationId xmlns:p14="http://schemas.microsoft.com/office/powerpoint/2010/main" val="11539503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103"/>
            <a:ext cx="8229600" cy="1143000"/>
          </a:xfrm>
        </p:spPr>
        <p:txBody>
          <a:bodyPr>
            <a:noAutofit/>
          </a:bodyPr>
          <a:lstStyle/>
          <a:p>
            <a:pPr algn="l"/>
            <a:r>
              <a:rPr lang="en-US" sz="4400" dirty="0" smtClean="0"/>
              <a:t>Extra-axial hemorrhage &amp; Anatomy of the meninges</a:t>
            </a:r>
            <a:endParaRPr lang="en-US" sz="4400" dirty="0"/>
          </a:p>
        </p:txBody>
      </p:sp>
      <p:pic>
        <p:nvPicPr>
          <p:cNvPr id="4" name="Picture 3" descr="Google_Image_Result_for_https___classconnection_s3_amazonaws_com_720_flashcards_1137720_jpg_8301354669730240_jpg_🔊.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176" y="2053809"/>
            <a:ext cx="7907534" cy="4122732"/>
          </a:xfrm>
          <a:prstGeom prst="rect">
            <a:avLst/>
          </a:prstGeom>
        </p:spPr>
      </p:pic>
      <p:sp>
        <p:nvSpPr>
          <p:cNvPr id="3" name="Rectangle 2"/>
          <p:cNvSpPr/>
          <p:nvPr/>
        </p:nvSpPr>
        <p:spPr>
          <a:xfrm>
            <a:off x="612176" y="6176541"/>
            <a:ext cx="7907533" cy="246221"/>
          </a:xfrm>
          <a:prstGeom prst="rect">
            <a:avLst/>
          </a:prstGeom>
        </p:spPr>
        <p:txBody>
          <a:bodyPr wrap="square">
            <a:spAutoFit/>
          </a:bodyPr>
          <a:lstStyle/>
          <a:p>
            <a:r>
              <a:rPr lang="en-US" sz="1000" dirty="0" smtClean="0"/>
              <a:t>Image from https</a:t>
            </a:r>
            <a:r>
              <a:rPr lang="en-US" sz="1000" dirty="0"/>
              <a:t>://</a:t>
            </a:r>
            <a:r>
              <a:rPr lang="en-US" sz="1000" dirty="0" err="1"/>
              <a:t>www.studyblue.com</a:t>
            </a:r>
            <a:r>
              <a:rPr lang="en-US" sz="1000" dirty="0"/>
              <a:t>/notes/note/n/regional-anatomy-meninges/deck/4684068</a:t>
            </a:r>
          </a:p>
        </p:txBody>
      </p:sp>
    </p:spTree>
    <p:extLst>
      <p:ext uri="{BB962C8B-B14F-4D97-AF65-F5344CB8AC3E}">
        <p14:creationId xmlns:p14="http://schemas.microsoft.com/office/powerpoint/2010/main" val="388313458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6426"/>
            <a:ext cx="8229600" cy="1143000"/>
          </a:xfrm>
        </p:spPr>
        <p:txBody>
          <a:bodyPr>
            <a:normAutofit/>
          </a:bodyPr>
          <a:lstStyle/>
          <a:p>
            <a:pPr algn="l"/>
            <a:r>
              <a:rPr lang="en-US" sz="4400" dirty="0" smtClean="0"/>
              <a:t>Epidural hematoma</a:t>
            </a:r>
            <a:endParaRPr lang="en-US" sz="4400" dirty="0"/>
          </a:p>
        </p:txBody>
      </p:sp>
      <p:pic>
        <p:nvPicPr>
          <p:cNvPr id="4" name="Picture 3" descr="Google_Image_Result_for_https___classconnection_s3_amazonaws_com_720_flashcards_1137720_jpg_8301354669730240_jpg_🔊.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176" y="1705059"/>
            <a:ext cx="7907534" cy="4122732"/>
          </a:xfrm>
          <a:prstGeom prst="rect">
            <a:avLst/>
          </a:prstGeom>
        </p:spPr>
      </p:pic>
      <p:sp>
        <p:nvSpPr>
          <p:cNvPr id="14" name="Curved Down Arrow 13"/>
          <p:cNvSpPr/>
          <p:nvPr/>
        </p:nvSpPr>
        <p:spPr>
          <a:xfrm rot="15972055">
            <a:off x="-348675" y="4583002"/>
            <a:ext cx="2970985" cy="680414"/>
          </a:xfrm>
          <a:prstGeom prst="curvedDownArrow">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1642950" y="5832610"/>
            <a:ext cx="3437374" cy="923330"/>
          </a:xfrm>
          <a:prstGeom prst="rect">
            <a:avLst/>
          </a:prstGeom>
          <a:noFill/>
        </p:spPr>
        <p:txBody>
          <a:bodyPr wrap="square" rtlCol="0">
            <a:spAutoFit/>
          </a:bodyPr>
          <a:lstStyle/>
          <a:p>
            <a:r>
              <a:rPr lang="en-US" dirty="0" smtClean="0"/>
              <a:t>Bleeding in potential space between inner surface of skull and outer layer of dura/periosteal layer</a:t>
            </a:r>
            <a:endParaRPr lang="en-US" dirty="0"/>
          </a:p>
        </p:txBody>
      </p:sp>
      <p:sp>
        <p:nvSpPr>
          <p:cNvPr id="17" name="Freeform 16"/>
          <p:cNvSpPr/>
          <p:nvPr/>
        </p:nvSpPr>
        <p:spPr>
          <a:xfrm>
            <a:off x="4742412" y="1118485"/>
            <a:ext cx="4289752" cy="1840839"/>
          </a:xfrm>
          <a:custGeom>
            <a:avLst/>
            <a:gdLst>
              <a:gd name="connsiteX0" fmla="*/ 0 w 4289752"/>
              <a:gd name="connsiteY0" fmla="*/ 2213668 h 2213668"/>
              <a:gd name="connsiteX1" fmla="*/ 4101546 w 4289752"/>
              <a:gd name="connsiteY1" fmla="*/ 815562 h 2213668"/>
              <a:gd name="connsiteX2" fmla="*/ 3553896 w 4289752"/>
              <a:gd name="connsiteY2" fmla="*/ 0 h 2213668"/>
            </a:gdLst>
            <a:ahLst/>
            <a:cxnLst>
              <a:cxn ang="0">
                <a:pos x="connsiteX0" y="connsiteY0"/>
              </a:cxn>
              <a:cxn ang="0">
                <a:pos x="connsiteX1" y="connsiteY1"/>
              </a:cxn>
              <a:cxn ang="0">
                <a:pos x="connsiteX2" y="connsiteY2"/>
              </a:cxn>
            </a:cxnLst>
            <a:rect l="l" t="t" r="r" b="b"/>
            <a:pathLst>
              <a:path w="4289752" h="2213668">
                <a:moveTo>
                  <a:pt x="0" y="2213668"/>
                </a:moveTo>
                <a:cubicBezTo>
                  <a:pt x="1754615" y="1699087"/>
                  <a:pt x="3509230" y="1184507"/>
                  <a:pt x="4101546" y="815562"/>
                </a:cubicBezTo>
                <a:cubicBezTo>
                  <a:pt x="4693862" y="446617"/>
                  <a:pt x="3713142" y="135927"/>
                  <a:pt x="3553896" y="0"/>
                </a:cubicBezTo>
              </a:path>
            </a:pathLst>
          </a:custGeom>
          <a:ln w="57150" cmpd="sng">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6705940" y="183094"/>
            <a:ext cx="1980860" cy="1477328"/>
          </a:xfrm>
          <a:prstGeom prst="rect">
            <a:avLst/>
          </a:prstGeom>
          <a:noFill/>
        </p:spPr>
        <p:txBody>
          <a:bodyPr wrap="square" rtlCol="0">
            <a:spAutoFit/>
          </a:bodyPr>
          <a:lstStyle/>
          <a:p>
            <a:r>
              <a:rPr lang="en-US" dirty="0" smtClean="0"/>
              <a:t>Size of epidural hematoma usually limited by dural attachments at </a:t>
            </a:r>
          </a:p>
          <a:p>
            <a:r>
              <a:rPr lang="en-US" dirty="0" smtClean="0"/>
              <a:t>cranial sutures</a:t>
            </a:r>
            <a:endParaRPr lang="en-US" dirty="0"/>
          </a:p>
        </p:txBody>
      </p:sp>
      <p:pic>
        <p:nvPicPr>
          <p:cNvPr id="5" name="Picture 4" descr="Drawing (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3256" y="2887865"/>
            <a:ext cx="3568700" cy="1193800"/>
          </a:xfrm>
          <a:prstGeom prst="rect">
            <a:avLst/>
          </a:prstGeom>
        </p:spPr>
      </p:pic>
    </p:spTree>
    <p:extLst>
      <p:ext uri="{BB962C8B-B14F-4D97-AF65-F5344CB8AC3E}">
        <p14:creationId xmlns:p14="http://schemas.microsoft.com/office/powerpoint/2010/main" val="9340064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400" dirty="0" smtClean="0"/>
              <a:t>Epidural Hematoma</a:t>
            </a:r>
            <a:endParaRPr lang="en-US" sz="4400" dirty="0"/>
          </a:p>
        </p:txBody>
      </p:sp>
      <p:sp>
        <p:nvSpPr>
          <p:cNvPr id="3" name="Content Placeholder 2"/>
          <p:cNvSpPr>
            <a:spLocks noGrp="1"/>
          </p:cNvSpPr>
          <p:nvPr>
            <p:ph idx="1"/>
          </p:nvPr>
        </p:nvSpPr>
        <p:spPr>
          <a:xfrm>
            <a:off x="457200" y="1506993"/>
            <a:ext cx="4133735" cy="5097114"/>
          </a:xfrm>
        </p:spPr>
        <p:txBody>
          <a:bodyPr>
            <a:noAutofit/>
          </a:bodyPr>
          <a:lstStyle/>
          <a:p>
            <a:pPr>
              <a:lnSpc>
                <a:spcPct val="120000"/>
              </a:lnSpc>
            </a:pPr>
            <a:r>
              <a:rPr lang="en-US" sz="1600" dirty="0" smtClean="0"/>
              <a:t>Causes</a:t>
            </a:r>
          </a:p>
          <a:p>
            <a:pPr lvl="1">
              <a:lnSpc>
                <a:spcPct val="120000"/>
              </a:lnSpc>
            </a:pPr>
            <a:r>
              <a:rPr lang="en-US" sz="1400" dirty="0" smtClean="0"/>
              <a:t>Blunt trauma</a:t>
            </a:r>
          </a:p>
          <a:p>
            <a:pPr lvl="1">
              <a:lnSpc>
                <a:spcPct val="120000"/>
              </a:lnSpc>
            </a:pPr>
            <a:r>
              <a:rPr lang="en-US" sz="1400" dirty="0" smtClean="0"/>
              <a:t>Approx. 75% associated with skull fracture</a:t>
            </a:r>
          </a:p>
          <a:p>
            <a:pPr lvl="1">
              <a:lnSpc>
                <a:spcPct val="120000"/>
              </a:lnSpc>
            </a:pPr>
            <a:r>
              <a:rPr lang="en-US" sz="1400" dirty="0" smtClean="0"/>
              <a:t>Middle meningeal artery most common source</a:t>
            </a:r>
          </a:p>
          <a:p>
            <a:pPr lvl="1">
              <a:lnSpc>
                <a:spcPct val="120000"/>
              </a:lnSpc>
            </a:pPr>
            <a:r>
              <a:rPr lang="en-US" sz="1400" dirty="0" smtClean="0"/>
              <a:t>Uncommonly can also result from injury to dural sinuses</a:t>
            </a:r>
          </a:p>
          <a:p>
            <a:pPr>
              <a:lnSpc>
                <a:spcPct val="120000"/>
              </a:lnSpc>
            </a:pPr>
            <a:endParaRPr lang="en-US" sz="1600" dirty="0" smtClean="0"/>
          </a:p>
          <a:p>
            <a:pPr>
              <a:lnSpc>
                <a:spcPct val="120000"/>
              </a:lnSpc>
            </a:pPr>
            <a:r>
              <a:rPr lang="en-US" sz="1600" dirty="0" smtClean="0"/>
              <a:t>Location</a:t>
            </a:r>
          </a:p>
          <a:p>
            <a:pPr lvl="1">
              <a:lnSpc>
                <a:spcPct val="120000"/>
              </a:lnSpc>
            </a:pPr>
            <a:r>
              <a:rPr lang="en-US" sz="1400" dirty="0" smtClean="0"/>
              <a:t>&gt;95% supratentorial</a:t>
            </a:r>
          </a:p>
          <a:p>
            <a:pPr lvl="1">
              <a:lnSpc>
                <a:spcPct val="120000"/>
              </a:lnSpc>
            </a:pPr>
            <a:r>
              <a:rPr lang="en-US" sz="1400" dirty="0" smtClean="0"/>
              <a:t>Most commonly </a:t>
            </a:r>
            <a:r>
              <a:rPr lang="en-US" sz="1400" dirty="0" err="1" smtClean="0"/>
              <a:t>temporoparietal</a:t>
            </a:r>
            <a:endParaRPr lang="en-US" sz="1400" dirty="0" smtClean="0"/>
          </a:p>
          <a:p>
            <a:pPr lvl="1">
              <a:lnSpc>
                <a:spcPct val="120000"/>
              </a:lnSpc>
            </a:pPr>
            <a:endParaRPr lang="en-US" sz="1400" dirty="0" smtClean="0"/>
          </a:p>
          <a:p>
            <a:pPr>
              <a:lnSpc>
                <a:spcPct val="120000"/>
              </a:lnSpc>
            </a:pPr>
            <a:r>
              <a:rPr lang="en-US" sz="1600" dirty="0" smtClean="0"/>
              <a:t>Imaging</a:t>
            </a:r>
          </a:p>
          <a:p>
            <a:pPr lvl="1">
              <a:lnSpc>
                <a:spcPct val="120000"/>
              </a:lnSpc>
            </a:pPr>
            <a:r>
              <a:rPr lang="en-US" sz="1400" dirty="0" smtClean="0"/>
              <a:t>Biconvex hyperdense and extra-axial on CT</a:t>
            </a:r>
          </a:p>
          <a:p>
            <a:pPr lvl="1">
              <a:lnSpc>
                <a:spcPct val="120000"/>
              </a:lnSpc>
            </a:pPr>
            <a:r>
              <a:rPr lang="en-US" sz="1400" dirty="0" smtClean="0"/>
              <a:t>Limited by cranial sutures</a:t>
            </a:r>
          </a:p>
          <a:p>
            <a:pPr lvl="1">
              <a:lnSpc>
                <a:spcPct val="120000"/>
              </a:lnSpc>
            </a:pPr>
            <a:r>
              <a:rPr lang="en-US" sz="1400" dirty="0" smtClean="0"/>
              <a:t>Noncontrast CT is generally the only study needed for diagnosis</a:t>
            </a:r>
          </a:p>
        </p:txBody>
      </p:sp>
      <p:pic>
        <p:nvPicPr>
          <p:cNvPr id="4" name="Picture 3" descr="9d7ea351feb353958742d5070b6bb78e_jpg__662×472_.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505" y="1232580"/>
            <a:ext cx="4173018" cy="5097114"/>
          </a:xfrm>
          <a:prstGeom prst="rect">
            <a:avLst/>
          </a:prstGeom>
        </p:spPr>
      </p:pic>
      <p:sp>
        <p:nvSpPr>
          <p:cNvPr id="5" name="TextBox 4"/>
          <p:cNvSpPr txBox="1"/>
          <p:nvPr/>
        </p:nvSpPr>
        <p:spPr>
          <a:xfrm>
            <a:off x="4752505" y="6516841"/>
            <a:ext cx="4271729" cy="400110"/>
          </a:xfrm>
          <a:prstGeom prst="rect">
            <a:avLst/>
          </a:prstGeom>
          <a:noFill/>
        </p:spPr>
        <p:txBody>
          <a:bodyPr wrap="square" rtlCol="0">
            <a:spAutoFit/>
          </a:bodyPr>
          <a:lstStyle/>
          <a:p>
            <a:pPr algn="r"/>
            <a:r>
              <a:rPr lang="en-US" sz="1000" dirty="0" smtClean="0"/>
              <a:t>Figure from </a:t>
            </a:r>
            <a:r>
              <a:rPr lang="en-US" sz="1000" dirty="0"/>
              <a:t>https://</a:t>
            </a:r>
            <a:r>
              <a:rPr lang="en-US" sz="1000" dirty="0" err="1"/>
              <a:t>www.pinterest.com</a:t>
            </a:r>
            <a:r>
              <a:rPr lang="en-US" sz="1000" dirty="0"/>
              <a:t>/explore/epidural-hematoma/?</a:t>
            </a:r>
            <a:r>
              <a:rPr lang="en-US" sz="1000" dirty="0" err="1"/>
              <a:t>lp</a:t>
            </a:r>
            <a:r>
              <a:rPr lang="en-US" sz="1000" dirty="0"/>
              <a:t>=true</a:t>
            </a:r>
          </a:p>
          <a:p>
            <a:pPr algn="r"/>
            <a:endParaRPr lang="en-US" sz="1000" dirty="0"/>
          </a:p>
        </p:txBody>
      </p:sp>
    </p:spTree>
    <p:extLst>
      <p:ext uri="{BB962C8B-B14F-4D97-AF65-F5344CB8AC3E}">
        <p14:creationId xmlns:p14="http://schemas.microsoft.com/office/powerpoint/2010/main" val="365771261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851"/>
            <a:ext cx="8229600" cy="1143000"/>
          </a:xfrm>
        </p:spPr>
        <p:txBody>
          <a:bodyPr>
            <a:normAutofit/>
          </a:bodyPr>
          <a:lstStyle/>
          <a:p>
            <a:pPr algn="l"/>
            <a:r>
              <a:rPr lang="en-US" sz="4400" dirty="0" smtClean="0"/>
              <a:t>Epidural Hematoma</a:t>
            </a:r>
            <a:endParaRPr lang="en-US" sz="4400" dirty="0"/>
          </a:p>
        </p:txBody>
      </p:sp>
      <p:sp>
        <p:nvSpPr>
          <p:cNvPr id="3" name="Content Placeholder 2"/>
          <p:cNvSpPr>
            <a:spLocks noGrp="1"/>
          </p:cNvSpPr>
          <p:nvPr>
            <p:ph idx="1"/>
          </p:nvPr>
        </p:nvSpPr>
        <p:spPr>
          <a:xfrm>
            <a:off x="457200" y="1521291"/>
            <a:ext cx="4157039" cy="5161341"/>
          </a:xfrm>
        </p:spPr>
        <p:txBody>
          <a:bodyPr>
            <a:noAutofit/>
          </a:bodyPr>
          <a:lstStyle/>
          <a:p>
            <a:pPr marL="0" indent="0">
              <a:buNone/>
            </a:pPr>
            <a:r>
              <a:rPr lang="en-US" sz="1800" dirty="0" smtClean="0"/>
              <a:t>Clinical features</a:t>
            </a:r>
          </a:p>
          <a:p>
            <a:pPr marL="457200" lvl="1" indent="0">
              <a:buNone/>
            </a:pPr>
            <a:r>
              <a:rPr lang="en-US" sz="1400" dirty="0" smtClean="0"/>
              <a:t>Classically: loss of consciousness  </a:t>
            </a:r>
            <a:r>
              <a:rPr lang="en-US" sz="1400" dirty="0" smtClean="0">
                <a:sym typeface="Wingdings"/>
              </a:rPr>
              <a:t></a:t>
            </a:r>
          </a:p>
          <a:p>
            <a:pPr marL="457200" lvl="1" indent="0">
              <a:buNone/>
            </a:pPr>
            <a:r>
              <a:rPr lang="en-US" sz="1400" dirty="0" smtClean="0"/>
              <a:t>Lucid interval </a:t>
            </a:r>
            <a:r>
              <a:rPr lang="en-US" sz="1400" dirty="0" smtClean="0">
                <a:sym typeface="Wingdings"/>
              </a:rPr>
              <a:t></a:t>
            </a:r>
          </a:p>
          <a:p>
            <a:pPr marL="457200" lvl="1" indent="0">
              <a:buNone/>
            </a:pPr>
            <a:r>
              <a:rPr lang="en-US" sz="1400" dirty="0" smtClean="0"/>
              <a:t>worsening neurologic symptoms</a:t>
            </a:r>
          </a:p>
          <a:p>
            <a:endParaRPr lang="en-US" sz="1800" dirty="0" smtClean="0"/>
          </a:p>
          <a:p>
            <a:pPr marL="0" indent="0">
              <a:buNone/>
            </a:pPr>
            <a:r>
              <a:rPr lang="en-US" sz="1800" dirty="0"/>
              <a:t>Signs and complications</a:t>
            </a:r>
          </a:p>
          <a:p>
            <a:pPr lvl="1"/>
            <a:r>
              <a:rPr lang="en-US" sz="1400" dirty="0"/>
              <a:t>Swirl sign may indicate ongoing bleeding</a:t>
            </a:r>
          </a:p>
          <a:p>
            <a:pPr lvl="1"/>
            <a:r>
              <a:rPr lang="en-US" sz="1400" dirty="0"/>
              <a:t>Mass effect and </a:t>
            </a:r>
            <a:r>
              <a:rPr lang="en-US" sz="1400" dirty="0" smtClean="0"/>
              <a:t>herniation</a:t>
            </a:r>
          </a:p>
          <a:p>
            <a:pPr lvl="1"/>
            <a:endParaRPr lang="en-US" sz="1800" dirty="0" smtClean="0"/>
          </a:p>
          <a:p>
            <a:pPr marL="0" indent="0">
              <a:buNone/>
            </a:pPr>
            <a:r>
              <a:rPr lang="en-US" sz="1800" dirty="0" smtClean="0"/>
              <a:t>Treatment</a:t>
            </a:r>
          </a:p>
          <a:p>
            <a:pPr lvl="1"/>
            <a:r>
              <a:rPr lang="en-US" sz="1400" dirty="0" smtClean="0"/>
              <a:t>Immediate surgical evacuation often is needed</a:t>
            </a:r>
          </a:p>
          <a:p>
            <a:pPr lvl="1"/>
            <a:r>
              <a:rPr lang="en-US" sz="1400" dirty="0" smtClean="0"/>
              <a:t>Venous bleeds can sometimes undergo conservative treatment with observation</a:t>
            </a:r>
          </a:p>
          <a:p>
            <a:endParaRPr lang="en-US" sz="1600" dirty="0" smtClean="0"/>
          </a:p>
        </p:txBody>
      </p:sp>
      <p:pic>
        <p:nvPicPr>
          <p:cNvPr id="4" name="Picture 3" descr="Extradural_haemorrhage___Radiology_Reference_Article___Radiopaedia_or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1254" y="1252083"/>
            <a:ext cx="4103485" cy="4473939"/>
          </a:xfrm>
          <a:prstGeom prst="rect">
            <a:avLst/>
          </a:prstGeom>
        </p:spPr>
      </p:pic>
      <p:sp>
        <p:nvSpPr>
          <p:cNvPr id="5" name="TextBox 4"/>
          <p:cNvSpPr txBox="1"/>
          <p:nvPr/>
        </p:nvSpPr>
        <p:spPr>
          <a:xfrm>
            <a:off x="4801254" y="5748702"/>
            <a:ext cx="4103485" cy="954107"/>
          </a:xfrm>
          <a:prstGeom prst="rect">
            <a:avLst/>
          </a:prstGeom>
          <a:noFill/>
        </p:spPr>
        <p:txBody>
          <a:bodyPr wrap="square" rtlCol="0">
            <a:spAutoFit/>
          </a:bodyPr>
          <a:lstStyle/>
          <a:p>
            <a:r>
              <a:rPr lang="en-US" sz="1400" dirty="0" smtClean="0"/>
              <a:t>Noncontrast CT head: Large epidural hematoma with mixed density swirl sign (arrow) and causing mass effect on underlying temporal and parietal lobes with left to right </a:t>
            </a:r>
            <a:r>
              <a:rPr lang="en-US" sz="1400" dirty="0" err="1" smtClean="0"/>
              <a:t>subfalcian</a:t>
            </a:r>
            <a:r>
              <a:rPr lang="en-US" sz="1400" dirty="0" smtClean="0"/>
              <a:t> herniation</a:t>
            </a:r>
            <a:endParaRPr lang="en-US" sz="1400" dirty="0"/>
          </a:p>
        </p:txBody>
      </p:sp>
      <p:cxnSp>
        <p:nvCxnSpPr>
          <p:cNvPr id="7" name="Straight Arrow Connector 6"/>
          <p:cNvCxnSpPr/>
          <p:nvPr/>
        </p:nvCxnSpPr>
        <p:spPr>
          <a:xfrm flipH="1" flipV="1">
            <a:off x="7892388" y="4592796"/>
            <a:ext cx="181434" cy="759794"/>
          </a:xfrm>
          <a:prstGeom prst="straightConnector1">
            <a:avLst/>
          </a:prstGeom>
          <a:ln w="76200" cmpd="sng">
            <a:solidFill>
              <a:srgbClr val="A20803"/>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253012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4517"/>
            <a:ext cx="8229600" cy="1143000"/>
          </a:xfrm>
        </p:spPr>
        <p:txBody>
          <a:bodyPr>
            <a:normAutofit/>
          </a:bodyPr>
          <a:lstStyle/>
          <a:p>
            <a:pPr algn="l"/>
            <a:r>
              <a:rPr lang="en-US" dirty="0" smtClean="0"/>
              <a:t>Subdural hematoma</a:t>
            </a:r>
            <a:endParaRPr lang="en-US" dirty="0"/>
          </a:p>
        </p:txBody>
      </p:sp>
      <p:pic>
        <p:nvPicPr>
          <p:cNvPr id="4" name="Picture 3" descr="Google_Image_Result_for_https___classconnection_s3_amazonaws_com_720_flashcards_1137720_jpg_8301354669730240_jpg_🔊.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176" y="1709878"/>
            <a:ext cx="7907534" cy="4122732"/>
          </a:xfrm>
          <a:prstGeom prst="rect">
            <a:avLst/>
          </a:prstGeom>
        </p:spPr>
      </p:pic>
      <p:sp>
        <p:nvSpPr>
          <p:cNvPr id="14" name="Curved Down Arrow 13"/>
          <p:cNvSpPr/>
          <p:nvPr/>
        </p:nvSpPr>
        <p:spPr>
          <a:xfrm rot="15972055">
            <a:off x="-231844" y="4692334"/>
            <a:ext cx="2751839" cy="680414"/>
          </a:xfrm>
          <a:prstGeom prst="curvedDownArrow">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1642950" y="5832610"/>
            <a:ext cx="3099462" cy="923330"/>
          </a:xfrm>
          <a:prstGeom prst="rect">
            <a:avLst/>
          </a:prstGeom>
          <a:noFill/>
        </p:spPr>
        <p:txBody>
          <a:bodyPr wrap="square" rtlCol="0">
            <a:spAutoFit/>
          </a:bodyPr>
          <a:lstStyle/>
          <a:p>
            <a:r>
              <a:rPr lang="en-US" dirty="0" smtClean="0"/>
              <a:t>Bleeding in space between the inner layer of the dura mater and the arachnoid mater</a:t>
            </a:r>
            <a:endParaRPr lang="en-US" dirty="0"/>
          </a:p>
        </p:txBody>
      </p:sp>
      <p:sp>
        <p:nvSpPr>
          <p:cNvPr id="17" name="Freeform 16"/>
          <p:cNvSpPr/>
          <p:nvPr/>
        </p:nvSpPr>
        <p:spPr>
          <a:xfrm>
            <a:off x="4707455" y="1095183"/>
            <a:ext cx="4406273" cy="2807862"/>
          </a:xfrm>
          <a:custGeom>
            <a:avLst/>
            <a:gdLst>
              <a:gd name="connsiteX0" fmla="*/ 0 w 4289752"/>
              <a:gd name="connsiteY0" fmla="*/ 2213668 h 2213668"/>
              <a:gd name="connsiteX1" fmla="*/ 4101546 w 4289752"/>
              <a:gd name="connsiteY1" fmla="*/ 815562 h 2213668"/>
              <a:gd name="connsiteX2" fmla="*/ 3553896 w 4289752"/>
              <a:gd name="connsiteY2" fmla="*/ 0 h 2213668"/>
            </a:gdLst>
            <a:ahLst/>
            <a:cxnLst>
              <a:cxn ang="0">
                <a:pos x="connsiteX0" y="connsiteY0"/>
              </a:cxn>
              <a:cxn ang="0">
                <a:pos x="connsiteX1" y="connsiteY1"/>
              </a:cxn>
              <a:cxn ang="0">
                <a:pos x="connsiteX2" y="connsiteY2"/>
              </a:cxn>
            </a:cxnLst>
            <a:rect l="l" t="t" r="r" b="b"/>
            <a:pathLst>
              <a:path w="4289752" h="2213668">
                <a:moveTo>
                  <a:pt x="0" y="2213668"/>
                </a:moveTo>
                <a:cubicBezTo>
                  <a:pt x="1754615" y="1699087"/>
                  <a:pt x="3509230" y="1184507"/>
                  <a:pt x="4101546" y="815562"/>
                </a:cubicBezTo>
                <a:cubicBezTo>
                  <a:pt x="4693862" y="446617"/>
                  <a:pt x="3713142" y="135927"/>
                  <a:pt x="3553896" y="0"/>
                </a:cubicBezTo>
              </a:path>
            </a:pathLst>
          </a:custGeom>
          <a:ln w="57150" cmpd="sng">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6705940" y="183094"/>
            <a:ext cx="1980860" cy="923330"/>
          </a:xfrm>
          <a:prstGeom prst="rect">
            <a:avLst/>
          </a:prstGeom>
          <a:noFill/>
        </p:spPr>
        <p:txBody>
          <a:bodyPr wrap="square" rtlCol="0">
            <a:spAutoFit/>
          </a:bodyPr>
          <a:lstStyle/>
          <a:p>
            <a:r>
              <a:rPr lang="en-US" dirty="0" smtClean="0"/>
              <a:t>Spread of the hematoma is limited by the dura</a:t>
            </a:r>
            <a:endParaRPr lang="en-US" dirty="0"/>
          </a:p>
        </p:txBody>
      </p:sp>
      <p:pic>
        <p:nvPicPr>
          <p:cNvPr id="6" name="Picture 5" descr="Drawing-layerExpor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776" y="3148884"/>
            <a:ext cx="3695700" cy="2435132"/>
          </a:xfrm>
          <a:prstGeom prst="rect">
            <a:avLst/>
          </a:prstGeom>
        </p:spPr>
      </p:pic>
    </p:spTree>
    <p:extLst>
      <p:ext uri="{BB962C8B-B14F-4D97-AF65-F5344CB8AC3E}">
        <p14:creationId xmlns:p14="http://schemas.microsoft.com/office/powerpoint/2010/main" val="475660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9167"/>
            <a:ext cx="8229600" cy="1143000"/>
          </a:xfrm>
        </p:spPr>
        <p:txBody>
          <a:bodyPr>
            <a:normAutofit/>
          </a:bodyPr>
          <a:lstStyle/>
          <a:p>
            <a:pPr algn="l"/>
            <a:r>
              <a:rPr lang="en-US" sz="4400" dirty="0" smtClean="0"/>
              <a:t>Subdural hematoma</a:t>
            </a:r>
            <a:endParaRPr lang="en-US" sz="4400" dirty="0"/>
          </a:p>
        </p:txBody>
      </p:sp>
      <p:sp>
        <p:nvSpPr>
          <p:cNvPr id="4" name="Content Placeholder 2"/>
          <p:cNvSpPr>
            <a:spLocks noGrp="1"/>
          </p:cNvSpPr>
          <p:nvPr>
            <p:ph idx="1"/>
          </p:nvPr>
        </p:nvSpPr>
        <p:spPr>
          <a:xfrm>
            <a:off x="457200" y="1372167"/>
            <a:ext cx="4135353" cy="5171141"/>
          </a:xfrm>
        </p:spPr>
        <p:txBody>
          <a:bodyPr>
            <a:noAutofit/>
          </a:bodyPr>
          <a:lstStyle/>
          <a:p>
            <a:pPr>
              <a:lnSpc>
                <a:spcPct val="120000"/>
              </a:lnSpc>
            </a:pPr>
            <a:r>
              <a:rPr lang="en-US" sz="1600" dirty="0" smtClean="0"/>
              <a:t>Causes</a:t>
            </a:r>
          </a:p>
          <a:p>
            <a:pPr lvl="1">
              <a:lnSpc>
                <a:spcPct val="120000"/>
              </a:lnSpc>
            </a:pPr>
            <a:r>
              <a:rPr lang="en-US" sz="1400" dirty="0" smtClean="0"/>
              <a:t>Child abuse in infants</a:t>
            </a:r>
          </a:p>
          <a:p>
            <a:pPr lvl="1">
              <a:lnSpc>
                <a:spcPct val="120000"/>
              </a:lnSpc>
            </a:pPr>
            <a:r>
              <a:rPr lang="en-US" sz="1400" dirty="0" smtClean="0"/>
              <a:t>High energy blunt trauma in young adults</a:t>
            </a:r>
          </a:p>
          <a:p>
            <a:pPr lvl="1">
              <a:lnSpc>
                <a:spcPct val="120000"/>
              </a:lnSpc>
            </a:pPr>
            <a:r>
              <a:rPr lang="en-US" sz="1400" dirty="0" smtClean="0"/>
              <a:t>Falls or anticoagulation in elderly</a:t>
            </a:r>
          </a:p>
          <a:p>
            <a:pPr lvl="1">
              <a:lnSpc>
                <a:spcPct val="120000"/>
              </a:lnSpc>
            </a:pPr>
            <a:r>
              <a:rPr lang="en-US" sz="1400" dirty="0" smtClean="0"/>
              <a:t>Stretching or tearing of the bridging cortical veins where the cross the subdural space</a:t>
            </a:r>
          </a:p>
          <a:p>
            <a:pPr>
              <a:lnSpc>
                <a:spcPct val="120000"/>
              </a:lnSpc>
            </a:pPr>
            <a:endParaRPr lang="en-US" sz="1600" dirty="0" smtClean="0"/>
          </a:p>
          <a:p>
            <a:pPr>
              <a:lnSpc>
                <a:spcPct val="120000"/>
              </a:lnSpc>
            </a:pPr>
            <a:r>
              <a:rPr lang="en-US" sz="1600" dirty="0" smtClean="0"/>
              <a:t>Location</a:t>
            </a:r>
          </a:p>
          <a:p>
            <a:pPr lvl="1">
              <a:lnSpc>
                <a:spcPct val="120000"/>
              </a:lnSpc>
            </a:pPr>
            <a:r>
              <a:rPr lang="en-US" sz="1400" dirty="0" smtClean="0"/>
              <a:t>Usually unilateral in adults</a:t>
            </a:r>
          </a:p>
          <a:p>
            <a:pPr lvl="1">
              <a:lnSpc>
                <a:spcPct val="120000"/>
              </a:lnSpc>
            </a:pPr>
            <a:r>
              <a:rPr lang="en-US" sz="1400" dirty="0" smtClean="0"/>
              <a:t>Usually bilateral in infants after child abuse</a:t>
            </a:r>
          </a:p>
          <a:p>
            <a:pPr lvl="1">
              <a:lnSpc>
                <a:spcPct val="120000"/>
              </a:lnSpc>
            </a:pPr>
            <a:r>
              <a:rPr lang="en-US" sz="1400" dirty="0" smtClean="0"/>
              <a:t>Most commonly along the frontal and parietal lobes</a:t>
            </a:r>
          </a:p>
          <a:p>
            <a:pPr lvl="1">
              <a:lnSpc>
                <a:spcPct val="120000"/>
              </a:lnSpc>
            </a:pPr>
            <a:endParaRPr lang="en-US" sz="1400" dirty="0" smtClean="0"/>
          </a:p>
          <a:p>
            <a:pPr>
              <a:lnSpc>
                <a:spcPct val="120000"/>
              </a:lnSpc>
            </a:pPr>
            <a:r>
              <a:rPr lang="en-US" sz="1600" dirty="0" smtClean="0"/>
              <a:t>Imaging appearance</a:t>
            </a:r>
          </a:p>
          <a:p>
            <a:pPr lvl="1">
              <a:lnSpc>
                <a:spcPct val="120000"/>
              </a:lnSpc>
            </a:pPr>
            <a:r>
              <a:rPr lang="en-US" sz="1400" dirty="0" smtClean="0"/>
              <a:t>Crescent shaped density</a:t>
            </a:r>
          </a:p>
          <a:p>
            <a:pPr lvl="1">
              <a:lnSpc>
                <a:spcPct val="120000"/>
              </a:lnSpc>
            </a:pPr>
            <a:r>
              <a:rPr lang="en-US" sz="1400" dirty="0" smtClean="0"/>
              <a:t>Limited by dural reflections (ex. cerebral falx and cerebellar tentorium)</a:t>
            </a:r>
          </a:p>
        </p:txBody>
      </p:sp>
      <p:pic>
        <p:nvPicPr>
          <p:cNvPr id="6" name="Picture 5" descr="Intracranial_Hemorrhage_Evaluation_with_MRI__Overview__Goals_of_MRI_in_the_Evaluation_of_ICH__Pathophysiology_🔊.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964" y="1535920"/>
            <a:ext cx="3780639" cy="4424659"/>
          </a:xfrm>
          <a:prstGeom prst="rect">
            <a:avLst/>
          </a:prstGeom>
        </p:spPr>
      </p:pic>
      <p:sp>
        <p:nvSpPr>
          <p:cNvPr id="7" name="TextBox 6"/>
          <p:cNvSpPr txBox="1"/>
          <p:nvPr/>
        </p:nvSpPr>
        <p:spPr>
          <a:xfrm>
            <a:off x="5076963" y="5982326"/>
            <a:ext cx="3780639" cy="738664"/>
          </a:xfrm>
          <a:prstGeom prst="rect">
            <a:avLst/>
          </a:prstGeom>
          <a:noFill/>
        </p:spPr>
        <p:txBody>
          <a:bodyPr wrap="square" rtlCol="0">
            <a:spAutoFit/>
          </a:bodyPr>
          <a:lstStyle/>
          <a:p>
            <a:r>
              <a:rPr lang="en-US" sz="1400" dirty="0" smtClean="0"/>
              <a:t>Above: T1 axial hyperintense </a:t>
            </a:r>
            <a:r>
              <a:rPr lang="en-US" sz="1400" dirty="0" smtClean="0">
                <a:solidFill>
                  <a:srgbClr val="FF6600"/>
                </a:solidFill>
              </a:rPr>
              <a:t>crescent shaped subacute subdural hematoma</a:t>
            </a:r>
            <a:r>
              <a:rPr lang="en-US" sz="1400" dirty="0" smtClean="0"/>
              <a:t> along the right cerebral convexity.</a:t>
            </a:r>
            <a:endParaRPr lang="en-US" sz="1400" dirty="0"/>
          </a:p>
        </p:txBody>
      </p:sp>
      <p:cxnSp>
        <p:nvCxnSpPr>
          <p:cNvPr id="9" name="Straight Arrow Connector 8"/>
          <p:cNvCxnSpPr/>
          <p:nvPr/>
        </p:nvCxnSpPr>
        <p:spPr>
          <a:xfrm flipV="1">
            <a:off x="5482665" y="5472079"/>
            <a:ext cx="324840" cy="161957"/>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5022756" y="4039567"/>
            <a:ext cx="324840" cy="1"/>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5271576" y="2399079"/>
            <a:ext cx="412559" cy="164555"/>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035393" y="1372167"/>
            <a:ext cx="257020" cy="529281"/>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92691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851"/>
            <a:ext cx="8229600" cy="1143000"/>
          </a:xfrm>
        </p:spPr>
        <p:txBody>
          <a:bodyPr>
            <a:normAutofit/>
          </a:bodyPr>
          <a:lstStyle/>
          <a:p>
            <a:pPr algn="l"/>
            <a:r>
              <a:rPr lang="en-US" sz="4400" dirty="0" smtClean="0"/>
              <a:t>Subdural hematoma</a:t>
            </a:r>
            <a:endParaRPr lang="en-US" sz="4400" dirty="0"/>
          </a:p>
        </p:txBody>
      </p:sp>
      <p:sp>
        <p:nvSpPr>
          <p:cNvPr id="3" name="Content Placeholder 2"/>
          <p:cNvSpPr>
            <a:spLocks noGrp="1"/>
          </p:cNvSpPr>
          <p:nvPr>
            <p:ph idx="1"/>
          </p:nvPr>
        </p:nvSpPr>
        <p:spPr>
          <a:xfrm>
            <a:off x="457200" y="1521291"/>
            <a:ext cx="4157039" cy="5161341"/>
          </a:xfrm>
        </p:spPr>
        <p:txBody>
          <a:bodyPr anchor="t">
            <a:noAutofit/>
          </a:bodyPr>
          <a:lstStyle/>
          <a:p>
            <a:pPr marL="0" indent="0">
              <a:lnSpc>
                <a:spcPct val="120000"/>
              </a:lnSpc>
              <a:buNone/>
            </a:pPr>
            <a:r>
              <a:rPr lang="en-US" sz="1600" dirty="0" smtClean="0"/>
              <a:t>Imaging continued</a:t>
            </a:r>
          </a:p>
          <a:p>
            <a:pPr>
              <a:lnSpc>
                <a:spcPct val="120000"/>
              </a:lnSpc>
            </a:pPr>
            <a:r>
              <a:rPr lang="en-US" sz="1400" dirty="0" smtClean="0">
                <a:sym typeface="Wingdings"/>
              </a:rPr>
              <a:t>Noncontrast CT often all that is needed for diagnosis</a:t>
            </a:r>
            <a:endParaRPr lang="en-US" sz="900" dirty="0" smtClean="0">
              <a:sym typeface="Wingdings"/>
            </a:endParaRPr>
          </a:p>
          <a:p>
            <a:pPr lvl="1">
              <a:lnSpc>
                <a:spcPct val="120000"/>
              </a:lnSpc>
            </a:pPr>
            <a:r>
              <a:rPr lang="en-US" sz="1200" dirty="0" smtClean="0"/>
              <a:t>Acute bleed = Hyperdense</a:t>
            </a:r>
          </a:p>
          <a:p>
            <a:pPr lvl="1">
              <a:lnSpc>
                <a:spcPct val="120000"/>
              </a:lnSpc>
            </a:pPr>
            <a:r>
              <a:rPr lang="en-US" sz="1200" dirty="0" smtClean="0">
                <a:sym typeface="Wingdings"/>
              </a:rPr>
              <a:t>Subacute = Isodense (to brain parenchyma)</a:t>
            </a:r>
          </a:p>
          <a:p>
            <a:pPr lvl="1">
              <a:lnSpc>
                <a:spcPct val="120000"/>
              </a:lnSpc>
            </a:pPr>
            <a:r>
              <a:rPr lang="en-US" sz="1200" dirty="0" smtClean="0">
                <a:sym typeface="Wingdings"/>
              </a:rPr>
              <a:t>Chronic = </a:t>
            </a:r>
            <a:r>
              <a:rPr lang="en-US" sz="1200" dirty="0" err="1" smtClean="0">
                <a:sym typeface="Wingdings"/>
              </a:rPr>
              <a:t>Hypodense</a:t>
            </a:r>
            <a:endParaRPr lang="en-US" sz="1200" dirty="0" smtClean="0">
              <a:sym typeface="Wingdings"/>
            </a:endParaRPr>
          </a:p>
          <a:p>
            <a:pPr>
              <a:lnSpc>
                <a:spcPct val="120000"/>
              </a:lnSpc>
            </a:pPr>
            <a:r>
              <a:rPr lang="en-US" sz="1400" dirty="0" smtClean="0"/>
              <a:t>MRI useful in subacute bleeds and cases where the diagnosis is uncertain</a:t>
            </a:r>
          </a:p>
          <a:p>
            <a:pPr marL="0" indent="0">
              <a:lnSpc>
                <a:spcPct val="120000"/>
              </a:lnSpc>
              <a:buNone/>
            </a:pPr>
            <a:endParaRPr lang="en-US" sz="1600" dirty="0" smtClean="0"/>
          </a:p>
          <a:p>
            <a:pPr marL="0" indent="0">
              <a:lnSpc>
                <a:spcPct val="120000"/>
              </a:lnSpc>
              <a:buNone/>
            </a:pPr>
            <a:r>
              <a:rPr lang="en-US" sz="1600" dirty="0" smtClean="0"/>
              <a:t>Complications</a:t>
            </a:r>
            <a:endParaRPr lang="en-US" sz="1600" dirty="0"/>
          </a:p>
          <a:p>
            <a:pPr lvl="1">
              <a:lnSpc>
                <a:spcPct val="120000"/>
              </a:lnSpc>
            </a:pPr>
            <a:r>
              <a:rPr lang="en-US" sz="1200" dirty="0" smtClean="0"/>
              <a:t>Herniation, mass effect, hydrocephalus</a:t>
            </a:r>
            <a:endParaRPr lang="en-US" sz="1600" dirty="0" smtClean="0"/>
          </a:p>
          <a:p>
            <a:pPr marL="0" indent="0">
              <a:lnSpc>
                <a:spcPct val="120000"/>
              </a:lnSpc>
              <a:buNone/>
            </a:pPr>
            <a:endParaRPr lang="en-US" sz="1600" dirty="0" smtClean="0"/>
          </a:p>
          <a:p>
            <a:pPr marL="0" indent="0">
              <a:lnSpc>
                <a:spcPct val="120000"/>
              </a:lnSpc>
              <a:buNone/>
            </a:pPr>
            <a:r>
              <a:rPr lang="en-US" sz="1600" dirty="0" smtClean="0"/>
              <a:t>Treatment</a:t>
            </a:r>
          </a:p>
          <a:p>
            <a:pPr lvl="1">
              <a:lnSpc>
                <a:spcPct val="120000"/>
              </a:lnSpc>
            </a:pPr>
            <a:r>
              <a:rPr lang="en-US" sz="1200" dirty="0" smtClean="0"/>
              <a:t>Symptomatic and large collections need surgical evacuation, usually through craniotomy</a:t>
            </a:r>
          </a:p>
          <a:p>
            <a:pPr>
              <a:lnSpc>
                <a:spcPct val="120000"/>
              </a:lnSpc>
            </a:pPr>
            <a:endParaRPr lang="en-US" sz="1600" dirty="0" smtClean="0"/>
          </a:p>
        </p:txBody>
      </p:sp>
      <p:pic>
        <p:nvPicPr>
          <p:cNvPr id="10" name="Picture 9" descr="Isodense_subdural_haematoma___Radiology_Case___Radiopaedia_or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872" y="1339851"/>
            <a:ext cx="4011815" cy="4432945"/>
          </a:xfrm>
          <a:prstGeom prst="rect">
            <a:avLst/>
          </a:prstGeom>
        </p:spPr>
      </p:pic>
      <p:sp>
        <p:nvSpPr>
          <p:cNvPr id="11" name="TextBox 10"/>
          <p:cNvSpPr txBox="1"/>
          <p:nvPr/>
        </p:nvSpPr>
        <p:spPr>
          <a:xfrm>
            <a:off x="4926873" y="5782745"/>
            <a:ext cx="4078788" cy="738664"/>
          </a:xfrm>
          <a:prstGeom prst="rect">
            <a:avLst/>
          </a:prstGeom>
          <a:noFill/>
        </p:spPr>
        <p:txBody>
          <a:bodyPr wrap="square" rtlCol="0">
            <a:spAutoFit/>
          </a:bodyPr>
          <a:lstStyle/>
          <a:p>
            <a:r>
              <a:rPr lang="en-US" sz="1400" dirty="0" smtClean="0"/>
              <a:t>Above: Axial non-contrast CT demonstrates a large </a:t>
            </a:r>
            <a:r>
              <a:rPr lang="en-US" sz="1400" dirty="0" smtClean="0">
                <a:solidFill>
                  <a:srgbClr val="37EF11"/>
                </a:solidFill>
              </a:rPr>
              <a:t>isodense subdural hematoma </a:t>
            </a:r>
            <a:r>
              <a:rPr lang="en-US" sz="1400" dirty="0" smtClean="0"/>
              <a:t>along the left cerebral hemisphere cause left to right midline shift.</a:t>
            </a:r>
            <a:endParaRPr lang="en-US" sz="1400" dirty="0"/>
          </a:p>
        </p:txBody>
      </p:sp>
      <p:cxnSp>
        <p:nvCxnSpPr>
          <p:cNvPr id="6" name="Straight Arrow Connector 5"/>
          <p:cNvCxnSpPr/>
          <p:nvPr/>
        </p:nvCxnSpPr>
        <p:spPr>
          <a:xfrm flipH="1" flipV="1">
            <a:off x="8000219" y="4919308"/>
            <a:ext cx="238742" cy="258778"/>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8545752" y="3930801"/>
            <a:ext cx="459909" cy="106379"/>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8205349" y="2341112"/>
            <a:ext cx="340403" cy="164555"/>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7692712" y="1435327"/>
            <a:ext cx="264020" cy="380157"/>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7815615" y="4017650"/>
            <a:ext cx="245736" cy="0"/>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7692712" y="2975938"/>
            <a:ext cx="245736" cy="0"/>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584347" y="196851"/>
            <a:ext cx="2354339" cy="553998"/>
          </a:xfrm>
          <a:prstGeom prst="rect">
            <a:avLst/>
          </a:prstGeom>
          <a:noFill/>
        </p:spPr>
        <p:txBody>
          <a:bodyPr wrap="square" rtlCol="0">
            <a:spAutoFit/>
          </a:bodyPr>
          <a:lstStyle/>
          <a:p>
            <a:r>
              <a:rPr lang="en-US" sz="1000" dirty="0" smtClean="0"/>
              <a:t>Image from https</a:t>
            </a:r>
            <a:r>
              <a:rPr lang="en-US" sz="1000" dirty="0"/>
              <a:t>://</a:t>
            </a:r>
            <a:r>
              <a:rPr lang="en-US" sz="1000" dirty="0" err="1"/>
              <a:t>radiopaedia.org</a:t>
            </a:r>
            <a:r>
              <a:rPr lang="en-US" sz="1000" dirty="0"/>
              <a:t>/cases/isodense-subdural-</a:t>
            </a:r>
            <a:r>
              <a:rPr lang="en-US" sz="1000" dirty="0" err="1"/>
              <a:t>haematoma</a:t>
            </a:r>
            <a:endParaRPr lang="en-US" sz="1000" dirty="0"/>
          </a:p>
          <a:p>
            <a:endParaRPr lang="en-US" sz="1000" dirty="0"/>
          </a:p>
        </p:txBody>
      </p:sp>
      <p:sp>
        <p:nvSpPr>
          <p:cNvPr id="24" name="Rectangle 23"/>
          <p:cNvSpPr/>
          <p:nvPr/>
        </p:nvSpPr>
        <p:spPr>
          <a:xfrm>
            <a:off x="4572000" y="6565969"/>
            <a:ext cx="4572000" cy="246221"/>
          </a:xfrm>
          <a:prstGeom prst="rect">
            <a:avLst/>
          </a:prstGeom>
        </p:spPr>
        <p:txBody>
          <a:bodyPr>
            <a:spAutoFit/>
          </a:bodyPr>
          <a:lstStyle/>
          <a:p>
            <a:pPr algn="r">
              <a:defRPr/>
            </a:pPr>
            <a:r>
              <a:rPr lang="en-US" sz="1000" dirty="0" smtClean="0"/>
              <a:t>Image from https</a:t>
            </a:r>
            <a:r>
              <a:rPr lang="en-US" sz="1000" dirty="0"/>
              <a:t>://</a:t>
            </a:r>
            <a:r>
              <a:rPr lang="en-US" sz="1000" dirty="0" err="1"/>
              <a:t>radiopaedia.org</a:t>
            </a:r>
            <a:r>
              <a:rPr lang="en-US" sz="1000" dirty="0"/>
              <a:t>/cases/isodense-subdural-</a:t>
            </a:r>
            <a:r>
              <a:rPr lang="en-US" sz="1000" dirty="0" err="1"/>
              <a:t>haematoma</a:t>
            </a:r>
            <a:endParaRPr lang="en-US" sz="1000" dirty="0"/>
          </a:p>
        </p:txBody>
      </p:sp>
    </p:spTree>
    <p:extLst>
      <p:ext uri="{BB962C8B-B14F-4D97-AF65-F5344CB8AC3E}">
        <p14:creationId xmlns:p14="http://schemas.microsoft.com/office/powerpoint/2010/main" val="110739804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9851"/>
            <a:ext cx="8229600" cy="1143000"/>
          </a:xfrm>
        </p:spPr>
        <p:txBody>
          <a:bodyPr>
            <a:normAutofit/>
          </a:bodyPr>
          <a:lstStyle/>
          <a:p>
            <a:pPr algn="l"/>
            <a:r>
              <a:rPr lang="en-US" sz="4000" dirty="0" smtClean="0"/>
              <a:t>Subarachnoid hemorrhage</a:t>
            </a:r>
            <a:endParaRPr lang="en-US" sz="4000" dirty="0"/>
          </a:p>
        </p:txBody>
      </p:sp>
      <p:pic>
        <p:nvPicPr>
          <p:cNvPr id="4" name="Picture 3" descr="Google_Image_Result_for_https___classconnection_s3_amazonaws_com_720_flashcards_1137720_jpg_8301354669730240_jpg_🔊.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176" y="1709878"/>
            <a:ext cx="7907534" cy="4122732"/>
          </a:xfrm>
          <a:prstGeom prst="rect">
            <a:avLst/>
          </a:prstGeom>
        </p:spPr>
      </p:pic>
      <p:sp>
        <p:nvSpPr>
          <p:cNvPr id="14" name="Curved Down Arrow 13"/>
          <p:cNvSpPr/>
          <p:nvPr/>
        </p:nvSpPr>
        <p:spPr>
          <a:xfrm rot="15972055">
            <a:off x="-242339" y="4958275"/>
            <a:ext cx="2751839" cy="680414"/>
          </a:xfrm>
          <a:prstGeom prst="curvedDownArrow">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1642950" y="5832610"/>
            <a:ext cx="3099462" cy="923330"/>
          </a:xfrm>
          <a:prstGeom prst="rect">
            <a:avLst/>
          </a:prstGeom>
          <a:noFill/>
        </p:spPr>
        <p:txBody>
          <a:bodyPr wrap="square" rtlCol="0">
            <a:spAutoFit/>
          </a:bodyPr>
          <a:lstStyle/>
          <a:p>
            <a:r>
              <a:rPr lang="en-US" dirty="0" smtClean="0"/>
              <a:t>At the periphery of the brain the blood collects along the cerebral sulci</a:t>
            </a:r>
            <a:endParaRPr lang="en-US" dirty="0"/>
          </a:p>
        </p:txBody>
      </p:sp>
      <p:sp>
        <p:nvSpPr>
          <p:cNvPr id="17" name="Freeform 16"/>
          <p:cNvSpPr/>
          <p:nvPr/>
        </p:nvSpPr>
        <p:spPr>
          <a:xfrm>
            <a:off x="4449993" y="1095183"/>
            <a:ext cx="4663735" cy="2924888"/>
          </a:xfrm>
          <a:custGeom>
            <a:avLst/>
            <a:gdLst>
              <a:gd name="connsiteX0" fmla="*/ 0 w 4289752"/>
              <a:gd name="connsiteY0" fmla="*/ 2213668 h 2213668"/>
              <a:gd name="connsiteX1" fmla="*/ 4101546 w 4289752"/>
              <a:gd name="connsiteY1" fmla="*/ 815562 h 2213668"/>
              <a:gd name="connsiteX2" fmla="*/ 3553896 w 4289752"/>
              <a:gd name="connsiteY2" fmla="*/ 0 h 2213668"/>
            </a:gdLst>
            <a:ahLst/>
            <a:cxnLst>
              <a:cxn ang="0">
                <a:pos x="connsiteX0" y="connsiteY0"/>
              </a:cxn>
              <a:cxn ang="0">
                <a:pos x="connsiteX1" y="connsiteY1"/>
              </a:cxn>
              <a:cxn ang="0">
                <a:pos x="connsiteX2" y="connsiteY2"/>
              </a:cxn>
            </a:cxnLst>
            <a:rect l="l" t="t" r="r" b="b"/>
            <a:pathLst>
              <a:path w="4289752" h="2213668">
                <a:moveTo>
                  <a:pt x="0" y="2213668"/>
                </a:moveTo>
                <a:cubicBezTo>
                  <a:pt x="1754615" y="1699087"/>
                  <a:pt x="3509230" y="1184507"/>
                  <a:pt x="4101546" y="815562"/>
                </a:cubicBezTo>
                <a:cubicBezTo>
                  <a:pt x="4693862" y="446617"/>
                  <a:pt x="3713142" y="135927"/>
                  <a:pt x="3553896" y="0"/>
                </a:cubicBezTo>
              </a:path>
            </a:pathLst>
          </a:custGeom>
          <a:ln w="57150" cmpd="sng">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6705940" y="183094"/>
            <a:ext cx="1980860" cy="923330"/>
          </a:xfrm>
          <a:prstGeom prst="rect">
            <a:avLst/>
          </a:prstGeom>
          <a:noFill/>
        </p:spPr>
        <p:txBody>
          <a:bodyPr wrap="square" rtlCol="0">
            <a:spAutoFit/>
          </a:bodyPr>
          <a:lstStyle/>
          <a:p>
            <a:r>
              <a:rPr lang="en-US" dirty="0" smtClean="0"/>
              <a:t>Blood collects below the arachnoid mater</a:t>
            </a:r>
            <a:endParaRPr lang="en-US" dirty="0"/>
          </a:p>
        </p:txBody>
      </p:sp>
      <p:pic>
        <p:nvPicPr>
          <p:cNvPr id="3" name="Picture 2" descr="Drawing-layerExport (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763" y="3505164"/>
            <a:ext cx="3479800" cy="2184400"/>
          </a:xfrm>
          <a:prstGeom prst="rect">
            <a:avLst/>
          </a:prstGeom>
        </p:spPr>
      </p:pic>
    </p:spTree>
    <p:extLst>
      <p:ext uri="{BB962C8B-B14F-4D97-AF65-F5344CB8AC3E}">
        <p14:creationId xmlns:p14="http://schemas.microsoft.com/office/powerpoint/2010/main" val="36411717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Subarachnoid hemorrhage</a:t>
            </a:r>
            <a:endParaRPr lang="en-US" dirty="0"/>
          </a:p>
        </p:txBody>
      </p:sp>
      <p:sp>
        <p:nvSpPr>
          <p:cNvPr id="3" name="Content Placeholder 2"/>
          <p:cNvSpPr>
            <a:spLocks noGrp="1"/>
          </p:cNvSpPr>
          <p:nvPr>
            <p:ph sz="half" idx="1"/>
          </p:nvPr>
        </p:nvSpPr>
        <p:spPr>
          <a:xfrm>
            <a:off x="457200" y="2256704"/>
            <a:ext cx="4038600" cy="4300379"/>
          </a:xfrm>
        </p:spPr>
        <p:txBody>
          <a:bodyPr anchor="t">
            <a:normAutofit fontScale="47500" lnSpcReduction="20000"/>
          </a:bodyPr>
          <a:lstStyle/>
          <a:p>
            <a:pPr marL="0" indent="0">
              <a:buNone/>
            </a:pPr>
            <a:r>
              <a:rPr lang="en-US" sz="3600" dirty="0" smtClean="0"/>
              <a:t>Traumatic</a:t>
            </a:r>
          </a:p>
          <a:p>
            <a:pPr lvl="1"/>
            <a:r>
              <a:rPr lang="en-US" sz="2800" dirty="0" smtClean="0"/>
              <a:t>Most common cause of SAH</a:t>
            </a:r>
          </a:p>
          <a:p>
            <a:r>
              <a:rPr lang="en-US" sz="3000" dirty="0" smtClean="0"/>
              <a:t>Clinical presentation</a:t>
            </a:r>
          </a:p>
          <a:p>
            <a:pPr lvl="1"/>
            <a:r>
              <a:rPr lang="en-US" sz="2800" dirty="0" smtClean="0"/>
              <a:t>Headache, vomiting, decreased level of consciousness after trauma</a:t>
            </a:r>
          </a:p>
          <a:p>
            <a:pPr lvl="1"/>
            <a:r>
              <a:rPr lang="en-US" sz="2800" dirty="0" smtClean="0"/>
              <a:t>Often associated with other traumatic injuries</a:t>
            </a:r>
          </a:p>
          <a:p>
            <a:r>
              <a:rPr lang="en-US" sz="3000" dirty="0" smtClean="0"/>
              <a:t>Demographics</a:t>
            </a:r>
          </a:p>
          <a:p>
            <a:pPr marL="742950" lvl="2" indent="-342900"/>
            <a:r>
              <a:rPr lang="en-US" sz="3000" dirty="0"/>
              <a:t>Young males, drugs/</a:t>
            </a:r>
            <a:r>
              <a:rPr lang="en-US" sz="3000" dirty="0" smtClean="0"/>
              <a:t>alcohol</a:t>
            </a:r>
          </a:p>
          <a:p>
            <a:r>
              <a:rPr lang="en-US" sz="3000" dirty="0" smtClean="0"/>
              <a:t>Causes</a:t>
            </a:r>
          </a:p>
          <a:p>
            <a:pPr lvl="1"/>
            <a:r>
              <a:rPr lang="en-US" sz="2800" dirty="0" smtClean="0"/>
              <a:t>Tearing of the vessels in the SAS</a:t>
            </a:r>
          </a:p>
          <a:p>
            <a:pPr lvl="1"/>
            <a:r>
              <a:rPr lang="en-US" sz="2800" dirty="0" smtClean="0"/>
              <a:t>Rarely: traumatic dissecting aneurysm (mostly commonly vertebral artery)</a:t>
            </a:r>
          </a:p>
          <a:p>
            <a:pPr lvl="2"/>
            <a:r>
              <a:rPr lang="en-US" sz="2300" dirty="0" smtClean="0"/>
              <a:t>Appearance mimics aneurysmal SAH</a:t>
            </a:r>
          </a:p>
          <a:p>
            <a:endParaRPr lang="en-US" dirty="0"/>
          </a:p>
        </p:txBody>
      </p:sp>
      <p:sp>
        <p:nvSpPr>
          <p:cNvPr id="4" name="Content Placeholder 3"/>
          <p:cNvSpPr>
            <a:spLocks noGrp="1"/>
          </p:cNvSpPr>
          <p:nvPr>
            <p:ph sz="half" idx="2"/>
          </p:nvPr>
        </p:nvSpPr>
        <p:spPr>
          <a:xfrm>
            <a:off x="4648200" y="2256704"/>
            <a:ext cx="4038600" cy="4300379"/>
          </a:xfrm>
        </p:spPr>
        <p:txBody>
          <a:bodyPr anchor="t">
            <a:normAutofit fontScale="47500" lnSpcReduction="20000"/>
          </a:bodyPr>
          <a:lstStyle/>
          <a:p>
            <a:pPr marL="0" indent="0">
              <a:buNone/>
            </a:pPr>
            <a:r>
              <a:rPr lang="en-US" sz="3600" dirty="0" smtClean="0"/>
              <a:t>Spontaneous</a:t>
            </a:r>
          </a:p>
          <a:p>
            <a:r>
              <a:rPr lang="en-US" sz="2900" dirty="0" smtClean="0"/>
              <a:t>Clinical presentation</a:t>
            </a:r>
          </a:p>
          <a:p>
            <a:pPr lvl="1"/>
            <a:r>
              <a:rPr lang="en-US" sz="2500" dirty="0" smtClean="0"/>
              <a:t>Thunderclap headache/”WHOL”</a:t>
            </a:r>
          </a:p>
          <a:p>
            <a:pPr lvl="1"/>
            <a:r>
              <a:rPr lang="en-US" sz="2500" dirty="0" smtClean="0"/>
              <a:t>Loss of consciousness (~50%)</a:t>
            </a:r>
          </a:p>
          <a:p>
            <a:pPr lvl="1"/>
            <a:r>
              <a:rPr lang="en-US" sz="2500" dirty="0" smtClean="0"/>
              <a:t>10-15% die before reaching hospital</a:t>
            </a:r>
          </a:p>
          <a:p>
            <a:r>
              <a:rPr lang="en-US" sz="2900" dirty="0"/>
              <a:t>Demographics</a:t>
            </a:r>
          </a:p>
          <a:p>
            <a:pPr lvl="1"/>
            <a:r>
              <a:rPr lang="en-US" sz="2500" dirty="0"/>
              <a:t>Older middle </a:t>
            </a:r>
            <a:r>
              <a:rPr lang="en-US" sz="2500" dirty="0" smtClean="0"/>
              <a:t>age</a:t>
            </a:r>
          </a:p>
          <a:p>
            <a:r>
              <a:rPr lang="en-US" sz="2900" dirty="0" smtClean="0"/>
              <a:t>Causes</a:t>
            </a:r>
          </a:p>
          <a:p>
            <a:pPr lvl="1"/>
            <a:r>
              <a:rPr lang="en-US" sz="2500" dirty="0" smtClean="0"/>
              <a:t>Ruptured berry aneurysm (most common)</a:t>
            </a:r>
          </a:p>
          <a:p>
            <a:pPr lvl="1"/>
            <a:r>
              <a:rPr lang="en-US" sz="2500" dirty="0" smtClean="0"/>
              <a:t>Dissecting aneurysm</a:t>
            </a:r>
          </a:p>
          <a:p>
            <a:pPr lvl="1"/>
            <a:r>
              <a:rPr lang="en-US" sz="2500" dirty="0" smtClean="0"/>
              <a:t>Vascular malformations</a:t>
            </a:r>
          </a:p>
          <a:p>
            <a:pPr lvl="2"/>
            <a:r>
              <a:rPr lang="en-US" sz="2300" dirty="0" err="1" smtClean="0"/>
              <a:t>Arteriovenous</a:t>
            </a:r>
            <a:r>
              <a:rPr lang="en-US" sz="2300" dirty="0" smtClean="0"/>
              <a:t> malformation</a:t>
            </a:r>
          </a:p>
          <a:p>
            <a:pPr lvl="2"/>
            <a:r>
              <a:rPr lang="en-US" sz="2300" dirty="0" smtClean="0"/>
              <a:t>Cavernous </a:t>
            </a:r>
            <a:r>
              <a:rPr lang="en-US" sz="2300" dirty="0" err="1" smtClean="0"/>
              <a:t>hemangioma</a:t>
            </a:r>
            <a:endParaRPr lang="en-US" sz="2300" dirty="0" smtClean="0"/>
          </a:p>
          <a:p>
            <a:pPr lvl="1"/>
            <a:r>
              <a:rPr lang="en-US" sz="2500" dirty="0" err="1" smtClean="0"/>
              <a:t>Perimesencephalic</a:t>
            </a:r>
            <a:r>
              <a:rPr lang="en-US" sz="2500" dirty="0" smtClean="0"/>
              <a:t> SAH</a:t>
            </a:r>
          </a:p>
          <a:p>
            <a:pPr marL="0" indent="0">
              <a:buNone/>
            </a:pPr>
            <a:endParaRPr lang="en-US" sz="2900" dirty="0"/>
          </a:p>
        </p:txBody>
      </p:sp>
      <p:sp>
        <p:nvSpPr>
          <p:cNvPr id="5" name="TextBox 4"/>
          <p:cNvSpPr txBox="1"/>
          <p:nvPr/>
        </p:nvSpPr>
        <p:spPr>
          <a:xfrm>
            <a:off x="457200" y="1600200"/>
            <a:ext cx="8229600" cy="523220"/>
          </a:xfrm>
          <a:prstGeom prst="rect">
            <a:avLst/>
          </a:prstGeom>
          <a:noFill/>
        </p:spPr>
        <p:txBody>
          <a:bodyPr wrap="square" rtlCol="0">
            <a:spAutoFit/>
          </a:bodyPr>
          <a:lstStyle/>
          <a:p>
            <a:r>
              <a:rPr lang="en-US" sz="2800" dirty="0" smtClean="0"/>
              <a:t>Can be divided into 2 types:</a:t>
            </a:r>
            <a:endParaRPr lang="en-US" sz="2800" dirty="0"/>
          </a:p>
        </p:txBody>
      </p:sp>
    </p:spTree>
    <p:extLst>
      <p:ext uri="{BB962C8B-B14F-4D97-AF65-F5344CB8AC3E}">
        <p14:creationId xmlns:p14="http://schemas.microsoft.com/office/powerpoint/2010/main" val="426975642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Traumatic SAH (</a:t>
            </a:r>
            <a:r>
              <a:rPr lang="en-US" dirty="0" err="1" smtClean="0"/>
              <a:t>tSAH</a:t>
            </a:r>
            <a:r>
              <a:rPr lang="en-US" dirty="0" smtClean="0"/>
              <a:t>)</a:t>
            </a:r>
            <a:endParaRPr lang="en-US" dirty="0"/>
          </a:p>
        </p:txBody>
      </p:sp>
      <p:sp>
        <p:nvSpPr>
          <p:cNvPr id="3" name="Content Placeholder 2"/>
          <p:cNvSpPr>
            <a:spLocks noGrp="1"/>
          </p:cNvSpPr>
          <p:nvPr>
            <p:ph idx="1"/>
          </p:nvPr>
        </p:nvSpPr>
        <p:spPr>
          <a:xfrm>
            <a:off x="457200" y="1600200"/>
            <a:ext cx="4711683" cy="5035066"/>
          </a:xfrm>
        </p:spPr>
        <p:txBody>
          <a:bodyPr>
            <a:noAutofit/>
          </a:bodyPr>
          <a:lstStyle/>
          <a:p>
            <a:pPr marL="0" indent="0">
              <a:buNone/>
            </a:pPr>
            <a:r>
              <a:rPr lang="en-US" sz="2400" dirty="0" smtClean="0"/>
              <a:t>Imaging appearance</a:t>
            </a:r>
          </a:p>
          <a:p>
            <a:pPr lvl="1"/>
            <a:r>
              <a:rPr lang="en-US" sz="1800" dirty="0" smtClean="0"/>
              <a:t>High density ~80 HU in the subarachnoid spaces/basal cisterns</a:t>
            </a:r>
          </a:p>
          <a:p>
            <a:pPr lvl="1"/>
            <a:r>
              <a:rPr lang="en-US" sz="1800" dirty="0"/>
              <a:t>A</a:t>
            </a:r>
            <a:r>
              <a:rPr lang="en-US" sz="1800" dirty="0" smtClean="0"/>
              <a:t>djacent to contusions &amp; SDHs</a:t>
            </a:r>
          </a:p>
          <a:p>
            <a:pPr lvl="2"/>
            <a:r>
              <a:rPr lang="en-US" sz="1600" dirty="0" smtClean="0"/>
              <a:t>Adjacent to sulci along the cerebral convexities</a:t>
            </a:r>
          </a:p>
          <a:p>
            <a:pPr lvl="1"/>
            <a:r>
              <a:rPr lang="en-US" sz="1800" dirty="0" smtClean="0"/>
              <a:t>Noncontrast head CT is the workhorse of trauma brain imaging</a:t>
            </a:r>
          </a:p>
          <a:p>
            <a:pPr lvl="2"/>
            <a:r>
              <a:rPr lang="en-US" sz="1600" dirty="0" smtClean="0"/>
              <a:t>Highly sensitive to acute </a:t>
            </a:r>
            <a:r>
              <a:rPr lang="en-US" sz="1600" dirty="0" err="1" smtClean="0"/>
              <a:t>tSAH</a:t>
            </a:r>
            <a:endParaRPr lang="en-US" sz="1600" dirty="0" smtClean="0"/>
          </a:p>
          <a:p>
            <a:endParaRPr lang="en-US" sz="1800" dirty="0"/>
          </a:p>
        </p:txBody>
      </p:sp>
      <p:pic>
        <p:nvPicPr>
          <p:cNvPr id="4" name="Picture 3"/>
          <p:cNvPicPr>
            <a:picLocks noChangeAspect="1"/>
          </p:cNvPicPr>
          <p:nvPr/>
        </p:nvPicPr>
        <p:blipFill>
          <a:blip r:embed="rId3"/>
          <a:stretch>
            <a:fillRect/>
          </a:stretch>
        </p:blipFill>
        <p:spPr>
          <a:xfrm>
            <a:off x="5075973" y="1537224"/>
            <a:ext cx="3975100" cy="4152900"/>
          </a:xfrm>
          <a:prstGeom prst="rect">
            <a:avLst/>
          </a:prstGeom>
        </p:spPr>
      </p:pic>
      <p:sp>
        <p:nvSpPr>
          <p:cNvPr id="5" name="TextBox 4"/>
          <p:cNvSpPr txBox="1"/>
          <p:nvPr/>
        </p:nvSpPr>
        <p:spPr>
          <a:xfrm>
            <a:off x="5075973" y="5690124"/>
            <a:ext cx="3975100" cy="954107"/>
          </a:xfrm>
          <a:prstGeom prst="rect">
            <a:avLst/>
          </a:prstGeom>
          <a:noFill/>
        </p:spPr>
        <p:txBody>
          <a:bodyPr wrap="square" rtlCol="0">
            <a:spAutoFit/>
          </a:bodyPr>
          <a:lstStyle/>
          <a:p>
            <a:r>
              <a:rPr lang="en-US" sz="1400" dirty="0" smtClean="0"/>
              <a:t>Axial CT image of the head </a:t>
            </a:r>
            <a:r>
              <a:rPr lang="en-US" sz="1400" dirty="0" smtClean="0">
                <a:solidFill>
                  <a:srgbClr val="FF6600"/>
                </a:solidFill>
              </a:rPr>
              <a:t>shows hyperdense blood layering along the cerebral sulci </a:t>
            </a:r>
            <a:r>
              <a:rPr lang="en-US" sz="1400" dirty="0" smtClean="0"/>
              <a:t>of the right frontal and parietal lobes. There is also a small amount of </a:t>
            </a:r>
            <a:r>
              <a:rPr lang="en-US" sz="1400" dirty="0" smtClean="0">
                <a:solidFill>
                  <a:srgbClr val="37EF11"/>
                </a:solidFill>
              </a:rPr>
              <a:t>subdural hematoma </a:t>
            </a:r>
            <a:r>
              <a:rPr lang="en-US" sz="1400" dirty="0" smtClean="0"/>
              <a:t>along the falx.</a:t>
            </a:r>
            <a:endParaRPr lang="en-US" sz="1400" dirty="0"/>
          </a:p>
        </p:txBody>
      </p:sp>
      <p:cxnSp>
        <p:nvCxnSpPr>
          <p:cNvPr id="7" name="Straight Arrow Connector 6"/>
          <p:cNvCxnSpPr/>
          <p:nvPr/>
        </p:nvCxnSpPr>
        <p:spPr>
          <a:xfrm>
            <a:off x="5168883" y="2561090"/>
            <a:ext cx="551037" cy="33588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5168883" y="3159377"/>
            <a:ext cx="372617" cy="419851"/>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7021333" y="4912254"/>
            <a:ext cx="1665467" cy="671761"/>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742466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326"/>
            <a:ext cx="8229600" cy="1143001"/>
          </a:xfrm>
        </p:spPr>
        <p:txBody>
          <a:bodyPr>
            <a:noAutofit/>
          </a:bodyPr>
          <a:lstStyle/>
          <a:p>
            <a:pPr algn="l"/>
            <a:r>
              <a:rPr lang="en-US" sz="3600" dirty="0" smtClean="0"/>
              <a:t>Common imaging modalities in Neuroradiology</a:t>
            </a:r>
            <a:endParaRPr lang="en-US" sz="3600" dirty="0"/>
          </a:p>
        </p:txBody>
      </p:sp>
      <p:sp>
        <p:nvSpPr>
          <p:cNvPr id="3" name="Content Placeholder 2"/>
          <p:cNvSpPr>
            <a:spLocks noGrp="1"/>
          </p:cNvSpPr>
          <p:nvPr>
            <p:ph idx="1"/>
          </p:nvPr>
        </p:nvSpPr>
        <p:spPr>
          <a:xfrm>
            <a:off x="262382" y="1469479"/>
            <a:ext cx="8501165" cy="5388522"/>
          </a:xfrm>
        </p:spPr>
        <p:txBody>
          <a:bodyPr anchor="t">
            <a:normAutofit fontScale="47500" lnSpcReduction="20000"/>
          </a:bodyPr>
          <a:lstStyle/>
          <a:p>
            <a:r>
              <a:rPr lang="en-US" dirty="0" smtClean="0"/>
              <a:t>Computed Tomography </a:t>
            </a:r>
            <a:r>
              <a:rPr lang="de-DE" dirty="0" smtClean="0"/>
              <a:t>(CT)</a:t>
            </a:r>
          </a:p>
          <a:p>
            <a:pPr lvl="1"/>
            <a:r>
              <a:rPr lang="de-DE" dirty="0" smtClean="0"/>
              <a:t>CT </a:t>
            </a:r>
            <a:r>
              <a:rPr lang="de-DE" dirty="0" err="1" smtClean="0"/>
              <a:t>head</a:t>
            </a:r>
            <a:r>
              <a:rPr lang="de-DE" dirty="0" smtClean="0"/>
              <a:t> </a:t>
            </a:r>
            <a:r>
              <a:rPr lang="de-DE" dirty="0" err="1" smtClean="0"/>
              <a:t>w</a:t>
            </a:r>
            <a:r>
              <a:rPr lang="de-DE" dirty="0" smtClean="0"/>
              <a:t>/o </a:t>
            </a:r>
            <a:r>
              <a:rPr lang="de-DE" dirty="0" err="1" smtClean="0"/>
              <a:t>contrast</a:t>
            </a:r>
            <a:r>
              <a:rPr lang="en-US" dirty="0" smtClean="0"/>
              <a:t> = workhorse of neuroradiology for acute pathology</a:t>
            </a:r>
          </a:p>
          <a:p>
            <a:pPr lvl="1"/>
            <a:r>
              <a:rPr lang="en-US" dirty="0" smtClean="0"/>
              <a:t>CT Angiography of head and neck</a:t>
            </a:r>
          </a:p>
          <a:p>
            <a:pPr lvl="2"/>
            <a:r>
              <a:rPr lang="en-US" dirty="0" smtClean="0"/>
              <a:t>w/ or w/o perfusion</a:t>
            </a:r>
          </a:p>
          <a:p>
            <a:pPr lvl="1"/>
            <a:r>
              <a:rPr lang="en-US" dirty="0" smtClean="0"/>
              <a:t>CT cervical spine w/o contrast (see spine  trauma section)</a:t>
            </a:r>
          </a:p>
          <a:p>
            <a:pPr lvl="1"/>
            <a:r>
              <a:rPr lang="en-US" dirty="0" smtClean="0"/>
              <a:t>CT neck with contrast</a:t>
            </a:r>
          </a:p>
          <a:p>
            <a:r>
              <a:rPr lang="en-US" dirty="0" smtClean="0"/>
              <a:t>Magnetic Resonance Image (MRI)</a:t>
            </a:r>
          </a:p>
          <a:p>
            <a:pPr lvl="1"/>
            <a:r>
              <a:rPr lang="en-US" dirty="0" smtClean="0"/>
              <a:t>MR head w/ or w/o Gd</a:t>
            </a:r>
          </a:p>
          <a:p>
            <a:pPr lvl="1"/>
            <a:r>
              <a:rPr lang="en-US" dirty="0" smtClean="0"/>
              <a:t>MRA head and neck</a:t>
            </a:r>
          </a:p>
          <a:p>
            <a:pPr lvl="1"/>
            <a:r>
              <a:rPr lang="en-US" dirty="0" smtClean="0"/>
              <a:t>MR cervical spine w/ or w/o contrast</a:t>
            </a:r>
          </a:p>
          <a:p>
            <a:r>
              <a:rPr lang="en-US" dirty="0" smtClean="0"/>
              <a:t>Plain Radiographs</a:t>
            </a:r>
          </a:p>
          <a:p>
            <a:pPr lvl="1"/>
            <a:r>
              <a:rPr lang="en-US" dirty="0" smtClean="0"/>
              <a:t>Head and C spine may be used in pediatric trauma (see cervical spine trauma section later)</a:t>
            </a:r>
          </a:p>
          <a:p>
            <a:pPr lvl="1"/>
            <a:r>
              <a:rPr lang="en-US" dirty="0" smtClean="0"/>
              <a:t>Often initial imaging modality in chronic back pain</a:t>
            </a:r>
          </a:p>
          <a:p>
            <a:r>
              <a:rPr lang="en-US" dirty="0" smtClean="0"/>
              <a:t>Ultrasound </a:t>
            </a:r>
            <a:r>
              <a:rPr lang="mr-IN" dirty="0" smtClean="0"/>
              <a:t>–</a:t>
            </a:r>
            <a:r>
              <a:rPr lang="en-US" dirty="0" smtClean="0"/>
              <a:t> done on infants through the </a:t>
            </a:r>
            <a:r>
              <a:rPr lang="en-US" dirty="0" err="1" smtClean="0"/>
              <a:t>fontanelle</a:t>
            </a:r>
            <a:r>
              <a:rPr lang="en-US" dirty="0" smtClean="0"/>
              <a:t> to evaluate bleeds &amp; hydrocephalus</a:t>
            </a:r>
          </a:p>
          <a:p>
            <a:r>
              <a:rPr lang="en-US" dirty="0" smtClean="0"/>
              <a:t>Nuclear imaging </a:t>
            </a:r>
            <a:r>
              <a:rPr lang="mr-IN" dirty="0" smtClean="0"/>
              <a:t>–</a:t>
            </a:r>
            <a:r>
              <a:rPr lang="en-US" dirty="0" smtClean="0"/>
              <a:t> </a:t>
            </a:r>
            <a:r>
              <a:rPr lang="en-US" dirty="0" err="1" smtClean="0"/>
              <a:t>DaTscan</a:t>
            </a:r>
            <a:r>
              <a:rPr lang="en-US" dirty="0" smtClean="0"/>
              <a:t> used for </a:t>
            </a:r>
            <a:r>
              <a:rPr lang="en-US" dirty="0" err="1" smtClean="0"/>
              <a:t>Parkinsons</a:t>
            </a:r>
            <a:r>
              <a:rPr lang="en-US" dirty="0" smtClean="0"/>
              <a:t> </a:t>
            </a:r>
            <a:r>
              <a:rPr lang="en-US" dirty="0" err="1" smtClean="0"/>
              <a:t>dz</a:t>
            </a:r>
            <a:r>
              <a:rPr lang="en-US" dirty="0" smtClean="0"/>
              <a:t>, PET agents available for </a:t>
            </a:r>
            <a:r>
              <a:rPr lang="en-US" dirty="0" err="1" smtClean="0"/>
              <a:t>Alzhemiers</a:t>
            </a:r>
            <a:r>
              <a:rPr lang="en-US" dirty="0" smtClean="0"/>
              <a:t> </a:t>
            </a:r>
            <a:r>
              <a:rPr lang="en-US" dirty="0" err="1" smtClean="0"/>
              <a:t>dz</a:t>
            </a:r>
            <a:r>
              <a:rPr lang="en-US" dirty="0" smtClean="0"/>
              <a:t>, Nuclear </a:t>
            </a:r>
            <a:r>
              <a:rPr lang="en-US" dirty="0" err="1" smtClean="0"/>
              <a:t>cisternogram</a:t>
            </a:r>
            <a:r>
              <a:rPr lang="en-US" dirty="0" smtClean="0"/>
              <a:t> for CSF leaks</a:t>
            </a:r>
            <a:endParaRPr lang="de-DE" dirty="0" smtClean="0"/>
          </a:p>
        </p:txBody>
      </p:sp>
      <p:pic>
        <p:nvPicPr>
          <p:cNvPr id="4" name="Picture 3" descr="datscan_-_Google_Search_🔊.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3671" y="2200462"/>
            <a:ext cx="3822900" cy="2760519"/>
          </a:xfrm>
          <a:prstGeom prst="rect">
            <a:avLst/>
          </a:prstGeom>
        </p:spPr>
      </p:pic>
      <p:sp>
        <p:nvSpPr>
          <p:cNvPr id="5" name="TextBox 4"/>
          <p:cNvSpPr txBox="1"/>
          <p:nvPr/>
        </p:nvSpPr>
        <p:spPr>
          <a:xfrm>
            <a:off x="3684895" y="6372022"/>
            <a:ext cx="5459105" cy="553998"/>
          </a:xfrm>
          <a:prstGeom prst="rect">
            <a:avLst/>
          </a:prstGeom>
          <a:noFill/>
        </p:spPr>
        <p:txBody>
          <a:bodyPr wrap="square" rtlCol="0">
            <a:spAutoFit/>
          </a:bodyPr>
          <a:lstStyle/>
          <a:p>
            <a:r>
              <a:rPr lang="en-US" sz="1000" dirty="0" smtClean="0"/>
              <a:t>Images from </a:t>
            </a:r>
            <a:r>
              <a:rPr lang="en-US" sz="1000" dirty="0"/>
              <a:t>https://</a:t>
            </a:r>
            <a:r>
              <a:rPr lang="en-US" sz="1000" dirty="0" err="1"/>
              <a:t>www.cedars-sinai.edu</a:t>
            </a:r>
            <a:r>
              <a:rPr lang="en-US" sz="1000" dirty="0"/>
              <a:t>/Patients/Programs-and-Services/Imaging-Center/For-Patients/Exams-by-Procedure/Nuclear-Medicine/</a:t>
            </a:r>
            <a:r>
              <a:rPr lang="en-US" sz="1000" dirty="0" err="1"/>
              <a:t>DatScan</a:t>
            </a:r>
            <a:r>
              <a:rPr lang="en-US" sz="1000" dirty="0"/>
              <a:t>/</a:t>
            </a:r>
            <a:r>
              <a:rPr lang="en-US" sz="1000" dirty="0" err="1"/>
              <a:t>DaTscan</a:t>
            </a:r>
            <a:r>
              <a:rPr lang="en-US" sz="1000" dirty="0"/>
              <a:t>-Procedure-</a:t>
            </a:r>
            <a:r>
              <a:rPr lang="en-US" sz="1000" dirty="0" err="1"/>
              <a:t>Information.aspx</a:t>
            </a:r>
            <a:endParaRPr lang="en-US" sz="1000" dirty="0"/>
          </a:p>
          <a:p>
            <a:endParaRPr lang="en-US" sz="1000" dirty="0"/>
          </a:p>
        </p:txBody>
      </p:sp>
    </p:spTree>
    <p:extLst>
      <p:ext uri="{BB962C8B-B14F-4D97-AF65-F5344CB8AC3E}">
        <p14:creationId xmlns:p14="http://schemas.microsoft.com/office/powerpoint/2010/main" val="23941871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Traumatic SAH (</a:t>
            </a:r>
            <a:r>
              <a:rPr lang="en-US" dirty="0" err="1" smtClean="0"/>
              <a:t>tSAH</a:t>
            </a:r>
            <a:r>
              <a:rPr lang="en-US" dirty="0" smtClean="0"/>
              <a:t>)</a:t>
            </a:r>
            <a:endParaRPr lang="en-US" dirty="0"/>
          </a:p>
        </p:txBody>
      </p:sp>
      <p:sp>
        <p:nvSpPr>
          <p:cNvPr id="4" name="Rectangle 3"/>
          <p:cNvSpPr/>
          <p:nvPr/>
        </p:nvSpPr>
        <p:spPr>
          <a:xfrm>
            <a:off x="457200" y="1600200"/>
            <a:ext cx="4061880" cy="4770537"/>
          </a:xfrm>
          <a:prstGeom prst="rect">
            <a:avLst/>
          </a:prstGeom>
        </p:spPr>
        <p:txBody>
          <a:bodyPr wrap="square">
            <a:spAutoFit/>
          </a:bodyPr>
          <a:lstStyle/>
          <a:p>
            <a:r>
              <a:rPr lang="en-US" sz="2400" dirty="0" smtClean="0"/>
              <a:t>Prognosis</a:t>
            </a:r>
            <a:endParaRPr lang="en-US" sz="2000" dirty="0" smtClean="0"/>
          </a:p>
          <a:p>
            <a:pPr marL="457200" indent="-457200">
              <a:buFont typeface="Arial"/>
              <a:buChar char="•"/>
            </a:pPr>
            <a:r>
              <a:rPr lang="en-US" dirty="0" smtClean="0"/>
              <a:t>GCS on admission</a:t>
            </a:r>
          </a:p>
          <a:p>
            <a:pPr marL="457200" indent="-457200">
              <a:buFont typeface="Arial"/>
              <a:buChar char="•"/>
            </a:pPr>
            <a:r>
              <a:rPr lang="en-US" dirty="0" smtClean="0"/>
              <a:t>Amount of blood</a:t>
            </a:r>
          </a:p>
          <a:p>
            <a:pPr marL="457200" indent="-457200">
              <a:buFont typeface="Arial"/>
              <a:buChar char="•"/>
            </a:pPr>
            <a:r>
              <a:rPr lang="en-US" dirty="0" smtClean="0"/>
              <a:t>Other associated injuries</a:t>
            </a:r>
          </a:p>
          <a:p>
            <a:endParaRPr lang="en-US" sz="2000" dirty="0" smtClean="0"/>
          </a:p>
          <a:p>
            <a:r>
              <a:rPr lang="en-US" sz="2400" dirty="0" smtClean="0"/>
              <a:t>Complications</a:t>
            </a:r>
            <a:endParaRPr lang="en-US" sz="2000" dirty="0" smtClean="0"/>
          </a:p>
          <a:p>
            <a:pPr marL="457200" indent="-457200">
              <a:buFont typeface="Arial"/>
              <a:buChar char="•"/>
            </a:pPr>
            <a:r>
              <a:rPr lang="en-US" dirty="0" smtClean="0"/>
              <a:t>Hydrocephalus (~12%)</a:t>
            </a:r>
          </a:p>
          <a:p>
            <a:pPr marL="914400" lvl="1" indent="-457200">
              <a:buFont typeface="Arial"/>
              <a:buChar char="•"/>
            </a:pPr>
            <a:r>
              <a:rPr lang="en-US" dirty="0" smtClean="0"/>
              <a:t>Acute hydro is rare</a:t>
            </a:r>
          </a:p>
          <a:p>
            <a:pPr marL="914400" lvl="1" indent="-457200">
              <a:buFont typeface="Arial"/>
              <a:buChar char="•"/>
            </a:pPr>
            <a:r>
              <a:rPr lang="en-US" dirty="0" smtClean="0"/>
              <a:t>Most commonly 2-4 weeks after SAH</a:t>
            </a:r>
            <a:r>
              <a:rPr lang="en-US" baseline="30000" dirty="0" smtClean="0"/>
              <a:t>SOURCE</a:t>
            </a:r>
            <a:endParaRPr lang="en-US" dirty="0" smtClean="0"/>
          </a:p>
          <a:p>
            <a:pPr marL="457200" indent="-457200">
              <a:buFont typeface="Arial"/>
              <a:buChar char="•"/>
            </a:pPr>
            <a:r>
              <a:rPr lang="en-US" dirty="0" smtClean="0"/>
              <a:t>Vasospasm</a:t>
            </a:r>
          </a:p>
          <a:p>
            <a:pPr marL="914400" lvl="1" indent="-457200">
              <a:buFont typeface="Arial"/>
              <a:buChar char="•"/>
            </a:pPr>
            <a:r>
              <a:rPr lang="en-US" dirty="0" smtClean="0"/>
              <a:t>Peak 7-10 days</a:t>
            </a:r>
          </a:p>
          <a:p>
            <a:pPr marL="914400" lvl="1" indent="-457200">
              <a:buFont typeface="Arial"/>
              <a:buChar char="•"/>
            </a:pPr>
            <a:r>
              <a:rPr lang="en-US" dirty="0" smtClean="0"/>
              <a:t>CTA head</a:t>
            </a:r>
          </a:p>
          <a:p>
            <a:pPr marL="1371600" lvl="2" indent="-457200">
              <a:buFont typeface="Arial"/>
              <a:buChar char="•"/>
            </a:pPr>
            <a:r>
              <a:rPr lang="en-US" dirty="0" smtClean="0">
                <a:latin typeface="Wingdings"/>
                <a:ea typeface="Wingdings"/>
                <a:cs typeface="Wingdings"/>
                <a:sym typeface="Wingdings"/>
              </a:rPr>
              <a:t></a:t>
            </a:r>
            <a:r>
              <a:rPr lang="en-US" dirty="0">
                <a:sym typeface="Wingdings"/>
              </a:rPr>
              <a:t> </a:t>
            </a:r>
            <a:r>
              <a:rPr lang="en-US" dirty="0" smtClean="0">
                <a:sym typeface="Wingdings"/>
              </a:rPr>
              <a:t>vessel caliber</a:t>
            </a:r>
            <a:endParaRPr lang="en-US" dirty="0" smtClean="0"/>
          </a:p>
          <a:p>
            <a:pPr marL="1371600" lvl="2" indent="-457200">
              <a:buFont typeface="Arial"/>
              <a:buChar char="•"/>
            </a:pPr>
            <a:r>
              <a:rPr lang="en-US" dirty="0" smtClean="0"/>
              <a:t>Infarction</a:t>
            </a:r>
            <a:endParaRPr lang="en-US" sz="2000" dirty="0" smtClean="0"/>
          </a:p>
          <a:p>
            <a:r>
              <a:rPr lang="en-US" sz="2000" dirty="0"/>
              <a:t>	</a:t>
            </a:r>
            <a:endParaRPr lang="en-US" sz="2000" dirty="0" smtClean="0"/>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4377218" y="1516232"/>
            <a:ext cx="4554253" cy="3856156"/>
          </a:xfrm>
          <a:prstGeom prst="rect">
            <a:avLst/>
          </a:prstGeom>
        </p:spPr>
      </p:pic>
      <p:sp>
        <p:nvSpPr>
          <p:cNvPr id="5" name="TextBox 4"/>
          <p:cNvSpPr txBox="1"/>
          <p:nvPr/>
        </p:nvSpPr>
        <p:spPr>
          <a:xfrm>
            <a:off x="4377218" y="5450593"/>
            <a:ext cx="4554253" cy="1384995"/>
          </a:xfrm>
          <a:prstGeom prst="rect">
            <a:avLst/>
          </a:prstGeom>
          <a:noFill/>
        </p:spPr>
        <p:txBody>
          <a:bodyPr wrap="square" rtlCol="0">
            <a:spAutoFit/>
          </a:bodyPr>
          <a:lstStyle/>
          <a:p>
            <a:r>
              <a:rPr lang="en-US" sz="1400" dirty="0" smtClean="0"/>
              <a:t>3D reconstruction from a CT angiogram showing </a:t>
            </a:r>
            <a:r>
              <a:rPr lang="en-US" sz="1400" dirty="0" smtClean="0">
                <a:solidFill>
                  <a:srgbClr val="37EF11"/>
                </a:solidFill>
              </a:rPr>
              <a:t>barely visible proximal anterior cerebral arteries </a:t>
            </a:r>
            <a:r>
              <a:rPr lang="en-US" sz="1400" dirty="0" smtClean="0"/>
              <a:t>(which are much smaller in caliber compared to the prior study) in a patient with vasospasm after having a large traumatic SAH. Vasospasm can be very subtle on imaging and comparison to prior studies is often most helpful.</a:t>
            </a:r>
            <a:endParaRPr lang="en-US" sz="1400" dirty="0"/>
          </a:p>
        </p:txBody>
      </p:sp>
      <p:cxnSp>
        <p:nvCxnSpPr>
          <p:cNvPr id="8" name="Straight Arrow Connector 7"/>
          <p:cNvCxnSpPr/>
          <p:nvPr/>
        </p:nvCxnSpPr>
        <p:spPr>
          <a:xfrm flipH="1">
            <a:off x="8343733" y="2687041"/>
            <a:ext cx="458512" cy="503821"/>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89399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4579"/>
            <a:ext cx="8229600" cy="1143000"/>
          </a:xfrm>
        </p:spPr>
        <p:txBody>
          <a:bodyPr/>
          <a:lstStyle/>
          <a:p>
            <a:pPr algn="l"/>
            <a:r>
              <a:rPr lang="en-US" dirty="0" smtClean="0"/>
              <a:t>Aneurysmal SAH</a:t>
            </a:r>
            <a:endParaRPr lang="en-US" dirty="0"/>
          </a:p>
        </p:txBody>
      </p:sp>
      <p:sp>
        <p:nvSpPr>
          <p:cNvPr id="3" name="Content Placeholder 2"/>
          <p:cNvSpPr>
            <a:spLocks noGrp="1"/>
          </p:cNvSpPr>
          <p:nvPr>
            <p:ph idx="1"/>
          </p:nvPr>
        </p:nvSpPr>
        <p:spPr>
          <a:xfrm>
            <a:off x="457199" y="1291041"/>
            <a:ext cx="4549043" cy="5447564"/>
          </a:xfrm>
        </p:spPr>
        <p:txBody>
          <a:bodyPr>
            <a:normAutofit fontScale="40000" lnSpcReduction="20000"/>
          </a:bodyPr>
          <a:lstStyle/>
          <a:p>
            <a:pPr marL="0" indent="0">
              <a:buNone/>
            </a:pPr>
            <a:r>
              <a:rPr lang="en-US" dirty="0" smtClean="0"/>
              <a:t>Most common cause of spontaneous SAH is </a:t>
            </a:r>
            <a:r>
              <a:rPr lang="en-US" dirty="0" err="1" smtClean="0"/>
              <a:t>saccular</a:t>
            </a:r>
            <a:r>
              <a:rPr lang="en-US" dirty="0" smtClean="0"/>
              <a:t> aneurysm</a:t>
            </a:r>
          </a:p>
          <a:p>
            <a:pPr marL="0" indent="0">
              <a:buNone/>
            </a:pPr>
            <a:r>
              <a:rPr lang="en-US" dirty="0" smtClean="0"/>
              <a:t>Imaging appearance</a:t>
            </a:r>
          </a:p>
          <a:p>
            <a:r>
              <a:rPr lang="en-US" dirty="0" smtClean="0"/>
              <a:t>CT:  95% positive in first 24 hours</a:t>
            </a:r>
          </a:p>
          <a:p>
            <a:pPr lvl="1"/>
            <a:r>
              <a:rPr lang="en-US" dirty="0" smtClean="0"/>
              <a:t>Hyperdense blood in the basal cisterns and sulci</a:t>
            </a:r>
          </a:p>
          <a:p>
            <a:pPr lvl="2"/>
            <a:r>
              <a:rPr lang="en-US" dirty="0" smtClean="0"/>
              <a:t>Distribution depends on culprit vessel</a:t>
            </a:r>
          </a:p>
          <a:p>
            <a:pPr lvl="2"/>
            <a:r>
              <a:rPr lang="en-US" dirty="0" err="1" smtClean="0"/>
              <a:t>ACCom</a:t>
            </a:r>
            <a:r>
              <a:rPr lang="en-US" dirty="0" smtClean="0"/>
              <a:t> </a:t>
            </a:r>
            <a:r>
              <a:rPr lang="en-US" dirty="0" smtClean="0">
                <a:sym typeface="Wingdings"/>
              </a:rPr>
              <a:t> anterior interhemispheric fissure</a:t>
            </a:r>
          </a:p>
          <a:p>
            <a:pPr lvl="2"/>
            <a:r>
              <a:rPr lang="en-US" dirty="0" smtClean="0">
                <a:sym typeface="Wingdings"/>
              </a:rPr>
              <a:t>MCA  </a:t>
            </a:r>
            <a:r>
              <a:rPr lang="en-US" dirty="0" err="1" smtClean="0">
                <a:sym typeface="Wingdings"/>
              </a:rPr>
              <a:t>sylvian</a:t>
            </a:r>
            <a:r>
              <a:rPr lang="en-US" dirty="0" smtClean="0">
                <a:sym typeface="Wingdings"/>
              </a:rPr>
              <a:t> fissure</a:t>
            </a:r>
          </a:p>
          <a:p>
            <a:pPr lvl="2"/>
            <a:r>
              <a:rPr lang="en-US" dirty="0" smtClean="0">
                <a:sym typeface="Wingdings"/>
              </a:rPr>
              <a:t>Basilar tip, SCA, PICA, vertebral artery  </a:t>
            </a:r>
            <a:r>
              <a:rPr lang="en-US" dirty="0" err="1" smtClean="0">
                <a:sym typeface="Wingdings"/>
              </a:rPr>
              <a:t>prepontine</a:t>
            </a:r>
            <a:r>
              <a:rPr lang="en-US" dirty="0" smtClean="0">
                <a:sym typeface="Wingdings"/>
              </a:rPr>
              <a:t>, foramen magnum and 4</a:t>
            </a:r>
            <a:r>
              <a:rPr lang="en-US" baseline="30000" dirty="0" smtClean="0">
                <a:sym typeface="Wingdings"/>
              </a:rPr>
              <a:t>th</a:t>
            </a:r>
            <a:r>
              <a:rPr lang="en-US" dirty="0" smtClean="0">
                <a:sym typeface="Wingdings"/>
              </a:rPr>
              <a:t> ventricle</a:t>
            </a:r>
          </a:p>
          <a:p>
            <a:pPr lvl="2"/>
            <a:r>
              <a:rPr lang="en-US" dirty="0" smtClean="0">
                <a:sym typeface="Wingdings"/>
              </a:rPr>
              <a:t>Not rule but can be helpful to suggest vessel</a:t>
            </a:r>
            <a:endParaRPr lang="en-US" dirty="0" smtClean="0"/>
          </a:p>
          <a:p>
            <a:pPr lvl="1"/>
            <a:r>
              <a:rPr lang="en-US" dirty="0" smtClean="0"/>
              <a:t>+/- Intraventricular hemorrhage</a:t>
            </a:r>
          </a:p>
          <a:p>
            <a:r>
              <a:rPr lang="en-US" dirty="0" smtClean="0"/>
              <a:t>MRI can be helpful if CT </a:t>
            </a:r>
            <a:r>
              <a:rPr lang="en-US" dirty="0" err="1" smtClean="0"/>
              <a:t>neg</a:t>
            </a:r>
            <a:r>
              <a:rPr lang="en-US" dirty="0" smtClean="0"/>
              <a:t> and suspicion high</a:t>
            </a:r>
          </a:p>
          <a:p>
            <a:pPr lvl="1"/>
            <a:r>
              <a:rPr lang="en-US" dirty="0" smtClean="0"/>
              <a:t>FLAIR more sensitive than CT</a:t>
            </a:r>
          </a:p>
          <a:p>
            <a:pPr marL="0" indent="0">
              <a:buNone/>
            </a:pPr>
            <a:r>
              <a:rPr lang="en-US" dirty="0" smtClean="0"/>
              <a:t>After spontaneous diagnosis made </a:t>
            </a:r>
            <a:r>
              <a:rPr lang="en-US" dirty="0" smtClean="0">
                <a:sym typeface="Wingdings"/>
              </a:rPr>
              <a:t> find cause</a:t>
            </a:r>
          </a:p>
          <a:p>
            <a:r>
              <a:rPr lang="en-US" dirty="0" smtClean="0">
                <a:sym typeface="Wingdings"/>
              </a:rPr>
              <a:t>CTA: 90-95% positive if aneurysm ≥ 2mm</a:t>
            </a:r>
          </a:p>
          <a:p>
            <a:r>
              <a:rPr lang="en-US" dirty="0" smtClean="0">
                <a:sym typeface="Wingdings"/>
              </a:rPr>
              <a:t>MRA: 85-95% sensitive for </a:t>
            </a:r>
            <a:r>
              <a:rPr lang="en-US" dirty="0">
                <a:sym typeface="Wingdings"/>
              </a:rPr>
              <a:t>aneurysm ≥ </a:t>
            </a:r>
            <a:r>
              <a:rPr lang="en-US" dirty="0" smtClean="0">
                <a:sym typeface="Wingdings"/>
              </a:rPr>
              <a:t>3mm</a:t>
            </a:r>
          </a:p>
          <a:p>
            <a:r>
              <a:rPr lang="en-US" dirty="0" smtClean="0">
                <a:sym typeface="Wingdings"/>
              </a:rPr>
              <a:t>Digital subtraction angiography: can also treat</a:t>
            </a:r>
          </a:p>
          <a:p>
            <a:r>
              <a:rPr lang="en-US" dirty="0" smtClean="0">
                <a:sym typeface="Wingdings"/>
              </a:rPr>
              <a:t>All above also evaluate for vascular malformations </a:t>
            </a:r>
            <a:endParaRPr lang="en-US" dirty="0" smtClean="0"/>
          </a:p>
        </p:txBody>
      </p:sp>
      <p:pic>
        <p:nvPicPr>
          <p:cNvPr id="5" name="Picture 4"/>
          <p:cNvPicPr>
            <a:picLocks noChangeAspect="1"/>
          </p:cNvPicPr>
          <p:nvPr/>
        </p:nvPicPr>
        <p:blipFill>
          <a:blip r:embed="rId3"/>
          <a:stretch>
            <a:fillRect/>
          </a:stretch>
        </p:blipFill>
        <p:spPr>
          <a:xfrm>
            <a:off x="5322763" y="3865726"/>
            <a:ext cx="3437502" cy="2814034"/>
          </a:xfrm>
          <a:prstGeom prst="rect">
            <a:avLst/>
          </a:prstGeom>
        </p:spPr>
      </p:pic>
      <p:pic>
        <p:nvPicPr>
          <p:cNvPr id="6" name="Picture 5" descr="z initial SAH 4.jpg"/>
          <p:cNvPicPr>
            <a:picLocks noChangeAspect="1"/>
          </p:cNvPicPr>
          <p:nvPr/>
        </p:nvPicPr>
        <p:blipFill rotWithShape="1">
          <a:blip r:embed="rId4">
            <a:extLst>
              <a:ext uri="{28A0092B-C50C-407E-A947-70E740481C1C}">
                <a14:useLocalDpi xmlns:a14="http://schemas.microsoft.com/office/drawing/2010/main" val="0"/>
              </a:ext>
            </a:extLst>
          </a:blip>
          <a:srcRect t="11632" b="26688"/>
          <a:stretch/>
        </p:blipFill>
        <p:spPr>
          <a:xfrm>
            <a:off x="5239657" y="760119"/>
            <a:ext cx="3583578" cy="3064911"/>
          </a:xfrm>
          <a:prstGeom prst="rect">
            <a:avLst/>
          </a:prstGeom>
        </p:spPr>
      </p:pic>
      <p:sp>
        <p:nvSpPr>
          <p:cNvPr id="7" name="TextBox 6"/>
          <p:cNvSpPr txBox="1"/>
          <p:nvPr/>
        </p:nvSpPr>
        <p:spPr>
          <a:xfrm>
            <a:off x="5239656" y="239611"/>
            <a:ext cx="3796767" cy="523220"/>
          </a:xfrm>
          <a:prstGeom prst="rect">
            <a:avLst/>
          </a:prstGeom>
          <a:noFill/>
        </p:spPr>
        <p:txBody>
          <a:bodyPr wrap="square" rtlCol="0">
            <a:spAutoFit/>
          </a:bodyPr>
          <a:lstStyle/>
          <a:p>
            <a:r>
              <a:rPr lang="en-US" sz="1400" dirty="0" smtClean="0"/>
              <a:t>Below: Axial NECT image of the brain showing SAH in the basilar cisterns and </a:t>
            </a:r>
            <a:r>
              <a:rPr lang="en-US" sz="1400" dirty="0" err="1" smtClean="0"/>
              <a:t>sylvian</a:t>
            </a:r>
            <a:r>
              <a:rPr lang="en-US" sz="1400" dirty="0" smtClean="0"/>
              <a:t> fissures</a:t>
            </a:r>
            <a:endParaRPr lang="en-US" sz="1400" dirty="0"/>
          </a:p>
        </p:txBody>
      </p:sp>
      <p:sp>
        <p:nvSpPr>
          <p:cNvPr id="4" name="Rectangle 3"/>
          <p:cNvSpPr/>
          <p:nvPr/>
        </p:nvSpPr>
        <p:spPr>
          <a:xfrm>
            <a:off x="1258937" y="6611779"/>
            <a:ext cx="7885064" cy="246221"/>
          </a:xfrm>
          <a:prstGeom prst="rect">
            <a:avLst/>
          </a:prstGeom>
        </p:spPr>
        <p:txBody>
          <a:bodyPr wrap="square">
            <a:spAutoFit/>
          </a:bodyPr>
          <a:lstStyle/>
          <a:p>
            <a:pPr algn="r"/>
            <a:r>
              <a:rPr lang="en-US" sz="1000" dirty="0" smtClean="0"/>
              <a:t>Image from Robbins </a:t>
            </a:r>
            <a:r>
              <a:rPr lang="en-US" sz="1000" dirty="0"/>
              <a:t>&amp; </a:t>
            </a:r>
            <a:r>
              <a:rPr lang="en-US" sz="1000" dirty="0" err="1"/>
              <a:t>Cotran</a:t>
            </a:r>
            <a:r>
              <a:rPr lang="en-US" sz="1000" dirty="0"/>
              <a:t> Pathologic Basis of Disease: With STUDENT CONSULT Online Access, 8e (Robbins Pathology) 8th Edition </a:t>
            </a:r>
          </a:p>
        </p:txBody>
      </p:sp>
    </p:spTree>
    <p:extLst>
      <p:ext uri="{BB962C8B-B14F-4D97-AF65-F5344CB8AC3E}">
        <p14:creationId xmlns:p14="http://schemas.microsoft.com/office/powerpoint/2010/main" val="11776977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Aneurysmal SAH</a:t>
            </a:r>
          </a:p>
        </p:txBody>
      </p:sp>
      <p:sp>
        <p:nvSpPr>
          <p:cNvPr id="3" name="Content Placeholder 2"/>
          <p:cNvSpPr>
            <a:spLocks noGrp="1"/>
          </p:cNvSpPr>
          <p:nvPr>
            <p:ph idx="1"/>
          </p:nvPr>
        </p:nvSpPr>
        <p:spPr>
          <a:xfrm>
            <a:off x="194818" y="1600200"/>
            <a:ext cx="4968852" cy="5169894"/>
          </a:xfrm>
        </p:spPr>
        <p:txBody>
          <a:bodyPr>
            <a:normAutofit fontScale="55000" lnSpcReduction="20000"/>
          </a:bodyPr>
          <a:lstStyle/>
          <a:p>
            <a:r>
              <a:rPr lang="en-US" sz="3600" dirty="0"/>
              <a:t>Complications</a:t>
            </a:r>
          </a:p>
          <a:p>
            <a:pPr lvl="1"/>
            <a:r>
              <a:rPr lang="en-US" sz="2900" dirty="0" err="1"/>
              <a:t>Rebleeding</a:t>
            </a:r>
            <a:r>
              <a:rPr lang="en-US" sz="2900" dirty="0"/>
              <a:t> (common in first 6 </a:t>
            </a:r>
            <a:r>
              <a:rPr lang="en-US" sz="2900" dirty="0" err="1"/>
              <a:t>hrs</a:t>
            </a:r>
            <a:r>
              <a:rPr lang="en-US" sz="2900" dirty="0" smtClean="0"/>
              <a:t>)</a:t>
            </a:r>
          </a:p>
          <a:p>
            <a:pPr lvl="2"/>
            <a:r>
              <a:rPr lang="en-US" sz="2500" dirty="0" smtClean="0"/>
              <a:t>20% within first 2 weeks</a:t>
            </a:r>
            <a:endParaRPr lang="en-US" sz="2500" dirty="0"/>
          </a:p>
          <a:p>
            <a:pPr lvl="1"/>
            <a:r>
              <a:rPr lang="en-US" sz="2900" dirty="0" smtClean="0"/>
              <a:t>Vasospasm</a:t>
            </a:r>
          </a:p>
          <a:p>
            <a:pPr lvl="2"/>
            <a:r>
              <a:rPr lang="en-US" sz="2500" dirty="0" smtClean="0"/>
              <a:t>Imaging evidence in 50-70% of patients</a:t>
            </a:r>
            <a:r>
              <a:rPr lang="en-US" sz="2500" baseline="30000" dirty="0"/>
              <a:t> </a:t>
            </a:r>
            <a:r>
              <a:rPr lang="en-US" sz="2500" baseline="30000" dirty="0" smtClean="0"/>
              <a:t>(E)</a:t>
            </a:r>
            <a:endParaRPr lang="en-US" sz="2500" dirty="0" smtClean="0"/>
          </a:p>
          <a:p>
            <a:pPr lvl="2"/>
            <a:r>
              <a:rPr lang="en-US" sz="2500" dirty="0" smtClean="0"/>
              <a:t>5-15 days after SAH</a:t>
            </a:r>
            <a:r>
              <a:rPr lang="en-US" sz="2500" baseline="30000" dirty="0" smtClean="0"/>
              <a:t>SOURCE</a:t>
            </a:r>
            <a:endParaRPr lang="en-US" sz="2500" dirty="0"/>
          </a:p>
          <a:p>
            <a:pPr lvl="1"/>
            <a:r>
              <a:rPr lang="en-US" sz="2900" dirty="0"/>
              <a:t>Hydrocephalus</a:t>
            </a:r>
          </a:p>
          <a:p>
            <a:pPr lvl="2"/>
            <a:r>
              <a:rPr lang="en-US" sz="2500" dirty="0" smtClean="0"/>
              <a:t>90% at presentation</a:t>
            </a:r>
          </a:p>
          <a:p>
            <a:r>
              <a:rPr lang="en-US" sz="3600" dirty="0" smtClean="0"/>
              <a:t>Treatment</a:t>
            </a:r>
          </a:p>
          <a:p>
            <a:pPr lvl="1"/>
            <a:r>
              <a:rPr lang="en-US" sz="2900" dirty="0" smtClean="0"/>
              <a:t>Percutaneous coil embolization by Neuro IR</a:t>
            </a:r>
          </a:p>
          <a:p>
            <a:pPr lvl="2"/>
            <a:r>
              <a:rPr lang="en-US" sz="2500" dirty="0" smtClean="0"/>
              <a:t>Less invasive and better clinical outcome</a:t>
            </a:r>
            <a:r>
              <a:rPr lang="en-US" sz="2500" baseline="30000" dirty="0" smtClean="0"/>
              <a:t>(F)</a:t>
            </a:r>
            <a:endParaRPr lang="en-US" sz="2500" dirty="0" smtClean="0"/>
          </a:p>
          <a:p>
            <a:pPr lvl="2"/>
            <a:r>
              <a:rPr lang="en-US" sz="2500" dirty="0" smtClean="0"/>
              <a:t>Higher risk of rebleeding</a:t>
            </a:r>
            <a:r>
              <a:rPr lang="en-US" sz="2500" baseline="30000" dirty="0" smtClean="0"/>
              <a:t>SOURCE2</a:t>
            </a:r>
            <a:endParaRPr lang="en-US" sz="2500" dirty="0" smtClean="0"/>
          </a:p>
          <a:p>
            <a:pPr lvl="1"/>
            <a:r>
              <a:rPr lang="en-US" sz="2900" dirty="0" err="1" smtClean="0"/>
              <a:t>Microneurosurgical</a:t>
            </a:r>
            <a:r>
              <a:rPr lang="en-US" sz="2900" dirty="0" smtClean="0"/>
              <a:t> clipping</a:t>
            </a:r>
            <a:endParaRPr lang="en-US" sz="2900" dirty="0"/>
          </a:p>
          <a:p>
            <a:endParaRPr lang="en-US" dirty="0"/>
          </a:p>
        </p:txBody>
      </p:sp>
      <p:pic>
        <p:nvPicPr>
          <p:cNvPr id="4" name="Picture 3" descr="intial CTA 5.jpg"/>
          <p:cNvPicPr>
            <a:picLocks noChangeAspect="1"/>
          </p:cNvPicPr>
          <p:nvPr/>
        </p:nvPicPr>
        <p:blipFill rotWithShape="1">
          <a:blip r:embed="rId3">
            <a:extLst>
              <a:ext uri="{28A0092B-C50C-407E-A947-70E740481C1C}">
                <a14:useLocalDpi xmlns:a14="http://schemas.microsoft.com/office/drawing/2010/main" val="0"/>
              </a:ext>
            </a:extLst>
          </a:blip>
          <a:srcRect l="8896" r="10465"/>
          <a:stretch/>
        </p:blipFill>
        <p:spPr>
          <a:xfrm>
            <a:off x="5163670" y="1463740"/>
            <a:ext cx="3841268" cy="3935857"/>
          </a:xfrm>
          <a:prstGeom prst="rect">
            <a:avLst/>
          </a:prstGeom>
        </p:spPr>
      </p:pic>
      <p:sp>
        <p:nvSpPr>
          <p:cNvPr id="5" name="TextBox 4"/>
          <p:cNvSpPr txBox="1"/>
          <p:nvPr/>
        </p:nvSpPr>
        <p:spPr>
          <a:xfrm>
            <a:off x="5163670" y="5399597"/>
            <a:ext cx="3841268" cy="1077218"/>
          </a:xfrm>
          <a:prstGeom prst="rect">
            <a:avLst/>
          </a:prstGeom>
          <a:noFill/>
        </p:spPr>
        <p:txBody>
          <a:bodyPr wrap="square" rtlCol="0">
            <a:spAutoFit/>
          </a:bodyPr>
          <a:lstStyle/>
          <a:p>
            <a:r>
              <a:rPr lang="en-US" sz="1600" dirty="0" smtClean="0"/>
              <a:t>Sagittal CTA w/ bone subtraction of the head of the same patient on the prior slide showing a </a:t>
            </a:r>
            <a:r>
              <a:rPr lang="en-US" sz="1600" dirty="0" smtClean="0">
                <a:solidFill>
                  <a:srgbClr val="FF0000"/>
                </a:solidFill>
              </a:rPr>
              <a:t>large aneurysm </a:t>
            </a:r>
            <a:r>
              <a:rPr lang="en-US" sz="1600" dirty="0" smtClean="0"/>
              <a:t>from the anterior communicating artery.</a:t>
            </a:r>
            <a:endParaRPr lang="en-US" sz="1600" dirty="0"/>
          </a:p>
        </p:txBody>
      </p:sp>
      <p:sp>
        <p:nvSpPr>
          <p:cNvPr id="6" name="Oval 5"/>
          <p:cNvSpPr/>
          <p:nvPr/>
        </p:nvSpPr>
        <p:spPr>
          <a:xfrm>
            <a:off x="6391618" y="3222356"/>
            <a:ext cx="472287" cy="38836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074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Intracerebral hemorrhage</a:t>
            </a:r>
            <a:endParaRPr lang="en-US" dirty="0"/>
          </a:p>
        </p:txBody>
      </p:sp>
      <p:sp>
        <p:nvSpPr>
          <p:cNvPr id="3" name="Content Placeholder 2"/>
          <p:cNvSpPr>
            <a:spLocks noGrp="1"/>
          </p:cNvSpPr>
          <p:nvPr>
            <p:ph idx="1"/>
          </p:nvPr>
        </p:nvSpPr>
        <p:spPr/>
        <p:txBody>
          <a:bodyPr anchor="t"/>
          <a:lstStyle/>
          <a:p>
            <a:pPr marL="0" indent="0">
              <a:buNone/>
            </a:pPr>
            <a:r>
              <a:rPr lang="en-US" sz="2400" dirty="0" smtClean="0"/>
              <a:t>Please watch the following two short videos:</a:t>
            </a:r>
          </a:p>
          <a:p>
            <a:pPr marL="0" indent="0">
              <a:buNone/>
            </a:pPr>
            <a:r>
              <a:rPr lang="en-US" sz="2400" dirty="0" smtClean="0"/>
              <a:t>Lobar hemorrhage</a:t>
            </a:r>
          </a:p>
          <a:p>
            <a:pPr marL="0" indent="0">
              <a:buNone/>
            </a:pPr>
            <a:r>
              <a:rPr lang="en-US" sz="2400" dirty="0">
                <a:hlinkClick r:id="rId2"/>
              </a:rPr>
              <a:t>https://www.youtube.com/watch?v=7-</a:t>
            </a:r>
            <a:r>
              <a:rPr lang="en-US" sz="2400" dirty="0" smtClean="0">
                <a:hlinkClick r:id="rId2"/>
              </a:rPr>
              <a:t>IS9OBWIvg</a:t>
            </a:r>
            <a:endParaRPr lang="en-US" sz="2400" dirty="0" smtClean="0"/>
          </a:p>
          <a:p>
            <a:pPr marL="0" indent="0">
              <a:buNone/>
            </a:pPr>
            <a:r>
              <a:rPr lang="en-US" sz="2400" dirty="0" smtClean="0"/>
              <a:t>Hypertensive hemorrhage</a:t>
            </a:r>
          </a:p>
          <a:p>
            <a:pPr marL="0" indent="0">
              <a:buNone/>
            </a:pPr>
            <a:r>
              <a:rPr lang="en-US" sz="2400" dirty="0">
                <a:hlinkClick r:id="rId3"/>
              </a:rPr>
              <a:t>https://www.youtube.com/watch?v=</a:t>
            </a:r>
            <a:r>
              <a:rPr lang="en-US" sz="2400" dirty="0" smtClean="0">
                <a:hlinkClick r:id="rId3"/>
              </a:rPr>
              <a:t>d8G7zEXzKRk</a:t>
            </a:r>
            <a:endParaRPr lang="en-US" sz="2400" dirty="0" smtClean="0"/>
          </a:p>
          <a:p>
            <a:pPr marL="0" indent="0">
              <a:buNone/>
            </a:pPr>
            <a:endParaRPr lang="en-US" sz="2400" dirty="0" smtClean="0"/>
          </a:p>
          <a:p>
            <a:pPr marL="0" indent="0">
              <a:buNone/>
            </a:pPr>
            <a:endParaRPr lang="en-US" sz="2400" dirty="0" smtClean="0"/>
          </a:p>
          <a:p>
            <a:pPr marL="0" indent="0">
              <a:buNone/>
            </a:pPr>
            <a:endParaRPr lang="en-US" dirty="0"/>
          </a:p>
        </p:txBody>
      </p:sp>
    </p:spTree>
    <p:extLst>
      <p:ext uri="{BB962C8B-B14F-4D97-AF65-F5344CB8AC3E}">
        <p14:creationId xmlns:p14="http://schemas.microsoft.com/office/powerpoint/2010/main" val="1599556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Hydrocephalus</a:t>
            </a:r>
            <a:endParaRPr lang="en-US" dirty="0"/>
          </a:p>
        </p:txBody>
      </p:sp>
      <p:sp>
        <p:nvSpPr>
          <p:cNvPr id="3" name="Content Placeholder 2"/>
          <p:cNvSpPr>
            <a:spLocks noGrp="1"/>
          </p:cNvSpPr>
          <p:nvPr>
            <p:ph idx="1"/>
          </p:nvPr>
        </p:nvSpPr>
        <p:spPr>
          <a:xfrm>
            <a:off x="457200" y="1600200"/>
            <a:ext cx="4381117" cy="4525963"/>
          </a:xfrm>
        </p:spPr>
        <p:txBody>
          <a:bodyPr anchor="t">
            <a:normAutofit fontScale="70000" lnSpcReduction="20000"/>
          </a:bodyPr>
          <a:lstStyle/>
          <a:p>
            <a:pPr marL="0" indent="0">
              <a:lnSpc>
                <a:spcPct val="100000"/>
              </a:lnSpc>
              <a:buNone/>
            </a:pPr>
            <a:r>
              <a:rPr lang="en-US" dirty="0" smtClean="0"/>
              <a:t>Communication hydrocephalus (</a:t>
            </a:r>
            <a:r>
              <a:rPr lang="en-US" dirty="0" err="1" smtClean="0"/>
              <a:t>comm</a:t>
            </a:r>
            <a:r>
              <a:rPr lang="en-US" dirty="0" smtClean="0"/>
              <a:t> hydro)</a:t>
            </a:r>
          </a:p>
          <a:p>
            <a:pPr>
              <a:lnSpc>
                <a:spcPct val="100000"/>
              </a:lnSpc>
            </a:pPr>
            <a:r>
              <a:rPr lang="en-US" dirty="0" smtClean="0"/>
              <a:t>Either due to reduced absorption by arachnoid granulations</a:t>
            </a:r>
          </a:p>
          <a:p>
            <a:pPr lvl="1">
              <a:lnSpc>
                <a:spcPct val="100000"/>
              </a:lnSpc>
            </a:pPr>
            <a:r>
              <a:rPr lang="en-US" dirty="0" smtClean="0"/>
              <a:t>Ex. after subarachnoid hemorrhage</a:t>
            </a:r>
          </a:p>
          <a:p>
            <a:pPr>
              <a:lnSpc>
                <a:spcPct val="100000"/>
              </a:lnSpc>
            </a:pPr>
            <a:r>
              <a:rPr lang="en-US" dirty="0" smtClean="0"/>
              <a:t>Or increased CSF production</a:t>
            </a:r>
          </a:p>
          <a:p>
            <a:pPr lvl="1">
              <a:lnSpc>
                <a:spcPct val="100000"/>
              </a:lnSpc>
            </a:pPr>
            <a:r>
              <a:rPr lang="en-US" dirty="0" smtClean="0"/>
              <a:t>Ex. Choroid plexus papilloma</a:t>
            </a:r>
          </a:p>
          <a:p>
            <a:pPr marL="0" indent="0">
              <a:lnSpc>
                <a:spcPct val="100000"/>
              </a:lnSpc>
              <a:buNone/>
            </a:pPr>
            <a:endParaRPr lang="en-US" dirty="0" smtClean="0"/>
          </a:p>
          <a:p>
            <a:pPr marL="0" indent="0">
              <a:lnSpc>
                <a:spcPct val="100000"/>
              </a:lnSpc>
              <a:buNone/>
            </a:pPr>
            <a:r>
              <a:rPr lang="en-US" dirty="0" smtClean="0"/>
              <a:t>Obstructive hydrocephalus (</a:t>
            </a:r>
            <a:r>
              <a:rPr lang="en-US" dirty="0" err="1"/>
              <a:t>o</a:t>
            </a:r>
            <a:r>
              <a:rPr lang="en-US" dirty="0" err="1" smtClean="0"/>
              <a:t>bst</a:t>
            </a:r>
            <a:r>
              <a:rPr lang="en-US" dirty="0" smtClean="0"/>
              <a:t> hydro)</a:t>
            </a:r>
          </a:p>
          <a:p>
            <a:pPr>
              <a:lnSpc>
                <a:spcPct val="100000"/>
              </a:lnSpc>
            </a:pPr>
            <a:r>
              <a:rPr lang="en-US" dirty="0" smtClean="0"/>
              <a:t>Blockage of CSF from flowing out of the ventricles</a:t>
            </a:r>
          </a:p>
          <a:p>
            <a:pPr lvl="1">
              <a:lnSpc>
                <a:spcPct val="100000"/>
              </a:lnSpc>
            </a:pPr>
            <a:r>
              <a:rPr lang="en-US" dirty="0" smtClean="0"/>
              <a:t>Obstructing mass or congenital </a:t>
            </a:r>
            <a:r>
              <a:rPr lang="en-US" dirty="0" err="1" smtClean="0"/>
              <a:t>aqueductal</a:t>
            </a:r>
            <a:r>
              <a:rPr lang="en-US" dirty="0" smtClean="0"/>
              <a:t> stenosis</a:t>
            </a:r>
          </a:p>
        </p:txBody>
      </p:sp>
      <p:pic>
        <p:nvPicPr>
          <p:cNvPr id="4" name="Picture 3"/>
          <p:cNvPicPr>
            <a:picLocks noChangeAspect="1"/>
          </p:cNvPicPr>
          <p:nvPr/>
        </p:nvPicPr>
        <p:blipFill>
          <a:blip r:embed="rId3"/>
          <a:stretch>
            <a:fillRect/>
          </a:stretch>
        </p:blipFill>
        <p:spPr>
          <a:xfrm>
            <a:off x="4911782" y="1034489"/>
            <a:ext cx="4064000" cy="4406900"/>
          </a:xfrm>
          <a:prstGeom prst="rect">
            <a:avLst/>
          </a:prstGeom>
        </p:spPr>
      </p:pic>
      <p:sp>
        <p:nvSpPr>
          <p:cNvPr id="6" name="TextBox 5"/>
          <p:cNvSpPr txBox="1"/>
          <p:nvPr/>
        </p:nvSpPr>
        <p:spPr>
          <a:xfrm>
            <a:off x="4911782" y="5441389"/>
            <a:ext cx="4064000" cy="830997"/>
          </a:xfrm>
          <a:prstGeom prst="rect">
            <a:avLst/>
          </a:prstGeom>
          <a:noFill/>
        </p:spPr>
        <p:txBody>
          <a:bodyPr wrap="square" rtlCol="0">
            <a:spAutoFit/>
          </a:bodyPr>
          <a:lstStyle/>
          <a:p>
            <a:r>
              <a:rPr lang="en-US" sz="1600" dirty="0" smtClean="0"/>
              <a:t>T1 post Gd axial image showing a large enhancing choroid plexus papilloma in the third ventricle with severe hydrocephalus.</a:t>
            </a:r>
            <a:endParaRPr lang="en-US" sz="1600" dirty="0"/>
          </a:p>
        </p:txBody>
      </p:sp>
      <p:sp>
        <p:nvSpPr>
          <p:cNvPr id="5" name="Rectangle 4"/>
          <p:cNvSpPr/>
          <p:nvPr/>
        </p:nvSpPr>
        <p:spPr>
          <a:xfrm>
            <a:off x="4572000" y="6611779"/>
            <a:ext cx="4572000" cy="246221"/>
          </a:xfrm>
          <a:prstGeom prst="rect">
            <a:avLst/>
          </a:prstGeom>
        </p:spPr>
        <p:txBody>
          <a:bodyPr>
            <a:spAutoFit/>
          </a:bodyPr>
          <a:lstStyle/>
          <a:p>
            <a:pPr algn="r"/>
            <a:r>
              <a:rPr lang="en-US" sz="1000" dirty="0" smtClean="0"/>
              <a:t>Image from http</a:t>
            </a:r>
            <a:r>
              <a:rPr lang="en-US" sz="1000" dirty="0"/>
              <a:t>://</a:t>
            </a:r>
            <a:r>
              <a:rPr lang="en-US" sz="1000" dirty="0" err="1"/>
              <a:t>www.pedsradiology.com</a:t>
            </a:r>
            <a:r>
              <a:rPr lang="en-US" sz="1000" dirty="0"/>
              <a:t>/</a:t>
            </a:r>
            <a:r>
              <a:rPr lang="en-US" sz="1000" dirty="0" err="1"/>
              <a:t>Historyanswer.aspx?qid</a:t>
            </a:r>
            <a:r>
              <a:rPr lang="en-US" sz="1000" dirty="0"/>
              <a:t>=118&amp;fid=1</a:t>
            </a:r>
          </a:p>
        </p:txBody>
      </p:sp>
    </p:spTree>
    <p:extLst>
      <p:ext uri="{BB962C8B-B14F-4D97-AF65-F5344CB8AC3E}">
        <p14:creationId xmlns:p14="http://schemas.microsoft.com/office/powerpoint/2010/main" val="14142592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496565" cy="4970465"/>
          </a:xfrm>
        </p:spPr>
        <p:txBody>
          <a:bodyPr anchor="t">
            <a:normAutofit fontScale="62500" lnSpcReduction="20000"/>
          </a:bodyPr>
          <a:lstStyle/>
          <a:p>
            <a:pPr marL="0" indent="0">
              <a:lnSpc>
                <a:spcPct val="100000"/>
              </a:lnSpc>
              <a:buNone/>
            </a:pPr>
            <a:r>
              <a:rPr lang="en-US" dirty="0" smtClean="0"/>
              <a:t>Imaging</a:t>
            </a:r>
          </a:p>
          <a:p>
            <a:pPr marL="0" indent="0">
              <a:lnSpc>
                <a:spcPct val="100000"/>
              </a:lnSpc>
              <a:buNone/>
            </a:pPr>
            <a:endParaRPr lang="en-US" dirty="0"/>
          </a:p>
          <a:p>
            <a:pPr>
              <a:lnSpc>
                <a:spcPct val="100000"/>
              </a:lnSpc>
            </a:pPr>
            <a:r>
              <a:rPr lang="en-US" dirty="0" err="1"/>
              <a:t>Comm</a:t>
            </a:r>
            <a:r>
              <a:rPr lang="en-US" dirty="0"/>
              <a:t> hydro usually has diffuse symmetric dilatation of the </a:t>
            </a:r>
            <a:r>
              <a:rPr lang="en-US" dirty="0" smtClean="0"/>
              <a:t>ventricles</a:t>
            </a:r>
          </a:p>
          <a:p>
            <a:pPr>
              <a:lnSpc>
                <a:spcPct val="100000"/>
              </a:lnSpc>
            </a:pPr>
            <a:endParaRPr lang="en-US" dirty="0"/>
          </a:p>
          <a:p>
            <a:pPr>
              <a:lnSpc>
                <a:spcPct val="100000"/>
              </a:lnSpc>
            </a:pPr>
            <a:r>
              <a:rPr lang="en-US" dirty="0" err="1"/>
              <a:t>Obstr</a:t>
            </a:r>
            <a:r>
              <a:rPr lang="en-US" dirty="0"/>
              <a:t> hydro may have asymmetric involvement of the ventricles depending on location, 4</a:t>
            </a:r>
            <a:r>
              <a:rPr lang="en-US" baseline="30000" dirty="0"/>
              <a:t>th</a:t>
            </a:r>
            <a:r>
              <a:rPr lang="en-US" dirty="0"/>
              <a:t> ventricle not </a:t>
            </a:r>
            <a:r>
              <a:rPr lang="en-US" dirty="0" smtClean="0"/>
              <a:t>dilated</a:t>
            </a:r>
          </a:p>
          <a:p>
            <a:pPr>
              <a:lnSpc>
                <a:spcPct val="100000"/>
              </a:lnSpc>
            </a:pPr>
            <a:endParaRPr lang="en-US" dirty="0" smtClean="0"/>
          </a:p>
          <a:p>
            <a:pPr marL="0" indent="0">
              <a:lnSpc>
                <a:spcPct val="100000"/>
              </a:lnSpc>
              <a:buNone/>
            </a:pPr>
            <a:r>
              <a:rPr lang="en-US" dirty="0" err="1" smtClean="0"/>
              <a:t>Comm</a:t>
            </a:r>
            <a:r>
              <a:rPr lang="en-US" dirty="0" smtClean="0"/>
              <a:t> hydro vs. brain volume loss </a:t>
            </a:r>
          </a:p>
          <a:p>
            <a:pPr>
              <a:lnSpc>
                <a:spcPct val="100000"/>
              </a:lnSpc>
            </a:pPr>
            <a:r>
              <a:rPr lang="en-US" dirty="0" smtClean="0"/>
              <a:t>Both have large ventricles but factors that suggest hydro include dilatation of temporal horns and third ventricle, periventricular interstitial edema, among others</a:t>
            </a:r>
          </a:p>
          <a:p>
            <a:pPr>
              <a:lnSpc>
                <a:spcPct val="100000"/>
              </a:lnSpc>
            </a:pPr>
            <a:endParaRPr lang="en-US" dirty="0"/>
          </a:p>
          <a:p>
            <a:pPr marL="0" indent="0">
              <a:buNone/>
            </a:pPr>
            <a:endParaRPr lang="en-US" dirty="0"/>
          </a:p>
        </p:txBody>
      </p:sp>
      <p:sp>
        <p:nvSpPr>
          <p:cNvPr id="4" name="Title 1"/>
          <p:cNvSpPr>
            <a:spLocks noGrp="1"/>
          </p:cNvSpPr>
          <p:nvPr>
            <p:ph type="title"/>
          </p:nvPr>
        </p:nvSpPr>
        <p:spPr/>
        <p:txBody>
          <a:bodyPr/>
          <a:lstStyle/>
          <a:p>
            <a:pPr algn="l"/>
            <a:r>
              <a:rPr lang="en-US" dirty="0" smtClean="0"/>
              <a:t>Hydrocephalus</a:t>
            </a:r>
            <a:endParaRPr lang="en-US" dirty="0"/>
          </a:p>
        </p:txBody>
      </p:sp>
      <p:pic>
        <p:nvPicPr>
          <p:cNvPr id="2" name="Picture 1"/>
          <p:cNvPicPr>
            <a:picLocks noChangeAspect="1"/>
          </p:cNvPicPr>
          <p:nvPr/>
        </p:nvPicPr>
        <p:blipFill>
          <a:blip r:embed="rId2"/>
          <a:stretch>
            <a:fillRect/>
          </a:stretch>
        </p:blipFill>
        <p:spPr>
          <a:xfrm>
            <a:off x="5269003" y="1175021"/>
            <a:ext cx="3662469" cy="4513403"/>
          </a:xfrm>
          <a:prstGeom prst="rect">
            <a:avLst/>
          </a:prstGeom>
        </p:spPr>
      </p:pic>
      <p:sp>
        <p:nvSpPr>
          <p:cNvPr id="5" name="TextBox 4"/>
          <p:cNvSpPr txBox="1"/>
          <p:nvPr/>
        </p:nvSpPr>
        <p:spPr>
          <a:xfrm>
            <a:off x="5269003" y="5741461"/>
            <a:ext cx="3662469" cy="954107"/>
          </a:xfrm>
          <a:prstGeom prst="rect">
            <a:avLst/>
          </a:prstGeom>
          <a:noFill/>
        </p:spPr>
        <p:txBody>
          <a:bodyPr wrap="square" rtlCol="0">
            <a:spAutoFit/>
          </a:bodyPr>
          <a:lstStyle/>
          <a:p>
            <a:r>
              <a:rPr lang="en-US" sz="1400" dirty="0" smtClean="0"/>
              <a:t>T1 weighted image of the brain demonstrates enlarged bilateral ventricles  in a patient with with normal pressure hydrocephalus (a type of </a:t>
            </a:r>
            <a:r>
              <a:rPr lang="en-US" sz="1400" dirty="0"/>
              <a:t>communicating hydrocephalus </a:t>
            </a:r>
            <a:r>
              <a:rPr lang="en-US" sz="1400" dirty="0" smtClean="0"/>
              <a:t>).</a:t>
            </a:r>
            <a:endParaRPr lang="en-US" sz="1400" dirty="0"/>
          </a:p>
        </p:txBody>
      </p:sp>
    </p:spTree>
    <p:extLst>
      <p:ext uri="{BB962C8B-B14F-4D97-AF65-F5344CB8AC3E}">
        <p14:creationId xmlns:p14="http://schemas.microsoft.com/office/powerpoint/2010/main" val="35682452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Acute obstructive hydrocephalus</a:t>
            </a:r>
            <a:endParaRPr lang="en-US" dirty="0"/>
          </a:p>
        </p:txBody>
      </p:sp>
      <p:sp>
        <p:nvSpPr>
          <p:cNvPr id="3" name="Content Placeholder 2"/>
          <p:cNvSpPr>
            <a:spLocks noGrp="1"/>
          </p:cNvSpPr>
          <p:nvPr>
            <p:ph idx="1"/>
          </p:nvPr>
        </p:nvSpPr>
        <p:spPr>
          <a:xfrm>
            <a:off x="457200" y="1600200"/>
            <a:ext cx="4213193" cy="4525963"/>
          </a:xfrm>
        </p:spPr>
        <p:txBody>
          <a:bodyPr anchor="t">
            <a:normAutofit fontScale="70000" lnSpcReduction="20000"/>
          </a:bodyPr>
          <a:lstStyle/>
          <a:p>
            <a:pPr marL="0" indent="0">
              <a:lnSpc>
                <a:spcPct val="100000"/>
              </a:lnSpc>
              <a:buNone/>
            </a:pPr>
            <a:r>
              <a:rPr lang="en-US" dirty="0"/>
              <a:t>Note that only acute obstructive hydro is usually an emergency</a:t>
            </a:r>
          </a:p>
          <a:p>
            <a:pPr>
              <a:lnSpc>
                <a:spcPct val="100000"/>
              </a:lnSpc>
            </a:pPr>
            <a:endParaRPr lang="en-US" dirty="0"/>
          </a:p>
          <a:p>
            <a:pPr>
              <a:lnSpc>
                <a:spcPct val="100000"/>
              </a:lnSpc>
            </a:pPr>
            <a:r>
              <a:rPr lang="en-US" dirty="0"/>
              <a:t>Enlargement of the temporal horns of the lateral ventricles, transependymal edema, and outward bowing of the lateral walls may suggest acute hydro</a:t>
            </a:r>
          </a:p>
          <a:p>
            <a:pPr>
              <a:lnSpc>
                <a:spcPct val="100000"/>
              </a:lnSpc>
            </a:pPr>
            <a:endParaRPr lang="en-US" dirty="0"/>
          </a:p>
          <a:p>
            <a:pPr>
              <a:lnSpc>
                <a:spcPct val="100000"/>
              </a:lnSpc>
            </a:pPr>
            <a:r>
              <a:rPr lang="en-US" dirty="0"/>
              <a:t>Interval enlargement of ventricles compared to previous studies is the most useful</a:t>
            </a:r>
          </a:p>
          <a:p>
            <a:pPr marL="0" indent="0">
              <a:buNone/>
            </a:pPr>
            <a:endParaRPr lang="en-US" dirty="0"/>
          </a:p>
        </p:txBody>
      </p:sp>
      <p:pic>
        <p:nvPicPr>
          <p:cNvPr id="4" name="Picture 3" descr="transependymal_edema_-_Google_Searc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519" y="1600200"/>
            <a:ext cx="3271936" cy="4292308"/>
          </a:xfrm>
          <a:prstGeom prst="rect">
            <a:avLst/>
          </a:prstGeom>
        </p:spPr>
      </p:pic>
      <p:sp>
        <p:nvSpPr>
          <p:cNvPr id="5" name="TextBox 4"/>
          <p:cNvSpPr txBox="1"/>
          <p:nvPr/>
        </p:nvSpPr>
        <p:spPr>
          <a:xfrm>
            <a:off x="5499519" y="5892508"/>
            <a:ext cx="3271936" cy="738664"/>
          </a:xfrm>
          <a:prstGeom prst="rect">
            <a:avLst/>
          </a:prstGeom>
          <a:noFill/>
        </p:spPr>
        <p:txBody>
          <a:bodyPr wrap="square" rtlCol="0">
            <a:spAutoFit/>
          </a:bodyPr>
          <a:lstStyle/>
          <a:p>
            <a:r>
              <a:rPr lang="en-US" sz="1400" dirty="0" smtClean="0"/>
              <a:t>Axial CT image of a patient with acute obstructive hydrocephalus. The curved arrows point to transependymal edema.</a:t>
            </a:r>
            <a:endParaRPr lang="en-US" sz="1400" dirty="0"/>
          </a:p>
        </p:txBody>
      </p:sp>
      <p:sp>
        <p:nvSpPr>
          <p:cNvPr id="6" name="Rectangle 5"/>
          <p:cNvSpPr/>
          <p:nvPr/>
        </p:nvSpPr>
        <p:spPr>
          <a:xfrm>
            <a:off x="-392722" y="6611779"/>
            <a:ext cx="9536722" cy="246221"/>
          </a:xfrm>
          <a:prstGeom prst="rect">
            <a:avLst/>
          </a:prstGeom>
        </p:spPr>
        <p:txBody>
          <a:bodyPr wrap="square">
            <a:spAutoFit/>
          </a:bodyPr>
          <a:lstStyle/>
          <a:p>
            <a:pPr algn="r"/>
            <a:r>
              <a:rPr lang="en-US" sz="1000" dirty="0" smtClean="0"/>
              <a:t>Image from https</a:t>
            </a:r>
            <a:r>
              <a:rPr lang="en-US" sz="1000" dirty="0"/>
              <a:t>://</a:t>
            </a:r>
            <a:r>
              <a:rPr lang="en-US" sz="1000" dirty="0" err="1"/>
              <a:t>www.researchgate.net</a:t>
            </a:r>
            <a:r>
              <a:rPr lang="en-US" sz="1000" dirty="0"/>
              <a:t>/figure/278707496_fig1_Figure-12-612-Obstructive-hydrocephalus-a-b-Noncontrast-CT-of-the-head-demonstrates</a:t>
            </a:r>
          </a:p>
        </p:txBody>
      </p:sp>
    </p:spTree>
    <p:extLst>
      <p:ext uri="{BB962C8B-B14F-4D97-AF65-F5344CB8AC3E}">
        <p14:creationId xmlns:p14="http://schemas.microsoft.com/office/powerpoint/2010/main" val="7319262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0522"/>
            <a:ext cx="8229600" cy="1143000"/>
          </a:xfrm>
        </p:spPr>
        <p:txBody>
          <a:bodyPr>
            <a:noAutofit/>
          </a:bodyPr>
          <a:lstStyle/>
          <a:p>
            <a:pPr algn="l"/>
            <a:r>
              <a:rPr lang="en-US" sz="3600" dirty="0" smtClean="0"/>
              <a:t>Types of herniation and the associated complications</a:t>
            </a:r>
            <a:endParaRPr lang="en-US" sz="3600" dirty="0"/>
          </a:p>
        </p:txBody>
      </p:sp>
      <p:pic>
        <p:nvPicPr>
          <p:cNvPr id="5" name="Picture 4" descr="Core_Radiology_with_notes_pdf__page_215_of_898_.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57200" y="1421502"/>
            <a:ext cx="8280070" cy="5094628"/>
          </a:xfrm>
          <a:prstGeom prst="rect">
            <a:avLst/>
          </a:prstGeom>
        </p:spPr>
      </p:pic>
      <p:sp>
        <p:nvSpPr>
          <p:cNvPr id="4" name="Rectangle 3"/>
          <p:cNvSpPr/>
          <p:nvPr/>
        </p:nvSpPr>
        <p:spPr>
          <a:xfrm>
            <a:off x="457200" y="6532770"/>
            <a:ext cx="8229600" cy="246221"/>
          </a:xfrm>
          <a:prstGeom prst="rect">
            <a:avLst/>
          </a:prstGeom>
        </p:spPr>
        <p:txBody>
          <a:bodyPr wrap="square">
            <a:spAutoFit/>
          </a:bodyPr>
          <a:lstStyle/>
          <a:p>
            <a:r>
              <a:rPr lang="en-US" sz="1000" dirty="0" smtClean="0"/>
              <a:t>Figure from </a:t>
            </a:r>
            <a:r>
              <a:rPr lang="en-US" sz="1000" dirty="0" err="1" smtClean="0"/>
              <a:t>Mandell</a:t>
            </a:r>
            <a:r>
              <a:rPr lang="en-US" sz="1000" dirty="0"/>
              <a:t>, J. (2013). </a:t>
            </a:r>
            <a:r>
              <a:rPr lang="en-US" sz="1000" i="1" dirty="0"/>
              <a:t>Core radiology: a visual approach to diagnostic imaging</a:t>
            </a:r>
            <a:r>
              <a:rPr lang="en-US" sz="1000" dirty="0"/>
              <a:t>. Cambridge: Cambridge University Press.</a:t>
            </a:r>
          </a:p>
        </p:txBody>
      </p:sp>
    </p:spTree>
    <p:extLst>
      <p:ext uri="{BB962C8B-B14F-4D97-AF65-F5344CB8AC3E}">
        <p14:creationId xmlns:p14="http://schemas.microsoft.com/office/powerpoint/2010/main" val="28114482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bfalcine_herniation_ct_head_-_Google_Search_🔊.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896"/>
            <a:ext cx="4261078" cy="4779195"/>
          </a:xfrm>
          <a:prstGeom prst="rect">
            <a:avLst/>
          </a:prstGeom>
        </p:spPr>
      </p:pic>
      <p:pic>
        <p:nvPicPr>
          <p:cNvPr id="4" name="Picture 3" descr="Subfalcine_herniation_ct_head_-_Google_Search_🔊.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0067" y="2330172"/>
            <a:ext cx="4597989" cy="4512445"/>
          </a:xfrm>
          <a:prstGeom prst="rect">
            <a:avLst/>
          </a:prstGeom>
        </p:spPr>
      </p:pic>
      <p:sp>
        <p:nvSpPr>
          <p:cNvPr id="3" name="TextBox 2"/>
          <p:cNvSpPr txBox="1"/>
          <p:nvPr/>
        </p:nvSpPr>
        <p:spPr>
          <a:xfrm>
            <a:off x="4646620" y="454659"/>
            <a:ext cx="4035101" cy="1569660"/>
          </a:xfrm>
          <a:prstGeom prst="rect">
            <a:avLst/>
          </a:prstGeom>
          <a:noFill/>
        </p:spPr>
        <p:txBody>
          <a:bodyPr wrap="square" rtlCol="0">
            <a:spAutoFit/>
          </a:bodyPr>
          <a:lstStyle/>
          <a:p>
            <a:pPr algn="ctr"/>
            <a:r>
              <a:rPr lang="en-US" sz="4800" dirty="0" smtClean="0"/>
              <a:t>Subfalcian Herniation</a:t>
            </a:r>
            <a:endParaRPr lang="en-US" sz="4800" dirty="0"/>
          </a:p>
        </p:txBody>
      </p:sp>
      <p:cxnSp>
        <p:nvCxnSpPr>
          <p:cNvPr id="6" name="Straight Connector 5"/>
          <p:cNvCxnSpPr/>
          <p:nvPr/>
        </p:nvCxnSpPr>
        <p:spPr>
          <a:xfrm flipH="1">
            <a:off x="2069405" y="896"/>
            <a:ext cx="29655" cy="4779195"/>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flipV="1">
            <a:off x="1616274" y="1626336"/>
            <a:ext cx="445928" cy="586"/>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93867" y="4915657"/>
            <a:ext cx="3788791" cy="1323439"/>
          </a:xfrm>
          <a:prstGeom prst="rect">
            <a:avLst/>
          </a:prstGeom>
          <a:noFill/>
        </p:spPr>
        <p:txBody>
          <a:bodyPr wrap="square" rtlCol="0">
            <a:spAutoFit/>
          </a:bodyPr>
          <a:lstStyle/>
          <a:p>
            <a:r>
              <a:rPr lang="en-US" sz="1600" dirty="0" smtClean="0"/>
              <a:t>Measured by drawing a line from the front attachment of the cerebral falx to the posterior attachment and then measure how far midline structures such as the septum </a:t>
            </a:r>
            <a:r>
              <a:rPr lang="en-US" sz="1600" dirty="0" err="1" smtClean="0"/>
              <a:t>pellucidum</a:t>
            </a:r>
            <a:r>
              <a:rPr lang="en-US" sz="1600" dirty="0" smtClean="0"/>
              <a:t> are displaced</a:t>
            </a:r>
            <a:r>
              <a:rPr lang="en-US" sz="1600" dirty="0"/>
              <a:t>.</a:t>
            </a:r>
            <a:endParaRPr lang="en-US" sz="1600" dirty="0" smtClean="0"/>
          </a:p>
        </p:txBody>
      </p:sp>
    </p:spTree>
    <p:extLst>
      <p:ext uri="{BB962C8B-B14F-4D97-AF65-F5344CB8AC3E}">
        <p14:creationId xmlns:p14="http://schemas.microsoft.com/office/powerpoint/2010/main" val="4373331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cal_herniation_ct_-_Google_Search_🔊.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2085" y="955161"/>
            <a:ext cx="3956715" cy="4617463"/>
          </a:xfrm>
          <a:prstGeom prst="rect">
            <a:avLst/>
          </a:prstGeom>
        </p:spPr>
      </p:pic>
      <p:pic>
        <p:nvPicPr>
          <p:cNvPr id="3" name="Picture 2" descr="Uncal_herniation___Radiology_Reference_Article___Radiopaedia_org_🔊.png"/>
          <p:cNvPicPr>
            <a:picLocks noChangeAspect="1"/>
          </p:cNvPicPr>
          <p:nvPr/>
        </p:nvPicPr>
        <p:blipFill rotWithShape="1">
          <a:blip r:embed="rId4">
            <a:extLst>
              <a:ext uri="{28A0092B-C50C-407E-A947-70E740481C1C}">
                <a14:useLocalDpi xmlns:a14="http://schemas.microsoft.com/office/drawing/2010/main" val="0"/>
              </a:ext>
            </a:extLst>
          </a:blip>
          <a:srcRect t="3283"/>
          <a:stretch/>
        </p:blipFill>
        <p:spPr>
          <a:xfrm>
            <a:off x="5244718" y="955161"/>
            <a:ext cx="3466978" cy="4617463"/>
          </a:xfrm>
          <a:prstGeom prst="rect">
            <a:avLst/>
          </a:prstGeom>
        </p:spPr>
      </p:pic>
      <p:sp>
        <p:nvSpPr>
          <p:cNvPr id="4" name="TextBox 3"/>
          <p:cNvSpPr txBox="1"/>
          <p:nvPr/>
        </p:nvSpPr>
        <p:spPr>
          <a:xfrm>
            <a:off x="1898441" y="83969"/>
            <a:ext cx="5163670" cy="707886"/>
          </a:xfrm>
          <a:prstGeom prst="rect">
            <a:avLst/>
          </a:prstGeom>
          <a:noFill/>
        </p:spPr>
        <p:txBody>
          <a:bodyPr wrap="square" rtlCol="0">
            <a:spAutoFit/>
          </a:bodyPr>
          <a:lstStyle/>
          <a:p>
            <a:pPr algn="ctr"/>
            <a:r>
              <a:rPr lang="en-US" sz="4000" dirty="0" smtClean="0"/>
              <a:t>Uncal Herniation</a:t>
            </a:r>
            <a:endParaRPr lang="en-US" sz="4000" dirty="0"/>
          </a:p>
        </p:txBody>
      </p:sp>
      <p:cxnSp>
        <p:nvCxnSpPr>
          <p:cNvPr id="9" name="Straight Arrow Connector 8"/>
          <p:cNvCxnSpPr/>
          <p:nvPr/>
        </p:nvCxnSpPr>
        <p:spPr>
          <a:xfrm flipH="1">
            <a:off x="2340443" y="2654661"/>
            <a:ext cx="1847167" cy="377866"/>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5" name="TextBox 4"/>
          <p:cNvSpPr txBox="1"/>
          <p:nvPr/>
        </p:nvSpPr>
        <p:spPr>
          <a:xfrm>
            <a:off x="362085" y="5572624"/>
            <a:ext cx="3956715" cy="1323439"/>
          </a:xfrm>
          <a:prstGeom prst="rect">
            <a:avLst/>
          </a:prstGeom>
          <a:noFill/>
        </p:spPr>
        <p:txBody>
          <a:bodyPr wrap="square" rtlCol="0">
            <a:spAutoFit/>
          </a:bodyPr>
          <a:lstStyle/>
          <a:p>
            <a:r>
              <a:rPr lang="en-US" sz="1600" dirty="0" smtClean="0"/>
              <a:t>Axial NECT head image demonstrate </a:t>
            </a:r>
            <a:r>
              <a:rPr lang="en-US" sz="1600" dirty="0" smtClean="0">
                <a:solidFill>
                  <a:srgbClr val="FF0000"/>
                </a:solidFill>
              </a:rPr>
              <a:t>herniation of the uncus </a:t>
            </a:r>
            <a:r>
              <a:rPr lang="en-US" sz="1600" dirty="0" smtClean="0"/>
              <a:t>of the right temporal lobe herniating over the cerebellar tentorium and causing effacement of the normally star shaped suprasellar cistern.</a:t>
            </a:r>
            <a:endParaRPr lang="en-US" sz="1600" dirty="0"/>
          </a:p>
        </p:txBody>
      </p:sp>
      <p:sp>
        <p:nvSpPr>
          <p:cNvPr id="8" name="TextBox 7"/>
          <p:cNvSpPr txBox="1"/>
          <p:nvPr/>
        </p:nvSpPr>
        <p:spPr>
          <a:xfrm>
            <a:off x="5266912" y="5572624"/>
            <a:ext cx="3466978" cy="1077218"/>
          </a:xfrm>
          <a:prstGeom prst="rect">
            <a:avLst/>
          </a:prstGeom>
          <a:noFill/>
        </p:spPr>
        <p:txBody>
          <a:bodyPr wrap="square" rtlCol="0">
            <a:spAutoFit/>
          </a:bodyPr>
          <a:lstStyle/>
          <a:p>
            <a:r>
              <a:rPr lang="en-US" sz="1600" dirty="0" smtClean="0"/>
              <a:t>Axial NECT head image demonstrates bilateral uncal herniation causing </a:t>
            </a:r>
            <a:r>
              <a:rPr lang="en-US" sz="1600" dirty="0" smtClean="0">
                <a:solidFill>
                  <a:srgbClr val="FF6600"/>
                </a:solidFill>
              </a:rPr>
              <a:t>complete obliteration of the suprasellar cistern.</a:t>
            </a:r>
            <a:endParaRPr lang="en-US" sz="1600" dirty="0"/>
          </a:p>
        </p:txBody>
      </p:sp>
      <p:sp>
        <p:nvSpPr>
          <p:cNvPr id="6" name="Oval 5"/>
          <p:cNvSpPr/>
          <p:nvPr/>
        </p:nvSpPr>
        <p:spPr>
          <a:xfrm>
            <a:off x="6465081" y="2540121"/>
            <a:ext cx="965565" cy="965565"/>
          </a:xfrm>
          <a:prstGeom prst="ellipse">
            <a:avLst/>
          </a:prstGeom>
          <a:no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8307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Noncontrast</a:t>
            </a:r>
            <a:r>
              <a:rPr lang="en-US" dirty="0" smtClean="0"/>
              <a:t> CT head</a:t>
            </a:r>
            <a:endParaRPr lang="en-US" dirty="0"/>
          </a:p>
        </p:txBody>
      </p:sp>
      <p:sp>
        <p:nvSpPr>
          <p:cNvPr id="3" name="Content Placeholder 2"/>
          <p:cNvSpPr>
            <a:spLocks noGrp="1"/>
          </p:cNvSpPr>
          <p:nvPr>
            <p:ph idx="1"/>
          </p:nvPr>
        </p:nvSpPr>
        <p:spPr>
          <a:xfrm>
            <a:off x="461378" y="1516230"/>
            <a:ext cx="8229600" cy="995396"/>
          </a:xfrm>
        </p:spPr>
        <p:txBody>
          <a:bodyPr>
            <a:noAutofit/>
          </a:bodyPr>
          <a:lstStyle/>
          <a:p>
            <a:pPr marL="0" indent="0">
              <a:buNone/>
            </a:pPr>
            <a:r>
              <a:rPr lang="en-US" sz="1800" dirty="0" smtClean="0"/>
              <a:t>Displays the average density of a pixel (measured in </a:t>
            </a:r>
            <a:r>
              <a:rPr lang="en-US" sz="1800" dirty="0" err="1" smtClean="0"/>
              <a:t>Houndsfield</a:t>
            </a:r>
            <a:r>
              <a:rPr lang="en-US" sz="1800" dirty="0" smtClean="0"/>
              <a:t> units) with gray scale image output</a:t>
            </a:r>
          </a:p>
        </p:txBody>
      </p:sp>
      <p:sp>
        <p:nvSpPr>
          <p:cNvPr id="4" name="TextBox 3"/>
          <p:cNvSpPr txBox="1"/>
          <p:nvPr/>
        </p:nvSpPr>
        <p:spPr>
          <a:xfrm>
            <a:off x="457200" y="2629018"/>
            <a:ext cx="4110622" cy="3785652"/>
          </a:xfrm>
          <a:prstGeom prst="rect">
            <a:avLst/>
          </a:prstGeom>
          <a:noFill/>
        </p:spPr>
        <p:txBody>
          <a:bodyPr wrap="square" rtlCol="0">
            <a:spAutoFit/>
          </a:bodyPr>
          <a:lstStyle/>
          <a:p>
            <a:r>
              <a:rPr lang="en-US" sz="2400" u="sng" dirty="0">
                <a:solidFill>
                  <a:srgbClr val="FFFFFF"/>
                </a:solidFill>
              </a:rPr>
              <a:t>Strengths</a:t>
            </a:r>
          </a:p>
          <a:p>
            <a:pPr marL="285750" indent="-285750">
              <a:buFont typeface="Arial"/>
              <a:buChar char="•"/>
            </a:pPr>
            <a:r>
              <a:rPr lang="en-US" sz="2400" dirty="0" smtClean="0">
                <a:solidFill>
                  <a:srgbClr val="FFFFFF"/>
                </a:solidFill>
              </a:rPr>
              <a:t>Speed &amp; availability</a:t>
            </a:r>
          </a:p>
          <a:p>
            <a:pPr marL="285750" indent="-285750">
              <a:buFont typeface="Arial"/>
              <a:buChar char="•"/>
            </a:pPr>
            <a:r>
              <a:rPr lang="en-US" sz="2400" dirty="0" smtClean="0"/>
              <a:t>Relatively lower cost</a:t>
            </a:r>
          </a:p>
          <a:p>
            <a:pPr marL="285750" indent="-285750">
              <a:buFont typeface="Arial"/>
              <a:buChar char="•"/>
            </a:pPr>
            <a:r>
              <a:rPr lang="en-US" sz="2400" dirty="0" smtClean="0"/>
              <a:t>No contrast</a:t>
            </a:r>
            <a:endParaRPr lang="en-US" sz="2400" dirty="0"/>
          </a:p>
          <a:p>
            <a:pPr marL="285750" indent="-285750">
              <a:buFont typeface="Arial"/>
              <a:buChar char="•"/>
            </a:pPr>
            <a:r>
              <a:rPr lang="en-US" sz="2400" dirty="0" smtClean="0"/>
              <a:t>Best initial modality for emergent pathology</a:t>
            </a:r>
          </a:p>
          <a:p>
            <a:pPr marL="742950" lvl="1" indent="-285750">
              <a:buFont typeface="Arial"/>
              <a:buChar char="•"/>
            </a:pPr>
            <a:r>
              <a:rPr lang="en-US" sz="2400" dirty="0" smtClean="0"/>
              <a:t>Fractures</a:t>
            </a:r>
          </a:p>
          <a:p>
            <a:pPr marL="742950" lvl="1" indent="-285750">
              <a:buFont typeface="Arial"/>
              <a:buChar char="•"/>
            </a:pPr>
            <a:r>
              <a:rPr lang="en-US" sz="2400" dirty="0" smtClean="0"/>
              <a:t>Bleeds</a:t>
            </a:r>
          </a:p>
          <a:p>
            <a:pPr marL="742950" lvl="1" indent="-285750">
              <a:buFont typeface="Arial"/>
              <a:buChar char="•"/>
            </a:pPr>
            <a:r>
              <a:rPr lang="en-US" sz="2400" dirty="0" smtClean="0"/>
              <a:t>Herniation</a:t>
            </a:r>
          </a:p>
          <a:p>
            <a:pPr marL="742950" lvl="1" indent="-285750">
              <a:buFont typeface="Arial"/>
              <a:buChar char="•"/>
            </a:pPr>
            <a:r>
              <a:rPr lang="en-US" sz="2400" dirty="0" smtClean="0"/>
              <a:t>Pneumocephalus</a:t>
            </a:r>
            <a:endParaRPr lang="en-US" sz="2400" dirty="0"/>
          </a:p>
        </p:txBody>
      </p:sp>
      <p:sp>
        <p:nvSpPr>
          <p:cNvPr id="5" name="TextBox 4"/>
          <p:cNvSpPr txBox="1"/>
          <p:nvPr/>
        </p:nvSpPr>
        <p:spPr>
          <a:xfrm>
            <a:off x="4576178" y="2640159"/>
            <a:ext cx="4110622" cy="3785652"/>
          </a:xfrm>
          <a:prstGeom prst="rect">
            <a:avLst/>
          </a:prstGeom>
          <a:noFill/>
        </p:spPr>
        <p:txBody>
          <a:bodyPr wrap="square" rtlCol="0">
            <a:spAutoFit/>
          </a:bodyPr>
          <a:lstStyle/>
          <a:p>
            <a:r>
              <a:rPr lang="en-US" sz="2400" u="sng" dirty="0" smtClean="0"/>
              <a:t>Weaknesses</a:t>
            </a:r>
            <a:endParaRPr lang="en-US" sz="2400" u="sng" dirty="0"/>
          </a:p>
          <a:p>
            <a:pPr marL="285750" indent="-285750">
              <a:buFont typeface="Arial"/>
              <a:buChar char="•"/>
            </a:pPr>
            <a:r>
              <a:rPr lang="en-US" sz="2400" dirty="0" smtClean="0">
                <a:solidFill>
                  <a:srgbClr val="FFFFFF"/>
                </a:solidFill>
              </a:rPr>
              <a:t>Brain parenchymal abnormalities</a:t>
            </a:r>
            <a:endParaRPr lang="en-US" sz="2400" dirty="0">
              <a:solidFill>
                <a:srgbClr val="FFFFFF"/>
              </a:solidFill>
            </a:endParaRPr>
          </a:p>
          <a:p>
            <a:pPr marL="285750" indent="-285750">
              <a:buFont typeface="Arial"/>
              <a:buChar char="•"/>
            </a:pPr>
            <a:r>
              <a:rPr lang="en-US" sz="2400" dirty="0" smtClean="0">
                <a:solidFill>
                  <a:srgbClr val="FFFFFF"/>
                </a:solidFill>
              </a:rPr>
              <a:t>Blood vessels</a:t>
            </a:r>
          </a:p>
          <a:p>
            <a:pPr marL="285750" indent="-285750">
              <a:buFont typeface="Arial"/>
              <a:buChar char="•"/>
            </a:pPr>
            <a:r>
              <a:rPr lang="en-US" sz="2400" dirty="0" smtClean="0">
                <a:solidFill>
                  <a:srgbClr val="FFFFFF"/>
                </a:solidFill>
              </a:rPr>
              <a:t>Acute stroke</a:t>
            </a:r>
          </a:p>
          <a:p>
            <a:pPr marL="742950" lvl="1" indent="-285750">
              <a:buFont typeface="Arial"/>
              <a:buChar char="•"/>
            </a:pPr>
            <a:r>
              <a:rPr lang="en-US" sz="2400" dirty="0" smtClean="0">
                <a:solidFill>
                  <a:srgbClr val="FFFFFF"/>
                </a:solidFill>
              </a:rPr>
              <a:t>Although obtained first to rule out hemorrhage</a:t>
            </a:r>
          </a:p>
          <a:p>
            <a:pPr marL="285750" indent="-285750">
              <a:buFont typeface="Arial"/>
              <a:buChar char="•"/>
            </a:pPr>
            <a:r>
              <a:rPr lang="en-US" sz="2400" dirty="0" smtClean="0">
                <a:solidFill>
                  <a:srgbClr val="FFFFFF"/>
                </a:solidFill>
              </a:rPr>
              <a:t>Enhancing lesions</a:t>
            </a:r>
          </a:p>
          <a:p>
            <a:pPr marL="285750" indent="-285750">
              <a:buFont typeface="Arial"/>
              <a:buChar char="•"/>
            </a:pPr>
            <a:r>
              <a:rPr lang="en-US" sz="2400" dirty="0" smtClean="0">
                <a:solidFill>
                  <a:srgbClr val="FFFFFF"/>
                </a:solidFill>
              </a:rPr>
              <a:t>Posterior fossa and brainstem</a:t>
            </a:r>
            <a:endParaRPr lang="en-US" sz="2400" dirty="0">
              <a:solidFill>
                <a:srgbClr val="FFFFFF"/>
              </a:solidFill>
            </a:endParaRPr>
          </a:p>
        </p:txBody>
      </p:sp>
    </p:spTree>
    <p:extLst>
      <p:ext uri="{BB962C8B-B14F-4D97-AF65-F5344CB8AC3E}">
        <p14:creationId xmlns:p14="http://schemas.microsoft.com/office/powerpoint/2010/main" val="36908259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nsillar_herniation___Radiology_Reference_Article___Radiopaedia_org_🔊.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91041"/>
            <a:ext cx="4595179" cy="5493485"/>
          </a:xfrm>
          <a:prstGeom prst="rect">
            <a:avLst/>
          </a:prstGeom>
        </p:spPr>
      </p:pic>
      <p:sp>
        <p:nvSpPr>
          <p:cNvPr id="3" name="TextBox 2"/>
          <p:cNvSpPr txBox="1"/>
          <p:nvPr/>
        </p:nvSpPr>
        <p:spPr>
          <a:xfrm>
            <a:off x="1898441" y="83969"/>
            <a:ext cx="5163670" cy="707886"/>
          </a:xfrm>
          <a:prstGeom prst="rect">
            <a:avLst/>
          </a:prstGeom>
          <a:noFill/>
        </p:spPr>
        <p:txBody>
          <a:bodyPr wrap="square" rtlCol="0">
            <a:spAutoFit/>
          </a:bodyPr>
          <a:lstStyle/>
          <a:p>
            <a:pPr algn="ctr"/>
            <a:r>
              <a:rPr lang="en-US" sz="4000" dirty="0" smtClean="0"/>
              <a:t>Tonsillar Herniation</a:t>
            </a:r>
            <a:endParaRPr lang="en-US" sz="4000" dirty="0"/>
          </a:p>
        </p:txBody>
      </p:sp>
      <p:pic>
        <p:nvPicPr>
          <p:cNvPr id="4" name="Picture 3" descr="Head_CT__sagittal_view__showing_cerebral_edema_and_tons___Open-i_🔊.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06953" y="1721388"/>
            <a:ext cx="4537047" cy="3709119"/>
          </a:xfrm>
          <a:prstGeom prst="rect">
            <a:avLst/>
          </a:prstGeom>
        </p:spPr>
      </p:pic>
      <p:sp>
        <p:nvSpPr>
          <p:cNvPr id="5" name="Oval 4"/>
          <p:cNvSpPr/>
          <p:nvPr/>
        </p:nvSpPr>
        <p:spPr>
          <a:xfrm>
            <a:off x="1800746" y="4331368"/>
            <a:ext cx="1086690" cy="1052331"/>
          </a:xfrm>
          <a:prstGeom prst="ellipse">
            <a:avLst/>
          </a:prstGeom>
          <a:noFill/>
          <a:ln w="57150" cmpd="sng">
            <a:solidFill>
              <a:srgbClr val="37EF1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6881327" y="4378176"/>
            <a:ext cx="1086690" cy="1052331"/>
          </a:xfrm>
          <a:prstGeom prst="ellipse">
            <a:avLst/>
          </a:prstGeom>
          <a:noFill/>
          <a:ln w="57150" cmpd="sng">
            <a:solidFill>
              <a:srgbClr val="37EF1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606953" y="5430507"/>
            <a:ext cx="4537047" cy="830997"/>
          </a:xfrm>
          <a:prstGeom prst="rect">
            <a:avLst/>
          </a:prstGeom>
          <a:noFill/>
        </p:spPr>
        <p:txBody>
          <a:bodyPr wrap="square" rtlCol="0">
            <a:spAutoFit/>
          </a:bodyPr>
          <a:lstStyle/>
          <a:p>
            <a:r>
              <a:rPr lang="en-US" sz="1600" dirty="0" smtClean="0"/>
              <a:t>Axial (left) and Sagittal (right) NECT head image demonstrate </a:t>
            </a:r>
            <a:r>
              <a:rPr lang="en-US" sz="1600" dirty="0" err="1" smtClean="0">
                <a:solidFill>
                  <a:srgbClr val="37EF11"/>
                </a:solidFill>
              </a:rPr>
              <a:t>tonsillar</a:t>
            </a:r>
            <a:r>
              <a:rPr lang="en-US" sz="1600" dirty="0" smtClean="0">
                <a:solidFill>
                  <a:srgbClr val="37EF11"/>
                </a:solidFill>
              </a:rPr>
              <a:t> herniation with effacement of the foramen magnum.</a:t>
            </a:r>
            <a:endParaRPr lang="en-US" sz="1600" dirty="0">
              <a:solidFill>
                <a:srgbClr val="37EF11"/>
              </a:solidFill>
            </a:endParaRPr>
          </a:p>
        </p:txBody>
      </p:sp>
    </p:spTree>
    <p:extLst>
      <p:ext uri="{BB962C8B-B14F-4D97-AF65-F5344CB8AC3E}">
        <p14:creationId xmlns:p14="http://schemas.microsoft.com/office/powerpoint/2010/main" val="33992394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34"/>
            <a:ext cx="4716966" cy="1143000"/>
          </a:xfrm>
        </p:spPr>
        <p:txBody>
          <a:bodyPr>
            <a:normAutofit fontScale="90000"/>
          </a:bodyPr>
          <a:lstStyle/>
          <a:p>
            <a:pPr algn="l"/>
            <a:r>
              <a:rPr lang="en-US" dirty="0" smtClean="0"/>
              <a:t>Nonaccidental Head trauma</a:t>
            </a:r>
            <a:endParaRPr lang="en-US" dirty="0"/>
          </a:p>
        </p:txBody>
      </p:sp>
      <p:sp>
        <p:nvSpPr>
          <p:cNvPr id="3" name="Content Placeholder 2"/>
          <p:cNvSpPr>
            <a:spLocks noGrp="1"/>
          </p:cNvSpPr>
          <p:nvPr>
            <p:ph idx="1"/>
          </p:nvPr>
        </p:nvSpPr>
        <p:spPr>
          <a:xfrm>
            <a:off x="457200" y="1600200"/>
            <a:ext cx="4160717" cy="5064931"/>
          </a:xfrm>
        </p:spPr>
        <p:txBody>
          <a:bodyPr>
            <a:normAutofit fontScale="32500" lnSpcReduction="20000"/>
          </a:bodyPr>
          <a:lstStyle/>
          <a:p>
            <a:pPr marL="0" indent="0">
              <a:buNone/>
            </a:pPr>
            <a:r>
              <a:rPr lang="en-US" sz="4900" dirty="0" smtClean="0"/>
              <a:t>In the U.S. abusive head trauma is the most common cause of serious head trauma in children &lt;1 year old</a:t>
            </a:r>
          </a:p>
          <a:p>
            <a:pPr marL="0" indent="0">
              <a:buNone/>
            </a:pPr>
            <a:r>
              <a:rPr lang="en-US" sz="4900" dirty="0" smtClean="0"/>
              <a:t>Types of injuries suggesting nonaccidental trauma (AKA child abuse) over true accidental trauma</a:t>
            </a:r>
          </a:p>
          <a:p>
            <a:r>
              <a:rPr lang="en-US" sz="4000" dirty="0" smtClean="0"/>
              <a:t>Subdural hemorrhages especially when</a:t>
            </a:r>
            <a:r>
              <a:rPr lang="mr-IN" sz="4000" dirty="0" smtClean="0"/>
              <a:t>…</a:t>
            </a:r>
            <a:r>
              <a:rPr lang="en-US" sz="4000" dirty="0" smtClean="0"/>
              <a:t>.</a:t>
            </a:r>
          </a:p>
          <a:p>
            <a:pPr lvl="1"/>
            <a:r>
              <a:rPr lang="en-US" sz="3600" dirty="0" smtClean="0"/>
              <a:t>Multiple</a:t>
            </a:r>
          </a:p>
          <a:p>
            <a:pPr lvl="1"/>
            <a:r>
              <a:rPr lang="en-US" sz="3600" dirty="0" smtClean="0"/>
              <a:t>Different ages of blood</a:t>
            </a:r>
          </a:p>
          <a:p>
            <a:pPr lvl="1"/>
            <a:r>
              <a:rPr lang="en-US" sz="3600" dirty="0" smtClean="0"/>
              <a:t>interhemispheric fissure</a:t>
            </a:r>
          </a:p>
          <a:p>
            <a:pPr lvl="1"/>
            <a:r>
              <a:rPr lang="en-US" sz="3600" dirty="0" smtClean="0"/>
              <a:t>over the convexity</a:t>
            </a:r>
          </a:p>
          <a:p>
            <a:pPr lvl="1"/>
            <a:r>
              <a:rPr lang="en-US" sz="3600" dirty="0" smtClean="0"/>
              <a:t>posterior fossa</a:t>
            </a:r>
          </a:p>
          <a:p>
            <a:r>
              <a:rPr lang="en-US" sz="4000" dirty="0" smtClean="0"/>
              <a:t>Hypoxic ischemic injury</a:t>
            </a:r>
          </a:p>
          <a:p>
            <a:r>
              <a:rPr lang="en-US" sz="4000" dirty="0" smtClean="0"/>
              <a:t>Cerebral edema</a:t>
            </a:r>
          </a:p>
          <a:p>
            <a:r>
              <a:rPr lang="en-US" sz="4000" dirty="0" smtClean="0"/>
              <a:t>Retinal hemorrhages</a:t>
            </a:r>
          </a:p>
          <a:p>
            <a:endParaRPr lang="en-US" sz="4000" dirty="0"/>
          </a:p>
          <a:p>
            <a:endParaRPr lang="en-US" dirty="0"/>
          </a:p>
        </p:txBody>
      </p:sp>
      <p:pic>
        <p:nvPicPr>
          <p:cNvPr id="4" name="Picture 3"/>
          <p:cNvPicPr>
            <a:picLocks noChangeAspect="1"/>
          </p:cNvPicPr>
          <p:nvPr/>
        </p:nvPicPr>
        <p:blipFill>
          <a:blip r:embed="rId3"/>
          <a:stretch>
            <a:fillRect/>
          </a:stretch>
        </p:blipFill>
        <p:spPr>
          <a:xfrm>
            <a:off x="6283893" y="3695337"/>
            <a:ext cx="2860107" cy="3162664"/>
          </a:xfrm>
          <a:prstGeom prst="rect">
            <a:avLst/>
          </a:prstGeom>
        </p:spPr>
      </p:pic>
      <p:pic>
        <p:nvPicPr>
          <p:cNvPr id="5" name="Picture 4"/>
          <p:cNvPicPr>
            <a:picLocks noChangeAspect="1"/>
          </p:cNvPicPr>
          <p:nvPr/>
        </p:nvPicPr>
        <p:blipFill>
          <a:blip r:embed="rId4"/>
          <a:stretch>
            <a:fillRect/>
          </a:stretch>
        </p:blipFill>
        <p:spPr>
          <a:xfrm>
            <a:off x="4351091" y="510211"/>
            <a:ext cx="2885753" cy="3185125"/>
          </a:xfrm>
          <a:prstGeom prst="rect">
            <a:avLst/>
          </a:prstGeom>
        </p:spPr>
      </p:pic>
      <p:sp>
        <p:nvSpPr>
          <p:cNvPr id="6" name="TextBox 5"/>
          <p:cNvSpPr txBox="1"/>
          <p:nvPr/>
        </p:nvSpPr>
        <p:spPr>
          <a:xfrm>
            <a:off x="7236844" y="496497"/>
            <a:ext cx="1906061" cy="3046988"/>
          </a:xfrm>
          <a:prstGeom prst="rect">
            <a:avLst/>
          </a:prstGeom>
          <a:noFill/>
        </p:spPr>
        <p:txBody>
          <a:bodyPr wrap="square" rtlCol="0">
            <a:spAutoFit/>
          </a:bodyPr>
          <a:lstStyle/>
          <a:p>
            <a:r>
              <a:rPr lang="en-US" sz="1600" dirty="0" smtClean="0"/>
              <a:t>Axial CT head showing bilateral </a:t>
            </a:r>
            <a:r>
              <a:rPr lang="en-US" sz="1600" dirty="0" smtClean="0">
                <a:solidFill>
                  <a:srgbClr val="FF6600"/>
                </a:solidFill>
              </a:rPr>
              <a:t>fluid attenuation subdural collections </a:t>
            </a:r>
            <a:r>
              <a:rPr lang="en-US" sz="1600" dirty="0" smtClean="0"/>
              <a:t>with a small hyperdense area. These could represent bilateral subdural hematomas, effusions, or </a:t>
            </a:r>
            <a:r>
              <a:rPr lang="en-US" sz="1600" dirty="0" err="1" smtClean="0"/>
              <a:t>hygromas</a:t>
            </a:r>
            <a:r>
              <a:rPr lang="en-US" sz="1600" dirty="0" smtClean="0"/>
              <a:t>.</a:t>
            </a:r>
            <a:endParaRPr lang="en-US" sz="1600" dirty="0">
              <a:solidFill>
                <a:srgbClr val="37EF11"/>
              </a:solidFill>
            </a:endParaRPr>
          </a:p>
        </p:txBody>
      </p:sp>
      <p:sp>
        <p:nvSpPr>
          <p:cNvPr id="7" name="TextBox 6"/>
          <p:cNvSpPr txBox="1"/>
          <p:nvPr/>
        </p:nvSpPr>
        <p:spPr>
          <a:xfrm>
            <a:off x="4221135" y="4256685"/>
            <a:ext cx="2062758" cy="1815882"/>
          </a:xfrm>
          <a:prstGeom prst="rect">
            <a:avLst/>
          </a:prstGeom>
          <a:noFill/>
        </p:spPr>
        <p:txBody>
          <a:bodyPr wrap="square" rtlCol="0">
            <a:spAutoFit/>
          </a:bodyPr>
          <a:lstStyle/>
          <a:p>
            <a:r>
              <a:rPr lang="en-US" sz="1600" dirty="0" smtClean="0"/>
              <a:t>Axial T1w MRI head of the same patient showing </a:t>
            </a:r>
            <a:r>
              <a:rPr lang="en-US" sz="1600" dirty="0" smtClean="0">
                <a:solidFill>
                  <a:srgbClr val="37EF11"/>
                </a:solidFill>
              </a:rPr>
              <a:t>T1 </a:t>
            </a:r>
            <a:r>
              <a:rPr lang="en-US" sz="1600" dirty="0" err="1" smtClean="0">
                <a:solidFill>
                  <a:srgbClr val="37EF11"/>
                </a:solidFill>
              </a:rPr>
              <a:t>isointense</a:t>
            </a:r>
            <a:r>
              <a:rPr lang="en-US" sz="1600" dirty="0" smtClean="0">
                <a:solidFill>
                  <a:srgbClr val="37EF11"/>
                </a:solidFill>
              </a:rPr>
              <a:t> subdural collections </a:t>
            </a:r>
            <a:r>
              <a:rPr lang="en-US" sz="1600" dirty="0" smtClean="0"/>
              <a:t>confirming subdural hematomas in a child who was abused.</a:t>
            </a:r>
            <a:endParaRPr lang="en-US" sz="1600" dirty="0">
              <a:solidFill>
                <a:srgbClr val="37EF11"/>
              </a:solidFill>
            </a:endParaRPr>
          </a:p>
        </p:txBody>
      </p:sp>
      <p:cxnSp>
        <p:nvCxnSpPr>
          <p:cNvPr id="8" name="Straight Arrow Connector 7"/>
          <p:cNvCxnSpPr/>
          <p:nvPr/>
        </p:nvCxnSpPr>
        <p:spPr>
          <a:xfrm flipH="1">
            <a:off x="6417233" y="287556"/>
            <a:ext cx="189398" cy="529281"/>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6857951" y="2936718"/>
            <a:ext cx="378893" cy="137894"/>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221135" y="1435645"/>
            <a:ext cx="412559" cy="164555"/>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917146" y="231856"/>
            <a:ext cx="257020" cy="529281"/>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8376520" y="3543485"/>
            <a:ext cx="189398" cy="529281"/>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8817238" y="6192647"/>
            <a:ext cx="378893" cy="137894"/>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247268" y="4747274"/>
            <a:ext cx="412559" cy="164555"/>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6876433" y="3487785"/>
            <a:ext cx="257020" cy="529281"/>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75028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51" y="184298"/>
            <a:ext cx="8229600" cy="1143000"/>
          </a:xfrm>
        </p:spPr>
        <p:txBody>
          <a:bodyPr>
            <a:normAutofit/>
          </a:bodyPr>
          <a:lstStyle/>
          <a:p>
            <a:pPr algn="l"/>
            <a:r>
              <a:rPr lang="en-US" sz="4400" dirty="0" smtClean="0"/>
              <a:t>ACR Appropriateness Criteria</a:t>
            </a:r>
            <a:endParaRPr lang="en-US" sz="4400" dirty="0"/>
          </a:p>
        </p:txBody>
      </p:sp>
      <p:pic>
        <p:nvPicPr>
          <p:cNvPr id="3" name="Picture 2" descr="Microsoft_Word_-_Suspected_Physical_Abuse-Child_🔊.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2456"/>
            <a:ext cx="5619590" cy="3631708"/>
          </a:xfrm>
          <a:prstGeom prst="rect">
            <a:avLst/>
          </a:prstGeom>
        </p:spPr>
      </p:pic>
      <p:sp>
        <p:nvSpPr>
          <p:cNvPr id="4" name="TextBox 3"/>
          <p:cNvSpPr txBox="1"/>
          <p:nvPr/>
        </p:nvSpPr>
        <p:spPr>
          <a:xfrm>
            <a:off x="5646453" y="1448486"/>
            <a:ext cx="3411204" cy="4185761"/>
          </a:xfrm>
          <a:prstGeom prst="rect">
            <a:avLst/>
          </a:prstGeom>
          <a:noFill/>
        </p:spPr>
        <p:txBody>
          <a:bodyPr wrap="square" rtlCol="0">
            <a:spAutoFit/>
          </a:bodyPr>
          <a:lstStyle/>
          <a:p>
            <a:r>
              <a:rPr lang="en-US" sz="1400" dirty="0" smtClean="0"/>
              <a:t>Note that head imaging is not necessarily required in all suspected child abuse cases and usually obtained when there are symptoms are concerning for head injury, facial injuries, or in cases of confirmed child abuse</a:t>
            </a:r>
          </a:p>
          <a:p>
            <a:endParaRPr lang="en-US" sz="1400" dirty="0"/>
          </a:p>
          <a:p>
            <a:r>
              <a:rPr lang="en-US" sz="1400" dirty="0" smtClean="0"/>
              <a:t>CT head w/o contrast is exam of choice in acute setting</a:t>
            </a:r>
          </a:p>
          <a:p>
            <a:pPr marL="285750" indent="-285750">
              <a:buFont typeface="Arial"/>
              <a:buChar char="•"/>
            </a:pPr>
            <a:r>
              <a:rPr lang="en-US" sz="1400" dirty="0" smtClean="0"/>
              <a:t>Fast scan = no sedation needed</a:t>
            </a:r>
          </a:p>
          <a:p>
            <a:pPr marL="285750" indent="-285750">
              <a:buFont typeface="Arial"/>
              <a:buChar char="•"/>
            </a:pPr>
            <a:r>
              <a:rPr lang="en-US" sz="1400" dirty="0" smtClean="0"/>
              <a:t>Good at detecting bleeds and fractures</a:t>
            </a:r>
          </a:p>
          <a:p>
            <a:endParaRPr lang="en-US" sz="1400" dirty="0"/>
          </a:p>
          <a:p>
            <a:r>
              <a:rPr lang="en-US" sz="1400" dirty="0" smtClean="0"/>
              <a:t>MRI w/o Gd is great for non-emergent cases</a:t>
            </a:r>
          </a:p>
          <a:p>
            <a:pPr marL="285750" indent="-285750">
              <a:buFont typeface="Arial"/>
              <a:buChar char="•"/>
            </a:pPr>
            <a:r>
              <a:rPr lang="en-US" sz="1400" dirty="0" smtClean="0"/>
              <a:t>Higher sensitivity for small bleeds and parenchymal injuries (especially diffuse axonal injury)</a:t>
            </a:r>
          </a:p>
          <a:p>
            <a:pPr marL="285750" indent="-285750">
              <a:buFont typeface="Arial"/>
              <a:buChar char="•"/>
            </a:pPr>
            <a:r>
              <a:rPr lang="en-US" sz="1400" dirty="0" smtClean="0"/>
              <a:t>Better at detecting SDHs of different age</a:t>
            </a:r>
          </a:p>
          <a:p>
            <a:pPr marL="285750" indent="-285750">
              <a:buFont typeface="Arial"/>
              <a:buChar char="•"/>
            </a:pPr>
            <a:r>
              <a:rPr lang="en-US" sz="1400" dirty="0" smtClean="0"/>
              <a:t>Slow &amp; requires sedation</a:t>
            </a:r>
            <a:endParaRPr lang="en-US" sz="1400" dirty="0"/>
          </a:p>
        </p:txBody>
      </p:sp>
    </p:spTree>
    <p:extLst>
      <p:ext uri="{BB962C8B-B14F-4D97-AF65-F5344CB8AC3E}">
        <p14:creationId xmlns:p14="http://schemas.microsoft.com/office/powerpoint/2010/main" val="35965502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079583"/>
            <a:ext cx="7772400" cy="2247734"/>
          </a:xfrm>
        </p:spPr>
        <p:txBody>
          <a:bodyPr>
            <a:normAutofit/>
          </a:bodyPr>
          <a:lstStyle/>
          <a:p>
            <a:pPr algn="ctr"/>
            <a:r>
              <a:rPr lang="en-US" sz="5400" dirty="0" smtClean="0"/>
              <a:t>Ischemic</a:t>
            </a:r>
            <a:br>
              <a:rPr lang="en-US" sz="5400" dirty="0" smtClean="0"/>
            </a:br>
            <a:r>
              <a:rPr lang="en-US" sz="5400" dirty="0" smtClean="0"/>
              <a:t>stroke</a:t>
            </a:r>
            <a:endParaRPr lang="en-US" sz="5400" dirty="0"/>
          </a:p>
        </p:txBody>
      </p:sp>
    </p:spTree>
    <p:extLst>
      <p:ext uri="{BB962C8B-B14F-4D97-AF65-F5344CB8AC3E}">
        <p14:creationId xmlns:p14="http://schemas.microsoft.com/office/powerpoint/2010/main" val="14264456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93682" y="3139101"/>
            <a:ext cx="3459980" cy="592792"/>
          </a:xfrm>
          <a:prstGeom prst="rect">
            <a:avLst/>
          </a:prstGeom>
          <a:solidFill>
            <a:srgbClr val="FF0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8" name="Rectangle 27"/>
          <p:cNvSpPr/>
          <p:nvPr/>
        </p:nvSpPr>
        <p:spPr>
          <a:xfrm>
            <a:off x="7068986" y="2830065"/>
            <a:ext cx="1729990" cy="1200329"/>
          </a:xfrm>
          <a:prstGeom prst="rect">
            <a:avLst/>
          </a:prstGeom>
          <a:solidFill>
            <a:srgbClr val="FF0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4" name="Rectangle 3"/>
          <p:cNvSpPr/>
          <p:nvPr/>
        </p:nvSpPr>
        <p:spPr>
          <a:xfrm>
            <a:off x="2293682" y="1489949"/>
            <a:ext cx="3459980" cy="1017308"/>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293682" y="1593614"/>
            <a:ext cx="3459980" cy="913643"/>
          </a:xfrm>
          <a:solidFill>
            <a:srgbClr val="FF0000"/>
          </a:solidFill>
        </p:spPr>
        <p:txBody>
          <a:bodyPr anchor="t">
            <a:noAutofit/>
          </a:bodyPr>
          <a:lstStyle/>
          <a:p>
            <a:pPr marL="0" indent="0" algn="ctr">
              <a:lnSpc>
                <a:spcPct val="100000"/>
              </a:lnSpc>
              <a:buNone/>
            </a:pPr>
            <a:r>
              <a:rPr lang="en-US" sz="2000" dirty="0" smtClean="0"/>
              <a:t>New focal neurologic deficit </a:t>
            </a:r>
          </a:p>
          <a:p>
            <a:pPr marL="0" indent="0" algn="ctr">
              <a:lnSpc>
                <a:spcPct val="100000"/>
              </a:lnSpc>
              <a:buNone/>
            </a:pPr>
            <a:r>
              <a:rPr lang="en-US" sz="2000" dirty="0" smtClean="0"/>
              <a:t>&lt;6 </a:t>
            </a:r>
            <a:r>
              <a:rPr lang="en-US" sz="2000" dirty="0" err="1" smtClean="0"/>
              <a:t>hrs</a:t>
            </a:r>
            <a:r>
              <a:rPr lang="en-US" sz="2000" dirty="0" smtClean="0"/>
              <a:t>, suspected stroke</a:t>
            </a:r>
            <a:endParaRPr lang="en-US" sz="2000" dirty="0"/>
          </a:p>
        </p:txBody>
      </p:sp>
      <p:cxnSp>
        <p:nvCxnSpPr>
          <p:cNvPr id="6" name="Straight Arrow Connector 5"/>
          <p:cNvCxnSpPr>
            <a:stCxn id="3" idx="2"/>
          </p:cNvCxnSpPr>
          <p:nvPr/>
        </p:nvCxnSpPr>
        <p:spPr>
          <a:xfrm flipH="1">
            <a:off x="4017194" y="2507257"/>
            <a:ext cx="6478" cy="589695"/>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66109" y="346949"/>
            <a:ext cx="8229600" cy="1143000"/>
          </a:xfrm>
        </p:spPr>
        <p:txBody>
          <a:bodyPr>
            <a:noAutofit/>
          </a:bodyPr>
          <a:lstStyle/>
          <a:p>
            <a:r>
              <a:rPr lang="en-US" sz="3200" dirty="0" smtClean="0"/>
              <a:t>General imaging algorithm for Ischemic stroke</a:t>
            </a:r>
            <a:endParaRPr lang="en-US" sz="3200" dirty="0"/>
          </a:p>
        </p:txBody>
      </p:sp>
      <p:sp>
        <p:nvSpPr>
          <p:cNvPr id="7" name="Content Placeholder 2"/>
          <p:cNvSpPr txBox="1">
            <a:spLocks/>
          </p:cNvSpPr>
          <p:nvPr/>
        </p:nvSpPr>
        <p:spPr>
          <a:xfrm>
            <a:off x="2293682" y="3203893"/>
            <a:ext cx="3459980" cy="489126"/>
          </a:xfrm>
          <a:prstGeom prst="rect">
            <a:avLst/>
          </a:prstGeom>
        </p:spPr>
        <p:txBody>
          <a:bodyPr vert="horz" lIns="91440" tIns="45720" rIns="91440" bIns="45720" rtlCol="0" anchor="t">
            <a:noAutofit/>
          </a:bodyPr>
          <a:lst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buFont typeface="Arial" pitchFamily="34" charset="0"/>
              <a:buNone/>
            </a:pPr>
            <a:r>
              <a:rPr lang="en-US" sz="2000" dirty="0" smtClean="0"/>
              <a:t>Noncontrast CT head</a:t>
            </a:r>
            <a:endParaRPr lang="en-US" sz="2000" dirty="0"/>
          </a:p>
        </p:txBody>
      </p:sp>
      <p:cxnSp>
        <p:nvCxnSpPr>
          <p:cNvPr id="9" name="Straight Arrow Connector 8"/>
          <p:cNvCxnSpPr>
            <a:endCxn id="12" idx="0"/>
          </p:cNvCxnSpPr>
          <p:nvPr/>
        </p:nvCxnSpPr>
        <p:spPr>
          <a:xfrm flipH="1">
            <a:off x="1921266" y="3731893"/>
            <a:ext cx="372417" cy="1169491"/>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191276" y="4901384"/>
            <a:ext cx="3459980" cy="1374519"/>
          </a:xfrm>
          <a:prstGeom prst="rect">
            <a:avLst/>
          </a:prstGeom>
          <a:solidFill>
            <a:srgbClr val="FF0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3" name="Rectangle 12"/>
          <p:cNvSpPr/>
          <p:nvPr/>
        </p:nvSpPr>
        <p:spPr>
          <a:xfrm>
            <a:off x="191276" y="4923225"/>
            <a:ext cx="3459980" cy="1352678"/>
          </a:xfrm>
          <a:prstGeom prst="rect">
            <a:avLst/>
          </a:prstGeom>
        </p:spPr>
        <p:txBody>
          <a:bodyPr wrap="square">
            <a:spAutoFit/>
          </a:bodyPr>
          <a:lstStyle/>
          <a:p>
            <a:pPr algn="ctr"/>
            <a:r>
              <a:rPr lang="en-US" dirty="0" smtClean="0"/>
              <a:t>MRI brain and MRA head and neck</a:t>
            </a:r>
          </a:p>
          <a:p>
            <a:pPr algn="ctr">
              <a:lnSpc>
                <a:spcPct val="70000"/>
              </a:lnSpc>
            </a:pPr>
            <a:endParaRPr lang="en-US" dirty="0" smtClean="0"/>
          </a:p>
          <a:p>
            <a:pPr algn="ctr">
              <a:lnSpc>
                <a:spcPct val="70000"/>
              </a:lnSpc>
            </a:pPr>
            <a:r>
              <a:rPr lang="en-US" dirty="0" smtClean="0"/>
              <a:t>-OR-</a:t>
            </a:r>
          </a:p>
          <a:p>
            <a:pPr algn="ctr">
              <a:lnSpc>
                <a:spcPct val="70000"/>
              </a:lnSpc>
            </a:pPr>
            <a:endParaRPr lang="en-US" dirty="0"/>
          </a:p>
          <a:p>
            <a:pPr algn="ctr">
              <a:lnSpc>
                <a:spcPct val="70000"/>
              </a:lnSpc>
            </a:pPr>
            <a:r>
              <a:rPr lang="en-US" dirty="0" smtClean="0"/>
              <a:t>CT angiogram of Head and Neck +/- CT perfusion</a:t>
            </a:r>
            <a:endParaRPr lang="en-US" dirty="0"/>
          </a:p>
        </p:txBody>
      </p:sp>
      <p:sp>
        <p:nvSpPr>
          <p:cNvPr id="15" name="TextBox 14"/>
          <p:cNvSpPr txBox="1"/>
          <p:nvPr/>
        </p:nvSpPr>
        <p:spPr>
          <a:xfrm>
            <a:off x="2239011" y="3815970"/>
            <a:ext cx="1693948" cy="923330"/>
          </a:xfrm>
          <a:prstGeom prst="rect">
            <a:avLst/>
          </a:prstGeom>
          <a:noFill/>
        </p:spPr>
        <p:txBody>
          <a:bodyPr wrap="square" rtlCol="0">
            <a:spAutoFit/>
          </a:bodyPr>
          <a:lstStyle/>
          <a:p>
            <a:r>
              <a:rPr lang="en-US" dirty="0" smtClean="0"/>
              <a:t>No evidence of</a:t>
            </a:r>
          </a:p>
          <a:p>
            <a:r>
              <a:rPr lang="en-US" dirty="0" smtClean="0"/>
              <a:t>Intracranial</a:t>
            </a:r>
          </a:p>
          <a:p>
            <a:r>
              <a:rPr lang="en-US" dirty="0" smtClean="0"/>
              <a:t>hemorrhage</a:t>
            </a:r>
          </a:p>
        </p:txBody>
      </p:sp>
      <p:cxnSp>
        <p:nvCxnSpPr>
          <p:cNvPr id="16" name="Straight Arrow Connector 15"/>
          <p:cNvCxnSpPr>
            <a:endCxn id="18" idx="1"/>
          </p:cNvCxnSpPr>
          <p:nvPr/>
        </p:nvCxnSpPr>
        <p:spPr>
          <a:xfrm>
            <a:off x="3651256" y="5575197"/>
            <a:ext cx="1836763"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5488019" y="4887937"/>
            <a:ext cx="3459980" cy="1374519"/>
          </a:xfrm>
          <a:prstGeom prst="rect">
            <a:avLst/>
          </a:prstGeom>
          <a:solidFill>
            <a:srgbClr val="FF0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9" name="Rectangle 18"/>
          <p:cNvSpPr/>
          <p:nvPr/>
        </p:nvSpPr>
        <p:spPr>
          <a:xfrm>
            <a:off x="5488019" y="4975032"/>
            <a:ext cx="3459980" cy="1200329"/>
          </a:xfrm>
          <a:prstGeom prst="rect">
            <a:avLst/>
          </a:prstGeom>
        </p:spPr>
        <p:txBody>
          <a:bodyPr wrap="square">
            <a:spAutoFit/>
          </a:bodyPr>
          <a:lstStyle/>
          <a:p>
            <a:pPr algn="ctr"/>
            <a:r>
              <a:rPr lang="en-US" dirty="0" smtClean="0"/>
              <a:t>Neurointerventional radiology</a:t>
            </a:r>
          </a:p>
          <a:p>
            <a:pPr algn="ctr"/>
            <a:r>
              <a:rPr lang="en-US" dirty="0" smtClean="0"/>
              <a:t>for cerebral angiography and </a:t>
            </a:r>
          </a:p>
          <a:p>
            <a:pPr algn="ctr"/>
            <a:r>
              <a:rPr lang="en-US" dirty="0" smtClean="0"/>
              <a:t>possible percutaneous intervention</a:t>
            </a:r>
            <a:endParaRPr lang="en-US" dirty="0"/>
          </a:p>
        </p:txBody>
      </p:sp>
      <p:cxnSp>
        <p:nvCxnSpPr>
          <p:cNvPr id="21" name="Straight Arrow Connector 20"/>
          <p:cNvCxnSpPr>
            <a:stCxn id="8" idx="3"/>
          </p:cNvCxnSpPr>
          <p:nvPr/>
        </p:nvCxnSpPr>
        <p:spPr>
          <a:xfrm flipV="1">
            <a:off x="5753662" y="3417807"/>
            <a:ext cx="1295872" cy="1769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753662" y="3437135"/>
            <a:ext cx="1619841" cy="646331"/>
          </a:xfrm>
          <a:prstGeom prst="rect">
            <a:avLst/>
          </a:prstGeom>
          <a:noFill/>
        </p:spPr>
        <p:txBody>
          <a:bodyPr wrap="square" rtlCol="0">
            <a:spAutoFit/>
          </a:bodyPr>
          <a:lstStyle/>
          <a:p>
            <a:r>
              <a:rPr lang="en-US" dirty="0" smtClean="0"/>
              <a:t>Intracranial hemorrhage</a:t>
            </a:r>
            <a:endParaRPr lang="en-US" dirty="0"/>
          </a:p>
        </p:txBody>
      </p:sp>
      <p:sp>
        <p:nvSpPr>
          <p:cNvPr id="26" name="TextBox 25"/>
          <p:cNvSpPr txBox="1"/>
          <p:nvPr/>
        </p:nvSpPr>
        <p:spPr>
          <a:xfrm>
            <a:off x="7179135" y="2830065"/>
            <a:ext cx="1619841" cy="1200329"/>
          </a:xfrm>
          <a:prstGeom prst="rect">
            <a:avLst/>
          </a:prstGeom>
          <a:noFill/>
        </p:spPr>
        <p:txBody>
          <a:bodyPr wrap="square" rtlCol="0">
            <a:spAutoFit/>
          </a:bodyPr>
          <a:lstStyle/>
          <a:p>
            <a:r>
              <a:rPr lang="en-US" dirty="0" smtClean="0"/>
              <a:t>Follow up </a:t>
            </a:r>
            <a:r>
              <a:rPr lang="en-US" dirty="0"/>
              <a:t>N</a:t>
            </a:r>
            <a:r>
              <a:rPr lang="en-US" dirty="0" smtClean="0"/>
              <a:t>oncontrast CT head vs. neurosurgery</a:t>
            </a:r>
            <a:endParaRPr lang="en-US" dirty="0"/>
          </a:p>
        </p:txBody>
      </p:sp>
      <p:sp>
        <p:nvSpPr>
          <p:cNvPr id="29" name="TextBox 28"/>
          <p:cNvSpPr txBox="1"/>
          <p:nvPr/>
        </p:nvSpPr>
        <p:spPr>
          <a:xfrm>
            <a:off x="3651256" y="4651867"/>
            <a:ext cx="1836763" cy="830997"/>
          </a:xfrm>
          <a:prstGeom prst="rect">
            <a:avLst/>
          </a:prstGeom>
          <a:noFill/>
        </p:spPr>
        <p:txBody>
          <a:bodyPr wrap="square" rtlCol="0">
            <a:spAutoFit/>
          </a:bodyPr>
          <a:lstStyle/>
          <a:p>
            <a:pPr algn="ctr"/>
            <a:r>
              <a:rPr lang="en-US" sz="1600" dirty="0" smtClean="0"/>
              <a:t>Large ischemic penumbra and no contraindications</a:t>
            </a:r>
          </a:p>
        </p:txBody>
      </p:sp>
    </p:spTree>
    <p:extLst>
      <p:ext uri="{BB962C8B-B14F-4D97-AF65-F5344CB8AC3E}">
        <p14:creationId xmlns:p14="http://schemas.microsoft.com/office/powerpoint/2010/main" val="139262790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ppropriateness_Criteria_🔊.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6369"/>
            <a:ext cx="9144000" cy="5377314"/>
          </a:xfrm>
          <a:prstGeom prst="rect">
            <a:avLst/>
          </a:prstGeom>
        </p:spPr>
      </p:pic>
      <p:sp>
        <p:nvSpPr>
          <p:cNvPr id="4" name="TextBox 3"/>
          <p:cNvSpPr txBox="1"/>
          <p:nvPr/>
        </p:nvSpPr>
        <p:spPr>
          <a:xfrm>
            <a:off x="1469337" y="178437"/>
            <a:ext cx="6192206" cy="584776"/>
          </a:xfrm>
          <a:prstGeom prst="rect">
            <a:avLst/>
          </a:prstGeom>
          <a:noFill/>
        </p:spPr>
        <p:txBody>
          <a:bodyPr wrap="square" rtlCol="0">
            <a:spAutoFit/>
          </a:bodyPr>
          <a:lstStyle/>
          <a:p>
            <a:pPr algn="ctr"/>
            <a:r>
              <a:rPr lang="en-US" sz="3200" dirty="0" smtClean="0"/>
              <a:t>ACR APPROPRIATENESS CRITERIA</a:t>
            </a:r>
            <a:endParaRPr lang="en-US" sz="3200" dirty="0"/>
          </a:p>
        </p:txBody>
      </p:sp>
    </p:spTree>
    <p:extLst>
      <p:ext uri="{BB962C8B-B14F-4D97-AF65-F5344CB8AC3E}">
        <p14:creationId xmlns:p14="http://schemas.microsoft.com/office/powerpoint/2010/main" val="230180746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118" y="457200"/>
            <a:ext cx="8229600" cy="1143000"/>
          </a:xfrm>
        </p:spPr>
        <p:txBody>
          <a:bodyPr>
            <a:noAutofit/>
          </a:bodyPr>
          <a:lstStyle/>
          <a:p>
            <a:r>
              <a:rPr lang="en-US" sz="4000" dirty="0" smtClean="0"/>
              <a:t>Imaging findings of ischemic stroke</a:t>
            </a:r>
            <a:endParaRPr lang="en-US" sz="4000" dirty="0"/>
          </a:p>
        </p:txBody>
      </p:sp>
      <p:sp>
        <p:nvSpPr>
          <p:cNvPr id="3" name="Content Placeholder 2"/>
          <p:cNvSpPr>
            <a:spLocks noGrp="1"/>
          </p:cNvSpPr>
          <p:nvPr>
            <p:ph idx="1"/>
          </p:nvPr>
        </p:nvSpPr>
        <p:spPr/>
        <p:txBody>
          <a:bodyPr/>
          <a:lstStyle/>
          <a:p>
            <a:pPr marL="0" indent="0">
              <a:buNone/>
            </a:pPr>
            <a:r>
              <a:rPr lang="en-US" dirty="0" smtClean="0"/>
              <a:t>Please watch the following video on imaging findings of acute brain infarction</a:t>
            </a:r>
          </a:p>
          <a:p>
            <a:pPr marL="0" indent="0">
              <a:buNone/>
            </a:pPr>
            <a:endParaRPr lang="en-US" dirty="0" smtClean="0"/>
          </a:p>
          <a:p>
            <a:pPr marL="0" indent="0">
              <a:buNone/>
            </a:pPr>
            <a:r>
              <a:rPr lang="en-US" dirty="0" smtClean="0"/>
              <a:t>https</a:t>
            </a:r>
            <a:r>
              <a:rPr lang="en-US" dirty="0"/>
              <a:t>://</a:t>
            </a:r>
            <a:r>
              <a:rPr lang="en-US" dirty="0" err="1"/>
              <a:t>www.youtube.com</a:t>
            </a:r>
            <a:r>
              <a:rPr lang="en-US" dirty="0"/>
              <a:t>/</a:t>
            </a:r>
            <a:r>
              <a:rPr lang="en-US" dirty="0" err="1"/>
              <a:t>watch?v</a:t>
            </a:r>
            <a:r>
              <a:rPr lang="en-US" dirty="0"/>
              <a:t>=H4xErylBd1g</a:t>
            </a:r>
          </a:p>
        </p:txBody>
      </p:sp>
    </p:spTree>
    <p:extLst>
      <p:ext uri="{BB962C8B-B14F-4D97-AF65-F5344CB8AC3E}">
        <p14:creationId xmlns:p14="http://schemas.microsoft.com/office/powerpoint/2010/main" val="3675992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238" y="143760"/>
            <a:ext cx="8229600" cy="1143000"/>
          </a:xfrm>
        </p:spPr>
        <p:txBody>
          <a:bodyPr>
            <a:noAutofit/>
          </a:bodyPr>
          <a:lstStyle/>
          <a:p>
            <a:pPr algn="l"/>
            <a:r>
              <a:rPr lang="en-US" sz="4000" dirty="0" smtClean="0"/>
              <a:t>Ischemic stroke: </a:t>
            </a:r>
            <a:br>
              <a:rPr lang="en-US" sz="4000" dirty="0" smtClean="0"/>
            </a:br>
            <a:r>
              <a:rPr lang="en-US" sz="3200" dirty="0" smtClean="0"/>
              <a:t>CT head w/o contrast</a:t>
            </a:r>
            <a:endParaRPr lang="en-US" sz="3200" dirty="0"/>
          </a:p>
        </p:txBody>
      </p:sp>
      <p:sp>
        <p:nvSpPr>
          <p:cNvPr id="3" name="Content Placeholder 2"/>
          <p:cNvSpPr>
            <a:spLocks noGrp="1"/>
          </p:cNvSpPr>
          <p:nvPr>
            <p:ph idx="1"/>
          </p:nvPr>
        </p:nvSpPr>
        <p:spPr>
          <a:xfrm>
            <a:off x="457200" y="1600200"/>
            <a:ext cx="5672035" cy="4896991"/>
          </a:xfrm>
        </p:spPr>
        <p:txBody>
          <a:bodyPr anchor="t">
            <a:normAutofit fontScale="55000" lnSpcReduction="20000"/>
          </a:bodyPr>
          <a:lstStyle/>
          <a:p>
            <a:pPr marL="0" indent="0">
              <a:buNone/>
            </a:pPr>
            <a:r>
              <a:rPr lang="en-US" dirty="0" smtClean="0"/>
              <a:t>Why start with </a:t>
            </a:r>
            <a:r>
              <a:rPr lang="en-US" dirty="0" err="1" smtClean="0"/>
              <a:t>noncontrast</a:t>
            </a:r>
            <a:r>
              <a:rPr lang="en-US" dirty="0" smtClean="0"/>
              <a:t> CT?</a:t>
            </a:r>
          </a:p>
          <a:p>
            <a:r>
              <a:rPr lang="en-US" dirty="0" smtClean="0"/>
              <a:t>Fast, low motion artifact</a:t>
            </a:r>
          </a:p>
          <a:p>
            <a:r>
              <a:rPr lang="en-US" dirty="0" smtClean="0"/>
              <a:t>Looking for intracranial hemorrhage (ICH) to evaluate is IV </a:t>
            </a:r>
            <a:r>
              <a:rPr lang="en-US" dirty="0" err="1" smtClean="0"/>
              <a:t>tPA</a:t>
            </a:r>
            <a:r>
              <a:rPr lang="en-US" dirty="0" smtClean="0"/>
              <a:t> is safe</a:t>
            </a:r>
          </a:p>
          <a:p>
            <a:pPr lvl="1"/>
            <a:r>
              <a:rPr lang="en-US" dirty="0" smtClean="0"/>
              <a:t>High sensitivity for (ICH)</a:t>
            </a:r>
          </a:p>
          <a:p>
            <a:r>
              <a:rPr lang="en-US" dirty="0" smtClean="0"/>
              <a:t>May see signs of acute ischemia</a:t>
            </a:r>
          </a:p>
          <a:p>
            <a:pPr lvl="1"/>
            <a:r>
              <a:rPr lang="en-US" dirty="0" smtClean="0"/>
              <a:t>ASPECTS score can be used with </a:t>
            </a:r>
            <a:r>
              <a:rPr lang="en-US" dirty="0" err="1" smtClean="0"/>
              <a:t>noncontrast</a:t>
            </a:r>
            <a:r>
              <a:rPr lang="en-US" dirty="0" smtClean="0"/>
              <a:t> CT head in patient’s with MCA strokes to predict patient outcome and help with decision on taking the patient to </a:t>
            </a:r>
            <a:r>
              <a:rPr lang="en-US" dirty="0" err="1" smtClean="0"/>
              <a:t>neuroIR</a:t>
            </a:r>
            <a:r>
              <a:rPr lang="en-US" dirty="0"/>
              <a:t> </a:t>
            </a:r>
            <a:r>
              <a:rPr lang="en-US" dirty="0" smtClean="0"/>
              <a:t>for intervention</a:t>
            </a:r>
          </a:p>
          <a:p>
            <a:pPr lvl="2"/>
            <a:r>
              <a:rPr lang="en-US" dirty="0" smtClean="0"/>
              <a:t>If interested can read a </a:t>
            </a:r>
            <a:r>
              <a:rPr lang="en-US" dirty="0"/>
              <a:t>short overview here </a:t>
            </a:r>
            <a:endParaRPr lang="en-US" dirty="0" smtClean="0"/>
          </a:p>
          <a:p>
            <a:pPr marL="1371600" lvl="3" indent="0">
              <a:buNone/>
            </a:pPr>
            <a:r>
              <a:rPr lang="en-US" dirty="0" smtClean="0"/>
              <a:t>https</a:t>
            </a:r>
            <a:r>
              <a:rPr lang="en-US" dirty="0"/>
              <a:t>://</a:t>
            </a:r>
            <a:r>
              <a:rPr lang="en-US" dirty="0" err="1"/>
              <a:t>radiopaedia.org</a:t>
            </a:r>
            <a:r>
              <a:rPr lang="en-US" dirty="0"/>
              <a:t>/articles/alberta-stroke-program-early-ct-score-1</a:t>
            </a:r>
            <a:endParaRPr lang="en-US" dirty="0" smtClean="0"/>
          </a:p>
        </p:txBody>
      </p:sp>
      <p:pic>
        <p:nvPicPr>
          <p:cNvPr id="5" name="Picture 4" descr="MCA_infarct_CT_head_-_Google_Searc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1363" y="220422"/>
            <a:ext cx="2710551" cy="2914771"/>
          </a:xfrm>
          <a:prstGeom prst="rect">
            <a:avLst/>
          </a:prstGeom>
        </p:spPr>
      </p:pic>
      <p:pic>
        <p:nvPicPr>
          <p:cNvPr id="6" name="Picture 5" descr="MCA_infarct_CT_head_-_Google_Search.jpg"/>
          <p:cNvPicPr>
            <a:picLocks noChangeAspect="1"/>
          </p:cNvPicPr>
          <p:nvPr/>
        </p:nvPicPr>
        <p:blipFill rotWithShape="1">
          <a:blip r:embed="rId4">
            <a:extLst>
              <a:ext uri="{28A0092B-C50C-407E-A947-70E740481C1C}">
                <a14:useLocalDpi xmlns:a14="http://schemas.microsoft.com/office/drawing/2010/main" val="0"/>
              </a:ext>
            </a:extLst>
          </a:blip>
          <a:srcRect b="6038"/>
          <a:stretch/>
        </p:blipFill>
        <p:spPr>
          <a:xfrm>
            <a:off x="6297162" y="3135193"/>
            <a:ext cx="2741888" cy="2816189"/>
          </a:xfrm>
          <a:prstGeom prst="rect">
            <a:avLst/>
          </a:prstGeom>
        </p:spPr>
      </p:pic>
      <p:sp>
        <p:nvSpPr>
          <p:cNvPr id="7" name="TextBox 6"/>
          <p:cNvSpPr txBox="1"/>
          <p:nvPr/>
        </p:nvSpPr>
        <p:spPr>
          <a:xfrm>
            <a:off x="6290373" y="5964421"/>
            <a:ext cx="2748677" cy="738664"/>
          </a:xfrm>
          <a:prstGeom prst="rect">
            <a:avLst/>
          </a:prstGeom>
          <a:noFill/>
        </p:spPr>
        <p:txBody>
          <a:bodyPr wrap="square" rtlCol="0">
            <a:spAutoFit/>
          </a:bodyPr>
          <a:lstStyle/>
          <a:p>
            <a:r>
              <a:rPr lang="en-US" sz="1400" dirty="0" smtClean="0"/>
              <a:t>Patient has a poor ASPECTS score of 2 (score = 10 - # of infarcted territories)</a:t>
            </a:r>
            <a:endParaRPr lang="en-US" sz="1400" dirty="0"/>
          </a:p>
        </p:txBody>
      </p:sp>
      <p:sp>
        <p:nvSpPr>
          <p:cNvPr id="4" name="Rectangle 3"/>
          <p:cNvSpPr/>
          <p:nvPr/>
        </p:nvSpPr>
        <p:spPr>
          <a:xfrm>
            <a:off x="398291" y="6611081"/>
            <a:ext cx="8745709" cy="246221"/>
          </a:xfrm>
          <a:prstGeom prst="rect">
            <a:avLst/>
          </a:prstGeom>
        </p:spPr>
        <p:txBody>
          <a:bodyPr wrap="square">
            <a:spAutoFit/>
          </a:bodyPr>
          <a:lstStyle/>
          <a:p>
            <a:pPr algn="r"/>
            <a:r>
              <a:rPr lang="en-US" sz="1000" dirty="0" smtClean="0"/>
              <a:t>Images from https</a:t>
            </a:r>
            <a:r>
              <a:rPr lang="en-US" sz="1000" dirty="0"/>
              <a:t>://</a:t>
            </a:r>
            <a:r>
              <a:rPr lang="en-US" sz="1000" dirty="0" err="1"/>
              <a:t>teddybrain.wordpress.com</a:t>
            </a:r>
            <a:r>
              <a:rPr lang="en-US" sz="1000" dirty="0"/>
              <a:t>/2013/03/16/alberta-stroke-program-early-ct-score-aspects-in-ischemic-stroke/ (accessed June 21, 2017).</a:t>
            </a:r>
          </a:p>
        </p:txBody>
      </p:sp>
    </p:spTree>
    <p:extLst>
      <p:ext uri="{BB962C8B-B14F-4D97-AF65-F5344CB8AC3E}">
        <p14:creationId xmlns:p14="http://schemas.microsoft.com/office/powerpoint/2010/main" val="7746093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Hyperdense_MCA_sign___Radiology_Case___Radiopaedia_org.jpg"/>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8723" b="11004"/>
          <a:stretch/>
        </p:blipFill>
        <p:spPr>
          <a:xfrm>
            <a:off x="241982" y="1617282"/>
            <a:ext cx="3859872" cy="3337789"/>
          </a:xfrm>
          <a:prstGeom prst="rect">
            <a:avLst/>
          </a:prstGeom>
        </p:spPr>
      </p:pic>
      <p:sp>
        <p:nvSpPr>
          <p:cNvPr id="2" name="Title 1"/>
          <p:cNvSpPr>
            <a:spLocks noGrp="1"/>
          </p:cNvSpPr>
          <p:nvPr>
            <p:ph type="title"/>
          </p:nvPr>
        </p:nvSpPr>
        <p:spPr>
          <a:xfrm>
            <a:off x="457200" y="198041"/>
            <a:ext cx="8229600" cy="1143000"/>
          </a:xfrm>
        </p:spPr>
        <p:txBody>
          <a:bodyPr>
            <a:noAutofit/>
          </a:bodyPr>
          <a:lstStyle/>
          <a:p>
            <a:r>
              <a:rPr lang="en-US" sz="4000" dirty="0" smtClean="0"/>
              <a:t>Findings of Ischemic stroke on Noncontrast CT head</a:t>
            </a:r>
            <a:endParaRPr lang="en-US" sz="4000" dirty="0"/>
          </a:p>
        </p:txBody>
      </p:sp>
      <p:sp>
        <p:nvSpPr>
          <p:cNvPr id="5" name="TextBox 4"/>
          <p:cNvSpPr txBox="1"/>
          <p:nvPr/>
        </p:nvSpPr>
        <p:spPr>
          <a:xfrm>
            <a:off x="567335" y="4955071"/>
            <a:ext cx="3222229" cy="2000548"/>
          </a:xfrm>
          <a:prstGeom prst="rect">
            <a:avLst/>
          </a:prstGeom>
          <a:noFill/>
        </p:spPr>
        <p:txBody>
          <a:bodyPr wrap="square" rtlCol="0">
            <a:spAutoFit/>
          </a:bodyPr>
          <a:lstStyle/>
          <a:p>
            <a:pPr algn="ctr"/>
            <a:r>
              <a:rPr lang="en-US" dirty="0" smtClean="0"/>
              <a:t>Hyperdense artery sign</a:t>
            </a:r>
          </a:p>
          <a:p>
            <a:pPr algn="ctr"/>
            <a:r>
              <a:rPr lang="en-US" sz="1400" dirty="0" smtClean="0"/>
              <a:t>Pictured</a:t>
            </a:r>
            <a:r>
              <a:rPr lang="en-US" sz="1400" dirty="0" smtClean="0">
                <a:solidFill>
                  <a:srgbClr val="FF0000"/>
                </a:solidFill>
              </a:rPr>
              <a:t>: </a:t>
            </a:r>
            <a:r>
              <a:rPr lang="en-US" sz="1400" dirty="0">
                <a:solidFill>
                  <a:srgbClr val="FF0000"/>
                </a:solidFill>
              </a:rPr>
              <a:t>H</a:t>
            </a:r>
            <a:r>
              <a:rPr lang="en-US" sz="1400" dirty="0" smtClean="0">
                <a:solidFill>
                  <a:srgbClr val="FF0000"/>
                </a:solidFill>
              </a:rPr>
              <a:t>yperdense right MCA</a:t>
            </a:r>
          </a:p>
          <a:p>
            <a:pPr algn="ctr"/>
            <a:r>
              <a:rPr lang="en-US" sz="1400" dirty="0" smtClean="0"/>
              <a:t>Represents dense blood clot in the artery from thromboembolism</a:t>
            </a:r>
          </a:p>
          <a:p>
            <a:pPr algn="ctr"/>
            <a:r>
              <a:rPr lang="en-US" sz="1400" dirty="0" smtClean="0"/>
              <a:t>Can be seen immediately after stroke</a:t>
            </a:r>
          </a:p>
          <a:p>
            <a:pPr algn="ctr"/>
            <a:r>
              <a:rPr lang="en-US" sz="1400" dirty="0" smtClean="0"/>
              <a:t>Some studies report up to sensitivity of 52% and specificity of 95%</a:t>
            </a:r>
            <a:r>
              <a:rPr lang="en-US" sz="1400" baseline="30000" dirty="0" smtClean="0"/>
              <a:t>1</a:t>
            </a:r>
            <a:endParaRPr lang="en-US" sz="1400" dirty="0" smtClean="0"/>
          </a:p>
          <a:p>
            <a:pPr algn="ctr"/>
            <a:endParaRPr lang="en-US" dirty="0"/>
          </a:p>
        </p:txBody>
      </p:sp>
      <p:sp>
        <p:nvSpPr>
          <p:cNvPr id="6" name="Oval 5"/>
          <p:cNvSpPr/>
          <p:nvPr/>
        </p:nvSpPr>
        <p:spPr>
          <a:xfrm>
            <a:off x="1227946" y="2605067"/>
            <a:ext cx="997754" cy="557192"/>
          </a:xfrm>
          <a:prstGeom prst="ellipse">
            <a:avLst/>
          </a:prstGeom>
          <a:noFill/>
          <a:ln>
            <a:solidFill>
              <a:srgbClr val="FF001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Hyperdense_MCA_sign___Radiology_Case___Radiopaedia_org.jpg"/>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t="4318" b="8842"/>
          <a:stretch/>
        </p:blipFill>
        <p:spPr>
          <a:xfrm>
            <a:off x="5189253" y="1617282"/>
            <a:ext cx="3497547" cy="3337789"/>
          </a:xfrm>
          <a:prstGeom prst="rect">
            <a:avLst/>
          </a:prstGeom>
        </p:spPr>
      </p:pic>
      <p:sp>
        <p:nvSpPr>
          <p:cNvPr id="9" name="TextBox 8"/>
          <p:cNvSpPr txBox="1"/>
          <p:nvPr/>
        </p:nvSpPr>
        <p:spPr>
          <a:xfrm>
            <a:off x="5398320" y="5027688"/>
            <a:ext cx="3222229" cy="1508105"/>
          </a:xfrm>
          <a:prstGeom prst="rect">
            <a:avLst/>
          </a:prstGeom>
          <a:noFill/>
        </p:spPr>
        <p:txBody>
          <a:bodyPr wrap="square" rtlCol="0">
            <a:spAutoFit/>
          </a:bodyPr>
          <a:lstStyle/>
          <a:p>
            <a:pPr algn="ctr"/>
            <a:r>
              <a:rPr lang="en-US" dirty="0" smtClean="0"/>
              <a:t>Loss of the insular ribbon</a:t>
            </a:r>
          </a:p>
          <a:p>
            <a:pPr algn="ctr"/>
            <a:r>
              <a:rPr lang="en-US" sz="1400" dirty="0" smtClean="0"/>
              <a:t>Pictured: </a:t>
            </a:r>
            <a:r>
              <a:rPr lang="en-US" sz="1400" dirty="0" smtClean="0">
                <a:solidFill>
                  <a:srgbClr val="FF6600"/>
                </a:solidFill>
              </a:rPr>
              <a:t>Normal insular ribbon on left </a:t>
            </a:r>
            <a:r>
              <a:rPr lang="en-US" sz="1400" dirty="0" smtClean="0"/>
              <a:t>with </a:t>
            </a:r>
            <a:r>
              <a:rPr lang="en-US" sz="1400" dirty="0" smtClean="0">
                <a:solidFill>
                  <a:srgbClr val="CCFFCC"/>
                </a:solidFill>
              </a:rPr>
              <a:t>loss of the insular ribbon </a:t>
            </a:r>
            <a:r>
              <a:rPr lang="en-US" sz="1400" dirty="0" smtClean="0"/>
              <a:t>on the right due to right MCA infarction </a:t>
            </a:r>
            <a:r>
              <a:rPr lang="en-US" sz="1400" dirty="0" smtClean="0">
                <a:sym typeface="Wingdings"/>
              </a:rPr>
              <a:t> cytotoxic edema</a:t>
            </a:r>
            <a:endParaRPr lang="en-US" sz="1400" dirty="0" smtClean="0"/>
          </a:p>
          <a:p>
            <a:pPr algn="ctr"/>
            <a:endParaRPr lang="en-US" dirty="0"/>
          </a:p>
        </p:txBody>
      </p:sp>
      <p:sp>
        <p:nvSpPr>
          <p:cNvPr id="12" name="Oval 11"/>
          <p:cNvSpPr/>
          <p:nvPr/>
        </p:nvSpPr>
        <p:spPr>
          <a:xfrm>
            <a:off x="7400063" y="2594327"/>
            <a:ext cx="634978" cy="1058376"/>
          </a:xfrm>
          <a:prstGeom prst="ellipse">
            <a:avLst/>
          </a:prstGeom>
          <a:noFill/>
          <a:ln>
            <a:solidFill>
              <a:srgbClr val="CCFFC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4" name="Straight Arrow Connector 13"/>
          <p:cNvCxnSpPr/>
          <p:nvPr/>
        </p:nvCxnSpPr>
        <p:spPr>
          <a:xfrm>
            <a:off x="4901289" y="2309179"/>
            <a:ext cx="1311908" cy="556303"/>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68246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041"/>
            <a:ext cx="8229600" cy="1143000"/>
          </a:xfrm>
        </p:spPr>
        <p:txBody>
          <a:bodyPr>
            <a:noAutofit/>
          </a:bodyPr>
          <a:lstStyle/>
          <a:p>
            <a:r>
              <a:rPr lang="en-US" sz="4000" dirty="0" smtClean="0"/>
              <a:t>Findings of Ischemic stroke on CT angiography</a:t>
            </a:r>
            <a:endParaRPr lang="en-US" sz="4000" dirty="0"/>
          </a:p>
        </p:txBody>
      </p:sp>
      <p:sp>
        <p:nvSpPr>
          <p:cNvPr id="5" name="TextBox 4"/>
          <p:cNvSpPr txBox="1"/>
          <p:nvPr/>
        </p:nvSpPr>
        <p:spPr>
          <a:xfrm>
            <a:off x="352054" y="5510008"/>
            <a:ext cx="8334745" cy="1477328"/>
          </a:xfrm>
          <a:prstGeom prst="rect">
            <a:avLst/>
          </a:prstGeom>
          <a:noFill/>
        </p:spPr>
        <p:txBody>
          <a:bodyPr wrap="square" rtlCol="0">
            <a:spAutoFit/>
          </a:bodyPr>
          <a:lstStyle/>
          <a:p>
            <a:r>
              <a:rPr lang="en-US" dirty="0" smtClean="0"/>
              <a:t>On CT angiography, an </a:t>
            </a:r>
            <a:r>
              <a:rPr lang="en-US" dirty="0" smtClean="0">
                <a:solidFill>
                  <a:srgbClr val="FF6600"/>
                </a:solidFill>
              </a:rPr>
              <a:t>abrupt cut off of flow related enhancement </a:t>
            </a:r>
            <a:r>
              <a:rPr lang="en-US" dirty="0" smtClean="0"/>
              <a:t>of the blood vessel is often seen representing the blockage of blood flow from the occlusive thrombus.</a:t>
            </a:r>
          </a:p>
          <a:p>
            <a:r>
              <a:rPr lang="en-US" dirty="0" smtClean="0"/>
              <a:t>On the left is a CTA image and on the right is a 3D CTA reconstruction both showing abrupt cutoff of the M1 segment of the left MCA.</a:t>
            </a:r>
          </a:p>
          <a:p>
            <a:pPr algn="ctr"/>
            <a:endParaRPr lang="en-US" dirty="0"/>
          </a:p>
        </p:txBody>
      </p:sp>
      <p:pic>
        <p:nvPicPr>
          <p:cNvPr id="8" name="Picture 7" descr="MCA_cut_off_CTA_-_Google_Searc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2465" y="1644332"/>
            <a:ext cx="3981396" cy="3460313"/>
          </a:xfrm>
          <a:prstGeom prst="rect">
            <a:avLst/>
          </a:prstGeom>
        </p:spPr>
      </p:pic>
      <p:pic>
        <p:nvPicPr>
          <p:cNvPr id="10" name="Picture 9" descr="MCA_cut_off_CTA_-_Google_Searc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056" y="1644332"/>
            <a:ext cx="3437507" cy="3784273"/>
          </a:xfrm>
          <a:prstGeom prst="rect">
            <a:avLst/>
          </a:prstGeom>
        </p:spPr>
      </p:pic>
      <p:cxnSp>
        <p:nvCxnSpPr>
          <p:cNvPr id="14" name="Straight Arrow Connector 13"/>
          <p:cNvCxnSpPr/>
          <p:nvPr/>
        </p:nvCxnSpPr>
        <p:spPr>
          <a:xfrm>
            <a:off x="2422270" y="2566306"/>
            <a:ext cx="1" cy="556303"/>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7305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CT head w/ contrast</a:t>
            </a:r>
            <a:endParaRPr lang="en-US" dirty="0"/>
          </a:p>
        </p:txBody>
      </p:sp>
      <p:sp>
        <p:nvSpPr>
          <p:cNvPr id="3" name="Content Placeholder 2"/>
          <p:cNvSpPr>
            <a:spLocks noGrp="1"/>
          </p:cNvSpPr>
          <p:nvPr>
            <p:ph idx="1"/>
          </p:nvPr>
        </p:nvSpPr>
        <p:spPr>
          <a:xfrm>
            <a:off x="457200" y="1600200"/>
            <a:ext cx="8022974" cy="5012450"/>
          </a:xfrm>
        </p:spPr>
        <p:txBody>
          <a:bodyPr anchor="t">
            <a:normAutofit fontScale="55000" lnSpcReduction="20000"/>
          </a:bodyPr>
          <a:lstStyle/>
          <a:p>
            <a:r>
              <a:rPr lang="en-US" dirty="0" smtClean="0"/>
              <a:t>Most commonly performed as CT angiogram</a:t>
            </a:r>
          </a:p>
          <a:p>
            <a:pPr lvl="1"/>
            <a:r>
              <a:rPr lang="en-US" dirty="0" smtClean="0"/>
              <a:t>Vascular malformations and aneurysms in patients with </a:t>
            </a:r>
          </a:p>
          <a:p>
            <a:pPr marL="457200" lvl="1" indent="0">
              <a:buNone/>
            </a:pPr>
            <a:r>
              <a:rPr lang="en-US" dirty="0" smtClean="0"/>
              <a:t>intracerebral hemorrhage or subarachnoid hemorrhage</a:t>
            </a:r>
          </a:p>
          <a:p>
            <a:pPr lvl="1"/>
            <a:r>
              <a:rPr lang="en-US" dirty="0" smtClean="0"/>
              <a:t>Vascular injury post trauma</a:t>
            </a:r>
          </a:p>
          <a:p>
            <a:pPr lvl="1"/>
            <a:r>
              <a:rPr lang="en-US" dirty="0" smtClean="0"/>
              <a:t>Intravascular thrombus in stroke patients</a:t>
            </a:r>
          </a:p>
          <a:p>
            <a:pPr lvl="2"/>
            <a:r>
              <a:rPr lang="en-US" dirty="0" smtClean="0"/>
              <a:t>Can be performed with CT perfusion to evaluate acute stroke to determine core infarct and ischemic penumbra (more on this later)</a:t>
            </a:r>
          </a:p>
          <a:p>
            <a:r>
              <a:rPr lang="en-US" dirty="0" smtClean="0"/>
              <a:t>CT head routine phase w/ contrast</a:t>
            </a:r>
          </a:p>
          <a:p>
            <a:pPr lvl="1"/>
            <a:r>
              <a:rPr lang="en-US" dirty="0" smtClean="0"/>
              <a:t>Rarely performed when concern for intracranial infection or intracranial mass</a:t>
            </a:r>
          </a:p>
          <a:p>
            <a:pPr lvl="2"/>
            <a:r>
              <a:rPr lang="en-US" dirty="0" smtClean="0"/>
              <a:t>MRI w/ Gad is much better, but if contraindication to MRI or Gd</a:t>
            </a:r>
            <a:r>
              <a:rPr lang="en-US" dirty="0" smtClean="0">
                <a:sym typeface="Wingdings"/>
              </a:rPr>
              <a:t> CT w/ contrast</a:t>
            </a:r>
          </a:p>
          <a:p>
            <a:r>
              <a:rPr lang="en-US" dirty="0" smtClean="0">
                <a:sym typeface="Wingdings"/>
              </a:rPr>
              <a:t>CT venogram</a:t>
            </a:r>
          </a:p>
          <a:p>
            <a:pPr lvl="1"/>
            <a:r>
              <a:rPr lang="en-US" dirty="0" smtClean="0">
                <a:sym typeface="Wingdings"/>
              </a:rPr>
              <a:t>Good alternative to MR venogram for evaluating for cerebral venous or dural sinus injury in patients that cannot tolerate CT due to inability to hold still or too unstable</a:t>
            </a:r>
            <a:endParaRPr lang="en-US" dirty="0" smtClean="0"/>
          </a:p>
          <a:p>
            <a:pPr lvl="1"/>
            <a:endParaRPr lang="en-US" dirty="0" smtClean="0"/>
          </a:p>
          <a:p>
            <a:pPr lvl="1"/>
            <a:endParaRPr lang="en-US" dirty="0"/>
          </a:p>
        </p:txBody>
      </p:sp>
      <p:pic>
        <p:nvPicPr>
          <p:cNvPr id="4" name="Picture 3" descr="Dural_venous_sinus_thrombosis___Radiology_Case___Radiopaedia_org_🔊.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2607" y="635637"/>
            <a:ext cx="2935945" cy="2796138"/>
          </a:xfrm>
          <a:prstGeom prst="rect">
            <a:avLst/>
          </a:prstGeom>
        </p:spPr>
      </p:pic>
      <p:sp>
        <p:nvSpPr>
          <p:cNvPr id="5" name="TextBox 4"/>
          <p:cNvSpPr txBox="1"/>
          <p:nvPr/>
        </p:nvSpPr>
        <p:spPr>
          <a:xfrm>
            <a:off x="6339140" y="167940"/>
            <a:ext cx="2476883" cy="738664"/>
          </a:xfrm>
          <a:prstGeom prst="rect">
            <a:avLst/>
          </a:prstGeom>
          <a:noFill/>
        </p:spPr>
        <p:txBody>
          <a:bodyPr wrap="square" rtlCol="0">
            <a:spAutoFit/>
          </a:bodyPr>
          <a:lstStyle/>
          <a:p>
            <a:r>
              <a:rPr lang="en-US" sz="1400" dirty="0" smtClean="0"/>
              <a:t>Below: CT venogram showing clot within the left transverse sinus</a:t>
            </a:r>
            <a:endParaRPr lang="en-US" sz="1400" dirty="0"/>
          </a:p>
        </p:txBody>
      </p:sp>
    </p:spTree>
    <p:extLst>
      <p:ext uri="{BB962C8B-B14F-4D97-AF65-F5344CB8AC3E}">
        <p14:creationId xmlns:p14="http://schemas.microsoft.com/office/powerpoint/2010/main" val="13951492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041"/>
            <a:ext cx="8229600" cy="1143000"/>
          </a:xfrm>
        </p:spPr>
        <p:txBody>
          <a:bodyPr>
            <a:noAutofit/>
          </a:bodyPr>
          <a:lstStyle/>
          <a:p>
            <a:r>
              <a:rPr lang="en-US" sz="4000" dirty="0" smtClean="0"/>
              <a:t>Findings of Ischemic stroke on CT perfusion</a:t>
            </a:r>
            <a:endParaRPr lang="en-US" sz="4000" dirty="0"/>
          </a:p>
        </p:txBody>
      </p:sp>
      <p:sp>
        <p:nvSpPr>
          <p:cNvPr id="5" name="TextBox 4"/>
          <p:cNvSpPr txBox="1"/>
          <p:nvPr/>
        </p:nvSpPr>
        <p:spPr>
          <a:xfrm>
            <a:off x="92856" y="4730685"/>
            <a:ext cx="8828603" cy="2062103"/>
          </a:xfrm>
          <a:prstGeom prst="rect">
            <a:avLst/>
          </a:prstGeom>
          <a:noFill/>
        </p:spPr>
        <p:txBody>
          <a:bodyPr wrap="square" rtlCol="0">
            <a:spAutoFit/>
          </a:bodyPr>
          <a:lstStyle/>
          <a:p>
            <a:r>
              <a:rPr lang="en-US" sz="1600" dirty="0" smtClean="0"/>
              <a:t>Infarct core is the area of brain that is unsalvageable and destined to infarct regardless of therapy</a:t>
            </a:r>
          </a:p>
          <a:p>
            <a:r>
              <a:rPr lang="en-US" sz="1600" dirty="0" smtClean="0"/>
              <a:t>Ischemic penumbra is the area that is potentially salvageable with intervention if blood flow is restored</a:t>
            </a:r>
            <a:endParaRPr lang="en-US" dirty="0"/>
          </a:p>
          <a:p>
            <a:r>
              <a:rPr lang="en-US" sz="1600" dirty="0" smtClean="0"/>
              <a:t>In both the infarct core and penumbra, the mean transit time (MTT) is prolonged.</a:t>
            </a:r>
          </a:p>
          <a:p>
            <a:r>
              <a:rPr lang="en-US" sz="1600" dirty="0" smtClean="0"/>
              <a:t>In the infarct core, the CBF is significantly decreased while in the penumbra it is moderately decreased.</a:t>
            </a:r>
          </a:p>
          <a:p>
            <a:r>
              <a:rPr lang="en-US" sz="1600" dirty="0" smtClean="0"/>
              <a:t>The key difference is in the cerebral blood volume (CBV)</a:t>
            </a:r>
            <a:endParaRPr lang="en-US" sz="1600" dirty="0"/>
          </a:p>
          <a:p>
            <a:pPr marL="285750" indent="-285750">
              <a:buFont typeface="Arial"/>
              <a:buChar char="•"/>
            </a:pPr>
            <a:r>
              <a:rPr lang="en-US" sz="1600" dirty="0" smtClean="0"/>
              <a:t>Infarct core CBV is decreased</a:t>
            </a:r>
          </a:p>
          <a:p>
            <a:pPr marL="285750" indent="-285750">
              <a:buFont typeface="Arial"/>
              <a:buChar char="•"/>
            </a:pPr>
            <a:r>
              <a:rPr lang="en-US" sz="1600" dirty="0" smtClean="0"/>
              <a:t>Penumbra CBV is normal or sometimes increased due to </a:t>
            </a:r>
            <a:r>
              <a:rPr lang="en-US" sz="1600" dirty="0" err="1" smtClean="0"/>
              <a:t>autoregulatory</a:t>
            </a:r>
            <a:r>
              <a:rPr lang="en-US" sz="1600" dirty="0" smtClean="0"/>
              <a:t> vasodilatation</a:t>
            </a:r>
          </a:p>
          <a:p>
            <a:r>
              <a:rPr lang="en-US" sz="1600" dirty="0" smtClean="0"/>
              <a:t>Some software can automatically calculate and draw the </a:t>
            </a:r>
            <a:r>
              <a:rPr lang="en-US" sz="1600" dirty="0" smtClean="0">
                <a:solidFill>
                  <a:srgbClr val="FF0000"/>
                </a:solidFill>
              </a:rPr>
              <a:t>infarct core </a:t>
            </a:r>
            <a:r>
              <a:rPr lang="en-US" sz="1600" dirty="0" smtClean="0"/>
              <a:t>and </a:t>
            </a:r>
            <a:r>
              <a:rPr lang="en-US" sz="1600" dirty="0" smtClean="0">
                <a:solidFill>
                  <a:srgbClr val="37EF11"/>
                </a:solidFill>
              </a:rPr>
              <a:t>penumbra</a:t>
            </a:r>
            <a:r>
              <a:rPr lang="en-US" sz="1600" dirty="0" smtClean="0"/>
              <a:t>, see right image</a:t>
            </a:r>
            <a:endParaRPr lang="en-US" sz="1600" dirty="0" smtClean="0">
              <a:solidFill>
                <a:srgbClr val="37EF11"/>
              </a:solidFill>
            </a:endParaRPr>
          </a:p>
        </p:txBody>
      </p:sp>
      <p:pic>
        <p:nvPicPr>
          <p:cNvPr id="8" name="Picture 7" descr="MCA_infarct__M1_occlusion____Radiology_Case___Radiopaedia_org.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613368"/>
            <a:ext cx="2155315" cy="3089104"/>
          </a:xfrm>
          <a:prstGeom prst="rect">
            <a:avLst/>
          </a:prstGeom>
        </p:spPr>
      </p:pic>
      <p:pic>
        <p:nvPicPr>
          <p:cNvPr id="10" name="Picture 9" descr="MCA_infarct__M1_occlusion____Radiology_Case___Radiopaedia_org.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50756" y="1613368"/>
            <a:ext cx="2225594" cy="3089104"/>
          </a:xfrm>
          <a:prstGeom prst="rect">
            <a:avLst/>
          </a:prstGeom>
        </p:spPr>
      </p:pic>
      <p:pic>
        <p:nvPicPr>
          <p:cNvPr id="11" name="Picture 10" descr="MCA_infarct__M1_occlusion____Radiology_Case___Radiopaedia_org.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877187" y="1608578"/>
            <a:ext cx="2266813" cy="3093893"/>
          </a:xfrm>
          <a:prstGeom prst="rect">
            <a:avLst/>
          </a:prstGeom>
        </p:spPr>
      </p:pic>
      <p:pic>
        <p:nvPicPr>
          <p:cNvPr id="13" name="Picture 12" descr="MCA_infarct__M1_occlusion____Radiology_Case___Radiopaedia_org.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555730" y="1608578"/>
            <a:ext cx="2255145" cy="3089104"/>
          </a:xfrm>
          <a:prstGeom prst="rect">
            <a:avLst/>
          </a:prstGeom>
        </p:spPr>
      </p:pic>
      <p:sp>
        <p:nvSpPr>
          <p:cNvPr id="6" name="Oval 5"/>
          <p:cNvSpPr/>
          <p:nvPr/>
        </p:nvSpPr>
        <p:spPr>
          <a:xfrm rot="5600208">
            <a:off x="-173176" y="2376680"/>
            <a:ext cx="1260754" cy="941200"/>
          </a:xfrm>
          <a:prstGeom prst="ellipse">
            <a:avLst/>
          </a:prstGeom>
          <a:noFill/>
          <a:ln>
            <a:solidFill>
              <a:srgbClr val="FF001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Oval 14"/>
          <p:cNvSpPr/>
          <p:nvPr/>
        </p:nvSpPr>
        <p:spPr>
          <a:xfrm rot="5600208">
            <a:off x="2126872" y="2376681"/>
            <a:ext cx="1260754" cy="941200"/>
          </a:xfrm>
          <a:prstGeom prst="ellipse">
            <a:avLst/>
          </a:prstGeom>
          <a:noFill/>
          <a:ln>
            <a:solidFill>
              <a:srgbClr val="FF001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402377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041"/>
            <a:ext cx="8229600" cy="1143000"/>
          </a:xfrm>
        </p:spPr>
        <p:txBody>
          <a:bodyPr>
            <a:noAutofit/>
          </a:bodyPr>
          <a:lstStyle/>
          <a:p>
            <a:r>
              <a:rPr lang="en-US" sz="4000" dirty="0" smtClean="0"/>
              <a:t>Findings of Ischemic stroke on MRI Brain w/o Gadolinium</a:t>
            </a:r>
            <a:endParaRPr lang="en-US" sz="4000" dirty="0"/>
          </a:p>
        </p:txBody>
      </p:sp>
      <p:sp>
        <p:nvSpPr>
          <p:cNvPr id="4" name="TextBox 3"/>
          <p:cNvSpPr txBox="1"/>
          <p:nvPr/>
        </p:nvSpPr>
        <p:spPr>
          <a:xfrm>
            <a:off x="304361" y="4809681"/>
            <a:ext cx="8522149" cy="1569660"/>
          </a:xfrm>
          <a:prstGeom prst="rect">
            <a:avLst/>
          </a:prstGeom>
          <a:noFill/>
        </p:spPr>
        <p:txBody>
          <a:bodyPr wrap="square" rtlCol="0">
            <a:spAutoFit/>
          </a:bodyPr>
          <a:lstStyle/>
          <a:p>
            <a:r>
              <a:rPr lang="en-US" sz="1600" dirty="0" smtClean="0"/>
              <a:t>Diffusion restriction</a:t>
            </a:r>
          </a:p>
          <a:p>
            <a:r>
              <a:rPr lang="en-US" sz="1600" dirty="0" smtClean="0">
                <a:solidFill>
                  <a:srgbClr val="CCFFCC"/>
                </a:solidFill>
              </a:rPr>
              <a:t>Bright on Diffusion Weighted imaging (DWI)</a:t>
            </a:r>
          </a:p>
          <a:p>
            <a:r>
              <a:rPr lang="en-US" sz="1600" dirty="0" smtClean="0">
                <a:solidFill>
                  <a:srgbClr val="FF0000"/>
                </a:solidFill>
              </a:rPr>
              <a:t>Dark on Apparent diffusion coefficient (ADC)</a:t>
            </a:r>
          </a:p>
          <a:p>
            <a:r>
              <a:rPr lang="en-US" sz="1600" dirty="0" smtClean="0"/>
              <a:t>Both must be present</a:t>
            </a:r>
          </a:p>
          <a:p>
            <a:r>
              <a:rPr lang="en-US" sz="1600" dirty="0" smtClean="0"/>
              <a:t>If bright on both DWI and ADC = “T2 Shine through”, which represents bright T2 signal that is showing up on DWI and is not true restricted diffusion</a:t>
            </a:r>
          </a:p>
        </p:txBody>
      </p:sp>
      <p:pic>
        <p:nvPicPr>
          <p:cNvPr id="37" name="Picture 36" descr="65e442a8b4ac6877919713f31b7506_big_gallery_jpg__630×630_.jpg"/>
          <p:cNvPicPr>
            <a:picLocks noChangeAspect="1"/>
          </p:cNvPicPr>
          <p:nvPr/>
        </p:nvPicPr>
        <p:blipFill rotWithShape="1">
          <a:blip r:embed="rId3">
            <a:extLst>
              <a:ext uri="{28A0092B-C50C-407E-A947-70E740481C1C}">
                <a14:useLocalDpi xmlns:a14="http://schemas.microsoft.com/office/drawing/2010/main" val="0"/>
              </a:ext>
            </a:extLst>
          </a:blip>
          <a:srcRect t="19545" b="3715"/>
          <a:stretch/>
        </p:blipFill>
        <p:spPr>
          <a:xfrm>
            <a:off x="1364385" y="1840348"/>
            <a:ext cx="2949169" cy="2718534"/>
          </a:xfrm>
          <a:prstGeom prst="rect">
            <a:avLst/>
          </a:prstGeom>
        </p:spPr>
      </p:pic>
      <p:pic>
        <p:nvPicPr>
          <p:cNvPr id="38" name="Picture 37" descr="52ffad3a42bd2c621c569c46df1141_big_gallery_jpg__630×630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3304" y="1840348"/>
            <a:ext cx="2968456" cy="2718534"/>
          </a:xfrm>
          <a:prstGeom prst="rect">
            <a:avLst/>
          </a:prstGeom>
        </p:spPr>
      </p:pic>
      <p:sp>
        <p:nvSpPr>
          <p:cNvPr id="12" name="Oval 11"/>
          <p:cNvSpPr/>
          <p:nvPr/>
        </p:nvSpPr>
        <p:spPr>
          <a:xfrm>
            <a:off x="2667260" y="2549487"/>
            <a:ext cx="634978" cy="1058376"/>
          </a:xfrm>
          <a:prstGeom prst="ellipse">
            <a:avLst/>
          </a:prstGeom>
          <a:noFill/>
          <a:ln>
            <a:solidFill>
              <a:srgbClr val="CCFFC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Oval 5"/>
          <p:cNvSpPr/>
          <p:nvPr/>
        </p:nvSpPr>
        <p:spPr>
          <a:xfrm rot="5400000">
            <a:off x="5832849" y="3021037"/>
            <a:ext cx="997754" cy="557192"/>
          </a:xfrm>
          <a:prstGeom prst="ellipse">
            <a:avLst/>
          </a:prstGeom>
          <a:noFill/>
          <a:ln>
            <a:solidFill>
              <a:srgbClr val="FF001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p:cNvSpPr/>
          <p:nvPr/>
        </p:nvSpPr>
        <p:spPr>
          <a:xfrm>
            <a:off x="4572000" y="6631862"/>
            <a:ext cx="4572000" cy="246221"/>
          </a:xfrm>
          <a:prstGeom prst="rect">
            <a:avLst/>
          </a:prstGeom>
        </p:spPr>
        <p:txBody>
          <a:bodyPr>
            <a:spAutoFit/>
          </a:bodyPr>
          <a:lstStyle/>
          <a:p>
            <a:pPr algn="r"/>
            <a:r>
              <a:rPr lang="en-US" sz="1000" dirty="0" smtClean="0"/>
              <a:t>Images from https</a:t>
            </a:r>
            <a:r>
              <a:rPr lang="en-US" sz="1000" dirty="0"/>
              <a:t>://</a:t>
            </a:r>
            <a:r>
              <a:rPr lang="en-US" sz="1000" dirty="0" err="1"/>
              <a:t>radiopaedia.org</a:t>
            </a:r>
            <a:r>
              <a:rPr lang="en-US" sz="1000" dirty="0"/>
              <a:t>/articles/pontine-infarct</a:t>
            </a:r>
          </a:p>
        </p:txBody>
      </p:sp>
    </p:spTree>
    <p:extLst>
      <p:ext uri="{BB962C8B-B14F-4D97-AF65-F5344CB8AC3E}">
        <p14:creationId xmlns:p14="http://schemas.microsoft.com/office/powerpoint/2010/main" val="4311253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Core_Radiology_with_notes_pdf__page_266_of_898_.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3943"/>
            <a:ext cx="9144000" cy="6030732"/>
          </a:xfrm>
          <a:prstGeom prst="rect">
            <a:avLst/>
          </a:prstGeom>
        </p:spPr>
      </p:pic>
      <p:sp>
        <p:nvSpPr>
          <p:cNvPr id="5" name="Rectangle 4"/>
          <p:cNvSpPr/>
          <p:nvPr/>
        </p:nvSpPr>
        <p:spPr>
          <a:xfrm>
            <a:off x="0" y="6548699"/>
            <a:ext cx="8229600" cy="246221"/>
          </a:xfrm>
          <a:prstGeom prst="rect">
            <a:avLst/>
          </a:prstGeom>
        </p:spPr>
        <p:txBody>
          <a:bodyPr wrap="square">
            <a:spAutoFit/>
          </a:bodyPr>
          <a:lstStyle/>
          <a:p>
            <a:r>
              <a:rPr lang="en-US" sz="1000" dirty="0" smtClean="0"/>
              <a:t>Figure from </a:t>
            </a:r>
            <a:r>
              <a:rPr lang="en-US" sz="1000" dirty="0" err="1" smtClean="0"/>
              <a:t>Mandell</a:t>
            </a:r>
            <a:r>
              <a:rPr lang="en-US" sz="1000" dirty="0"/>
              <a:t>, J. (2013). </a:t>
            </a:r>
            <a:r>
              <a:rPr lang="en-US" sz="1000" i="1" dirty="0"/>
              <a:t>Core radiology: a visual approach to diagnostic imaging</a:t>
            </a:r>
            <a:r>
              <a:rPr lang="en-US" sz="1000" dirty="0"/>
              <a:t>. Cambridge: Cambridge University Press.</a:t>
            </a:r>
          </a:p>
        </p:txBody>
      </p:sp>
    </p:spTree>
    <p:extLst>
      <p:ext uri="{BB962C8B-B14F-4D97-AF65-F5344CB8AC3E}">
        <p14:creationId xmlns:p14="http://schemas.microsoft.com/office/powerpoint/2010/main" val="21941558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079583"/>
            <a:ext cx="7772400" cy="1362075"/>
          </a:xfrm>
        </p:spPr>
        <p:txBody>
          <a:bodyPr>
            <a:normAutofit/>
          </a:bodyPr>
          <a:lstStyle/>
          <a:p>
            <a:pPr algn="ctr"/>
            <a:r>
              <a:rPr lang="en-US" sz="5400" dirty="0" smtClean="0"/>
              <a:t>SPINE TRAUMA</a:t>
            </a:r>
            <a:endParaRPr lang="en-US" sz="5400" dirty="0"/>
          </a:p>
        </p:txBody>
      </p:sp>
    </p:spTree>
    <p:extLst>
      <p:ext uri="{BB962C8B-B14F-4D97-AF65-F5344CB8AC3E}">
        <p14:creationId xmlns:p14="http://schemas.microsoft.com/office/powerpoint/2010/main" val="29537260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600200"/>
            <a:ext cx="4989843" cy="4525963"/>
          </a:xfrm>
        </p:spPr>
        <p:txBody>
          <a:bodyPr anchor="t">
            <a:normAutofit fontScale="77500" lnSpcReduction="20000"/>
          </a:bodyPr>
          <a:lstStyle/>
          <a:p>
            <a:r>
              <a:rPr lang="en-US" dirty="0" smtClean="0"/>
              <a:t>Status post cervical spine trauma</a:t>
            </a:r>
          </a:p>
          <a:p>
            <a:pPr lvl="1"/>
            <a:r>
              <a:rPr lang="en-US" dirty="0" smtClean="0"/>
              <a:t>Imaging needed?</a:t>
            </a:r>
          </a:p>
          <a:p>
            <a:pPr lvl="1"/>
            <a:r>
              <a:rPr lang="en-US" dirty="0" smtClean="0"/>
              <a:t>What type of scan?</a:t>
            </a:r>
            <a:endParaRPr lang="en-US" dirty="0"/>
          </a:p>
          <a:p>
            <a:r>
              <a:rPr lang="en-US" dirty="0" smtClean="0"/>
              <a:t>Brief discussion of spine fracture stability</a:t>
            </a:r>
          </a:p>
          <a:p>
            <a:r>
              <a:rPr lang="en-US" dirty="0" smtClean="0"/>
              <a:t>Classic/eponymous spine fractures</a:t>
            </a:r>
          </a:p>
          <a:p>
            <a:r>
              <a:rPr lang="en-US" dirty="0" smtClean="0"/>
              <a:t>Spine cord injury</a:t>
            </a:r>
          </a:p>
          <a:p>
            <a:endParaRPr lang="en-US" dirty="0"/>
          </a:p>
        </p:txBody>
      </p:sp>
      <p:pic>
        <p:nvPicPr>
          <p:cNvPr id="5" name="Picture 4"/>
          <p:cNvPicPr>
            <a:picLocks noChangeAspect="1"/>
          </p:cNvPicPr>
          <p:nvPr/>
        </p:nvPicPr>
        <p:blipFill>
          <a:blip r:embed="rId2"/>
          <a:stretch>
            <a:fillRect/>
          </a:stretch>
        </p:blipFill>
        <p:spPr>
          <a:xfrm>
            <a:off x="5514902" y="1799629"/>
            <a:ext cx="3394143" cy="3773890"/>
          </a:xfrm>
          <a:prstGeom prst="rect">
            <a:avLst/>
          </a:prstGeom>
        </p:spPr>
      </p:pic>
      <p:sp>
        <p:nvSpPr>
          <p:cNvPr id="6" name="Rectangle 5"/>
          <p:cNvSpPr/>
          <p:nvPr/>
        </p:nvSpPr>
        <p:spPr>
          <a:xfrm>
            <a:off x="5751956" y="5647979"/>
            <a:ext cx="3055644" cy="461665"/>
          </a:xfrm>
          <a:prstGeom prst="rect">
            <a:avLst/>
          </a:prstGeom>
        </p:spPr>
        <p:txBody>
          <a:bodyPr wrap="none">
            <a:spAutoFit/>
          </a:bodyPr>
          <a:lstStyle/>
          <a:p>
            <a:pPr lvl="1" algn="ctr"/>
            <a:r>
              <a:rPr lang="en-US" sz="2400" dirty="0" smtClean="0"/>
              <a:t>To scan or not to scan?</a:t>
            </a:r>
          </a:p>
        </p:txBody>
      </p:sp>
    </p:spTree>
    <p:extLst>
      <p:ext uri="{BB962C8B-B14F-4D97-AF65-F5344CB8AC3E}">
        <p14:creationId xmlns:p14="http://schemas.microsoft.com/office/powerpoint/2010/main" val="20473099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Neuroimaging in Trauma</a:t>
            </a:r>
            <a:endParaRPr lang="en-US" dirty="0"/>
          </a:p>
        </p:txBody>
      </p:sp>
      <p:sp>
        <p:nvSpPr>
          <p:cNvPr id="3" name="Content Placeholder 2"/>
          <p:cNvSpPr>
            <a:spLocks noGrp="1"/>
          </p:cNvSpPr>
          <p:nvPr>
            <p:ph idx="1"/>
          </p:nvPr>
        </p:nvSpPr>
        <p:spPr/>
        <p:txBody>
          <a:bodyPr anchor="t">
            <a:normAutofit fontScale="92500" lnSpcReduction="10000"/>
          </a:bodyPr>
          <a:lstStyle/>
          <a:p>
            <a:r>
              <a:rPr lang="en-US" dirty="0" smtClean="0"/>
              <a:t>Some guidelines are available to help make decision of what to scan during trauma</a:t>
            </a:r>
          </a:p>
          <a:p>
            <a:pPr lvl="1"/>
            <a:r>
              <a:rPr lang="en-US" dirty="0" smtClean="0"/>
              <a:t>CT Cervical spine</a:t>
            </a:r>
          </a:p>
          <a:p>
            <a:pPr lvl="2"/>
            <a:r>
              <a:rPr lang="en-US" dirty="0" smtClean="0"/>
              <a:t>Canadian C Spine rules </a:t>
            </a:r>
            <a:r>
              <a:rPr lang="en-US" dirty="0"/>
              <a:t>(see next slide for further details</a:t>
            </a:r>
            <a:r>
              <a:rPr lang="en-US" dirty="0" smtClean="0"/>
              <a:t>)</a:t>
            </a:r>
          </a:p>
          <a:p>
            <a:pPr lvl="2"/>
            <a:r>
              <a:rPr lang="en-US" dirty="0" smtClean="0"/>
              <a:t>NEXUS Criteria (see next slide for further details)</a:t>
            </a:r>
          </a:p>
          <a:p>
            <a:pPr lvl="1"/>
            <a:r>
              <a:rPr lang="en-US" dirty="0" smtClean="0"/>
              <a:t>Some algorithms are also available for thoracic and lumbar spine, head, and torso</a:t>
            </a:r>
          </a:p>
          <a:p>
            <a:pPr lvl="2"/>
            <a:endParaRPr lang="en-US" dirty="0"/>
          </a:p>
        </p:txBody>
      </p:sp>
    </p:spTree>
    <p:extLst>
      <p:ext uri="{BB962C8B-B14F-4D97-AF65-F5344CB8AC3E}">
        <p14:creationId xmlns:p14="http://schemas.microsoft.com/office/powerpoint/2010/main" val="7597358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icrosoft_Word_-_Suspected_Spine_Traum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089" y="0"/>
            <a:ext cx="5893594" cy="6858000"/>
          </a:xfrm>
          <a:prstGeom prst="rect">
            <a:avLst/>
          </a:prstGeom>
        </p:spPr>
      </p:pic>
      <p:sp>
        <p:nvSpPr>
          <p:cNvPr id="3" name="TextBox 2"/>
          <p:cNvSpPr txBox="1"/>
          <p:nvPr/>
        </p:nvSpPr>
        <p:spPr>
          <a:xfrm>
            <a:off x="6434667" y="2952750"/>
            <a:ext cx="2635250" cy="1200329"/>
          </a:xfrm>
          <a:prstGeom prst="rect">
            <a:avLst/>
          </a:prstGeom>
          <a:noFill/>
        </p:spPr>
        <p:txBody>
          <a:bodyPr wrap="square" rtlCol="0">
            <a:spAutoFit/>
          </a:bodyPr>
          <a:lstStyle/>
          <a:p>
            <a:r>
              <a:rPr lang="en-US" dirty="0"/>
              <a:t>Guidelines available at https://</a:t>
            </a:r>
            <a:r>
              <a:rPr lang="en-US" dirty="0" err="1"/>
              <a:t>acsearch.acr.org</a:t>
            </a:r>
            <a:r>
              <a:rPr lang="en-US" dirty="0"/>
              <a:t>/docs/69359/Narrative/</a:t>
            </a:r>
          </a:p>
          <a:p>
            <a:endParaRPr lang="en-US" dirty="0"/>
          </a:p>
        </p:txBody>
      </p:sp>
    </p:spTree>
    <p:extLst>
      <p:ext uri="{BB962C8B-B14F-4D97-AF65-F5344CB8AC3E}">
        <p14:creationId xmlns:p14="http://schemas.microsoft.com/office/powerpoint/2010/main" val="35835533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086"/>
            <a:ext cx="8229600" cy="1143000"/>
          </a:xfrm>
        </p:spPr>
        <p:txBody>
          <a:bodyPr>
            <a:noAutofit/>
          </a:bodyPr>
          <a:lstStyle/>
          <a:p>
            <a:r>
              <a:rPr lang="en-US" sz="4000" dirty="0" smtClean="0"/>
              <a:t>If  cervical spine imaging is necessary according to NEXUS or CCR</a:t>
            </a:r>
            <a:r>
              <a:rPr lang="mr-IN" sz="4000" dirty="0" smtClean="0"/>
              <a:t>…</a:t>
            </a:r>
            <a:endParaRPr lang="en-US" sz="4000" dirty="0"/>
          </a:p>
        </p:txBody>
      </p:sp>
      <p:sp>
        <p:nvSpPr>
          <p:cNvPr id="4" name="Rectangle 3"/>
          <p:cNvSpPr/>
          <p:nvPr/>
        </p:nvSpPr>
        <p:spPr>
          <a:xfrm>
            <a:off x="622072" y="2186421"/>
            <a:ext cx="2324244" cy="533944"/>
          </a:xfrm>
          <a:prstGeom prst="rect">
            <a:avLst/>
          </a:prstGeom>
          <a:solidFill>
            <a:srgbClr val="FF0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5" name="Content Placeholder 2"/>
          <p:cNvSpPr>
            <a:spLocks noGrp="1"/>
          </p:cNvSpPr>
          <p:nvPr>
            <p:ph idx="1"/>
          </p:nvPr>
        </p:nvSpPr>
        <p:spPr>
          <a:xfrm>
            <a:off x="622072" y="2235705"/>
            <a:ext cx="2303254" cy="442676"/>
          </a:xfrm>
          <a:noFill/>
        </p:spPr>
        <p:txBody>
          <a:bodyPr anchor="t">
            <a:noAutofit/>
          </a:bodyPr>
          <a:lstStyle/>
          <a:p>
            <a:pPr marL="0" indent="0" algn="ctr">
              <a:lnSpc>
                <a:spcPct val="100000"/>
              </a:lnSpc>
              <a:buNone/>
            </a:pPr>
            <a:r>
              <a:rPr lang="en-US" sz="2000" dirty="0"/>
              <a:t>CT cervical spine</a:t>
            </a:r>
          </a:p>
        </p:txBody>
      </p:sp>
      <p:cxnSp>
        <p:nvCxnSpPr>
          <p:cNvPr id="6" name="Straight Arrow Connector 5"/>
          <p:cNvCxnSpPr/>
          <p:nvPr/>
        </p:nvCxnSpPr>
        <p:spPr>
          <a:xfrm>
            <a:off x="4743860" y="1375011"/>
            <a:ext cx="1679242" cy="860694"/>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6528731" y="1866971"/>
            <a:ext cx="2324244" cy="1996966"/>
          </a:xfrm>
          <a:prstGeom prst="rect">
            <a:avLst/>
          </a:prstGeom>
          <a:solidFill>
            <a:srgbClr val="FF0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1" name="Content Placeholder 2"/>
          <p:cNvSpPr txBox="1">
            <a:spLocks/>
          </p:cNvSpPr>
          <p:nvPr/>
        </p:nvSpPr>
        <p:spPr>
          <a:xfrm>
            <a:off x="6528731" y="1912283"/>
            <a:ext cx="2303254" cy="1947682"/>
          </a:xfrm>
          <a:prstGeom prst="rect">
            <a:avLst/>
          </a:prstGeom>
          <a:noFill/>
        </p:spPr>
        <p:txBody>
          <a:bodyPr vert="horz" lIns="91440" tIns="45720" rIns="91440" bIns="45720" rtlCol="0" anchor="t">
            <a:noAutofit/>
          </a:bodyPr>
          <a:lst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buFont typeface="Arial" pitchFamily="34" charset="0"/>
              <a:buNone/>
            </a:pPr>
            <a:r>
              <a:rPr lang="en-US" sz="2000" dirty="0" smtClean="0"/>
              <a:t>AP, lateral &amp; Open mouth radiographs</a:t>
            </a:r>
          </a:p>
          <a:p>
            <a:pPr marL="0" indent="0" algn="ctr">
              <a:lnSpc>
                <a:spcPct val="100000"/>
              </a:lnSpc>
              <a:buFont typeface="Arial" pitchFamily="34" charset="0"/>
              <a:buNone/>
            </a:pPr>
            <a:r>
              <a:rPr lang="en-US" sz="2000" dirty="0" smtClean="0"/>
              <a:t>Cervical Spine</a:t>
            </a:r>
          </a:p>
          <a:p>
            <a:pPr marL="0" indent="0" algn="ctr">
              <a:lnSpc>
                <a:spcPct val="100000"/>
              </a:lnSpc>
              <a:buFont typeface="Arial" pitchFamily="34" charset="0"/>
              <a:buNone/>
            </a:pPr>
            <a:r>
              <a:rPr lang="en-US" sz="2000" dirty="0" smtClean="0"/>
              <a:t>OR</a:t>
            </a:r>
          </a:p>
          <a:p>
            <a:pPr marL="0" indent="0" algn="ctr">
              <a:lnSpc>
                <a:spcPct val="100000"/>
              </a:lnSpc>
              <a:buFont typeface="Arial" pitchFamily="34" charset="0"/>
              <a:buNone/>
            </a:pPr>
            <a:r>
              <a:rPr lang="en-US" sz="2000" dirty="0" smtClean="0"/>
              <a:t>CT C Spine</a:t>
            </a:r>
            <a:endParaRPr lang="en-US" sz="2000" dirty="0"/>
          </a:p>
        </p:txBody>
      </p:sp>
      <p:cxnSp>
        <p:nvCxnSpPr>
          <p:cNvPr id="14" name="Straight Arrow Connector 13"/>
          <p:cNvCxnSpPr/>
          <p:nvPr/>
        </p:nvCxnSpPr>
        <p:spPr>
          <a:xfrm flipH="1">
            <a:off x="1773699" y="1375011"/>
            <a:ext cx="2870674" cy="708294"/>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437223" y="1375011"/>
            <a:ext cx="2350264" cy="369332"/>
          </a:xfrm>
          <a:prstGeom prst="rect">
            <a:avLst/>
          </a:prstGeom>
          <a:noFill/>
        </p:spPr>
        <p:txBody>
          <a:bodyPr wrap="square" rtlCol="0">
            <a:spAutoFit/>
          </a:bodyPr>
          <a:lstStyle/>
          <a:p>
            <a:r>
              <a:rPr lang="en-US" dirty="0" smtClean="0"/>
              <a:t>&lt; 14 years old</a:t>
            </a:r>
            <a:endParaRPr lang="en-US" dirty="0"/>
          </a:p>
        </p:txBody>
      </p:sp>
      <p:sp>
        <p:nvSpPr>
          <p:cNvPr id="17" name="TextBox 16"/>
          <p:cNvSpPr txBox="1"/>
          <p:nvPr/>
        </p:nvSpPr>
        <p:spPr>
          <a:xfrm>
            <a:off x="1773699" y="1392679"/>
            <a:ext cx="2350264" cy="369332"/>
          </a:xfrm>
          <a:prstGeom prst="rect">
            <a:avLst/>
          </a:prstGeom>
          <a:noFill/>
        </p:spPr>
        <p:txBody>
          <a:bodyPr wrap="square" rtlCol="0">
            <a:spAutoFit/>
          </a:bodyPr>
          <a:lstStyle/>
          <a:p>
            <a:r>
              <a:rPr lang="en-US" dirty="0" smtClean="0"/>
              <a:t>≥ 14 years old</a:t>
            </a:r>
            <a:endParaRPr lang="en-US" dirty="0"/>
          </a:p>
        </p:txBody>
      </p:sp>
      <p:sp>
        <p:nvSpPr>
          <p:cNvPr id="3" name="Rectangle 2"/>
          <p:cNvSpPr/>
          <p:nvPr/>
        </p:nvSpPr>
        <p:spPr>
          <a:xfrm>
            <a:off x="529573" y="4107353"/>
            <a:ext cx="8229600" cy="2585323"/>
          </a:xfrm>
          <a:prstGeom prst="rect">
            <a:avLst/>
          </a:prstGeom>
        </p:spPr>
        <p:txBody>
          <a:bodyPr wrap="square">
            <a:spAutoFit/>
          </a:bodyPr>
          <a:lstStyle/>
          <a:p>
            <a:r>
              <a:rPr lang="en-US" dirty="0" smtClean="0"/>
              <a:t>If on CT or radiograph series of the Cervical spine or on physical exam there is</a:t>
            </a:r>
            <a:r>
              <a:rPr lang="mr-IN" dirty="0" smtClean="0"/>
              <a:t>…</a:t>
            </a:r>
            <a:endParaRPr lang="en-US" dirty="0"/>
          </a:p>
          <a:p>
            <a:pPr marL="285750" indent="-285750">
              <a:buFont typeface="Arial"/>
              <a:buChar char="•"/>
            </a:pPr>
            <a:r>
              <a:rPr lang="en-US" dirty="0" smtClean="0"/>
              <a:t>Concern for ligamentous injury </a:t>
            </a:r>
            <a:r>
              <a:rPr lang="en-US" dirty="0" smtClean="0">
                <a:sym typeface="Wingdings"/>
              </a:rPr>
              <a:t> MR spine</a:t>
            </a:r>
          </a:p>
          <a:p>
            <a:pPr marL="285750" indent="-285750">
              <a:buFont typeface="Arial"/>
              <a:buChar char="•"/>
            </a:pPr>
            <a:r>
              <a:rPr lang="en-US" dirty="0" smtClean="0"/>
              <a:t>Concern for cord compression </a:t>
            </a:r>
            <a:r>
              <a:rPr lang="en-US" dirty="0" smtClean="0">
                <a:sym typeface="Wingdings"/>
              </a:rPr>
              <a:t> MR spine</a:t>
            </a:r>
          </a:p>
          <a:p>
            <a:pPr marL="285750" indent="-285750">
              <a:buFont typeface="Arial"/>
              <a:buChar char="•"/>
            </a:pPr>
            <a:r>
              <a:rPr lang="en-US" dirty="0" smtClean="0">
                <a:sym typeface="Wingdings"/>
              </a:rPr>
              <a:t>Cervical spine fracture present  At least CT of entire spine</a:t>
            </a:r>
          </a:p>
          <a:p>
            <a:pPr marL="285750" indent="-285750">
              <a:buFont typeface="Arial"/>
              <a:buChar char="•"/>
            </a:pPr>
            <a:r>
              <a:rPr lang="en-US" dirty="0" smtClean="0">
                <a:sym typeface="Wingdings"/>
              </a:rPr>
              <a:t>Finding concerning for vascular injury i.e. fracture extending through transverse foramen or near major vessels  CTA Neck</a:t>
            </a:r>
          </a:p>
          <a:p>
            <a:endParaRPr lang="en-US" dirty="0">
              <a:sym typeface="Wingdings"/>
            </a:endParaRPr>
          </a:p>
          <a:p>
            <a:r>
              <a:rPr lang="en-US" dirty="0" smtClean="0">
                <a:sym typeface="Wingdings"/>
              </a:rPr>
              <a:t>If the patient is unable to be evaluated after 48 hours due to low GCS or other reason</a:t>
            </a:r>
          </a:p>
          <a:p>
            <a:r>
              <a:rPr lang="en-US" dirty="0" smtClean="0">
                <a:sym typeface="Wingdings"/>
              </a:rPr>
              <a:t> MRI Cervical Spine</a:t>
            </a:r>
          </a:p>
        </p:txBody>
      </p:sp>
    </p:spTree>
    <p:extLst>
      <p:ext uri="{BB962C8B-B14F-4D97-AF65-F5344CB8AC3E}">
        <p14:creationId xmlns:p14="http://schemas.microsoft.com/office/powerpoint/2010/main" val="35497185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Denis three column classification</a:t>
            </a:r>
            <a:endParaRPr lang="en-US" dirty="0"/>
          </a:p>
        </p:txBody>
      </p:sp>
      <p:pic>
        <p:nvPicPr>
          <p:cNvPr id="10" name="Picture 9"/>
          <p:cNvPicPr>
            <a:picLocks noChangeAspect="1"/>
          </p:cNvPicPr>
          <p:nvPr/>
        </p:nvPicPr>
        <p:blipFill>
          <a:blip r:embed="rId3"/>
          <a:stretch>
            <a:fillRect/>
          </a:stretch>
        </p:blipFill>
        <p:spPr>
          <a:xfrm>
            <a:off x="3079206" y="1773870"/>
            <a:ext cx="6015651" cy="4548820"/>
          </a:xfrm>
          <a:prstGeom prst="rect">
            <a:avLst/>
          </a:prstGeom>
        </p:spPr>
      </p:pic>
      <p:sp>
        <p:nvSpPr>
          <p:cNvPr id="3" name="TextBox 2"/>
          <p:cNvSpPr txBox="1"/>
          <p:nvPr/>
        </p:nvSpPr>
        <p:spPr>
          <a:xfrm>
            <a:off x="264583" y="2049037"/>
            <a:ext cx="2645834" cy="3785652"/>
          </a:xfrm>
          <a:prstGeom prst="rect">
            <a:avLst/>
          </a:prstGeom>
          <a:noFill/>
        </p:spPr>
        <p:txBody>
          <a:bodyPr wrap="square" rtlCol="0">
            <a:spAutoFit/>
          </a:bodyPr>
          <a:lstStyle/>
          <a:p>
            <a:pPr marL="285750" indent="-285750">
              <a:buFont typeface="Arial"/>
              <a:buChar char="•"/>
            </a:pPr>
            <a:r>
              <a:rPr lang="en-US" sz="2000" dirty="0" smtClean="0"/>
              <a:t>All fractures involving all three columns are unstable</a:t>
            </a:r>
          </a:p>
          <a:p>
            <a:pPr marL="285750" indent="-285750">
              <a:buFont typeface="Arial"/>
              <a:buChar char="•"/>
            </a:pPr>
            <a:endParaRPr lang="en-US" sz="2000" dirty="0" smtClean="0"/>
          </a:p>
          <a:p>
            <a:pPr marL="285750" indent="-285750">
              <a:buFont typeface="Arial"/>
              <a:buChar char="•"/>
            </a:pPr>
            <a:r>
              <a:rPr lang="en-US" sz="2000" dirty="0" smtClean="0"/>
              <a:t>All fractures involving only one column are stable</a:t>
            </a:r>
          </a:p>
          <a:p>
            <a:pPr marL="285750" indent="-285750">
              <a:buFont typeface="Arial"/>
              <a:buChar char="•"/>
            </a:pPr>
            <a:endParaRPr lang="en-US" sz="2000" dirty="0" smtClean="0"/>
          </a:p>
          <a:p>
            <a:pPr marL="285750" indent="-285750">
              <a:buFont typeface="Arial"/>
              <a:buChar char="•"/>
            </a:pPr>
            <a:r>
              <a:rPr lang="en-US" sz="2000" dirty="0" smtClean="0"/>
              <a:t>Fractures involving 2 columns may or may not be stable</a:t>
            </a:r>
          </a:p>
        </p:txBody>
      </p:sp>
      <p:sp>
        <p:nvSpPr>
          <p:cNvPr id="4" name="Rectangle 3"/>
          <p:cNvSpPr/>
          <p:nvPr/>
        </p:nvSpPr>
        <p:spPr>
          <a:xfrm>
            <a:off x="2550583" y="6611779"/>
            <a:ext cx="6593417" cy="246221"/>
          </a:xfrm>
          <a:prstGeom prst="rect">
            <a:avLst/>
          </a:prstGeom>
        </p:spPr>
        <p:txBody>
          <a:bodyPr wrap="square">
            <a:spAutoFit/>
          </a:bodyPr>
          <a:lstStyle/>
          <a:p>
            <a:pPr algn="r"/>
            <a:r>
              <a:rPr lang="en-US" sz="1000" dirty="0" smtClean="0"/>
              <a:t>Figure from http</a:t>
            </a:r>
            <a:r>
              <a:rPr lang="en-US" sz="1000" dirty="0"/>
              <a:t>://</a:t>
            </a:r>
            <a:r>
              <a:rPr lang="en-US" sz="1000" dirty="0" err="1"/>
              <a:t>www.radiologyassistant.nl</a:t>
            </a:r>
            <a:r>
              <a:rPr lang="en-US" sz="1000" dirty="0"/>
              <a:t>/en/p4906c8352d8d2/spine-thoracolumbar-injury.html#i494cb0504ef3c</a:t>
            </a:r>
          </a:p>
        </p:txBody>
      </p:sp>
    </p:spTree>
    <p:extLst>
      <p:ext uri="{BB962C8B-B14F-4D97-AF65-F5344CB8AC3E}">
        <p14:creationId xmlns:p14="http://schemas.microsoft.com/office/powerpoint/2010/main" val="18127909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_Windo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4070" y="0"/>
            <a:ext cx="3841750" cy="2206963"/>
          </a:xfrm>
          <a:prstGeom prst="rect">
            <a:avLst/>
          </a:prstGeom>
        </p:spPr>
      </p:pic>
      <p:sp>
        <p:nvSpPr>
          <p:cNvPr id="2" name="Title 1"/>
          <p:cNvSpPr>
            <a:spLocks noGrp="1"/>
          </p:cNvSpPr>
          <p:nvPr>
            <p:ph type="title"/>
          </p:nvPr>
        </p:nvSpPr>
        <p:spPr>
          <a:xfrm>
            <a:off x="457200" y="215786"/>
            <a:ext cx="8229600" cy="1143000"/>
          </a:xfrm>
        </p:spPr>
        <p:txBody>
          <a:bodyPr>
            <a:normAutofit/>
          </a:bodyPr>
          <a:lstStyle/>
          <a:p>
            <a:pPr algn="l"/>
            <a:r>
              <a:rPr lang="en-US" sz="4400" dirty="0" smtClean="0"/>
              <a:t>Jefferson fracture</a:t>
            </a:r>
            <a:endParaRPr lang="en-US" sz="4400" dirty="0"/>
          </a:p>
        </p:txBody>
      </p:sp>
      <p:sp>
        <p:nvSpPr>
          <p:cNvPr id="3" name="Content Placeholder 2"/>
          <p:cNvSpPr>
            <a:spLocks noGrp="1"/>
          </p:cNvSpPr>
          <p:nvPr>
            <p:ph idx="1"/>
          </p:nvPr>
        </p:nvSpPr>
        <p:spPr>
          <a:xfrm>
            <a:off x="457199" y="1144093"/>
            <a:ext cx="5073805" cy="5605007"/>
          </a:xfrm>
        </p:spPr>
        <p:txBody>
          <a:bodyPr anchor="t">
            <a:normAutofit fontScale="47500" lnSpcReduction="20000"/>
          </a:bodyPr>
          <a:lstStyle/>
          <a:p>
            <a:pPr marL="0" indent="0">
              <a:buNone/>
            </a:pPr>
            <a:r>
              <a:rPr lang="en-US" dirty="0" smtClean="0"/>
              <a:t>Burst fracture of C1</a:t>
            </a:r>
          </a:p>
          <a:p>
            <a:pPr marL="0" indent="0">
              <a:buNone/>
            </a:pPr>
            <a:r>
              <a:rPr lang="en-US" dirty="0" smtClean="0"/>
              <a:t>Fracture involves both anterior and posterior arches of C1</a:t>
            </a:r>
          </a:p>
          <a:p>
            <a:pPr marL="0" indent="0">
              <a:buNone/>
            </a:pPr>
            <a:endParaRPr lang="en-US" dirty="0" smtClean="0"/>
          </a:p>
          <a:p>
            <a:pPr marL="0" indent="0">
              <a:buNone/>
            </a:pPr>
            <a:r>
              <a:rPr lang="en-US" dirty="0" smtClean="0"/>
              <a:t>Mechanism = </a:t>
            </a:r>
            <a:r>
              <a:rPr lang="en-US" dirty="0"/>
              <a:t>excessive axial loading</a:t>
            </a:r>
          </a:p>
          <a:p>
            <a:pPr marL="0" indent="0">
              <a:buNone/>
            </a:pPr>
            <a:endParaRPr lang="en-US" dirty="0" smtClean="0"/>
          </a:p>
          <a:p>
            <a:pPr marL="0" indent="0">
              <a:buNone/>
            </a:pPr>
            <a:r>
              <a:rPr lang="en-US" dirty="0" smtClean="0"/>
              <a:t>Imaging </a:t>
            </a:r>
          </a:p>
          <a:p>
            <a:r>
              <a:rPr lang="en-US" dirty="0" smtClean="0"/>
              <a:t>Open mouth view is best radiograph view of the fracture</a:t>
            </a:r>
          </a:p>
          <a:p>
            <a:r>
              <a:rPr lang="en-US" dirty="0" smtClean="0"/>
              <a:t>CT </a:t>
            </a:r>
            <a:r>
              <a:rPr lang="en-US" dirty="0" err="1" smtClean="0"/>
              <a:t>axials</a:t>
            </a:r>
            <a:r>
              <a:rPr lang="en-US" dirty="0" smtClean="0"/>
              <a:t> are useful for further characterization or initial diagnosis</a:t>
            </a:r>
          </a:p>
          <a:p>
            <a:pPr marL="0" indent="0">
              <a:buNone/>
            </a:pPr>
            <a:endParaRPr lang="en-US" dirty="0" smtClean="0"/>
          </a:p>
          <a:p>
            <a:pPr marL="0" indent="0">
              <a:buNone/>
            </a:pPr>
            <a:r>
              <a:rPr lang="en-US" dirty="0" smtClean="0"/>
              <a:t>Treatment</a:t>
            </a:r>
          </a:p>
          <a:p>
            <a:r>
              <a:rPr lang="en-US" dirty="0" smtClean="0"/>
              <a:t>Usually managed conservatively with hard collar immobilization and imaging follow up</a:t>
            </a:r>
          </a:p>
          <a:p>
            <a:r>
              <a:rPr lang="en-US" dirty="0" smtClean="0"/>
              <a:t>If it involves the transverse ligament, it is considered unstable and surgical intervention may be required</a:t>
            </a:r>
          </a:p>
        </p:txBody>
      </p:sp>
      <p:sp>
        <p:nvSpPr>
          <p:cNvPr id="5" name="TextBox 4"/>
          <p:cNvSpPr txBox="1"/>
          <p:nvPr/>
        </p:nvSpPr>
        <p:spPr>
          <a:xfrm>
            <a:off x="5531003" y="6071469"/>
            <a:ext cx="3447656" cy="523220"/>
          </a:xfrm>
          <a:prstGeom prst="rect">
            <a:avLst/>
          </a:prstGeom>
          <a:noFill/>
        </p:spPr>
        <p:txBody>
          <a:bodyPr wrap="square" rtlCol="0">
            <a:spAutoFit/>
          </a:bodyPr>
          <a:lstStyle/>
          <a:p>
            <a:r>
              <a:rPr lang="en-US" sz="1400" dirty="0" smtClean="0"/>
              <a:t>Axial CT image showing fractures through the </a:t>
            </a:r>
            <a:r>
              <a:rPr lang="en-US" sz="1400" dirty="0" smtClean="0">
                <a:solidFill>
                  <a:srgbClr val="FF6600"/>
                </a:solidFill>
              </a:rPr>
              <a:t>anterior </a:t>
            </a:r>
            <a:r>
              <a:rPr lang="en-US" sz="1400" dirty="0" smtClean="0"/>
              <a:t>and </a:t>
            </a:r>
            <a:r>
              <a:rPr lang="en-US" sz="1400" dirty="0" smtClean="0">
                <a:solidFill>
                  <a:srgbClr val="37EF11"/>
                </a:solidFill>
              </a:rPr>
              <a:t>posterior</a:t>
            </a:r>
            <a:r>
              <a:rPr lang="en-US" sz="1400" dirty="0" smtClean="0"/>
              <a:t> arches of C1. </a:t>
            </a:r>
            <a:endParaRPr lang="en-US" sz="1400" dirty="0"/>
          </a:p>
        </p:txBody>
      </p:sp>
      <p:cxnSp>
        <p:nvCxnSpPr>
          <p:cNvPr id="9" name="Straight Arrow Connector 8"/>
          <p:cNvCxnSpPr/>
          <p:nvPr/>
        </p:nvCxnSpPr>
        <p:spPr>
          <a:xfrm flipH="1">
            <a:off x="7821387" y="256217"/>
            <a:ext cx="428926" cy="33836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pic>
        <p:nvPicPr>
          <p:cNvPr id="6" name="Picture 5" descr="Image_Window.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1003" y="3198423"/>
            <a:ext cx="3447655" cy="2873046"/>
          </a:xfrm>
          <a:prstGeom prst="rect">
            <a:avLst/>
          </a:prstGeom>
        </p:spPr>
      </p:pic>
      <p:cxnSp>
        <p:nvCxnSpPr>
          <p:cNvPr id="7" name="Straight Arrow Connector 6"/>
          <p:cNvCxnSpPr/>
          <p:nvPr/>
        </p:nvCxnSpPr>
        <p:spPr>
          <a:xfrm>
            <a:off x="6272400" y="256217"/>
            <a:ext cx="370457" cy="26038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7191915" y="2002286"/>
            <a:ext cx="1" cy="409354"/>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541133" y="2302625"/>
            <a:ext cx="3447656" cy="523220"/>
          </a:xfrm>
          <a:prstGeom prst="rect">
            <a:avLst/>
          </a:prstGeom>
          <a:noFill/>
        </p:spPr>
        <p:txBody>
          <a:bodyPr wrap="square" rtlCol="0">
            <a:spAutoFit/>
          </a:bodyPr>
          <a:lstStyle/>
          <a:p>
            <a:r>
              <a:rPr lang="en-US" sz="1400" dirty="0" smtClean="0"/>
              <a:t>Axial CT 3D recon showing fractures through the </a:t>
            </a:r>
            <a:r>
              <a:rPr lang="en-US" sz="1400" dirty="0" smtClean="0">
                <a:solidFill>
                  <a:srgbClr val="FF6600"/>
                </a:solidFill>
              </a:rPr>
              <a:t>anterior </a:t>
            </a:r>
            <a:r>
              <a:rPr lang="en-US" sz="1400" dirty="0" smtClean="0"/>
              <a:t>and </a:t>
            </a:r>
            <a:r>
              <a:rPr lang="en-US" sz="1400" dirty="0" smtClean="0">
                <a:solidFill>
                  <a:srgbClr val="37EF11"/>
                </a:solidFill>
              </a:rPr>
              <a:t>posterior</a:t>
            </a:r>
            <a:r>
              <a:rPr lang="en-US" sz="1400" dirty="0" smtClean="0"/>
              <a:t> arches of C1. </a:t>
            </a:r>
            <a:endParaRPr lang="en-US" sz="1400" dirty="0"/>
          </a:p>
        </p:txBody>
      </p:sp>
      <p:cxnSp>
        <p:nvCxnSpPr>
          <p:cNvPr id="16" name="Straight Arrow Connector 15"/>
          <p:cNvCxnSpPr/>
          <p:nvPr/>
        </p:nvCxnSpPr>
        <p:spPr>
          <a:xfrm flipH="1">
            <a:off x="7416736" y="3639791"/>
            <a:ext cx="81177" cy="33836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6695758" y="4984218"/>
            <a:ext cx="244332" cy="184693"/>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7801482" y="4964234"/>
            <a:ext cx="298046" cy="204677"/>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5725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CT Neck with contrast</a:t>
            </a:r>
            <a:endParaRPr lang="en-US" dirty="0"/>
          </a:p>
        </p:txBody>
      </p:sp>
      <p:sp>
        <p:nvSpPr>
          <p:cNvPr id="3" name="Content Placeholder 2"/>
          <p:cNvSpPr>
            <a:spLocks noGrp="1"/>
          </p:cNvSpPr>
          <p:nvPr>
            <p:ph idx="1"/>
          </p:nvPr>
        </p:nvSpPr>
        <p:spPr>
          <a:xfrm>
            <a:off x="457200" y="1600200"/>
            <a:ext cx="4570032" cy="4525963"/>
          </a:xfrm>
        </p:spPr>
        <p:txBody>
          <a:bodyPr anchor="t">
            <a:normAutofit fontScale="70000" lnSpcReduction="20000"/>
          </a:bodyPr>
          <a:lstStyle/>
          <a:p>
            <a:r>
              <a:rPr lang="en-US" dirty="0" smtClean="0"/>
              <a:t>Generally used when concern for </a:t>
            </a:r>
            <a:r>
              <a:rPr lang="en-US" u="sng" dirty="0" smtClean="0"/>
              <a:t>neck infection</a:t>
            </a:r>
          </a:p>
          <a:p>
            <a:pPr lvl="1"/>
            <a:r>
              <a:rPr lang="en-US" dirty="0" smtClean="0"/>
              <a:t>Retropharyngeal abscess</a:t>
            </a:r>
          </a:p>
          <a:p>
            <a:pPr lvl="1"/>
            <a:r>
              <a:rPr lang="en-US" dirty="0" err="1" smtClean="0"/>
              <a:t>Peritonsillar</a:t>
            </a:r>
            <a:r>
              <a:rPr lang="en-US" dirty="0" smtClean="0"/>
              <a:t> abscess</a:t>
            </a:r>
          </a:p>
          <a:p>
            <a:pPr lvl="1"/>
            <a:r>
              <a:rPr lang="en-US" dirty="0" smtClean="0"/>
              <a:t>Ludwig angina</a:t>
            </a:r>
            <a:endParaRPr lang="en-US" dirty="0"/>
          </a:p>
          <a:p>
            <a:r>
              <a:rPr lang="en-US" dirty="0" smtClean="0"/>
              <a:t>Can be used as alternative to MRI to evaluate for neck mass in patient with contraindication to MRI or not available</a:t>
            </a:r>
            <a:endParaRPr lang="en-US" dirty="0"/>
          </a:p>
        </p:txBody>
      </p:sp>
      <p:pic>
        <p:nvPicPr>
          <p:cNvPr id="4" name="Picture 3" descr="Ludwig_angina___Radiology_Case___Radiopaedia_org_🔊.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b="27357"/>
          <a:stretch/>
        </p:blipFill>
        <p:spPr>
          <a:xfrm>
            <a:off x="5006240" y="1747144"/>
            <a:ext cx="3851762" cy="3637438"/>
          </a:xfrm>
          <a:prstGeom prst="rect">
            <a:avLst/>
          </a:prstGeom>
        </p:spPr>
      </p:pic>
      <p:cxnSp>
        <p:nvCxnSpPr>
          <p:cNvPr id="6" name="Straight Arrow Connector 5"/>
          <p:cNvCxnSpPr/>
          <p:nvPr/>
        </p:nvCxnSpPr>
        <p:spPr>
          <a:xfrm flipV="1">
            <a:off x="5730415" y="4408433"/>
            <a:ext cx="409315" cy="5563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6900855" y="4203959"/>
            <a:ext cx="79217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943270" y="5391762"/>
            <a:ext cx="3914732" cy="1077218"/>
          </a:xfrm>
          <a:prstGeom prst="rect">
            <a:avLst/>
          </a:prstGeom>
          <a:noFill/>
        </p:spPr>
        <p:txBody>
          <a:bodyPr wrap="square" rtlCol="0">
            <a:spAutoFit/>
          </a:bodyPr>
          <a:lstStyle/>
          <a:p>
            <a:r>
              <a:rPr lang="en-US" sz="1600" dirty="0" smtClean="0"/>
              <a:t>Above: Sagittal CT neck post contrast demonstrates a peripherally enhancing sublingual/</a:t>
            </a:r>
            <a:r>
              <a:rPr lang="en-US" sz="1600" dirty="0" err="1" smtClean="0"/>
              <a:t>submental</a:t>
            </a:r>
            <a:r>
              <a:rPr lang="en-US" sz="1600" dirty="0" smtClean="0"/>
              <a:t> fluid collection consistent with </a:t>
            </a:r>
            <a:r>
              <a:rPr lang="en-US" sz="1600" dirty="0" err="1" smtClean="0"/>
              <a:t>Ludgwig</a:t>
            </a:r>
            <a:r>
              <a:rPr lang="en-US" sz="1600" dirty="0" smtClean="0"/>
              <a:t> angina.</a:t>
            </a:r>
            <a:endParaRPr lang="en-US" sz="1600" dirty="0"/>
          </a:p>
        </p:txBody>
      </p:sp>
      <p:sp>
        <p:nvSpPr>
          <p:cNvPr id="5" name="TextBox 4"/>
          <p:cNvSpPr txBox="1"/>
          <p:nvPr/>
        </p:nvSpPr>
        <p:spPr>
          <a:xfrm>
            <a:off x="5111365" y="6554799"/>
            <a:ext cx="4032635" cy="530915"/>
          </a:xfrm>
          <a:prstGeom prst="rect">
            <a:avLst/>
          </a:prstGeom>
          <a:noFill/>
        </p:spPr>
        <p:txBody>
          <a:bodyPr wrap="square" rtlCol="0">
            <a:spAutoFit/>
          </a:bodyPr>
          <a:lstStyle/>
          <a:p>
            <a:pPr algn="r"/>
            <a:r>
              <a:rPr lang="en-US" sz="1000" dirty="0" smtClean="0"/>
              <a:t>Image from </a:t>
            </a:r>
            <a:r>
              <a:rPr lang="en-US" sz="1000" dirty="0"/>
              <a:t>https://</a:t>
            </a:r>
            <a:r>
              <a:rPr lang="en-US" sz="1000" dirty="0" err="1"/>
              <a:t>radiopaedia.org</a:t>
            </a:r>
            <a:r>
              <a:rPr lang="en-US" sz="1000" dirty="0"/>
              <a:t>/cases/ludwig-angina-1</a:t>
            </a:r>
          </a:p>
          <a:p>
            <a:endParaRPr lang="en-US" dirty="0"/>
          </a:p>
        </p:txBody>
      </p:sp>
    </p:spTree>
    <p:extLst>
      <p:ext uri="{BB962C8B-B14F-4D97-AF65-F5344CB8AC3E}">
        <p14:creationId xmlns:p14="http://schemas.microsoft.com/office/powerpoint/2010/main" val="21672955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868" y="184297"/>
            <a:ext cx="8229600" cy="1143000"/>
          </a:xfrm>
        </p:spPr>
        <p:txBody>
          <a:bodyPr>
            <a:normAutofit/>
          </a:bodyPr>
          <a:lstStyle/>
          <a:p>
            <a:pPr algn="l"/>
            <a:r>
              <a:rPr lang="en-US" sz="4400" dirty="0" smtClean="0"/>
              <a:t>Odontoid fracture</a:t>
            </a:r>
            <a:endParaRPr lang="en-US" sz="4400" dirty="0"/>
          </a:p>
        </p:txBody>
      </p:sp>
      <p:sp>
        <p:nvSpPr>
          <p:cNvPr id="3" name="Content Placeholder 2"/>
          <p:cNvSpPr>
            <a:spLocks noGrp="1"/>
          </p:cNvSpPr>
          <p:nvPr>
            <p:ph idx="1"/>
          </p:nvPr>
        </p:nvSpPr>
        <p:spPr>
          <a:xfrm>
            <a:off x="293868" y="1133597"/>
            <a:ext cx="4267551" cy="5437068"/>
          </a:xfrm>
        </p:spPr>
        <p:txBody>
          <a:bodyPr anchor="t">
            <a:normAutofit fontScale="70000" lnSpcReduction="20000"/>
          </a:bodyPr>
          <a:lstStyle/>
          <a:p>
            <a:pPr marL="0" indent="0">
              <a:buNone/>
            </a:pPr>
            <a:r>
              <a:rPr lang="en-US" sz="1800" dirty="0" smtClean="0"/>
              <a:t>Fracture through the odontoid process (aka dens) of C2</a:t>
            </a:r>
          </a:p>
          <a:p>
            <a:pPr marL="0" indent="0">
              <a:buNone/>
            </a:pPr>
            <a:r>
              <a:rPr lang="en-US" sz="1800" dirty="0" smtClean="0"/>
              <a:t>Frequently occurs in old, osteoporotic </a:t>
            </a:r>
            <a:r>
              <a:rPr lang="en-US" sz="1800" dirty="0" err="1" smtClean="0"/>
              <a:t>pts</a:t>
            </a:r>
            <a:endParaRPr lang="en-US" sz="1800" dirty="0" smtClean="0"/>
          </a:p>
          <a:p>
            <a:pPr marL="0" indent="0">
              <a:buNone/>
            </a:pPr>
            <a:endParaRPr lang="en-US" sz="1800" dirty="0" smtClean="0"/>
          </a:p>
          <a:p>
            <a:pPr marL="0" indent="0">
              <a:buNone/>
            </a:pPr>
            <a:r>
              <a:rPr lang="en-US" sz="1800" dirty="0" smtClean="0"/>
              <a:t>Mechanism is variable</a:t>
            </a:r>
          </a:p>
          <a:p>
            <a:r>
              <a:rPr lang="en-US" sz="1800" dirty="0" smtClean="0"/>
              <a:t>flexion or extension +/- axial loading</a:t>
            </a:r>
          </a:p>
          <a:p>
            <a:pPr marL="0" indent="0">
              <a:buNone/>
            </a:pPr>
            <a:endParaRPr lang="en-US" sz="1800" dirty="0" smtClean="0"/>
          </a:p>
          <a:p>
            <a:pPr marL="0" indent="0">
              <a:buNone/>
            </a:pPr>
            <a:r>
              <a:rPr lang="en-US" sz="1800" dirty="0" smtClean="0"/>
              <a:t>Imaging</a:t>
            </a:r>
          </a:p>
          <a:p>
            <a:r>
              <a:rPr lang="en-US" sz="1800" dirty="0" smtClean="0"/>
              <a:t>May see fracture line on open mouth or lateral radiographs</a:t>
            </a:r>
          </a:p>
          <a:p>
            <a:r>
              <a:rPr lang="en-US" sz="1800" dirty="0" smtClean="0"/>
              <a:t>CT more sensitive</a:t>
            </a:r>
            <a:endParaRPr lang="en-US" sz="1800" dirty="0"/>
          </a:p>
          <a:p>
            <a:r>
              <a:rPr lang="en-US" sz="1800" dirty="0" smtClean="0"/>
              <a:t>Important to evaluate for displacement (especially into spinal canal) and injury to the transverse ligament (TL) (MRI T2 has highest sensitivity for TL injury)</a:t>
            </a:r>
          </a:p>
          <a:p>
            <a:pPr marL="0" indent="0">
              <a:buNone/>
            </a:pPr>
            <a:endParaRPr lang="en-US" sz="1800" dirty="0"/>
          </a:p>
          <a:p>
            <a:pPr marL="0" indent="0">
              <a:buNone/>
            </a:pPr>
            <a:r>
              <a:rPr lang="en-US" sz="1800" dirty="0" smtClean="0"/>
              <a:t>Treatment:</a:t>
            </a:r>
          </a:p>
          <a:p>
            <a:pPr marL="0" indent="0">
              <a:buNone/>
            </a:pPr>
            <a:r>
              <a:rPr lang="en-US" sz="1800" dirty="0" smtClean="0"/>
              <a:t>Type 1 and type III usually conservative</a:t>
            </a:r>
          </a:p>
          <a:p>
            <a:pPr marL="0" indent="0">
              <a:buNone/>
            </a:pPr>
            <a:r>
              <a:rPr lang="en-US" sz="1800" dirty="0" smtClean="0"/>
              <a:t>Type 2 most likely </a:t>
            </a:r>
            <a:r>
              <a:rPr lang="en-US" sz="1800" dirty="0" smtClean="0">
                <a:sym typeface="Wingdings"/>
              </a:rPr>
              <a:t> nonunion  surgical immobilization</a:t>
            </a:r>
            <a:endParaRPr lang="en-US" sz="1800" dirty="0" smtClean="0"/>
          </a:p>
          <a:p>
            <a:pPr marL="0" indent="0">
              <a:buNone/>
            </a:pPr>
            <a:endParaRPr lang="en-US" sz="1800" dirty="0"/>
          </a:p>
          <a:p>
            <a:pPr marL="0" indent="0">
              <a:buNone/>
            </a:pPr>
            <a:endParaRPr lang="en-US" sz="1800" dirty="0"/>
          </a:p>
        </p:txBody>
      </p:sp>
      <p:pic>
        <p:nvPicPr>
          <p:cNvPr id="4" name="Picture 3" descr="b6de6fdd19ef3aecdc43ad4079f229_big_gallery_jpg__630×451_.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8833" y="184297"/>
            <a:ext cx="3915833" cy="2804994"/>
          </a:xfrm>
          <a:prstGeom prst="rect">
            <a:avLst/>
          </a:prstGeom>
        </p:spPr>
      </p:pic>
      <p:pic>
        <p:nvPicPr>
          <p:cNvPr id="5" name="Picture 4" descr="odontoid fx radigraph lat.jpg"/>
          <p:cNvPicPr>
            <a:picLocks noChangeAspect="1"/>
          </p:cNvPicPr>
          <p:nvPr/>
        </p:nvPicPr>
        <p:blipFill rotWithShape="1">
          <a:blip r:embed="rId4">
            <a:extLst>
              <a:ext uri="{28A0092B-C50C-407E-A947-70E740481C1C}">
                <a14:useLocalDpi xmlns:a14="http://schemas.microsoft.com/office/drawing/2010/main" val="0"/>
              </a:ext>
            </a:extLst>
          </a:blip>
          <a:srcRect l="26661" t="12809" r="19587" b="19907"/>
          <a:stretch/>
        </p:blipFill>
        <p:spPr>
          <a:xfrm>
            <a:off x="6595363" y="2989292"/>
            <a:ext cx="2379303" cy="2842126"/>
          </a:xfrm>
          <a:prstGeom prst="rect">
            <a:avLst/>
          </a:prstGeom>
        </p:spPr>
      </p:pic>
      <p:pic>
        <p:nvPicPr>
          <p:cNvPr id="6" name="Picture 5" descr="odontoid fx C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1419" y="2989292"/>
            <a:ext cx="1928113" cy="2820537"/>
          </a:xfrm>
          <a:prstGeom prst="rect">
            <a:avLst/>
          </a:prstGeom>
        </p:spPr>
      </p:pic>
      <p:sp>
        <p:nvSpPr>
          <p:cNvPr id="7" name="TextBox 6"/>
          <p:cNvSpPr txBox="1"/>
          <p:nvPr/>
        </p:nvSpPr>
        <p:spPr>
          <a:xfrm>
            <a:off x="4561419" y="5831418"/>
            <a:ext cx="4413247" cy="954107"/>
          </a:xfrm>
          <a:prstGeom prst="rect">
            <a:avLst/>
          </a:prstGeom>
          <a:noFill/>
        </p:spPr>
        <p:txBody>
          <a:bodyPr wrap="square" rtlCol="0">
            <a:spAutoFit/>
          </a:bodyPr>
          <a:lstStyle/>
          <a:p>
            <a:r>
              <a:rPr lang="en-US" sz="1400" dirty="0" smtClean="0"/>
              <a:t>(Left) Sagittal CT cervical spine and (right) lateral radiograph of the cervical spine demonstrate a type 2 </a:t>
            </a:r>
            <a:r>
              <a:rPr lang="en-US" sz="1400" dirty="0" smtClean="0">
                <a:solidFill>
                  <a:srgbClr val="FF6600"/>
                </a:solidFill>
              </a:rPr>
              <a:t>odontoid fracture </a:t>
            </a:r>
            <a:r>
              <a:rPr lang="en-US" sz="1400" dirty="0" smtClean="0"/>
              <a:t>with mild posterior angulation of the odontoid process.</a:t>
            </a:r>
            <a:endParaRPr lang="en-US" sz="1400" dirty="0"/>
          </a:p>
        </p:txBody>
      </p:sp>
      <p:cxnSp>
        <p:nvCxnSpPr>
          <p:cNvPr id="8" name="Straight Arrow Connector 7"/>
          <p:cNvCxnSpPr/>
          <p:nvPr/>
        </p:nvCxnSpPr>
        <p:spPr>
          <a:xfrm>
            <a:off x="6874015" y="4192764"/>
            <a:ext cx="477451" cy="557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4712655" y="3152591"/>
            <a:ext cx="290473" cy="2381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4583015" y="0"/>
            <a:ext cx="4572000" cy="246221"/>
          </a:xfrm>
          <a:prstGeom prst="rect">
            <a:avLst/>
          </a:prstGeom>
        </p:spPr>
        <p:txBody>
          <a:bodyPr>
            <a:spAutoFit/>
          </a:bodyPr>
          <a:lstStyle/>
          <a:p>
            <a:pPr algn="r"/>
            <a:r>
              <a:rPr lang="en-US" sz="1000" dirty="0" smtClean="0"/>
              <a:t>Figure from https</a:t>
            </a:r>
            <a:r>
              <a:rPr lang="en-US" sz="1000" dirty="0"/>
              <a:t>://</a:t>
            </a:r>
            <a:r>
              <a:rPr lang="en-US" sz="1000" dirty="0" err="1"/>
              <a:t>radiopaedia.org</a:t>
            </a:r>
            <a:r>
              <a:rPr lang="en-US" sz="1000" dirty="0"/>
              <a:t>/articles/odontoid-fracture</a:t>
            </a:r>
          </a:p>
        </p:txBody>
      </p:sp>
    </p:spTree>
    <p:extLst>
      <p:ext uri="{BB962C8B-B14F-4D97-AF65-F5344CB8AC3E}">
        <p14:creationId xmlns:p14="http://schemas.microsoft.com/office/powerpoint/2010/main" val="9785420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868" y="184297"/>
            <a:ext cx="8229600" cy="1143000"/>
          </a:xfrm>
        </p:spPr>
        <p:txBody>
          <a:bodyPr>
            <a:normAutofit/>
          </a:bodyPr>
          <a:lstStyle/>
          <a:p>
            <a:pPr algn="l"/>
            <a:r>
              <a:rPr lang="en-US" sz="4400" dirty="0" smtClean="0"/>
              <a:t>Flexion teardrop</a:t>
            </a:r>
            <a:endParaRPr lang="en-US" sz="4400" dirty="0"/>
          </a:p>
        </p:txBody>
      </p:sp>
      <p:sp>
        <p:nvSpPr>
          <p:cNvPr id="3" name="Content Placeholder 2"/>
          <p:cNvSpPr>
            <a:spLocks noGrp="1"/>
          </p:cNvSpPr>
          <p:nvPr>
            <p:ph idx="1"/>
          </p:nvPr>
        </p:nvSpPr>
        <p:spPr>
          <a:xfrm>
            <a:off x="293868" y="1133597"/>
            <a:ext cx="4523570" cy="5437068"/>
          </a:xfrm>
        </p:spPr>
        <p:txBody>
          <a:bodyPr anchor="t">
            <a:normAutofit fontScale="85000" lnSpcReduction="10000"/>
          </a:bodyPr>
          <a:lstStyle/>
          <a:p>
            <a:pPr marL="0" indent="0">
              <a:buNone/>
            </a:pPr>
            <a:r>
              <a:rPr lang="en-US" sz="1800" dirty="0" smtClean="0"/>
              <a:t>Most severe fracture of the cervical spine</a:t>
            </a:r>
          </a:p>
          <a:p>
            <a:pPr marL="0" indent="0">
              <a:buNone/>
            </a:pPr>
            <a:r>
              <a:rPr lang="en-US" sz="1800" dirty="0" smtClean="0"/>
              <a:t>Highly unstable with high risk of cord injury</a:t>
            </a:r>
          </a:p>
          <a:p>
            <a:pPr marL="0" indent="0">
              <a:buNone/>
            </a:pPr>
            <a:endParaRPr lang="en-US" sz="1800" dirty="0"/>
          </a:p>
          <a:p>
            <a:pPr marL="0" indent="0">
              <a:buNone/>
            </a:pPr>
            <a:r>
              <a:rPr lang="en-US" sz="1800" dirty="0" smtClean="0"/>
              <a:t>Mechanism = severe flexion +/- axial loading</a:t>
            </a:r>
          </a:p>
          <a:p>
            <a:pPr marL="0" indent="0">
              <a:buNone/>
            </a:pPr>
            <a:endParaRPr lang="en-US" sz="1800" dirty="0" smtClean="0"/>
          </a:p>
          <a:p>
            <a:pPr marL="0" indent="0">
              <a:buNone/>
            </a:pPr>
            <a:r>
              <a:rPr lang="en-US" sz="1800" dirty="0" smtClean="0"/>
              <a:t>Imaging</a:t>
            </a:r>
          </a:p>
          <a:p>
            <a:r>
              <a:rPr lang="en-US" sz="1800" dirty="0" smtClean="0"/>
              <a:t>On CT or radiographs of Cervical spine</a:t>
            </a:r>
          </a:p>
          <a:p>
            <a:pPr lvl="1"/>
            <a:r>
              <a:rPr lang="en-US" sz="1400" dirty="0" smtClean="0"/>
              <a:t>Focal kyphosis of the spine</a:t>
            </a:r>
          </a:p>
          <a:p>
            <a:pPr lvl="1"/>
            <a:r>
              <a:rPr lang="en-US" sz="1400" dirty="0" smtClean="0"/>
              <a:t>Anterior wedge compression deformity with teardrop fracture of the anterior inferior endplate</a:t>
            </a:r>
          </a:p>
          <a:p>
            <a:pPr lvl="1"/>
            <a:r>
              <a:rPr lang="en-US" sz="1400" dirty="0" smtClean="0"/>
              <a:t>Anterolisthesis of the fractures vertebra  with perched facets</a:t>
            </a:r>
          </a:p>
          <a:p>
            <a:pPr lvl="1"/>
            <a:r>
              <a:rPr lang="en-US" sz="1400" dirty="0" smtClean="0"/>
              <a:t>Widening of the spinous processes</a:t>
            </a:r>
          </a:p>
          <a:p>
            <a:pPr marL="0" indent="0">
              <a:buNone/>
            </a:pPr>
            <a:endParaRPr lang="en-US" sz="1800" dirty="0"/>
          </a:p>
          <a:p>
            <a:pPr marL="0" indent="0">
              <a:buNone/>
            </a:pPr>
            <a:r>
              <a:rPr lang="en-US" sz="1800" dirty="0" smtClean="0"/>
              <a:t>Treatment:</a:t>
            </a:r>
          </a:p>
          <a:p>
            <a:pPr marL="0" indent="0">
              <a:buNone/>
            </a:pPr>
            <a:r>
              <a:rPr lang="en-US" sz="1800" dirty="0" smtClean="0"/>
              <a:t>Generally all go to surgery for stabilization</a:t>
            </a:r>
          </a:p>
          <a:p>
            <a:pPr marL="0" indent="0">
              <a:buNone/>
            </a:pPr>
            <a:endParaRPr lang="en-US" sz="1800" dirty="0"/>
          </a:p>
          <a:p>
            <a:pPr marL="0" indent="0">
              <a:buNone/>
            </a:pPr>
            <a:endParaRPr lang="en-US" sz="1800" dirty="0"/>
          </a:p>
        </p:txBody>
      </p:sp>
      <p:pic>
        <p:nvPicPr>
          <p:cNvPr id="5" name="Picture 4" descr="STATd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7992" y="0"/>
            <a:ext cx="2581786" cy="2592017"/>
          </a:xfrm>
          <a:prstGeom prst="rect">
            <a:avLst/>
          </a:prstGeom>
        </p:spPr>
      </p:pic>
      <p:pic>
        <p:nvPicPr>
          <p:cNvPr id="4" name="Picture 3" descr="Image_Window.jpg"/>
          <p:cNvPicPr>
            <a:picLocks noChangeAspect="1"/>
          </p:cNvPicPr>
          <p:nvPr/>
        </p:nvPicPr>
        <p:blipFill rotWithShape="1">
          <a:blip r:embed="rId4">
            <a:extLst>
              <a:ext uri="{28A0092B-C50C-407E-A947-70E740481C1C}">
                <a14:useLocalDpi xmlns:a14="http://schemas.microsoft.com/office/drawing/2010/main" val="0"/>
              </a:ext>
            </a:extLst>
          </a:blip>
          <a:srcRect l="21500" t="3283" r="18449" b="16338"/>
          <a:stretch/>
        </p:blipFill>
        <p:spPr>
          <a:xfrm>
            <a:off x="6519333" y="2592017"/>
            <a:ext cx="2624667" cy="3132667"/>
          </a:xfrm>
          <a:prstGeom prst="rect">
            <a:avLst/>
          </a:prstGeom>
        </p:spPr>
      </p:pic>
      <p:pic>
        <p:nvPicPr>
          <p:cNvPr id="6" name="Picture 5" descr="Image_Window.jpg"/>
          <p:cNvPicPr>
            <a:picLocks noChangeAspect="1"/>
          </p:cNvPicPr>
          <p:nvPr/>
        </p:nvPicPr>
        <p:blipFill rotWithShape="1">
          <a:blip r:embed="rId5">
            <a:extLst>
              <a:ext uri="{28A0092B-C50C-407E-A947-70E740481C1C}">
                <a14:useLocalDpi xmlns:a14="http://schemas.microsoft.com/office/drawing/2010/main" val="0"/>
              </a:ext>
            </a:extLst>
          </a:blip>
          <a:srcRect l="20421" r="18710" b="10952"/>
          <a:stretch/>
        </p:blipFill>
        <p:spPr>
          <a:xfrm>
            <a:off x="4605774" y="2592017"/>
            <a:ext cx="1828895" cy="3132667"/>
          </a:xfrm>
          <a:prstGeom prst="rect">
            <a:avLst/>
          </a:prstGeom>
        </p:spPr>
      </p:pic>
      <p:sp>
        <p:nvSpPr>
          <p:cNvPr id="7" name="TextBox 6"/>
          <p:cNvSpPr txBox="1"/>
          <p:nvPr/>
        </p:nvSpPr>
        <p:spPr>
          <a:xfrm>
            <a:off x="4605774" y="5724684"/>
            <a:ext cx="4538226" cy="954107"/>
          </a:xfrm>
          <a:prstGeom prst="rect">
            <a:avLst/>
          </a:prstGeom>
          <a:noFill/>
        </p:spPr>
        <p:txBody>
          <a:bodyPr wrap="square" rtlCol="0">
            <a:spAutoFit/>
          </a:bodyPr>
          <a:lstStyle/>
          <a:p>
            <a:r>
              <a:rPr lang="en-US" sz="1400" dirty="0" smtClean="0"/>
              <a:t>(Left) Sagittal T2 and (right) sagittal CT images of the cervical spine demonstrate </a:t>
            </a:r>
            <a:r>
              <a:rPr lang="en-US" sz="1400" dirty="0" smtClean="0">
                <a:solidFill>
                  <a:srgbClr val="FF6600"/>
                </a:solidFill>
              </a:rPr>
              <a:t>a flexion teardrop deformity </a:t>
            </a:r>
            <a:r>
              <a:rPr lang="en-US" sz="1400" dirty="0" smtClean="0"/>
              <a:t>of the the C5 vertebral body with edema of the spinal cord consistent with </a:t>
            </a:r>
            <a:r>
              <a:rPr lang="en-US" sz="1400" dirty="0" smtClean="0">
                <a:solidFill>
                  <a:srgbClr val="37EF11"/>
                </a:solidFill>
              </a:rPr>
              <a:t>cord contusion</a:t>
            </a:r>
            <a:r>
              <a:rPr lang="en-US" sz="1400" dirty="0" smtClean="0"/>
              <a:t>.</a:t>
            </a:r>
            <a:endParaRPr lang="en-US" sz="1400" dirty="0"/>
          </a:p>
        </p:txBody>
      </p:sp>
      <p:cxnSp>
        <p:nvCxnSpPr>
          <p:cNvPr id="8" name="Straight Arrow Connector 7"/>
          <p:cNvCxnSpPr/>
          <p:nvPr/>
        </p:nvCxnSpPr>
        <p:spPr>
          <a:xfrm flipV="1">
            <a:off x="6762968" y="4850018"/>
            <a:ext cx="667146" cy="151796"/>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4622190" y="4348722"/>
            <a:ext cx="504150" cy="229776"/>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5593160" y="4047946"/>
            <a:ext cx="338758" cy="152400"/>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7599778" y="0"/>
            <a:ext cx="1513091" cy="1477328"/>
          </a:xfrm>
          <a:prstGeom prst="rect">
            <a:avLst/>
          </a:prstGeom>
        </p:spPr>
        <p:txBody>
          <a:bodyPr wrap="square">
            <a:spAutoFit/>
          </a:bodyPr>
          <a:lstStyle/>
          <a:p>
            <a:r>
              <a:rPr lang="en-US" sz="1000" dirty="0" smtClean="0"/>
              <a:t>Figure from https</a:t>
            </a:r>
            <a:r>
              <a:rPr lang="en-US" sz="1000" dirty="0"/>
              <a:t>://</a:t>
            </a:r>
            <a:r>
              <a:rPr lang="en-US" sz="1000" dirty="0" err="1"/>
              <a:t>app.statdx.com</a:t>
            </a:r>
            <a:r>
              <a:rPr lang="en-US" sz="1000" dirty="0"/>
              <a:t>/document/cervical-</a:t>
            </a:r>
            <a:r>
              <a:rPr lang="en-US" sz="1000" dirty="0" err="1"/>
              <a:t>hyperflexion</a:t>
            </a:r>
            <a:r>
              <a:rPr lang="en-US" sz="1000" dirty="0"/>
              <a:t>-injury/30290c3f-c353-4e7a-9df2-0ae49027bd3d?searchTerm=flexion%20teardrop</a:t>
            </a:r>
          </a:p>
        </p:txBody>
      </p:sp>
    </p:spTree>
    <p:extLst>
      <p:ext uri="{BB962C8B-B14F-4D97-AF65-F5344CB8AC3E}">
        <p14:creationId xmlns:p14="http://schemas.microsoft.com/office/powerpoint/2010/main" val="25386416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868" y="184297"/>
            <a:ext cx="8229600" cy="1143000"/>
          </a:xfrm>
        </p:spPr>
        <p:txBody>
          <a:bodyPr>
            <a:normAutofit/>
          </a:bodyPr>
          <a:lstStyle/>
          <a:p>
            <a:pPr algn="l"/>
            <a:r>
              <a:rPr lang="en-US" sz="4400" dirty="0" smtClean="0"/>
              <a:t>Hangman </a:t>
            </a:r>
            <a:r>
              <a:rPr lang="en-US" sz="4400" dirty="0"/>
              <a:t>fracture</a:t>
            </a:r>
          </a:p>
        </p:txBody>
      </p:sp>
      <p:sp>
        <p:nvSpPr>
          <p:cNvPr id="3" name="Content Placeholder 2"/>
          <p:cNvSpPr>
            <a:spLocks noGrp="1"/>
          </p:cNvSpPr>
          <p:nvPr>
            <p:ph idx="1"/>
          </p:nvPr>
        </p:nvSpPr>
        <p:spPr>
          <a:xfrm>
            <a:off x="293868" y="1133597"/>
            <a:ext cx="4523570" cy="5437068"/>
          </a:xfrm>
        </p:spPr>
        <p:txBody>
          <a:bodyPr anchor="t">
            <a:normAutofit fontScale="85000" lnSpcReduction="10000"/>
          </a:bodyPr>
          <a:lstStyle/>
          <a:p>
            <a:pPr marL="0" indent="0">
              <a:buNone/>
            </a:pPr>
            <a:r>
              <a:rPr lang="en-US" sz="1800" dirty="0" smtClean="0"/>
              <a:t>Fractures of the bilateral pars interarticularis of C2</a:t>
            </a:r>
          </a:p>
          <a:p>
            <a:pPr marL="0" indent="0">
              <a:buNone/>
            </a:pPr>
            <a:endParaRPr lang="en-US" sz="1800" dirty="0"/>
          </a:p>
          <a:p>
            <a:pPr marL="0" indent="0">
              <a:buNone/>
            </a:pPr>
            <a:r>
              <a:rPr lang="en-US" sz="1800" dirty="0" smtClean="0"/>
              <a:t>Mechanism = high velocity hyperextension +/- distraction</a:t>
            </a:r>
          </a:p>
          <a:p>
            <a:r>
              <a:rPr lang="en-US" sz="1800" dirty="0" smtClean="0"/>
              <a:t>Misnomer, virtually never seen in suicidal hanging</a:t>
            </a:r>
          </a:p>
          <a:p>
            <a:r>
              <a:rPr lang="en-US" sz="1800" dirty="0" smtClean="0"/>
              <a:t>Usually from high speed MVAs</a:t>
            </a:r>
          </a:p>
          <a:p>
            <a:pPr marL="0" indent="0">
              <a:buNone/>
            </a:pPr>
            <a:endParaRPr lang="en-US" sz="1800" dirty="0" smtClean="0"/>
          </a:p>
          <a:p>
            <a:pPr marL="0" indent="0">
              <a:buNone/>
            </a:pPr>
            <a:r>
              <a:rPr lang="en-US" sz="1800" dirty="0" smtClean="0"/>
              <a:t>Imaging</a:t>
            </a:r>
          </a:p>
          <a:p>
            <a:r>
              <a:rPr lang="en-US" sz="1800" dirty="0" smtClean="0"/>
              <a:t>On CT or radiographs of Cervical spine</a:t>
            </a:r>
          </a:p>
          <a:p>
            <a:pPr lvl="1"/>
            <a:r>
              <a:rPr lang="en-US" sz="1400" dirty="0" smtClean="0"/>
              <a:t>Bilateral C2 pars interarticularis fractures</a:t>
            </a:r>
          </a:p>
          <a:p>
            <a:pPr lvl="1"/>
            <a:r>
              <a:rPr lang="en-US" sz="1400" dirty="0" smtClean="0"/>
              <a:t>Usually anterolisthesis of C2 on C3</a:t>
            </a:r>
          </a:p>
          <a:p>
            <a:pPr marL="0" indent="0">
              <a:buNone/>
            </a:pPr>
            <a:endParaRPr lang="en-US" sz="1800" dirty="0"/>
          </a:p>
          <a:p>
            <a:pPr marL="0" indent="0">
              <a:buNone/>
            </a:pPr>
            <a:r>
              <a:rPr lang="en-US" sz="1800" dirty="0" smtClean="0"/>
              <a:t>Treatment:</a:t>
            </a:r>
          </a:p>
          <a:p>
            <a:pPr marL="0" indent="0">
              <a:buNone/>
            </a:pPr>
            <a:r>
              <a:rPr lang="en-US" sz="1800" dirty="0" smtClean="0"/>
              <a:t>Usually conservative treatment with C collar</a:t>
            </a:r>
          </a:p>
          <a:p>
            <a:pPr marL="0" indent="0">
              <a:buNone/>
            </a:pPr>
            <a:endParaRPr lang="en-US" sz="1800" dirty="0"/>
          </a:p>
          <a:p>
            <a:pPr marL="0" indent="0">
              <a:buNone/>
            </a:pPr>
            <a:endParaRPr lang="en-US" sz="1800" dirty="0"/>
          </a:p>
        </p:txBody>
      </p:sp>
      <p:pic>
        <p:nvPicPr>
          <p:cNvPr id="6" name="Picture 5" descr="Image_Window.jpg"/>
          <p:cNvPicPr>
            <a:picLocks noChangeAspect="1"/>
          </p:cNvPicPr>
          <p:nvPr/>
        </p:nvPicPr>
        <p:blipFill rotWithShape="1">
          <a:blip r:embed="rId3">
            <a:extLst>
              <a:ext uri="{28A0092B-C50C-407E-A947-70E740481C1C}">
                <a14:useLocalDpi xmlns:a14="http://schemas.microsoft.com/office/drawing/2010/main" val="0"/>
              </a:ext>
            </a:extLst>
          </a:blip>
          <a:srcRect r="27728"/>
          <a:stretch/>
        </p:blipFill>
        <p:spPr>
          <a:xfrm>
            <a:off x="6912496" y="31759"/>
            <a:ext cx="2108388" cy="3006075"/>
          </a:xfrm>
          <a:prstGeom prst="rect">
            <a:avLst/>
          </a:prstGeom>
        </p:spPr>
      </p:pic>
      <p:pic>
        <p:nvPicPr>
          <p:cNvPr id="7" name="Picture 6" descr="Image_Window.jpg"/>
          <p:cNvPicPr>
            <a:picLocks noChangeAspect="1"/>
          </p:cNvPicPr>
          <p:nvPr/>
        </p:nvPicPr>
        <p:blipFill rotWithShape="1">
          <a:blip r:embed="rId4">
            <a:extLst>
              <a:ext uri="{28A0092B-C50C-407E-A947-70E740481C1C}">
                <a14:useLocalDpi xmlns:a14="http://schemas.microsoft.com/office/drawing/2010/main" val="0"/>
              </a:ext>
            </a:extLst>
          </a:blip>
          <a:srcRect t="14018" b="14051"/>
          <a:stretch/>
        </p:blipFill>
        <p:spPr>
          <a:xfrm>
            <a:off x="5320150" y="3037834"/>
            <a:ext cx="3151812" cy="2353186"/>
          </a:xfrm>
          <a:prstGeom prst="rect">
            <a:avLst/>
          </a:prstGeom>
        </p:spPr>
      </p:pic>
      <p:pic>
        <p:nvPicPr>
          <p:cNvPr id="8" name="Picture 7" descr="Image_Window.jpg"/>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r="20506" b="7177"/>
          <a:stretch/>
        </p:blipFill>
        <p:spPr>
          <a:xfrm>
            <a:off x="4838604" y="31759"/>
            <a:ext cx="2057452" cy="3006075"/>
          </a:xfrm>
          <a:prstGeom prst="rect">
            <a:avLst/>
          </a:prstGeom>
        </p:spPr>
      </p:pic>
      <p:sp>
        <p:nvSpPr>
          <p:cNvPr id="9" name="TextBox 8"/>
          <p:cNvSpPr txBox="1"/>
          <p:nvPr/>
        </p:nvSpPr>
        <p:spPr>
          <a:xfrm>
            <a:off x="4817438" y="5524500"/>
            <a:ext cx="4203446" cy="954107"/>
          </a:xfrm>
          <a:prstGeom prst="rect">
            <a:avLst/>
          </a:prstGeom>
          <a:noFill/>
        </p:spPr>
        <p:txBody>
          <a:bodyPr wrap="square" rtlCol="0">
            <a:spAutoFit/>
          </a:bodyPr>
          <a:lstStyle/>
          <a:p>
            <a:r>
              <a:rPr lang="en-US" sz="1400" dirty="0" smtClean="0"/>
              <a:t>Sagittal (upper 2) and axial (lower) CT images demonstrate </a:t>
            </a:r>
            <a:r>
              <a:rPr lang="en-US" sz="1400" dirty="0" smtClean="0">
                <a:solidFill>
                  <a:srgbClr val="FF6600"/>
                </a:solidFill>
              </a:rPr>
              <a:t>fractures of the bilateral pars interarticularis </a:t>
            </a:r>
            <a:r>
              <a:rPr lang="en-US" sz="1400" dirty="0" smtClean="0"/>
              <a:t>of the C2 vertebra </a:t>
            </a:r>
            <a:r>
              <a:rPr lang="en-US" sz="1400" dirty="0" smtClean="0">
                <a:solidFill>
                  <a:srgbClr val="37EF11"/>
                </a:solidFill>
              </a:rPr>
              <a:t>with anterolisthesis </a:t>
            </a:r>
            <a:r>
              <a:rPr lang="en-US" sz="1400" dirty="0" smtClean="0"/>
              <a:t>of C2 on C3 consistent with a Hangman fracture.</a:t>
            </a:r>
            <a:endParaRPr lang="en-US" sz="1400" dirty="0"/>
          </a:p>
        </p:txBody>
      </p:sp>
      <p:cxnSp>
        <p:nvCxnSpPr>
          <p:cNvPr id="10" name="Straight Arrow Connector 9"/>
          <p:cNvCxnSpPr/>
          <p:nvPr/>
        </p:nvCxnSpPr>
        <p:spPr>
          <a:xfrm flipV="1">
            <a:off x="5844540" y="1292174"/>
            <a:ext cx="0" cy="30591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074834" y="4465056"/>
            <a:ext cx="398357" cy="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7440506" y="4486222"/>
            <a:ext cx="405628" cy="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0" name="Oval 19"/>
          <p:cNvSpPr/>
          <p:nvPr/>
        </p:nvSpPr>
        <p:spPr>
          <a:xfrm rot="3142123">
            <a:off x="7701660" y="1145954"/>
            <a:ext cx="534461" cy="705179"/>
          </a:xfrm>
          <a:prstGeom prst="ellipse">
            <a:avLst/>
          </a:prstGeom>
          <a:noFill/>
          <a:ln>
            <a:solidFill>
              <a:srgbClr val="37EF1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053368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868" y="184297"/>
            <a:ext cx="8229600" cy="1143000"/>
          </a:xfrm>
        </p:spPr>
        <p:txBody>
          <a:bodyPr>
            <a:normAutofit/>
          </a:bodyPr>
          <a:lstStyle/>
          <a:p>
            <a:pPr algn="l"/>
            <a:r>
              <a:rPr lang="en-US" sz="4400" dirty="0" smtClean="0"/>
              <a:t>Burst </a:t>
            </a:r>
            <a:r>
              <a:rPr lang="en-US" sz="4400" dirty="0"/>
              <a:t>fracture</a:t>
            </a:r>
          </a:p>
        </p:txBody>
      </p:sp>
      <p:sp>
        <p:nvSpPr>
          <p:cNvPr id="3" name="Content Placeholder 2"/>
          <p:cNvSpPr>
            <a:spLocks noGrp="1"/>
          </p:cNvSpPr>
          <p:nvPr>
            <p:ph idx="1"/>
          </p:nvPr>
        </p:nvSpPr>
        <p:spPr>
          <a:xfrm>
            <a:off x="293867" y="1133597"/>
            <a:ext cx="4172299" cy="5437068"/>
          </a:xfrm>
        </p:spPr>
        <p:txBody>
          <a:bodyPr anchor="t">
            <a:normAutofit fontScale="70000" lnSpcReduction="20000"/>
          </a:bodyPr>
          <a:lstStyle/>
          <a:p>
            <a:pPr marL="0" indent="0">
              <a:buNone/>
            </a:pPr>
            <a:r>
              <a:rPr lang="en-US" sz="1800" dirty="0" smtClean="0"/>
              <a:t>Compression fracture on vertebral body with retropulsion of the posterior vertebral body into the spinal canal</a:t>
            </a:r>
          </a:p>
          <a:p>
            <a:pPr marL="0" indent="0">
              <a:buNone/>
            </a:pPr>
            <a:r>
              <a:rPr lang="en-US" sz="1800" dirty="0" smtClean="0"/>
              <a:t>Most commonly occurs from T9-L5 spinal levels</a:t>
            </a:r>
          </a:p>
          <a:p>
            <a:pPr marL="0" indent="0">
              <a:buNone/>
            </a:pPr>
            <a:endParaRPr lang="en-US" sz="1800" dirty="0"/>
          </a:p>
          <a:p>
            <a:pPr marL="0" indent="0">
              <a:buNone/>
            </a:pPr>
            <a:r>
              <a:rPr lang="en-US" sz="1800" dirty="0" smtClean="0"/>
              <a:t>Mechanism = high energy axial loading</a:t>
            </a:r>
          </a:p>
          <a:p>
            <a:r>
              <a:rPr lang="en-US" sz="1800" dirty="0" smtClean="0"/>
              <a:t>Often fall from height or MVA</a:t>
            </a:r>
          </a:p>
          <a:p>
            <a:pPr marL="0" indent="0">
              <a:buNone/>
            </a:pPr>
            <a:endParaRPr lang="en-US" sz="1800" dirty="0" smtClean="0"/>
          </a:p>
          <a:p>
            <a:pPr marL="0" indent="0">
              <a:buNone/>
            </a:pPr>
            <a:r>
              <a:rPr lang="en-US" sz="1800" dirty="0" smtClean="0"/>
              <a:t>Imaging</a:t>
            </a:r>
          </a:p>
          <a:p>
            <a:r>
              <a:rPr lang="en-US" sz="1800" dirty="0" smtClean="0"/>
              <a:t>On CT or radiographs of the spine</a:t>
            </a:r>
          </a:p>
          <a:p>
            <a:pPr lvl="1"/>
            <a:r>
              <a:rPr lang="en-US" sz="1400" dirty="0" smtClean="0"/>
              <a:t>Loss of vertebral body height, mostly anteriorly</a:t>
            </a:r>
          </a:p>
          <a:p>
            <a:pPr lvl="1"/>
            <a:r>
              <a:rPr lang="en-US" sz="1400" dirty="0" smtClean="0"/>
              <a:t>Retropulsion of the posterior portion of vertebral body into the spinal canal</a:t>
            </a:r>
          </a:p>
          <a:p>
            <a:pPr lvl="1"/>
            <a:r>
              <a:rPr lang="en-US" sz="1400" dirty="0" smtClean="0"/>
              <a:t>May also involve posterior elements becoming a 3 column fx</a:t>
            </a:r>
          </a:p>
          <a:p>
            <a:pPr marL="0" indent="0">
              <a:buNone/>
            </a:pPr>
            <a:endParaRPr lang="en-US" sz="1800" dirty="0"/>
          </a:p>
          <a:p>
            <a:pPr marL="0" indent="0">
              <a:buNone/>
            </a:pPr>
            <a:r>
              <a:rPr lang="en-US" sz="1800" dirty="0" smtClean="0"/>
              <a:t>Treatment:</a:t>
            </a:r>
          </a:p>
          <a:p>
            <a:r>
              <a:rPr lang="en-US" sz="1800" dirty="0" smtClean="0"/>
              <a:t>Stability depends on degree of vertebral body height loss and retropulsion as well as involvement of posterior elements. If unstable </a:t>
            </a:r>
            <a:r>
              <a:rPr lang="en-US" sz="1800" dirty="0" smtClean="0">
                <a:sym typeface="Wingdings"/>
              </a:rPr>
              <a:t> surgery</a:t>
            </a:r>
            <a:endParaRPr lang="en-US" sz="1800" dirty="0"/>
          </a:p>
          <a:p>
            <a:pPr marL="0" indent="0">
              <a:buNone/>
            </a:pPr>
            <a:endParaRPr lang="en-US" sz="1800" dirty="0"/>
          </a:p>
        </p:txBody>
      </p:sp>
      <p:pic>
        <p:nvPicPr>
          <p:cNvPr id="4" name="Picture 3" descr="Image_Window.jpg"/>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17298" r="14177"/>
          <a:stretch/>
        </p:blipFill>
        <p:spPr>
          <a:xfrm>
            <a:off x="6921499" y="551532"/>
            <a:ext cx="2247369" cy="5110569"/>
          </a:xfrm>
          <a:prstGeom prst="rect">
            <a:avLst/>
          </a:prstGeom>
        </p:spPr>
      </p:pic>
      <p:pic>
        <p:nvPicPr>
          <p:cNvPr id="5" name="Picture 4" descr="Image_Window.jpg"/>
          <p:cNvPicPr>
            <a:picLocks noChangeAspect="1"/>
          </p:cNvPicPr>
          <p:nvPr/>
        </p:nvPicPr>
        <p:blipFill rotWithShape="1">
          <a:blip r:embed="rId5">
            <a:extLst>
              <a:ext uri="{28A0092B-C50C-407E-A947-70E740481C1C}">
                <a14:useLocalDpi xmlns:a14="http://schemas.microsoft.com/office/drawing/2010/main" val="0"/>
              </a:ext>
            </a:extLst>
          </a:blip>
          <a:srcRect l="3794" t="4533" r="14538"/>
          <a:stretch/>
        </p:blipFill>
        <p:spPr>
          <a:xfrm>
            <a:off x="4604564" y="551532"/>
            <a:ext cx="2316935" cy="5110569"/>
          </a:xfrm>
          <a:prstGeom prst="rect">
            <a:avLst/>
          </a:prstGeom>
        </p:spPr>
      </p:pic>
      <p:sp>
        <p:nvSpPr>
          <p:cNvPr id="6" name="TextBox 5"/>
          <p:cNvSpPr txBox="1"/>
          <p:nvPr/>
        </p:nvSpPr>
        <p:spPr>
          <a:xfrm>
            <a:off x="4604564" y="5662101"/>
            <a:ext cx="4539436" cy="954107"/>
          </a:xfrm>
          <a:prstGeom prst="rect">
            <a:avLst/>
          </a:prstGeom>
          <a:noFill/>
        </p:spPr>
        <p:txBody>
          <a:bodyPr wrap="square" rtlCol="0">
            <a:spAutoFit/>
          </a:bodyPr>
          <a:lstStyle/>
          <a:p>
            <a:r>
              <a:rPr lang="en-US" sz="1400" dirty="0" smtClean="0"/>
              <a:t>Left T2 Sagittal and right CT sagittal of the lumbar spine demonstrates </a:t>
            </a:r>
            <a:r>
              <a:rPr lang="en-US" sz="1400" dirty="0" smtClean="0">
                <a:solidFill>
                  <a:srgbClr val="FF6600"/>
                </a:solidFill>
              </a:rPr>
              <a:t>a burst fracture </a:t>
            </a:r>
            <a:r>
              <a:rPr lang="en-US" sz="1400" dirty="0" smtClean="0"/>
              <a:t>of L1 cause significant narrowing of the spinal canal and effacement of the </a:t>
            </a:r>
            <a:r>
              <a:rPr lang="en-US" sz="1400" dirty="0" err="1" smtClean="0"/>
              <a:t>cauda</a:t>
            </a:r>
            <a:r>
              <a:rPr lang="en-US" sz="1400" dirty="0" smtClean="0"/>
              <a:t> </a:t>
            </a:r>
            <a:r>
              <a:rPr lang="en-US" sz="1400" dirty="0" err="1" smtClean="0"/>
              <a:t>equina</a:t>
            </a:r>
            <a:r>
              <a:rPr lang="en-US" sz="1400" dirty="0" smtClean="0"/>
              <a:t> nerve roots.</a:t>
            </a:r>
            <a:endParaRPr lang="en-US" sz="1400" dirty="0"/>
          </a:p>
        </p:txBody>
      </p:sp>
      <p:cxnSp>
        <p:nvCxnSpPr>
          <p:cNvPr id="7" name="Straight Arrow Connector 6"/>
          <p:cNvCxnSpPr/>
          <p:nvPr/>
        </p:nvCxnSpPr>
        <p:spPr>
          <a:xfrm>
            <a:off x="4746250" y="1471753"/>
            <a:ext cx="283372" cy="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7131733" y="1377015"/>
            <a:ext cx="283372" cy="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8932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868" y="184297"/>
            <a:ext cx="8229600" cy="1143000"/>
          </a:xfrm>
        </p:spPr>
        <p:txBody>
          <a:bodyPr>
            <a:normAutofit/>
          </a:bodyPr>
          <a:lstStyle/>
          <a:p>
            <a:pPr algn="l"/>
            <a:r>
              <a:rPr lang="en-US" sz="4400" dirty="0" smtClean="0"/>
              <a:t>Chance fracture</a:t>
            </a:r>
            <a:endParaRPr lang="en-US" sz="4400" dirty="0"/>
          </a:p>
        </p:txBody>
      </p:sp>
      <p:sp>
        <p:nvSpPr>
          <p:cNvPr id="3" name="Content Placeholder 2"/>
          <p:cNvSpPr>
            <a:spLocks noGrp="1"/>
          </p:cNvSpPr>
          <p:nvPr>
            <p:ph idx="1"/>
          </p:nvPr>
        </p:nvSpPr>
        <p:spPr>
          <a:xfrm>
            <a:off x="293868" y="1133597"/>
            <a:ext cx="4523570" cy="5437068"/>
          </a:xfrm>
        </p:spPr>
        <p:txBody>
          <a:bodyPr anchor="t">
            <a:normAutofit fontScale="77500" lnSpcReduction="20000"/>
          </a:bodyPr>
          <a:lstStyle/>
          <a:p>
            <a:pPr marL="0" indent="0">
              <a:buNone/>
            </a:pPr>
            <a:r>
              <a:rPr lang="en-US" sz="1800" dirty="0" smtClean="0"/>
              <a:t>AKA seatbelt fracture</a:t>
            </a:r>
          </a:p>
          <a:p>
            <a:pPr marL="0" indent="0">
              <a:buNone/>
            </a:pPr>
            <a:r>
              <a:rPr lang="en-US" sz="1800" dirty="0" smtClean="0"/>
              <a:t>Anterior wedge fracture of vertebral body with horizontal fracture or distraction of the posterior elements</a:t>
            </a:r>
          </a:p>
          <a:p>
            <a:pPr marL="0" indent="0">
              <a:buNone/>
            </a:pPr>
            <a:endParaRPr lang="en-US" sz="1800" dirty="0"/>
          </a:p>
          <a:p>
            <a:pPr marL="0" indent="0">
              <a:buNone/>
            </a:pPr>
            <a:r>
              <a:rPr lang="en-US" sz="1800" dirty="0" smtClean="0"/>
              <a:t>Mechanism = Flexion-distraction</a:t>
            </a:r>
          </a:p>
          <a:p>
            <a:pPr marL="0" indent="0">
              <a:buNone/>
            </a:pPr>
            <a:endParaRPr lang="en-US" sz="1800" dirty="0" smtClean="0"/>
          </a:p>
          <a:p>
            <a:pPr marL="0" indent="0">
              <a:buNone/>
            </a:pPr>
            <a:r>
              <a:rPr lang="en-US" sz="1800" dirty="0" smtClean="0"/>
              <a:t>Imaging</a:t>
            </a:r>
          </a:p>
          <a:p>
            <a:r>
              <a:rPr lang="en-US" sz="1800" dirty="0" smtClean="0"/>
              <a:t>On CT or radiographs of the spine</a:t>
            </a:r>
          </a:p>
          <a:p>
            <a:pPr lvl="1"/>
            <a:r>
              <a:rPr lang="en-US" sz="1400" dirty="0" smtClean="0"/>
              <a:t>Anterior wedge compression deformity of the vertebral body</a:t>
            </a:r>
          </a:p>
          <a:p>
            <a:pPr lvl="1"/>
            <a:r>
              <a:rPr lang="en-US" sz="1400" dirty="0" smtClean="0"/>
              <a:t>May see widening of the </a:t>
            </a:r>
            <a:r>
              <a:rPr lang="en-US" sz="1400" dirty="0" err="1" smtClean="0"/>
              <a:t>interpedicular</a:t>
            </a:r>
            <a:r>
              <a:rPr lang="en-US" sz="1400" dirty="0" smtClean="0"/>
              <a:t> distance on AP </a:t>
            </a:r>
            <a:r>
              <a:rPr lang="en-US" sz="1400" dirty="0" err="1" smtClean="0"/>
              <a:t>Xray</a:t>
            </a:r>
            <a:endParaRPr lang="en-US" sz="1400" dirty="0" smtClean="0"/>
          </a:p>
          <a:p>
            <a:pPr lvl="1"/>
            <a:r>
              <a:rPr lang="en-US" sz="1400" dirty="0" smtClean="0"/>
              <a:t>Widening of facet joints and </a:t>
            </a:r>
            <a:r>
              <a:rPr lang="en-US" sz="1400" dirty="0" err="1" smtClean="0"/>
              <a:t>interspinous</a:t>
            </a:r>
            <a:r>
              <a:rPr lang="en-US" sz="1400" dirty="0" smtClean="0"/>
              <a:t> spaces</a:t>
            </a:r>
          </a:p>
          <a:p>
            <a:pPr lvl="1"/>
            <a:r>
              <a:rPr lang="en-US" sz="1400" dirty="0" smtClean="0"/>
              <a:t>Transverse fractures across the pedicles and lamina</a:t>
            </a:r>
          </a:p>
          <a:p>
            <a:pPr marL="0" indent="0">
              <a:buNone/>
            </a:pPr>
            <a:endParaRPr lang="en-US" sz="1800" dirty="0"/>
          </a:p>
          <a:p>
            <a:pPr marL="0" indent="0">
              <a:buNone/>
            </a:pPr>
            <a:r>
              <a:rPr lang="en-US" sz="1800" dirty="0" smtClean="0"/>
              <a:t>Treatment:</a:t>
            </a:r>
          </a:p>
          <a:p>
            <a:r>
              <a:rPr lang="en-US" sz="1800" dirty="0" smtClean="0"/>
              <a:t>Although 3 column fracture, often treatment with brace holding spine in hyperextension</a:t>
            </a:r>
          </a:p>
          <a:p>
            <a:r>
              <a:rPr lang="en-US" sz="1800" dirty="0" smtClean="0"/>
              <a:t>May need surgery</a:t>
            </a:r>
            <a:endParaRPr lang="en-US" sz="1800" dirty="0"/>
          </a:p>
          <a:p>
            <a:pPr marL="0" indent="0">
              <a:buNone/>
            </a:pPr>
            <a:endParaRPr lang="en-US" sz="1800" dirty="0"/>
          </a:p>
        </p:txBody>
      </p:sp>
      <p:pic>
        <p:nvPicPr>
          <p:cNvPr id="4" name="Picture 3" descr="car_crash_with_seatbelt_chance_fracture_-_Google_Searc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6898" y="94466"/>
            <a:ext cx="2857336" cy="2278532"/>
          </a:xfrm>
          <a:prstGeom prst="rect">
            <a:avLst/>
          </a:prstGeom>
        </p:spPr>
      </p:pic>
      <p:pic>
        <p:nvPicPr>
          <p:cNvPr id="6" name="Picture 5"/>
          <p:cNvPicPr>
            <a:picLocks noChangeAspect="1"/>
          </p:cNvPicPr>
          <p:nvPr/>
        </p:nvPicPr>
        <p:blipFill>
          <a:blip r:embed="rId4"/>
          <a:stretch>
            <a:fillRect/>
          </a:stretch>
        </p:blipFill>
        <p:spPr>
          <a:xfrm>
            <a:off x="5626899" y="2456127"/>
            <a:ext cx="2857336" cy="3294865"/>
          </a:xfrm>
          <a:prstGeom prst="rect">
            <a:avLst/>
          </a:prstGeom>
        </p:spPr>
      </p:pic>
      <p:sp>
        <p:nvSpPr>
          <p:cNvPr id="8" name="TextBox 7"/>
          <p:cNvSpPr txBox="1"/>
          <p:nvPr/>
        </p:nvSpPr>
        <p:spPr>
          <a:xfrm>
            <a:off x="5321100" y="5750992"/>
            <a:ext cx="3904238" cy="1015663"/>
          </a:xfrm>
          <a:prstGeom prst="rect">
            <a:avLst/>
          </a:prstGeom>
          <a:noFill/>
        </p:spPr>
        <p:txBody>
          <a:bodyPr wrap="square" rtlCol="0">
            <a:spAutoFit/>
          </a:bodyPr>
          <a:lstStyle/>
          <a:p>
            <a:r>
              <a:rPr lang="en-US" sz="1200" dirty="0" smtClean="0"/>
              <a:t>Top image: Crash dummy demonstrating classic flexion distraction mechanism of action for chance fracture.</a:t>
            </a:r>
          </a:p>
          <a:p>
            <a:r>
              <a:rPr lang="en-US" sz="1200" dirty="0" smtClean="0"/>
              <a:t>Lower image: shows anterior compression fracture with horizontal fracture extending through the vertebral body and distraction of the posterior elements.</a:t>
            </a:r>
            <a:endParaRPr lang="en-US" sz="1200" dirty="0"/>
          </a:p>
        </p:txBody>
      </p:sp>
      <p:sp>
        <p:nvSpPr>
          <p:cNvPr id="5" name="Rectangle 4"/>
          <p:cNvSpPr/>
          <p:nvPr/>
        </p:nvSpPr>
        <p:spPr>
          <a:xfrm>
            <a:off x="0" y="6457890"/>
            <a:ext cx="4572000" cy="400110"/>
          </a:xfrm>
          <a:prstGeom prst="rect">
            <a:avLst/>
          </a:prstGeom>
        </p:spPr>
        <p:txBody>
          <a:bodyPr>
            <a:spAutoFit/>
          </a:bodyPr>
          <a:lstStyle/>
          <a:p>
            <a:r>
              <a:rPr lang="en-US" sz="1000" dirty="0" smtClean="0"/>
              <a:t>Images from https</a:t>
            </a:r>
            <a:r>
              <a:rPr lang="en-US" sz="1000" dirty="0"/>
              <a:t>://</a:t>
            </a:r>
            <a:r>
              <a:rPr lang="en-US" sz="1000" dirty="0" err="1"/>
              <a:t>www.pinterest.com</a:t>
            </a:r>
            <a:r>
              <a:rPr lang="en-US" sz="1000" dirty="0"/>
              <a:t>/pin/454933999831636207</a:t>
            </a:r>
            <a:r>
              <a:rPr lang="en-US" sz="1000" dirty="0" smtClean="0"/>
              <a:t>/ and</a:t>
            </a:r>
            <a:endParaRPr lang="en-US" sz="1000" dirty="0"/>
          </a:p>
          <a:p>
            <a:r>
              <a:rPr lang="en-US" sz="1000" dirty="0"/>
              <a:t>http://</a:t>
            </a:r>
            <a:r>
              <a:rPr lang="en-US" sz="1000" dirty="0" err="1"/>
              <a:t>boneandspine.com</a:t>
            </a:r>
            <a:r>
              <a:rPr lang="en-US" sz="1000" dirty="0"/>
              <a:t>/chance-fracture-of-spine/</a:t>
            </a:r>
          </a:p>
        </p:txBody>
      </p:sp>
    </p:spTree>
    <p:extLst>
      <p:ext uri="{BB962C8B-B14F-4D97-AF65-F5344CB8AC3E}">
        <p14:creationId xmlns:p14="http://schemas.microsoft.com/office/powerpoint/2010/main" val="36287561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079583"/>
            <a:ext cx="7772400" cy="1362075"/>
          </a:xfrm>
        </p:spPr>
        <p:txBody>
          <a:bodyPr>
            <a:normAutofit/>
          </a:bodyPr>
          <a:lstStyle/>
          <a:p>
            <a:pPr algn="ctr"/>
            <a:r>
              <a:rPr lang="en-US" sz="5400" dirty="0" smtClean="0"/>
              <a:t>Brain tumors</a:t>
            </a:r>
            <a:endParaRPr lang="en-US" sz="5400" dirty="0"/>
          </a:p>
        </p:txBody>
      </p:sp>
    </p:spTree>
    <p:extLst>
      <p:ext uri="{BB962C8B-B14F-4D97-AF65-F5344CB8AC3E}">
        <p14:creationId xmlns:p14="http://schemas.microsoft.com/office/powerpoint/2010/main" val="2722880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Common tumors</a:t>
            </a:r>
            <a:endParaRPr lang="en-US" dirty="0"/>
          </a:p>
        </p:txBody>
      </p:sp>
      <p:sp>
        <p:nvSpPr>
          <p:cNvPr id="3" name="Content Placeholder 2"/>
          <p:cNvSpPr>
            <a:spLocks noGrp="1"/>
          </p:cNvSpPr>
          <p:nvPr>
            <p:ph idx="1"/>
          </p:nvPr>
        </p:nvSpPr>
        <p:spPr>
          <a:xfrm>
            <a:off x="457200" y="1600200"/>
            <a:ext cx="6543142" cy="5054435"/>
          </a:xfrm>
        </p:spPr>
        <p:txBody>
          <a:bodyPr>
            <a:normAutofit fontScale="85000" lnSpcReduction="20000"/>
          </a:bodyPr>
          <a:lstStyle/>
          <a:p>
            <a:r>
              <a:rPr lang="en-US" dirty="0" smtClean="0"/>
              <a:t>Adult</a:t>
            </a:r>
          </a:p>
          <a:p>
            <a:pPr lvl="1"/>
            <a:r>
              <a:rPr lang="en-US" dirty="0" smtClean="0"/>
              <a:t>Malignant</a:t>
            </a:r>
          </a:p>
          <a:p>
            <a:pPr lvl="2"/>
            <a:r>
              <a:rPr lang="en-US" dirty="0" smtClean="0"/>
              <a:t>Most common = Metastasis</a:t>
            </a:r>
          </a:p>
          <a:p>
            <a:pPr lvl="2"/>
            <a:r>
              <a:rPr lang="en-US" dirty="0" smtClean="0"/>
              <a:t>Most common primary = Glioblastoma </a:t>
            </a:r>
          </a:p>
          <a:p>
            <a:pPr lvl="1"/>
            <a:r>
              <a:rPr lang="en-US" dirty="0" smtClean="0"/>
              <a:t>Benign</a:t>
            </a:r>
          </a:p>
          <a:p>
            <a:pPr lvl="2"/>
            <a:r>
              <a:rPr lang="en-US" dirty="0" smtClean="0"/>
              <a:t>Meningioma: most common benign intracranial tumor</a:t>
            </a:r>
          </a:p>
          <a:p>
            <a:r>
              <a:rPr lang="en-US" dirty="0" smtClean="0"/>
              <a:t>Pediatric</a:t>
            </a:r>
          </a:p>
          <a:p>
            <a:pPr lvl="2"/>
            <a:r>
              <a:rPr lang="en-US" dirty="0" smtClean="0"/>
              <a:t>Medulloblastoma</a:t>
            </a:r>
          </a:p>
          <a:p>
            <a:pPr lvl="2"/>
            <a:r>
              <a:rPr lang="en-US" dirty="0" smtClean="0"/>
              <a:t>Pilocytic astrocytoma</a:t>
            </a:r>
          </a:p>
          <a:p>
            <a:pPr lvl="1"/>
            <a:endParaRPr lang="en-US" dirty="0"/>
          </a:p>
        </p:txBody>
      </p:sp>
    </p:spTree>
    <p:extLst>
      <p:ext uri="{BB962C8B-B14F-4D97-AF65-F5344CB8AC3E}">
        <p14:creationId xmlns:p14="http://schemas.microsoft.com/office/powerpoint/2010/main" val="31439572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Brain metastasis</a:t>
            </a:r>
            <a:endParaRPr lang="en-US" dirty="0"/>
          </a:p>
        </p:txBody>
      </p:sp>
      <p:sp>
        <p:nvSpPr>
          <p:cNvPr id="3" name="Content Placeholder 2"/>
          <p:cNvSpPr>
            <a:spLocks noGrp="1"/>
          </p:cNvSpPr>
          <p:nvPr>
            <p:ph idx="1"/>
          </p:nvPr>
        </p:nvSpPr>
        <p:spPr>
          <a:xfrm>
            <a:off x="457200" y="1600200"/>
            <a:ext cx="5545372" cy="5126345"/>
          </a:xfrm>
        </p:spPr>
        <p:txBody>
          <a:bodyPr>
            <a:normAutofit fontScale="40000" lnSpcReduction="20000"/>
          </a:bodyPr>
          <a:lstStyle/>
          <a:p>
            <a:r>
              <a:rPr lang="en-US" dirty="0" err="1" smtClean="0"/>
              <a:t>Approx</a:t>
            </a:r>
            <a:r>
              <a:rPr lang="en-US" dirty="0" smtClean="0"/>
              <a:t> 25-50% of intracranial tumors in hospitalized patients</a:t>
            </a:r>
          </a:p>
          <a:p>
            <a:r>
              <a:rPr lang="en-US" dirty="0" smtClean="0"/>
              <a:t>Most common primary tumors</a:t>
            </a:r>
          </a:p>
          <a:p>
            <a:pPr lvl="1"/>
            <a:r>
              <a:rPr lang="en-US" dirty="0" smtClean="0"/>
              <a:t>Lung</a:t>
            </a:r>
          </a:p>
          <a:p>
            <a:pPr lvl="1"/>
            <a:r>
              <a:rPr lang="en-US" dirty="0" smtClean="0"/>
              <a:t>Renal cell carcinoma</a:t>
            </a:r>
          </a:p>
          <a:p>
            <a:pPr lvl="1"/>
            <a:r>
              <a:rPr lang="en-US" dirty="0" smtClean="0"/>
              <a:t>Breast cancer</a:t>
            </a:r>
          </a:p>
          <a:p>
            <a:pPr lvl="1"/>
            <a:r>
              <a:rPr lang="en-US" dirty="0" smtClean="0"/>
              <a:t>Melanoma</a:t>
            </a:r>
          </a:p>
          <a:p>
            <a:r>
              <a:rPr lang="en-US" dirty="0" smtClean="0"/>
              <a:t>Clinical presentation</a:t>
            </a:r>
          </a:p>
          <a:p>
            <a:pPr lvl="1"/>
            <a:r>
              <a:rPr lang="en-US" dirty="0" smtClean="0"/>
              <a:t>Headaches, seizures, altered mental status, nausea/vomiting, visual disturbances</a:t>
            </a:r>
          </a:p>
          <a:p>
            <a:r>
              <a:rPr lang="en-US" dirty="0" smtClean="0"/>
              <a:t>Common locations</a:t>
            </a:r>
          </a:p>
          <a:p>
            <a:pPr lvl="1"/>
            <a:r>
              <a:rPr lang="en-US" dirty="0" smtClean="0"/>
              <a:t>Gray white junction</a:t>
            </a:r>
          </a:p>
          <a:p>
            <a:pPr lvl="1"/>
            <a:r>
              <a:rPr lang="en-US" dirty="0" smtClean="0"/>
              <a:t>Arterial watershed areas</a:t>
            </a:r>
          </a:p>
          <a:p>
            <a:r>
              <a:rPr lang="en-US" dirty="0" smtClean="0"/>
              <a:t>MRI best imaging modality</a:t>
            </a:r>
          </a:p>
          <a:p>
            <a:pPr lvl="1"/>
            <a:r>
              <a:rPr lang="en-US" dirty="0" smtClean="0"/>
              <a:t>Enhancement of post gadolinium T1</a:t>
            </a:r>
          </a:p>
          <a:p>
            <a:pPr lvl="2"/>
            <a:r>
              <a:rPr lang="en-US" dirty="0" smtClean="0"/>
              <a:t>Due to breakdown of the blood brain barrier</a:t>
            </a:r>
          </a:p>
          <a:p>
            <a:pPr lvl="1"/>
            <a:r>
              <a:rPr lang="en-US" dirty="0" smtClean="0"/>
              <a:t>Surrounded by increased T2/FLAIR signal from vasogenic edema</a:t>
            </a:r>
          </a:p>
          <a:p>
            <a:pPr lvl="1"/>
            <a:r>
              <a:rPr lang="en-US" dirty="0" smtClean="0"/>
              <a:t>May have increased T1 signal if recently hemorrhagic</a:t>
            </a:r>
          </a:p>
          <a:p>
            <a:r>
              <a:rPr lang="en-US" dirty="0" smtClean="0"/>
              <a:t>May be difficult to see on </a:t>
            </a:r>
            <a:r>
              <a:rPr lang="en-US" dirty="0" err="1" smtClean="0"/>
              <a:t>noncontrast</a:t>
            </a:r>
            <a:r>
              <a:rPr lang="en-US" dirty="0" smtClean="0"/>
              <a:t> CT</a:t>
            </a:r>
          </a:p>
        </p:txBody>
      </p:sp>
      <p:pic>
        <p:nvPicPr>
          <p:cNvPr id="6" name="Picture 5" descr="Mets hemorrhage CT.jpg"/>
          <p:cNvPicPr>
            <a:picLocks noChangeAspect="1"/>
          </p:cNvPicPr>
          <p:nvPr/>
        </p:nvPicPr>
        <p:blipFill rotWithShape="1">
          <a:blip r:embed="rId3">
            <a:extLst>
              <a:ext uri="{28A0092B-C50C-407E-A947-70E740481C1C}">
                <a14:useLocalDpi xmlns:a14="http://schemas.microsoft.com/office/drawing/2010/main" val="0"/>
              </a:ext>
            </a:extLst>
          </a:blip>
          <a:srcRect t="22005"/>
          <a:stretch/>
        </p:blipFill>
        <p:spPr>
          <a:xfrm>
            <a:off x="5739114" y="254000"/>
            <a:ext cx="3165181" cy="2858778"/>
          </a:xfrm>
          <a:prstGeom prst="rect">
            <a:avLst/>
          </a:prstGeom>
        </p:spPr>
      </p:pic>
      <p:pic>
        <p:nvPicPr>
          <p:cNvPr id="7" name="Picture 6" descr="Mets hemorrhage MRI.jpg"/>
          <p:cNvPicPr>
            <a:picLocks noChangeAspect="1"/>
          </p:cNvPicPr>
          <p:nvPr/>
        </p:nvPicPr>
        <p:blipFill rotWithShape="1">
          <a:blip r:embed="rId4">
            <a:extLst>
              <a:ext uri="{28A0092B-C50C-407E-A947-70E740481C1C}">
                <a14:useLocalDpi xmlns:a14="http://schemas.microsoft.com/office/drawing/2010/main" val="0"/>
              </a:ext>
            </a:extLst>
          </a:blip>
          <a:srcRect t="31990" b="5377"/>
          <a:stretch/>
        </p:blipFill>
        <p:spPr>
          <a:xfrm>
            <a:off x="5739115" y="3125583"/>
            <a:ext cx="3161468" cy="2464288"/>
          </a:xfrm>
          <a:prstGeom prst="rect">
            <a:avLst/>
          </a:prstGeom>
        </p:spPr>
      </p:pic>
      <p:sp>
        <p:nvSpPr>
          <p:cNvPr id="8" name="TextBox 7"/>
          <p:cNvSpPr txBox="1"/>
          <p:nvPr/>
        </p:nvSpPr>
        <p:spPr>
          <a:xfrm>
            <a:off x="5739114" y="5567591"/>
            <a:ext cx="3165181" cy="1277273"/>
          </a:xfrm>
          <a:prstGeom prst="rect">
            <a:avLst/>
          </a:prstGeom>
          <a:noFill/>
          <a:ln>
            <a:noFill/>
          </a:ln>
        </p:spPr>
        <p:txBody>
          <a:bodyPr wrap="square" rtlCol="0">
            <a:spAutoFit/>
          </a:bodyPr>
          <a:lstStyle/>
          <a:p>
            <a:r>
              <a:rPr lang="en-US" sz="1100" dirty="0" smtClean="0"/>
              <a:t>Top: Axial </a:t>
            </a:r>
            <a:r>
              <a:rPr lang="en-US" sz="1100" dirty="0" err="1" smtClean="0"/>
              <a:t>noncontrast</a:t>
            </a:r>
            <a:r>
              <a:rPr lang="en-US" sz="1100" dirty="0" smtClean="0"/>
              <a:t> CT head show a heterogeneous appearing </a:t>
            </a:r>
            <a:r>
              <a:rPr lang="en-US" sz="1100" dirty="0" err="1" smtClean="0">
                <a:solidFill>
                  <a:srgbClr val="FF6600"/>
                </a:solidFill>
              </a:rPr>
              <a:t>intraparenchymal</a:t>
            </a:r>
            <a:r>
              <a:rPr lang="en-US" sz="1100" dirty="0" smtClean="0">
                <a:solidFill>
                  <a:srgbClr val="FF6600"/>
                </a:solidFill>
              </a:rPr>
              <a:t> hemorrhage </a:t>
            </a:r>
            <a:r>
              <a:rPr lang="en-US" sz="1100" dirty="0" smtClean="0"/>
              <a:t>with </a:t>
            </a:r>
            <a:r>
              <a:rPr lang="en-US" sz="1100" dirty="0" smtClean="0">
                <a:solidFill>
                  <a:srgbClr val="FFFF00"/>
                </a:solidFill>
              </a:rPr>
              <a:t>surrounding edema </a:t>
            </a:r>
            <a:r>
              <a:rPr lang="en-US" sz="1100" dirty="0" smtClean="0"/>
              <a:t>in a patient with renal cell carcinoma.</a:t>
            </a:r>
          </a:p>
          <a:p>
            <a:r>
              <a:rPr lang="en-US" sz="1100" dirty="0" smtClean="0"/>
              <a:t>Bottom: Axial T1w post gadolinium image showing an underlying </a:t>
            </a:r>
            <a:r>
              <a:rPr lang="en-US" sz="1100" dirty="0" smtClean="0">
                <a:solidFill>
                  <a:srgbClr val="37EF11"/>
                </a:solidFill>
              </a:rPr>
              <a:t>enhancing lesion</a:t>
            </a:r>
            <a:r>
              <a:rPr lang="en-US" sz="1100" dirty="0" smtClean="0"/>
              <a:t> consistent with a left occipital hemorrhagic metastasis</a:t>
            </a:r>
            <a:endParaRPr lang="en-US" sz="1100" dirty="0"/>
          </a:p>
        </p:txBody>
      </p:sp>
      <p:cxnSp>
        <p:nvCxnSpPr>
          <p:cNvPr id="9" name="Straight Arrow Connector 8"/>
          <p:cNvCxnSpPr/>
          <p:nvPr/>
        </p:nvCxnSpPr>
        <p:spPr>
          <a:xfrm>
            <a:off x="7081194" y="1965702"/>
            <a:ext cx="505847" cy="15087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7222107" y="4932931"/>
            <a:ext cx="398357" cy="202562"/>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8110669" y="1589060"/>
            <a:ext cx="326664" cy="307759"/>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21323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Glioblastoma</a:t>
            </a:r>
            <a:endParaRPr lang="en-US" dirty="0"/>
          </a:p>
        </p:txBody>
      </p:sp>
      <p:sp>
        <p:nvSpPr>
          <p:cNvPr id="3" name="Content Placeholder 2"/>
          <p:cNvSpPr>
            <a:spLocks noGrp="1"/>
          </p:cNvSpPr>
          <p:nvPr>
            <p:ph idx="1"/>
          </p:nvPr>
        </p:nvSpPr>
        <p:spPr>
          <a:xfrm>
            <a:off x="457200" y="1600199"/>
            <a:ext cx="4801366" cy="5039179"/>
          </a:xfrm>
        </p:spPr>
        <p:txBody>
          <a:bodyPr>
            <a:normAutofit fontScale="47500" lnSpcReduction="20000"/>
          </a:bodyPr>
          <a:lstStyle/>
          <a:p>
            <a:pPr marL="0" indent="0">
              <a:buNone/>
            </a:pPr>
            <a:r>
              <a:rPr lang="en-US" dirty="0" smtClean="0"/>
              <a:t>Epidemiology</a:t>
            </a:r>
          </a:p>
          <a:p>
            <a:r>
              <a:rPr lang="en-US" dirty="0" smtClean="0"/>
              <a:t>Most common adult primary intracranial neoplasm</a:t>
            </a:r>
          </a:p>
          <a:p>
            <a:r>
              <a:rPr lang="en-US" dirty="0" smtClean="0"/>
              <a:t>15% of all intracranial neoplasms</a:t>
            </a:r>
          </a:p>
          <a:p>
            <a:r>
              <a:rPr lang="en-US" dirty="0" smtClean="0"/>
              <a:t>Primary GBM most common</a:t>
            </a:r>
          </a:p>
          <a:p>
            <a:pPr lvl="1"/>
            <a:r>
              <a:rPr lang="en-US" dirty="0" smtClean="0"/>
              <a:t>Generally IDH wild type (part of new WHO tumor classification)</a:t>
            </a:r>
          </a:p>
          <a:p>
            <a:r>
              <a:rPr lang="en-US" dirty="0" smtClean="0"/>
              <a:t>10% secondary = arising from pre-existing lower grade astrocytoma</a:t>
            </a:r>
          </a:p>
          <a:p>
            <a:pPr lvl="1"/>
            <a:r>
              <a:rPr lang="en-US" dirty="0" smtClean="0"/>
              <a:t>Generally IDH mutant</a:t>
            </a:r>
          </a:p>
          <a:p>
            <a:pPr marL="0" indent="0">
              <a:buNone/>
            </a:pPr>
            <a:r>
              <a:rPr lang="en-US" dirty="0" smtClean="0"/>
              <a:t>Clinical presentation</a:t>
            </a:r>
          </a:p>
          <a:p>
            <a:r>
              <a:rPr lang="en-US" dirty="0" smtClean="0"/>
              <a:t>Focal </a:t>
            </a:r>
            <a:r>
              <a:rPr lang="en-US" dirty="0" err="1" smtClean="0"/>
              <a:t>neuro</a:t>
            </a:r>
            <a:r>
              <a:rPr lang="en-US" dirty="0" smtClean="0"/>
              <a:t> deficit, seizures, headache</a:t>
            </a:r>
          </a:p>
          <a:p>
            <a:pPr marL="0" indent="0">
              <a:buNone/>
            </a:pPr>
            <a:r>
              <a:rPr lang="en-US" dirty="0" smtClean="0"/>
              <a:t>Location</a:t>
            </a:r>
          </a:p>
          <a:p>
            <a:r>
              <a:rPr lang="en-US" dirty="0" smtClean="0"/>
              <a:t>Predilection for subcortical white matter and deep gray matter of the cerebral hemispheres</a:t>
            </a:r>
          </a:p>
          <a:p>
            <a:r>
              <a:rPr lang="en-US" dirty="0" smtClean="0"/>
              <a:t>Commonly temporal lobe</a:t>
            </a:r>
          </a:p>
          <a:p>
            <a:pPr lvl="1"/>
            <a:endParaRPr lang="en-US" dirty="0"/>
          </a:p>
        </p:txBody>
      </p:sp>
      <p:pic>
        <p:nvPicPr>
          <p:cNvPr id="5" name="Picture 4"/>
          <p:cNvPicPr>
            <a:picLocks noChangeAspect="1"/>
          </p:cNvPicPr>
          <p:nvPr/>
        </p:nvPicPr>
        <p:blipFill>
          <a:blip r:embed="rId2"/>
          <a:stretch>
            <a:fillRect/>
          </a:stretch>
        </p:blipFill>
        <p:spPr>
          <a:xfrm>
            <a:off x="5566136" y="222560"/>
            <a:ext cx="3323351" cy="2606973"/>
          </a:xfrm>
          <a:prstGeom prst="rect">
            <a:avLst/>
          </a:prstGeom>
        </p:spPr>
      </p:pic>
      <p:pic>
        <p:nvPicPr>
          <p:cNvPr id="6" name="Picture 5"/>
          <p:cNvPicPr>
            <a:picLocks noChangeAspect="1"/>
          </p:cNvPicPr>
          <p:nvPr/>
        </p:nvPicPr>
        <p:blipFill>
          <a:blip r:embed="rId3"/>
          <a:stretch>
            <a:fillRect/>
          </a:stretch>
        </p:blipFill>
        <p:spPr>
          <a:xfrm>
            <a:off x="5581656" y="3035454"/>
            <a:ext cx="3307830" cy="2622207"/>
          </a:xfrm>
          <a:prstGeom prst="rect">
            <a:avLst/>
          </a:prstGeom>
        </p:spPr>
      </p:pic>
      <p:sp>
        <p:nvSpPr>
          <p:cNvPr id="4" name="TextBox 3"/>
          <p:cNvSpPr txBox="1"/>
          <p:nvPr/>
        </p:nvSpPr>
        <p:spPr>
          <a:xfrm>
            <a:off x="5336554" y="5692488"/>
            <a:ext cx="3687680" cy="1169551"/>
          </a:xfrm>
          <a:prstGeom prst="rect">
            <a:avLst/>
          </a:prstGeom>
          <a:noFill/>
        </p:spPr>
        <p:txBody>
          <a:bodyPr wrap="square" rtlCol="0">
            <a:spAutoFit/>
          </a:bodyPr>
          <a:lstStyle/>
          <a:p>
            <a:r>
              <a:rPr lang="en-US" sz="1400" dirty="0" smtClean="0"/>
              <a:t>T1 post Gad (upper) and FLAIR (lower) axial MR images of the brain showing an </a:t>
            </a:r>
            <a:r>
              <a:rPr lang="en-US" sz="1400" dirty="0" smtClean="0">
                <a:solidFill>
                  <a:srgbClr val="FFFF00"/>
                </a:solidFill>
              </a:rPr>
              <a:t>irregular and nodular peripherally enhancing mass </a:t>
            </a:r>
            <a:r>
              <a:rPr lang="en-US" sz="1400" dirty="0" smtClean="0"/>
              <a:t>in the left frontal lobe with surrounding high FLAIR signal consistent with </a:t>
            </a:r>
            <a:r>
              <a:rPr lang="en-US" sz="1400" dirty="0" smtClean="0">
                <a:solidFill>
                  <a:srgbClr val="37EF11"/>
                </a:solidFill>
              </a:rPr>
              <a:t>vasogenic edema</a:t>
            </a:r>
            <a:r>
              <a:rPr lang="en-US" sz="1400" dirty="0" smtClean="0"/>
              <a:t>.</a:t>
            </a:r>
            <a:endParaRPr lang="en-US" sz="1400" dirty="0"/>
          </a:p>
        </p:txBody>
      </p:sp>
      <p:cxnSp>
        <p:nvCxnSpPr>
          <p:cNvPr id="7" name="Straight Arrow Connector 6"/>
          <p:cNvCxnSpPr/>
          <p:nvPr/>
        </p:nvCxnSpPr>
        <p:spPr>
          <a:xfrm>
            <a:off x="7595920" y="3453368"/>
            <a:ext cx="110556" cy="276455"/>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sp>
        <p:nvSpPr>
          <p:cNvPr id="21" name="Oval 20"/>
          <p:cNvSpPr/>
          <p:nvPr/>
        </p:nvSpPr>
        <p:spPr>
          <a:xfrm rot="4042648">
            <a:off x="7480119" y="1310454"/>
            <a:ext cx="929029" cy="1060709"/>
          </a:xfrm>
          <a:prstGeom prst="ellipse">
            <a:avLst/>
          </a:prstGeom>
          <a:no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22" name="Straight Arrow Connector 21"/>
          <p:cNvCxnSpPr/>
          <p:nvPr/>
        </p:nvCxnSpPr>
        <p:spPr>
          <a:xfrm>
            <a:off x="7023277" y="3963760"/>
            <a:ext cx="307520" cy="152400"/>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7341938" y="5223035"/>
            <a:ext cx="253982" cy="198538"/>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flipV="1">
            <a:off x="8165936" y="5456972"/>
            <a:ext cx="78426" cy="313495"/>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9556868"/>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Glioblastoma</a:t>
            </a:r>
            <a:endParaRPr lang="en-US" dirty="0"/>
          </a:p>
        </p:txBody>
      </p:sp>
      <p:sp>
        <p:nvSpPr>
          <p:cNvPr id="3" name="Content Placeholder 2"/>
          <p:cNvSpPr>
            <a:spLocks noGrp="1"/>
          </p:cNvSpPr>
          <p:nvPr>
            <p:ph idx="1"/>
          </p:nvPr>
        </p:nvSpPr>
        <p:spPr>
          <a:xfrm>
            <a:off x="312367" y="1511080"/>
            <a:ext cx="4656533" cy="5257800"/>
          </a:xfrm>
        </p:spPr>
        <p:txBody>
          <a:bodyPr>
            <a:normAutofit fontScale="47500" lnSpcReduction="20000"/>
          </a:bodyPr>
          <a:lstStyle/>
          <a:p>
            <a:pPr marL="0" indent="0">
              <a:buNone/>
            </a:pPr>
            <a:r>
              <a:rPr lang="en-US" dirty="0" smtClean="0"/>
              <a:t>Appearance/Common imaging features</a:t>
            </a:r>
          </a:p>
          <a:p>
            <a:r>
              <a:rPr lang="en-US" dirty="0"/>
              <a:t>MRI w/ Gadolinium = study of choice</a:t>
            </a:r>
          </a:p>
          <a:p>
            <a:pPr lvl="1"/>
            <a:r>
              <a:rPr lang="en-US" dirty="0" smtClean="0"/>
              <a:t>Large tumor</a:t>
            </a:r>
          </a:p>
          <a:p>
            <a:pPr lvl="1"/>
            <a:r>
              <a:rPr lang="en-US" dirty="0" smtClean="0"/>
              <a:t>Thick enhancing rim with central necrosis (T1 dark, T2 bright center)</a:t>
            </a:r>
          </a:p>
          <a:p>
            <a:pPr lvl="1"/>
            <a:r>
              <a:rPr lang="en-US" dirty="0" smtClean="0"/>
              <a:t>Solid component diffusion restriction</a:t>
            </a:r>
          </a:p>
          <a:p>
            <a:pPr lvl="1"/>
            <a:r>
              <a:rPr lang="en-US" dirty="0" smtClean="0"/>
              <a:t>Surrounding bright T2/FLAIR signal = edema and tumor</a:t>
            </a:r>
          </a:p>
          <a:p>
            <a:r>
              <a:rPr lang="en-US" dirty="0" smtClean="0"/>
              <a:t>Spreads along </a:t>
            </a:r>
            <a:r>
              <a:rPr lang="en-US" dirty="0"/>
              <a:t>the white matter tracts</a:t>
            </a:r>
          </a:p>
          <a:p>
            <a:r>
              <a:rPr lang="en-US" dirty="0"/>
              <a:t>May spread along corpus callosum to involve both cerebral hemispheres</a:t>
            </a:r>
          </a:p>
          <a:p>
            <a:pPr lvl="1"/>
            <a:r>
              <a:rPr lang="en-US" dirty="0"/>
              <a:t>Relatively specific for GBM</a:t>
            </a:r>
          </a:p>
          <a:p>
            <a:pPr lvl="1"/>
            <a:r>
              <a:rPr lang="en-US" dirty="0"/>
              <a:t>“Butterfly glioma</a:t>
            </a:r>
            <a:r>
              <a:rPr lang="en-US" dirty="0" smtClean="0"/>
              <a:t>”</a:t>
            </a:r>
          </a:p>
          <a:p>
            <a:r>
              <a:rPr lang="en-US" dirty="0" smtClean="0"/>
              <a:t>MR spectroscopy and PET can be helpful to evaluate post treatment recurrence versus radiation necrosis</a:t>
            </a:r>
            <a:endParaRPr lang="en-US" dirty="0"/>
          </a:p>
        </p:txBody>
      </p:sp>
      <p:pic>
        <p:nvPicPr>
          <p:cNvPr id="5" name="Picture 4"/>
          <p:cNvPicPr>
            <a:picLocks noChangeAspect="1"/>
          </p:cNvPicPr>
          <p:nvPr/>
        </p:nvPicPr>
        <p:blipFill>
          <a:blip r:embed="rId3"/>
          <a:stretch>
            <a:fillRect/>
          </a:stretch>
        </p:blipFill>
        <p:spPr>
          <a:xfrm>
            <a:off x="5262118" y="745235"/>
            <a:ext cx="3881882" cy="4884701"/>
          </a:xfrm>
          <a:prstGeom prst="rect">
            <a:avLst/>
          </a:prstGeom>
        </p:spPr>
      </p:pic>
      <p:pic>
        <p:nvPicPr>
          <p:cNvPr id="6" name="Picture 5"/>
          <p:cNvPicPr>
            <a:picLocks noChangeAspect="1"/>
          </p:cNvPicPr>
          <p:nvPr/>
        </p:nvPicPr>
        <p:blipFill>
          <a:blip r:embed="rId4">
            <a:alphaModFix amt="76000"/>
          </a:blip>
          <a:stretch>
            <a:fillRect/>
          </a:stretch>
        </p:blipFill>
        <p:spPr>
          <a:xfrm rot="8915540">
            <a:off x="6234898" y="1661387"/>
            <a:ext cx="2283499" cy="1530580"/>
          </a:xfrm>
          <a:prstGeom prst="rect">
            <a:avLst/>
          </a:prstGeom>
        </p:spPr>
      </p:pic>
      <p:sp>
        <p:nvSpPr>
          <p:cNvPr id="7" name="TextBox 6"/>
          <p:cNvSpPr txBox="1"/>
          <p:nvPr/>
        </p:nvSpPr>
        <p:spPr>
          <a:xfrm>
            <a:off x="5191720" y="5629936"/>
            <a:ext cx="4030267" cy="954107"/>
          </a:xfrm>
          <a:prstGeom prst="rect">
            <a:avLst/>
          </a:prstGeom>
          <a:noFill/>
        </p:spPr>
        <p:txBody>
          <a:bodyPr wrap="square" rtlCol="0">
            <a:spAutoFit/>
          </a:bodyPr>
          <a:lstStyle/>
          <a:p>
            <a:r>
              <a:rPr lang="en-US" sz="1400" dirty="0" smtClean="0"/>
              <a:t>Above: T1 post Gd axial image of the brain demonstrates a heterogeneous mostly peripherally enhancing butterfly glioma that crosses midline involving the bilateral frontal lobes.</a:t>
            </a:r>
            <a:endParaRPr lang="en-US" sz="1400" dirty="0"/>
          </a:p>
        </p:txBody>
      </p:sp>
    </p:spTree>
    <p:extLst>
      <p:ext uri="{BB962C8B-B14F-4D97-AF65-F5344CB8AC3E}">
        <p14:creationId xmlns:p14="http://schemas.microsoft.com/office/powerpoint/2010/main" val="20145730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6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Basic overview of MRI</a:t>
            </a:r>
            <a:endParaRPr lang="en-US" dirty="0"/>
          </a:p>
        </p:txBody>
      </p:sp>
      <p:sp>
        <p:nvSpPr>
          <p:cNvPr id="3" name="Content Placeholder 2"/>
          <p:cNvSpPr>
            <a:spLocks noGrp="1"/>
          </p:cNvSpPr>
          <p:nvPr>
            <p:ph idx="1"/>
          </p:nvPr>
        </p:nvSpPr>
        <p:spPr/>
        <p:txBody>
          <a:bodyPr anchor="t">
            <a:normAutofit/>
          </a:bodyPr>
          <a:lstStyle/>
          <a:p>
            <a:r>
              <a:rPr lang="en-US" dirty="0"/>
              <a:t>W</a:t>
            </a:r>
            <a:r>
              <a:rPr lang="en-US" dirty="0" smtClean="0"/>
              <a:t>hat </a:t>
            </a:r>
            <a:r>
              <a:rPr lang="en-US" dirty="0"/>
              <a:t>is </a:t>
            </a:r>
            <a:r>
              <a:rPr lang="en-US" dirty="0" smtClean="0"/>
              <a:t>it?</a:t>
            </a:r>
          </a:p>
          <a:p>
            <a:r>
              <a:rPr lang="en-US" dirty="0" smtClean="0"/>
              <a:t>When to use it</a:t>
            </a:r>
            <a:endParaRPr lang="en-US" dirty="0"/>
          </a:p>
          <a:p>
            <a:r>
              <a:rPr lang="en-US" dirty="0" smtClean="0"/>
              <a:t>Contraindications</a:t>
            </a:r>
            <a:endParaRPr lang="en-US" dirty="0"/>
          </a:p>
          <a:p>
            <a:r>
              <a:rPr lang="en-US" dirty="0" smtClean="0"/>
              <a:t>Cost compared to other modalities</a:t>
            </a:r>
            <a:endParaRPr lang="en-US" dirty="0"/>
          </a:p>
          <a:p>
            <a:r>
              <a:rPr lang="en-US" dirty="0" smtClean="0"/>
              <a:t>Limitations</a:t>
            </a:r>
            <a:endParaRPr lang="en-US" dirty="0"/>
          </a:p>
        </p:txBody>
      </p:sp>
    </p:spTree>
    <p:extLst>
      <p:ext uri="{BB962C8B-B14F-4D97-AF65-F5344CB8AC3E}">
        <p14:creationId xmlns:p14="http://schemas.microsoft.com/office/powerpoint/2010/main" val="18269062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238" y="249951"/>
            <a:ext cx="8229600" cy="1143000"/>
          </a:xfrm>
        </p:spPr>
        <p:txBody>
          <a:bodyPr/>
          <a:lstStyle/>
          <a:p>
            <a:pPr algn="l"/>
            <a:r>
              <a:rPr lang="en-US" dirty="0" smtClean="0"/>
              <a:t>Glioblastoma</a:t>
            </a:r>
            <a:endParaRPr lang="en-US" dirty="0"/>
          </a:p>
        </p:txBody>
      </p:sp>
      <p:sp>
        <p:nvSpPr>
          <p:cNvPr id="3" name="Content Placeholder 2"/>
          <p:cNvSpPr>
            <a:spLocks noGrp="1"/>
          </p:cNvSpPr>
          <p:nvPr>
            <p:ph idx="1"/>
          </p:nvPr>
        </p:nvSpPr>
        <p:spPr>
          <a:xfrm>
            <a:off x="33841" y="1091711"/>
            <a:ext cx="4946199" cy="5610332"/>
          </a:xfrm>
        </p:spPr>
        <p:txBody>
          <a:bodyPr>
            <a:normAutofit/>
          </a:bodyPr>
          <a:lstStyle/>
          <a:p>
            <a:r>
              <a:rPr lang="en-US" sz="2000" dirty="0" smtClean="0"/>
              <a:t>Treatment</a:t>
            </a:r>
          </a:p>
          <a:p>
            <a:pPr lvl="1"/>
            <a:r>
              <a:rPr lang="en-US" sz="1600" dirty="0" smtClean="0"/>
              <a:t>Tumor </a:t>
            </a:r>
            <a:r>
              <a:rPr lang="en-US" sz="1600" dirty="0" err="1" smtClean="0"/>
              <a:t>debulking</a:t>
            </a:r>
            <a:r>
              <a:rPr lang="en-US" sz="1600" dirty="0" smtClean="0"/>
              <a:t> with post op chemo &amp; radiation</a:t>
            </a:r>
          </a:p>
          <a:p>
            <a:pPr lvl="1"/>
            <a:r>
              <a:rPr lang="en-US" sz="1600" dirty="0" smtClean="0"/>
              <a:t>Despite therapy median survival time &lt;2 years</a:t>
            </a:r>
          </a:p>
          <a:p>
            <a:r>
              <a:rPr lang="en-US" sz="2000" dirty="0" smtClean="0"/>
              <a:t>Negative prognostic factors</a:t>
            </a:r>
          </a:p>
          <a:p>
            <a:pPr lvl="1"/>
            <a:r>
              <a:rPr lang="en-US" sz="1600" dirty="0" smtClean="0"/>
              <a:t>Degree of necrosis</a:t>
            </a:r>
          </a:p>
          <a:p>
            <a:pPr lvl="1"/>
            <a:r>
              <a:rPr lang="en-US" sz="1600" dirty="0" smtClean="0"/>
              <a:t>Degree of enhancement</a:t>
            </a:r>
          </a:p>
          <a:p>
            <a:pPr lvl="1"/>
            <a:r>
              <a:rPr lang="en-US" sz="1600" dirty="0" smtClean="0"/>
              <a:t>Involvement of deep gray matter structures</a:t>
            </a:r>
          </a:p>
          <a:p>
            <a:pPr lvl="1"/>
            <a:r>
              <a:rPr lang="en-US" sz="1600" dirty="0" smtClean="0"/>
              <a:t>MGMT </a:t>
            </a:r>
            <a:r>
              <a:rPr lang="en-US" sz="1600" dirty="0" err="1" smtClean="0"/>
              <a:t>unmethylated</a:t>
            </a:r>
            <a:r>
              <a:rPr lang="en-US" sz="1600" dirty="0" smtClean="0"/>
              <a:t> (high MGMT activity)</a:t>
            </a:r>
          </a:p>
          <a:p>
            <a:pPr lvl="2"/>
            <a:r>
              <a:rPr lang="en-US" sz="1400" dirty="0" smtClean="0"/>
              <a:t>Predicts response to alkylating chemo agents</a:t>
            </a:r>
          </a:p>
          <a:p>
            <a:pPr lvl="1"/>
            <a:r>
              <a:rPr lang="en-US" sz="1600" dirty="0" smtClean="0"/>
              <a:t>Increased age at diagnosis</a:t>
            </a:r>
            <a:endParaRPr lang="en-US" sz="1600" dirty="0"/>
          </a:p>
        </p:txBody>
      </p:sp>
      <p:pic>
        <p:nvPicPr>
          <p:cNvPr id="4" name="Picture 2"/>
          <p:cNvPicPr>
            <a:picLocks noChangeAspect="1" noChangeArrowheads="1"/>
          </p:cNvPicPr>
          <p:nvPr/>
        </p:nvPicPr>
        <p:blipFill>
          <a:blip r:embed="rId3" cstate="print"/>
          <a:srcRect/>
          <a:stretch>
            <a:fillRect/>
          </a:stretch>
        </p:blipFill>
        <p:spPr bwMode="auto">
          <a:xfrm>
            <a:off x="4980040" y="100260"/>
            <a:ext cx="4063691" cy="5345318"/>
          </a:xfrm>
          <a:prstGeom prst="rect">
            <a:avLst/>
          </a:prstGeom>
          <a:noFill/>
          <a:ln w="9525">
            <a:noFill/>
            <a:round/>
            <a:headEnd/>
            <a:tailEnd/>
          </a:ln>
        </p:spPr>
      </p:pic>
      <p:sp>
        <p:nvSpPr>
          <p:cNvPr id="5" name="TextBox 4"/>
          <p:cNvSpPr txBox="1"/>
          <p:nvPr/>
        </p:nvSpPr>
        <p:spPr>
          <a:xfrm>
            <a:off x="4854284" y="5434438"/>
            <a:ext cx="4375640" cy="1384995"/>
          </a:xfrm>
          <a:prstGeom prst="rect">
            <a:avLst/>
          </a:prstGeom>
          <a:noFill/>
        </p:spPr>
        <p:txBody>
          <a:bodyPr wrap="square" rtlCol="0">
            <a:spAutoFit/>
          </a:bodyPr>
          <a:lstStyle/>
          <a:p>
            <a:r>
              <a:rPr lang="en-US" sz="1200" dirty="0" smtClean="0"/>
              <a:t>Patient status post resection of a high grade glioma and radiation with a new enhancing right temporal mass (A) which could be a recurrence of the tumor or radiation necrosis. PET (B) and MR/PET (C) show decreased metabolic activity in these region and the cerebral blood volume map (D) shows decreased perfusion consistent with radiation necrosis. This would be impossible to differentiate with only the T1 post Gad image (A).</a:t>
            </a:r>
            <a:endParaRPr lang="en-US" sz="1200" dirty="0"/>
          </a:p>
        </p:txBody>
      </p:sp>
      <p:sp>
        <p:nvSpPr>
          <p:cNvPr id="6" name="Rectangle 5"/>
          <p:cNvSpPr/>
          <p:nvPr/>
        </p:nvSpPr>
        <p:spPr>
          <a:xfrm>
            <a:off x="33841" y="6353748"/>
            <a:ext cx="4820443" cy="461665"/>
          </a:xfrm>
          <a:prstGeom prst="rect">
            <a:avLst/>
          </a:prstGeom>
        </p:spPr>
        <p:txBody>
          <a:bodyPr wrap="square">
            <a:spAutoFit/>
          </a:bodyPr>
          <a:lstStyle/>
          <a:p>
            <a:r>
              <a:rPr lang="en-US" sz="800" dirty="0" smtClean="0"/>
              <a:t>Images from </a:t>
            </a:r>
            <a:r>
              <a:rPr lang="en-US" sz="800" dirty="0" err="1" smtClean="0"/>
              <a:t>Hojjati</a:t>
            </a:r>
            <a:r>
              <a:rPr lang="en-US" sz="800" dirty="0"/>
              <a:t>, M., </a:t>
            </a:r>
            <a:r>
              <a:rPr lang="en-US" sz="800" dirty="0" err="1"/>
              <a:t>Badve</a:t>
            </a:r>
            <a:r>
              <a:rPr lang="en-US" sz="800" dirty="0"/>
              <a:t>, C., </a:t>
            </a:r>
            <a:r>
              <a:rPr lang="en-US" sz="800" dirty="0" err="1"/>
              <a:t>Garg</a:t>
            </a:r>
            <a:r>
              <a:rPr lang="en-US" sz="800" dirty="0"/>
              <a:t>, V., </a:t>
            </a:r>
            <a:r>
              <a:rPr lang="en-US" sz="800" dirty="0" err="1"/>
              <a:t>Tatsuoka</a:t>
            </a:r>
            <a:r>
              <a:rPr lang="en-US" sz="800" dirty="0"/>
              <a:t>, C., Rogers, L., Sloan, A., . . . Wolansky, L. J. (2017). Role of FDG-PET/MRI, FDG-PET/CT, and Dynamic Susceptibility Contrast Perfusion MRI in Differentiating Radiation Necrosis from Tumor Recurrence in Glioblastomas. Journal of Neuroimaging. doi:10.1111/jon.12460</a:t>
            </a:r>
          </a:p>
        </p:txBody>
      </p:sp>
    </p:spTree>
    <p:extLst>
      <p:ext uri="{BB962C8B-B14F-4D97-AF65-F5344CB8AC3E}">
        <p14:creationId xmlns:p14="http://schemas.microsoft.com/office/powerpoint/2010/main" val="391611310"/>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498"/>
            <a:ext cx="8229600" cy="1143000"/>
          </a:xfrm>
        </p:spPr>
        <p:txBody>
          <a:bodyPr/>
          <a:lstStyle/>
          <a:p>
            <a:pPr algn="l"/>
            <a:r>
              <a:rPr lang="en-US" dirty="0" smtClean="0"/>
              <a:t>Meningioma</a:t>
            </a:r>
            <a:endParaRPr lang="en-US" dirty="0"/>
          </a:p>
        </p:txBody>
      </p:sp>
      <p:sp>
        <p:nvSpPr>
          <p:cNvPr id="3" name="Content Placeholder 2"/>
          <p:cNvSpPr>
            <a:spLocks noGrp="1"/>
          </p:cNvSpPr>
          <p:nvPr>
            <p:ph idx="1"/>
          </p:nvPr>
        </p:nvSpPr>
        <p:spPr>
          <a:xfrm>
            <a:off x="285750" y="1354668"/>
            <a:ext cx="5217583" cy="5365750"/>
          </a:xfrm>
        </p:spPr>
        <p:txBody>
          <a:bodyPr>
            <a:normAutofit/>
          </a:bodyPr>
          <a:lstStyle/>
          <a:p>
            <a:pPr>
              <a:lnSpc>
                <a:spcPct val="120000"/>
              </a:lnSpc>
            </a:pPr>
            <a:r>
              <a:rPr lang="en-US" sz="1800" dirty="0" smtClean="0"/>
              <a:t>Most common primary intracranial tumor in adults</a:t>
            </a:r>
          </a:p>
          <a:p>
            <a:pPr>
              <a:lnSpc>
                <a:spcPct val="120000"/>
              </a:lnSpc>
            </a:pPr>
            <a:r>
              <a:rPr lang="en-US" sz="1800" dirty="0" smtClean="0"/>
              <a:t>1-1.5% autopsy prevalence</a:t>
            </a:r>
          </a:p>
          <a:p>
            <a:pPr>
              <a:lnSpc>
                <a:spcPct val="120000"/>
              </a:lnSpc>
            </a:pPr>
            <a:r>
              <a:rPr lang="en-US" sz="1800" dirty="0" smtClean="0"/>
              <a:t>&lt;10% are symptomatic</a:t>
            </a:r>
          </a:p>
          <a:p>
            <a:pPr>
              <a:lnSpc>
                <a:spcPct val="120000"/>
              </a:lnSpc>
            </a:pPr>
            <a:r>
              <a:rPr lang="en-US" sz="1800" dirty="0" smtClean="0"/>
              <a:t>Symptoms based on mass effect on surrounding structures</a:t>
            </a:r>
          </a:p>
          <a:p>
            <a:pPr lvl="1">
              <a:lnSpc>
                <a:spcPct val="120000"/>
              </a:lnSpc>
            </a:pPr>
            <a:r>
              <a:rPr lang="en-US" sz="1600" dirty="0" smtClean="0"/>
              <a:t>Hemiparesis, cranial nerve defects, anosmia, visual defects, seizures</a:t>
            </a:r>
          </a:p>
          <a:p>
            <a:pPr>
              <a:lnSpc>
                <a:spcPct val="120000"/>
              </a:lnSpc>
            </a:pPr>
            <a:r>
              <a:rPr lang="en-US" sz="1800" dirty="0" smtClean="0"/>
              <a:t> Middle aged, female predominance</a:t>
            </a:r>
          </a:p>
          <a:p>
            <a:pPr>
              <a:lnSpc>
                <a:spcPct val="120000"/>
              </a:lnSpc>
            </a:pPr>
            <a:r>
              <a:rPr lang="en-US" sz="1800" dirty="0" smtClean="0"/>
              <a:t>Location</a:t>
            </a:r>
          </a:p>
          <a:p>
            <a:pPr lvl="1">
              <a:lnSpc>
                <a:spcPct val="120000"/>
              </a:lnSpc>
            </a:pPr>
            <a:r>
              <a:rPr lang="en-US" sz="1600" dirty="0" smtClean="0"/>
              <a:t>90% supratentorial</a:t>
            </a:r>
          </a:p>
          <a:p>
            <a:pPr lvl="2">
              <a:lnSpc>
                <a:spcPct val="120000"/>
              </a:lnSpc>
            </a:pPr>
            <a:r>
              <a:rPr lang="en-US" sz="1400" dirty="0" smtClean="0"/>
              <a:t>Parasagittal/cerebral convexity &gt; sphenoid ridge &gt; olfactory groove = </a:t>
            </a:r>
            <a:r>
              <a:rPr lang="en-US" sz="1400" dirty="0" err="1" smtClean="0"/>
              <a:t>parasellar</a:t>
            </a:r>
            <a:endParaRPr lang="en-US" sz="1400" dirty="0" smtClean="0"/>
          </a:p>
          <a:p>
            <a:pPr lvl="1">
              <a:lnSpc>
                <a:spcPct val="120000"/>
              </a:lnSpc>
            </a:pPr>
            <a:r>
              <a:rPr lang="en-US" sz="1600" dirty="0" smtClean="0"/>
              <a:t>10% </a:t>
            </a:r>
            <a:r>
              <a:rPr lang="en-US" sz="1600" dirty="0" err="1" smtClean="0"/>
              <a:t>infratentorial</a:t>
            </a:r>
            <a:endParaRPr lang="en-US" sz="1600" dirty="0" smtClean="0"/>
          </a:p>
          <a:p>
            <a:pPr lvl="2">
              <a:lnSpc>
                <a:spcPct val="120000"/>
              </a:lnSpc>
            </a:pPr>
            <a:r>
              <a:rPr lang="en-US" sz="1400" dirty="0" smtClean="0"/>
              <a:t>Cerebellar pontine angle</a:t>
            </a:r>
            <a:endParaRPr lang="en-US" sz="1400" dirty="0"/>
          </a:p>
        </p:txBody>
      </p:sp>
      <p:pic>
        <p:nvPicPr>
          <p:cNvPr id="4" name="Picture 3" descr="meningioma coronal.jpg"/>
          <p:cNvPicPr>
            <a:picLocks noChangeAspect="1"/>
          </p:cNvPicPr>
          <p:nvPr/>
        </p:nvPicPr>
        <p:blipFill rotWithShape="1">
          <a:blip r:embed="rId3">
            <a:extLst>
              <a:ext uri="{28A0092B-C50C-407E-A947-70E740481C1C}">
                <a14:useLocalDpi xmlns:a14="http://schemas.microsoft.com/office/drawing/2010/main" val="0"/>
              </a:ext>
            </a:extLst>
          </a:blip>
          <a:srcRect t="2803" r="5415" b="13738"/>
          <a:stretch/>
        </p:blipFill>
        <p:spPr>
          <a:xfrm>
            <a:off x="5768596" y="0"/>
            <a:ext cx="3211073" cy="2985493"/>
          </a:xfrm>
          <a:prstGeom prst="rect">
            <a:avLst/>
          </a:prstGeom>
        </p:spPr>
      </p:pic>
      <p:pic>
        <p:nvPicPr>
          <p:cNvPr id="5" name="Picture 4" descr="meningioma axial.jpg"/>
          <p:cNvPicPr>
            <a:picLocks noChangeAspect="1"/>
          </p:cNvPicPr>
          <p:nvPr/>
        </p:nvPicPr>
        <p:blipFill rotWithShape="1">
          <a:blip r:embed="rId4">
            <a:extLst>
              <a:ext uri="{28A0092B-C50C-407E-A947-70E740481C1C}">
                <a14:useLocalDpi xmlns:a14="http://schemas.microsoft.com/office/drawing/2010/main" val="0"/>
              </a:ext>
            </a:extLst>
          </a:blip>
          <a:srcRect t="29592" r="6592"/>
          <a:stretch/>
        </p:blipFill>
        <p:spPr>
          <a:xfrm>
            <a:off x="5868864" y="3130311"/>
            <a:ext cx="2999395" cy="2491311"/>
          </a:xfrm>
          <a:prstGeom prst="rect">
            <a:avLst/>
          </a:prstGeom>
        </p:spPr>
      </p:pic>
      <p:cxnSp>
        <p:nvCxnSpPr>
          <p:cNvPr id="6" name="Straight Arrow Connector 5"/>
          <p:cNvCxnSpPr/>
          <p:nvPr/>
        </p:nvCxnSpPr>
        <p:spPr>
          <a:xfrm flipV="1">
            <a:off x="7109037" y="4411399"/>
            <a:ext cx="292986" cy="155959"/>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7954695" y="3832126"/>
            <a:ext cx="334231" cy="198474"/>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7368600" y="545855"/>
            <a:ext cx="218441" cy="79402"/>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6828270" y="703335"/>
            <a:ext cx="505847" cy="15087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7910131" y="754976"/>
            <a:ext cx="334231" cy="198474"/>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7411779" y="3605768"/>
            <a:ext cx="218441" cy="79402"/>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7421535" y="4738479"/>
            <a:ext cx="218441" cy="79402"/>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670784" y="5621622"/>
            <a:ext cx="3473216" cy="1169551"/>
          </a:xfrm>
          <a:prstGeom prst="rect">
            <a:avLst/>
          </a:prstGeom>
          <a:noFill/>
        </p:spPr>
        <p:txBody>
          <a:bodyPr wrap="square" rtlCol="0">
            <a:spAutoFit/>
          </a:bodyPr>
          <a:lstStyle/>
          <a:p>
            <a:r>
              <a:rPr lang="en-US" sz="1400" dirty="0" smtClean="0"/>
              <a:t>Coronal (upper) and axial (lower) T1w post Gad MR images of the brain demonstrate a </a:t>
            </a:r>
            <a:r>
              <a:rPr lang="en-US" sz="1400" dirty="0" smtClean="0">
                <a:solidFill>
                  <a:srgbClr val="37EF11"/>
                </a:solidFill>
              </a:rPr>
              <a:t>homogeneously enhancing mass</a:t>
            </a:r>
            <a:r>
              <a:rPr lang="en-US" sz="1400" dirty="0" smtClean="0"/>
              <a:t> originating from the </a:t>
            </a:r>
            <a:r>
              <a:rPr lang="en-US" sz="1400" dirty="0" smtClean="0">
                <a:solidFill>
                  <a:srgbClr val="FFFF00"/>
                </a:solidFill>
              </a:rPr>
              <a:t>cerebral falx </a:t>
            </a:r>
            <a:r>
              <a:rPr lang="en-US" sz="1400" dirty="0" smtClean="0"/>
              <a:t>with </a:t>
            </a:r>
            <a:r>
              <a:rPr lang="en-US" sz="1400" dirty="0" smtClean="0">
                <a:solidFill>
                  <a:srgbClr val="FF6600"/>
                </a:solidFill>
              </a:rPr>
              <a:t>a small enhancing dural tail </a:t>
            </a:r>
            <a:r>
              <a:rPr lang="en-US" sz="1400" dirty="0" smtClean="0"/>
              <a:t>consistent with a meningioma.</a:t>
            </a:r>
            <a:endParaRPr lang="en-US" sz="1400" dirty="0"/>
          </a:p>
        </p:txBody>
      </p:sp>
    </p:spTree>
    <p:extLst>
      <p:ext uri="{BB962C8B-B14F-4D97-AF65-F5344CB8AC3E}">
        <p14:creationId xmlns:p14="http://schemas.microsoft.com/office/powerpoint/2010/main" val="7549101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Meningioma</a:t>
            </a:r>
            <a:endParaRPr lang="en-US" dirty="0"/>
          </a:p>
        </p:txBody>
      </p:sp>
      <p:sp>
        <p:nvSpPr>
          <p:cNvPr id="3" name="Content Placeholder 2"/>
          <p:cNvSpPr>
            <a:spLocks noGrp="1"/>
          </p:cNvSpPr>
          <p:nvPr>
            <p:ph idx="1"/>
          </p:nvPr>
        </p:nvSpPr>
        <p:spPr>
          <a:xfrm>
            <a:off x="457200" y="1600200"/>
            <a:ext cx="4779084" cy="5257800"/>
          </a:xfrm>
        </p:spPr>
        <p:txBody>
          <a:bodyPr anchor="t">
            <a:normAutofit fontScale="55000" lnSpcReduction="20000"/>
          </a:bodyPr>
          <a:lstStyle/>
          <a:p>
            <a:r>
              <a:rPr lang="en-US" dirty="0" smtClean="0"/>
              <a:t>Imaging findings</a:t>
            </a:r>
          </a:p>
          <a:p>
            <a:pPr lvl="1"/>
            <a:r>
              <a:rPr lang="en-US" dirty="0" smtClean="0"/>
              <a:t>Frequently seen initially on NECT</a:t>
            </a:r>
          </a:p>
          <a:p>
            <a:pPr lvl="2"/>
            <a:r>
              <a:rPr lang="en-US" dirty="0" smtClean="0"/>
              <a:t>Hyperdense, well defined, smooth, dural based lesion</a:t>
            </a:r>
          </a:p>
          <a:p>
            <a:pPr lvl="2"/>
            <a:r>
              <a:rPr lang="en-US" dirty="0" smtClean="0"/>
              <a:t>~25% calcifications</a:t>
            </a:r>
          </a:p>
          <a:p>
            <a:pPr lvl="2"/>
            <a:r>
              <a:rPr lang="en-US" dirty="0" smtClean="0"/>
              <a:t>Hyperostosis bone adjacent to mass (increased density)</a:t>
            </a:r>
          </a:p>
          <a:p>
            <a:pPr lvl="1"/>
            <a:r>
              <a:rPr lang="en-US" dirty="0" smtClean="0"/>
              <a:t>MRI w/ Gd = study of choice</a:t>
            </a:r>
          </a:p>
          <a:p>
            <a:pPr lvl="2"/>
            <a:r>
              <a:rPr lang="en-US" dirty="0" smtClean="0"/>
              <a:t>Homogeneous intense enhancement</a:t>
            </a:r>
          </a:p>
          <a:p>
            <a:pPr lvl="2"/>
            <a:r>
              <a:rPr lang="en-US" dirty="0" smtClean="0"/>
              <a:t>Enhancing dural tail</a:t>
            </a:r>
          </a:p>
          <a:p>
            <a:pPr lvl="2"/>
            <a:r>
              <a:rPr lang="en-US" dirty="0" smtClean="0"/>
              <a:t>Buckling of underlying cortex</a:t>
            </a:r>
          </a:p>
          <a:p>
            <a:r>
              <a:rPr lang="en-US" dirty="0" smtClean="0"/>
              <a:t>Treatment</a:t>
            </a:r>
          </a:p>
          <a:p>
            <a:pPr lvl="1"/>
            <a:r>
              <a:rPr lang="en-US" dirty="0" smtClean="0"/>
              <a:t>If asymptomatic usually followed w/ imaging</a:t>
            </a:r>
          </a:p>
          <a:p>
            <a:pPr lvl="1"/>
            <a:r>
              <a:rPr lang="en-US" dirty="0" smtClean="0"/>
              <a:t>Surgical resection if symptoms/complications</a:t>
            </a:r>
            <a:endParaRPr lang="en-US" dirty="0"/>
          </a:p>
        </p:txBody>
      </p:sp>
      <p:pic>
        <p:nvPicPr>
          <p:cNvPr id="4" name="Picture 3" descr="meningioma planum sphen tuberculum sella sagittal.jpg"/>
          <p:cNvPicPr>
            <a:picLocks noChangeAspect="1"/>
          </p:cNvPicPr>
          <p:nvPr/>
        </p:nvPicPr>
        <p:blipFill rotWithShape="1">
          <a:blip r:embed="rId3">
            <a:extLst>
              <a:ext uri="{28A0092B-C50C-407E-A947-70E740481C1C}">
                <a14:useLocalDpi xmlns:a14="http://schemas.microsoft.com/office/drawing/2010/main" val="0"/>
              </a:ext>
            </a:extLst>
          </a:blip>
          <a:srcRect b="13333"/>
          <a:stretch/>
        </p:blipFill>
        <p:spPr>
          <a:xfrm>
            <a:off x="5257817" y="122540"/>
            <a:ext cx="3841619" cy="2673576"/>
          </a:xfrm>
          <a:prstGeom prst="rect">
            <a:avLst/>
          </a:prstGeom>
        </p:spPr>
      </p:pic>
      <p:pic>
        <p:nvPicPr>
          <p:cNvPr id="5" name="Picture 4" descr="meningioma planum sphen tuberculum sella coronal.jpg"/>
          <p:cNvPicPr>
            <a:picLocks noChangeAspect="1"/>
          </p:cNvPicPr>
          <p:nvPr/>
        </p:nvPicPr>
        <p:blipFill rotWithShape="1">
          <a:blip r:embed="rId4">
            <a:extLst>
              <a:ext uri="{28A0092B-C50C-407E-A947-70E740481C1C}">
                <a14:useLocalDpi xmlns:a14="http://schemas.microsoft.com/office/drawing/2010/main" val="0"/>
              </a:ext>
            </a:extLst>
          </a:blip>
          <a:srcRect l="2479" t="29412" r="9305" b="21218"/>
          <a:stretch/>
        </p:blipFill>
        <p:spPr>
          <a:xfrm>
            <a:off x="5364732" y="2940933"/>
            <a:ext cx="3628651" cy="2049741"/>
          </a:xfrm>
          <a:prstGeom prst="rect">
            <a:avLst/>
          </a:prstGeom>
        </p:spPr>
      </p:pic>
      <p:cxnSp>
        <p:nvCxnSpPr>
          <p:cNvPr id="6" name="Straight Arrow Connector 5"/>
          <p:cNvCxnSpPr/>
          <p:nvPr/>
        </p:nvCxnSpPr>
        <p:spPr>
          <a:xfrm>
            <a:off x="6290181" y="1723660"/>
            <a:ext cx="505847" cy="15087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7341938" y="3761340"/>
            <a:ext cx="326664" cy="307759"/>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383089" y="6469601"/>
            <a:ext cx="7706389" cy="276999"/>
          </a:xfrm>
          <a:prstGeom prst="rect">
            <a:avLst/>
          </a:prstGeom>
          <a:noFill/>
        </p:spPr>
        <p:txBody>
          <a:bodyPr wrap="square" rtlCol="0">
            <a:spAutoFit/>
          </a:bodyPr>
          <a:lstStyle/>
          <a:p>
            <a:pPr algn="r"/>
            <a:r>
              <a:rPr lang="en-US" sz="1200" dirty="0" smtClean="0"/>
              <a:t>For anatomical reference of </a:t>
            </a:r>
            <a:r>
              <a:rPr lang="en-US" sz="1200" dirty="0" err="1" smtClean="0"/>
              <a:t>planum</a:t>
            </a:r>
            <a:r>
              <a:rPr lang="en-US" sz="1200" dirty="0" smtClean="0"/>
              <a:t> </a:t>
            </a:r>
            <a:r>
              <a:rPr lang="en-US" sz="1200" dirty="0" err="1" smtClean="0"/>
              <a:t>sphenoidale</a:t>
            </a:r>
            <a:r>
              <a:rPr lang="en-US" sz="1200" dirty="0"/>
              <a:t> see http://</a:t>
            </a:r>
            <a:r>
              <a:rPr lang="en-US" sz="1200" dirty="0" err="1"/>
              <a:t>img.medscapestatic.com</a:t>
            </a:r>
            <a:r>
              <a:rPr lang="en-US" sz="1200" dirty="0"/>
              <a:t>/pi/meds/</a:t>
            </a:r>
            <a:r>
              <a:rPr lang="en-US" sz="1200" dirty="0" err="1"/>
              <a:t>ckb</a:t>
            </a:r>
            <a:r>
              <a:rPr lang="en-US" sz="1200" dirty="0"/>
              <a:t>/67/25167tn.jpg</a:t>
            </a:r>
          </a:p>
        </p:txBody>
      </p:sp>
      <p:cxnSp>
        <p:nvCxnSpPr>
          <p:cNvPr id="12" name="Straight Arrow Connector 11"/>
          <p:cNvCxnSpPr/>
          <p:nvPr/>
        </p:nvCxnSpPr>
        <p:spPr>
          <a:xfrm>
            <a:off x="6464863" y="3918221"/>
            <a:ext cx="505847" cy="15087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364732" y="4990674"/>
            <a:ext cx="3628651" cy="1384995"/>
          </a:xfrm>
          <a:prstGeom prst="rect">
            <a:avLst/>
          </a:prstGeom>
          <a:noFill/>
        </p:spPr>
        <p:txBody>
          <a:bodyPr wrap="square" rtlCol="0">
            <a:spAutoFit/>
          </a:bodyPr>
          <a:lstStyle/>
          <a:p>
            <a:r>
              <a:rPr lang="en-US" sz="1400" dirty="0" smtClean="0"/>
              <a:t>Sagittal (upper) and coronal (lower) T1 post Gd MR images of the brain show a </a:t>
            </a:r>
            <a:r>
              <a:rPr lang="en-US" sz="1400" dirty="0" smtClean="0">
                <a:solidFill>
                  <a:srgbClr val="FF6600"/>
                </a:solidFill>
              </a:rPr>
              <a:t>homogeneously enhancing meningioma </a:t>
            </a:r>
            <a:r>
              <a:rPr lang="en-US" sz="1400" dirty="0" smtClean="0"/>
              <a:t>at the </a:t>
            </a:r>
            <a:r>
              <a:rPr lang="en-US" sz="1400" dirty="0" err="1" smtClean="0"/>
              <a:t>planum</a:t>
            </a:r>
            <a:r>
              <a:rPr lang="en-US" sz="1400" dirty="0" smtClean="0"/>
              <a:t> </a:t>
            </a:r>
            <a:r>
              <a:rPr lang="en-US" sz="1400" dirty="0" err="1" smtClean="0"/>
              <a:t>sphenoidale</a:t>
            </a:r>
            <a:r>
              <a:rPr lang="en-US" sz="1400" dirty="0" smtClean="0"/>
              <a:t>/</a:t>
            </a:r>
            <a:r>
              <a:rPr lang="en-US" sz="1400" dirty="0" err="1" smtClean="0"/>
              <a:t>sella</a:t>
            </a:r>
            <a:r>
              <a:rPr lang="en-US" sz="1400" dirty="0" smtClean="0"/>
              <a:t> </a:t>
            </a:r>
            <a:r>
              <a:rPr lang="en-US" sz="1400" dirty="0" err="1" smtClean="0"/>
              <a:t>turcica</a:t>
            </a:r>
            <a:r>
              <a:rPr lang="en-US" sz="1400" dirty="0" smtClean="0"/>
              <a:t>. The mass is encasing the right optic nerve, note the </a:t>
            </a:r>
            <a:r>
              <a:rPr lang="en-US" sz="1400" dirty="0" smtClean="0">
                <a:solidFill>
                  <a:srgbClr val="FFFF00"/>
                </a:solidFill>
              </a:rPr>
              <a:t>normal optic nerve on the left.</a:t>
            </a:r>
            <a:endParaRPr lang="en-US" sz="1400" dirty="0">
              <a:solidFill>
                <a:srgbClr val="FFFF00"/>
              </a:solidFill>
            </a:endParaRPr>
          </a:p>
        </p:txBody>
      </p:sp>
    </p:spTree>
    <p:extLst>
      <p:ext uri="{BB962C8B-B14F-4D97-AF65-F5344CB8AC3E}">
        <p14:creationId xmlns:p14="http://schemas.microsoft.com/office/powerpoint/2010/main" val="22030240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62" y="245540"/>
            <a:ext cx="8229600" cy="1143000"/>
          </a:xfrm>
        </p:spPr>
        <p:txBody>
          <a:bodyPr/>
          <a:lstStyle/>
          <a:p>
            <a:pPr algn="l"/>
            <a:r>
              <a:rPr lang="en-US" dirty="0" smtClean="0"/>
              <a:t>Medulloblastoma</a:t>
            </a:r>
            <a:endParaRPr lang="en-US" dirty="0"/>
          </a:p>
        </p:txBody>
      </p:sp>
      <p:sp>
        <p:nvSpPr>
          <p:cNvPr id="3" name="Content Placeholder 2"/>
          <p:cNvSpPr>
            <a:spLocks noGrp="1"/>
          </p:cNvSpPr>
          <p:nvPr>
            <p:ph idx="1"/>
          </p:nvPr>
        </p:nvSpPr>
        <p:spPr>
          <a:xfrm>
            <a:off x="218244" y="1381347"/>
            <a:ext cx="5018040" cy="5391711"/>
          </a:xfrm>
        </p:spPr>
        <p:txBody>
          <a:bodyPr>
            <a:normAutofit fontScale="55000" lnSpcReduction="20000"/>
          </a:bodyPr>
          <a:lstStyle/>
          <a:p>
            <a:r>
              <a:rPr lang="en-US" dirty="0" smtClean="0"/>
              <a:t>Most common malignant brain tumor of childhood (WHO Grade IV)</a:t>
            </a:r>
          </a:p>
          <a:p>
            <a:r>
              <a:rPr lang="en-US" dirty="0" smtClean="0"/>
              <a:t>Most patients diagnosed by 5 y/o</a:t>
            </a:r>
          </a:p>
          <a:p>
            <a:r>
              <a:rPr lang="en-US" dirty="0" smtClean="0"/>
              <a:t>Highly cellular, blue cell tumor</a:t>
            </a:r>
          </a:p>
          <a:p>
            <a:r>
              <a:rPr lang="en-US" dirty="0" smtClean="0"/>
              <a:t>Most commonly arise from cerebellar </a:t>
            </a:r>
            <a:r>
              <a:rPr lang="en-US" dirty="0" err="1" smtClean="0"/>
              <a:t>vermis</a:t>
            </a:r>
            <a:r>
              <a:rPr lang="en-US" dirty="0" smtClean="0"/>
              <a:t> (75%) and protrude into 4</a:t>
            </a:r>
            <a:r>
              <a:rPr lang="en-US" baseline="30000" dirty="0" smtClean="0"/>
              <a:t>th</a:t>
            </a:r>
            <a:r>
              <a:rPr lang="en-US" dirty="0" smtClean="0"/>
              <a:t> ventricle through roof</a:t>
            </a:r>
          </a:p>
          <a:p>
            <a:r>
              <a:rPr lang="en-US" dirty="0" smtClean="0"/>
              <a:t>Rapid growth </a:t>
            </a:r>
            <a:r>
              <a:rPr lang="en-US" dirty="0" smtClean="0">
                <a:sym typeface="Wingdings"/>
              </a:rPr>
              <a:t> hydrocephalus</a:t>
            </a:r>
          </a:p>
          <a:p>
            <a:pPr lvl="1"/>
            <a:r>
              <a:rPr lang="en-US" dirty="0" smtClean="0">
                <a:sym typeface="Wingdings"/>
              </a:rPr>
              <a:t>Clinical symptoms from increased ICP</a:t>
            </a:r>
          </a:p>
          <a:p>
            <a:r>
              <a:rPr lang="en-US" dirty="0" smtClean="0">
                <a:sym typeface="Wingdings"/>
              </a:rPr>
              <a:t>Treatment = surgical resection with chemo &amp; radiation</a:t>
            </a:r>
          </a:p>
          <a:p>
            <a:r>
              <a:rPr lang="en-US" dirty="0" smtClean="0">
                <a:sym typeface="Wingdings"/>
              </a:rPr>
              <a:t>Prognosis</a:t>
            </a:r>
          </a:p>
          <a:p>
            <a:pPr lvl="1"/>
            <a:r>
              <a:rPr lang="en-US" dirty="0" smtClean="0">
                <a:sym typeface="Wingdings"/>
              </a:rPr>
              <a:t>Based on surgical resection, presents of CSF mets</a:t>
            </a:r>
          </a:p>
          <a:p>
            <a:pPr lvl="1"/>
            <a:r>
              <a:rPr lang="en-US" dirty="0" smtClean="0">
                <a:sym typeface="Wingdings"/>
              </a:rPr>
              <a:t>Expression of c-erbB-2 oncogene = worse prognosis</a:t>
            </a:r>
          </a:p>
          <a:p>
            <a:endParaRPr lang="en-US" dirty="0"/>
          </a:p>
        </p:txBody>
      </p:sp>
      <p:pic>
        <p:nvPicPr>
          <p:cNvPr id="4" name="Picture 3"/>
          <p:cNvPicPr>
            <a:picLocks noChangeAspect="1"/>
          </p:cNvPicPr>
          <p:nvPr/>
        </p:nvPicPr>
        <p:blipFill>
          <a:blip r:embed="rId3"/>
          <a:stretch>
            <a:fillRect/>
          </a:stretch>
        </p:blipFill>
        <p:spPr>
          <a:xfrm>
            <a:off x="5454110" y="1170947"/>
            <a:ext cx="3540331" cy="4433952"/>
          </a:xfrm>
          <a:prstGeom prst="rect">
            <a:avLst/>
          </a:prstGeom>
        </p:spPr>
      </p:pic>
      <p:sp>
        <p:nvSpPr>
          <p:cNvPr id="5" name="TextBox 4"/>
          <p:cNvSpPr txBox="1"/>
          <p:nvPr/>
        </p:nvSpPr>
        <p:spPr>
          <a:xfrm>
            <a:off x="5454110" y="5604899"/>
            <a:ext cx="3540331" cy="954107"/>
          </a:xfrm>
          <a:prstGeom prst="rect">
            <a:avLst/>
          </a:prstGeom>
          <a:noFill/>
        </p:spPr>
        <p:txBody>
          <a:bodyPr wrap="square" rtlCol="0">
            <a:spAutoFit/>
          </a:bodyPr>
          <a:lstStyle/>
          <a:p>
            <a:r>
              <a:rPr lang="en-US" sz="1400" dirty="0" smtClean="0"/>
              <a:t>T1 post Gd axial image showing a </a:t>
            </a:r>
            <a:r>
              <a:rPr lang="en-US" sz="1400" dirty="0" smtClean="0">
                <a:solidFill>
                  <a:srgbClr val="37EF11"/>
                </a:solidFill>
              </a:rPr>
              <a:t>heterogeneously enhancing medulloblastoma </a:t>
            </a:r>
            <a:r>
              <a:rPr lang="en-US" sz="1400" dirty="0" smtClean="0"/>
              <a:t>extending from the cerebellar </a:t>
            </a:r>
            <a:r>
              <a:rPr lang="en-US" sz="1400" dirty="0" err="1" smtClean="0"/>
              <a:t>vermis</a:t>
            </a:r>
            <a:r>
              <a:rPr lang="en-US" sz="1400" dirty="0" smtClean="0"/>
              <a:t> into the expanded </a:t>
            </a:r>
            <a:r>
              <a:rPr lang="en-US" sz="1400" dirty="0" smtClean="0">
                <a:solidFill>
                  <a:srgbClr val="FF6600"/>
                </a:solidFill>
              </a:rPr>
              <a:t>4</a:t>
            </a:r>
            <a:r>
              <a:rPr lang="en-US" sz="1400" baseline="30000" dirty="0" smtClean="0">
                <a:solidFill>
                  <a:srgbClr val="FF6600"/>
                </a:solidFill>
              </a:rPr>
              <a:t>th</a:t>
            </a:r>
            <a:r>
              <a:rPr lang="en-US" sz="1400" dirty="0" smtClean="0">
                <a:solidFill>
                  <a:srgbClr val="FF6600"/>
                </a:solidFill>
              </a:rPr>
              <a:t> ventricle</a:t>
            </a:r>
            <a:r>
              <a:rPr lang="en-US" sz="1400" dirty="0" smtClean="0"/>
              <a:t>.</a:t>
            </a:r>
            <a:endParaRPr lang="en-US" sz="1400" dirty="0"/>
          </a:p>
        </p:txBody>
      </p:sp>
      <p:cxnSp>
        <p:nvCxnSpPr>
          <p:cNvPr id="6" name="Straight Arrow Connector 5"/>
          <p:cNvCxnSpPr/>
          <p:nvPr/>
        </p:nvCxnSpPr>
        <p:spPr>
          <a:xfrm>
            <a:off x="7188684" y="3764305"/>
            <a:ext cx="0" cy="15087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6520222" y="4342516"/>
            <a:ext cx="398357" cy="202562"/>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7616889" y="4366774"/>
            <a:ext cx="371229" cy="202562"/>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60231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Medulloblastoma</a:t>
            </a:r>
            <a:endParaRPr lang="en-US" dirty="0"/>
          </a:p>
        </p:txBody>
      </p:sp>
      <p:sp>
        <p:nvSpPr>
          <p:cNvPr id="3" name="Content Placeholder 2"/>
          <p:cNvSpPr>
            <a:spLocks noGrp="1"/>
          </p:cNvSpPr>
          <p:nvPr>
            <p:ph idx="1"/>
          </p:nvPr>
        </p:nvSpPr>
        <p:spPr>
          <a:xfrm>
            <a:off x="79371" y="1505734"/>
            <a:ext cx="5374739" cy="5257800"/>
          </a:xfrm>
        </p:spPr>
        <p:txBody>
          <a:bodyPr anchor="t">
            <a:normAutofit fontScale="55000" lnSpcReduction="20000"/>
          </a:bodyPr>
          <a:lstStyle/>
          <a:p>
            <a:r>
              <a:rPr lang="en-US" dirty="0" smtClean="0"/>
              <a:t>Imaging findings</a:t>
            </a:r>
          </a:p>
          <a:p>
            <a:pPr lvl="1"/>
            <a:r>
              <a:rPr lang="en-US" dirty="0" smtClean="0"/>
              <a:t>NECT</a:t>
            </a:r>
          </a:p>
          <a:p>
            <a:pPr lvl="2"/>
            <a:r>
              <a:rPr lang="en-US" dirty="0" smtClean="0"/>
              <a:t>Hyperdense mass (due to high nucleus to cytoplasm ratio) protruding into the 4</a:t>
            </a:r>
            <a:r>
              <a:rPr lang="en-US" baseline="30000" dirty="0" smtClean="0"/>
              <a:t>th</a:t>
            </a:r>
            <a:r>
              <a:rPr lang="en-US" dirty="0" smtClean="0"/>
              <a:t> ventricle</a:t>
            </a:r>
          </a:p>
          <a:p>
            <a:pPr lvl="3"/>
            <a:r>
              <a:rPr lang="en-US" dirty="0" smtClean="0"/>
              <a:t>Central low density = necrosis (~50%)</a:t>
            </a:r>
          </a:p>
          <a:p>
            <a:pPr lvl="3"/>
            <a:r>
              <a:rPr lang="en-US" dirty="0" smtClean="0"/>
              <a:t>Calcifications in 10-20%</a:t>
            </a:r>
          </a:p>
          <a:p>
            <a:pPr lvl="1"/>
            <a:r>
              <a:rPr lang="en-US" dirty="0" smtClean="0"/>
              <a:t>MRI w/ Gad (study of choice)</a:t>
            </a:r>
          </a:p>
          <a:p>
            <a:pPr lvl="1"/>
            <a:r>
              <a:rPr lang="en-US" dirty="0" smtClean="0"/>
              <a:t>Enhancement, often heterogeneous</a:t>
            </a:r>
          </a:p>
          <a:p>
            <a:pPr lvl="2"/>
            <a:r>
              <a:rPr lang="en-US" dirty="0" smtClean="0"/>
              <a:t>Central necrosis (decreased enhancement)</a:t>
            </a:r>
          </a:p>
          <a:p>
            <a:pPr lvl="1"/>
            <a:r>
              <a:rPr lang="en-US" dirty="0" smtClean="0"/>
              <a:t>Diffusion restriction (due to high cellularity)</a:t>
            </a:r>
          </a:p>
          <a:p>
            <a:r>
              <a:rPr lang="en-US" dirty="0" smtClean="0"/>
              <a:t>Important to look for CSF seeding</a:t>
            </a:r>
          </a:p>
          <a:p>
            <a:pPr lvl="1"/>
            <a:r>
              <a:rPr lang="en-US" dirty="0" smtClean="0"/>
              <a:t>Drop metastases</a:t>
            </a:r>
          </a:p>
          <a:p>
            <a:pPr lvl="2"/>
            <a:r>
              <a:rPr lang="en-US" dirty="0" smtClean="0"/>
              <a:t>Spread through CSF spaces </a:t>
            </a:r>
            <a:r>
              <a:rPr lang="en-US" dirty="0" smtClean="0">
                <a:sym typeface="Wingdings"/>
              </a:rPr>
              <a:t> along spinal cord</a:t>
            </a:r>
          </a:p>
          <a:p>
            <a:pPr lvl="1"/>
            <a:r>
              <a:rPr lang="en-US" dirty="0" smtClean="0">
                <a:sym typeface="Wingdings"/>
              </a:rPr>
              <a:t>Leptomeningeal spread</a:t>
            </a:r>
          </a:p>
          <a:p>
            <a:pPr lvl="2"/>
            <a:r>
              <a:rPr lang="en-US" dirty="0" smtClean="0"/>
              <a:t>Spread along the meninges</a:t>
            </a:r>
          </a:p>
        </p:txBody>
      </p:sp>
      <p:pic>
        <p:nvPicPr>
          <p:cNvPr id="6" name="Picture 5" descr="axial drop mets medulo.jpg"/>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32288" t="20616" r="22997"/>
          <a:stretch/>
        </p:blipFill>
        <p:spPr>
          <a:xfrm>
            <a:off x="5506020" y="634975"/>
            <a:ext cx="3419586" cy="4233162"/>
          </a:xfrm>
          <a:prstGeom prst="rect">
            <a:avLst/>
          </a:prstGeom>
        </p:spPr>
      </p:pic>
      <p:cxnSp>
        <p:nvCxnSpPr>
          <p:cNvPr id="9" name="Straight Arrow Connector 8"/>
          <p:cNvCxnSpPr/>
          <p:nvPr/>
        </p:nvCxnSpPr>
        <p:spPr>
          <a:xfrm flipH="1">
            <a:off x="7637176" y="2963213"/>
            <a:ext cx="384366" cy="103296"/>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506020" y="4923835"/>
            <a:ext cx="3462509" cy="1384995"/>
          </a:xfrm>
          <a:prstGeom prst="rect">
            <a:avLst/>
          </a:prstGeom>
          <a:noFill/>
        </p:spPr>
        <p:txBody>
          <a:bodyPr wrap="square" rtlCol="0">
            <a:spAutoFit/>
          </a:bodyPr>
          <a:lstStyle/>
          <a:p>
            <a:r>
              <a:rPr lang="en-US" sz="1400" dirty="0" smtClean="0"/>
              <a:t>Axial T1 post Gad MR image of the lumbar spine in the patient on the previous slide with a medulloblastoma which shows a </a:t>
            </a:r>
            <a:r>
              <a:rPr lang="en-US" sz="1400" dirty="0" smtClean="0">
                <a:solidFill>
                  <a:srgbClr val="FFFF00"/>
                </a:solidFill>
              </a:rPr>
              <a:t>small enhancing nodule </a:t>
            </a:r>
            <a:r>
              <a:rPr lang="en-US" sz="1400" dirty="0" smtClean="0"/>
              <a:t>along the left lateral aspect of the </a:t>
            </a:r>
            <a:r>
              <a:rPr lang="en-US" sz="1400" dirty="0" smtClean="0">
                <a:solidFill>
                  <a:srgbClr val="37EF11"/>
                </a:solidFill>
              </a:rPr>
              <a:t>thecal sac </a:t>
            </a:r>
            <a:r>
              <a:rPr lang="en-US" sz="1400" dirty="0" smtClean="0"/>
              <a:t>consistent with a drop metastasis.</a:t>
            </a:r>
            <a:endParaRPr lang="en-US" sz="1400" dirty="0"/>
          </a:p>
        </p:txBody>
      </p:sp>
      <p:cxnSp>
        <p:nvCxnSpPr>
          <p:cNvPr id="13" name="Straight Arrow Connector 12"/>
          <p:cNvCxnSpPr/>
          <p:nvPr/>
        </p:nvCxnSpPr>
        <p:spPr>
          <a:xfrm>
            <a:off x="7215813" y="2540957"/>
            <a:ext cx="0" cy="309873"/>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7444204" y="3354104"/>
            <a:ext cx="293241" cy="388902"/>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6305823" y="3068844"/>
            <a:ext cx="534769" cy="128307"/>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92776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82" y="457200"/>
            <a:ext cx="4355725" cy="1439619"/>
          </a:xfrm>
        </p:spPr>
        <p:txBody>
          <a:bodyPr>
            <a:noAutofit/>
          </a:bodyPr>
          <a:lstStyle/>
          <a:p>
            <a:r>
              <a:rPr lang="en-US" sz="2800" dirty="0"/>
              <a:t>Key differential </a:t>
            </a:r>
            <a:r>
              <a:rPr lang="en-US" sz="2800" dirty="0" smtClean="0"/>
              <a:t>diagnosis for enhancing 4</a:t>
            </a:r>
            <a:r>
              <a:rPr lang="en-US" sz="2800" baseline="30000" dirty="0" smtClean="0"/>
              <a:t>th</a:t>
            </a:r>
            <a:r>
              <a:rPr lang="en-US" sz="2800" dirty="0" smtClean="0"/>
              <a:t> ventricular mass </a:t>
            </a:r>
            <a:r>
              <a:rPr lang="en-US" sz="2800" dirty="0"/>
              <a:t>= </a:t>
            </a:r>
            <a:r>
              <a:rPr lang="en-US" sz="2800" dirty="0" err="1"/>
              <a:t>ependymoma</a:t>
            </a:r>
            <a:r>
              <a:rPr lang="en-US" sz="2800" dirty="0"/>
              <a:t/>
            </a:r>
            <a:br>
              <a:rPr lang="en-US" sz="2800" dirty="0"/>
            </a:br>
            <a:endParaRPr lang="en-US" sz="2800" dirty="0"/>
          </a:p>
        </p:txBody>
      </p:sp>
      <p:sp>
        <p:nvSpPr>
          <p:cNvPr id="3" name="Content Placeholder 2"/>
          <p:cNvSpPr>
            <a:spLocks noGrp="1"/>
          </p:cNvSpPr>
          <p:nvPr>
            <p:ph idx="1"/>
          </p:nvPr>
        </p:nvSpPr>
        <p:spPr>
          <a:xfrm>
            <a:off x="44982" y="1872506"/>
            <a:ext cx="4155186" cy="4525963"/>
          </a:xfrm>
        </p:spPr>
        <p:txBody>
          <a:bodyPr>
            <a:normAutofit fontScale="62500" lnSpcReduction="20000"/>
          </a:bodyPr>
          <a:lstStyle/>
          <a:p>
            <a:r>
              <a:rPr lang="en-US" dirty="0" smtClean="0"/>
              <a:t>Often indistinguishable from medulloblastoma </a:t>
            </a:r>
            <a:r>
              <a:rPr lang="en-US" dirty="0"/>
              <a:t>by </a:t>
            </a:r>
            <a:r>
              <a:rPr lang="en-US" dirty="0" smtClean="0"/>
              <a:t>imaging</a:t>
            </a:r>
          </a:p>
          <a:p>
            <a:r>
              <a:rPr lang="en-US" dirty="0" err="1" smtClean="0"/>
              <a:t>Ependymoma</a:t>
            </a:r>
            <a:r>
              <a:rPr lang="en-US" dirty="0" smtClean="0"/>
              <a:t> may squeeze through the foramina of the 4</a:t>
            </a:r>
            <a:r>
              <a:rPr lang="en-US" baseline="30000" dirty="0" smtClean="0"/>
              <a:t>th</a:t>
            </a:r>
            <a:r>
              <a:rPr lang="en-US" dirty="0" smtClean="0"/>
              <a:t> ventricle (AKA toothpaste tumor)</a:t>
            </a:r>
          </a:p>
          <a:p>
            <a:r>
              <a:rPr lang="en-US" dirty="0" smtClean="0"/>
              <a:t>Hemorrhage and calcification is more common in </a:t>
            </a:r>
            <a:r>
              <a:rPr lang="en-US" dirty="0" err="1" smtClean="0"/>
              <a:t>ependymoma</a:t>
            </a:r>
            <a:endParaRPr lang="en-US" dirty="0" smtClean="0"/>
          </a:p>
          <a:p>
            <a:r>
              <a:rPr lang="en-US" dirty="0" smtClean="0"/>
              <a:t>Lower ADC values in medulloblastoma (due to cellularity</a:t>
            </a:r>
            <a:r>
              <a:rPr lang="en-US" dirty="0"/>
              <a:t>)</a:t>
            </a:r>
          </a:p>
        </p:txBody>
      </p:sp>
      <p:pic>
        <p:nvPicPr>
          <p:cNvPr id="4" name="Picture 3" descr="ependymoma ax 1.jpg"/>
          <p:cNvPicPr>
            <a:picLocks noChangeAspect="1"/>
          </p:cNvPicPr>
          <p:nvPr/>
        </p:nvPicPr>
        <p:blipFill rotWithShape="1">
          <a:blip r:embed="rId2">
            <a:extLst>
              <a:ext uri="{28A0092B-C50C-407E-A947-70E740481C1C}">
                <a14:useLocalDpi xmlns:a14="http://schemas.microsoft.com/office/drawing/2010/main" val="0"/>
              </a:ext>
            </a:extLst>
          </a:blip>
          <a:srcRect l="10004" r="10887"/>
          <a:stretch/>
        </p:blipFill>
        <p:spPr>
          <a:xfrm>
            <a:off x="7081194" y="0"/>
            <a:ext cx="2027668" cy="3259013"/>
          </a:xfrm>
          <a:prstGeom prst="rect">
            <a:avLst/>
          </a:prstGeom>
        </p:spPr>
      </p:pic>
      <p:pic>
        <p:nvPicPr>
          <p:cNvPr id="5" name="Picture 4" descr="ependymoma ax 2.jpg"/>
          <p:cNvPicPr>
            <a:picLocks noChangeAspect="1"/>
          </p:cNvPicPr>
          <p:nvPr/>
        </p:nvPicPr>
        <p:blipFill rotWithShape="1">
          <a:blip r:embed="rId3">
            <a:extLst>
              <a:ext uri="{28A0092B-C50C-407E-A947-70E740481C1C}">
                <a14:useLocalDpi xmlns:a14="http://schemas.microsoft.com/office/drawing/2010/main" val="0"/>
              </a:ext>
            </a:extLst>
          </a:blip>
          <a:srcRect l="4503" r="12644"/>
          <a:stretch/>
        </p:blipFill>
        <p:spPr>
          <a:xfrm>
            <a:off x="4033053" y="3325304"/>
            <a:ext cx="2250488" cy="3309654"/>
          </a:xfrm>
          <a:prstGeom prst="rect">
            <a:avLst/>
          </a:prstGeom>
        </p:spPr>
      </p:pic>
      <p:pic>
        <p:nvPicPr>
          <p:cNvPr id="6" name="Picture 5" descr="ependymoma sag.jpg"/>
          <p:cNvPicPr>
            <a:picLocks noChangeAspect="1"/>
          </p:cNvPicPr>
          <p:nvPr/>
        </p:nvPicPr>
        <p:blipFill rotWithShape="1">
          <a:blip r:embed="rId4">
            <a:extLst>
              <a:ext uri="{28A0092B-C50C-407E-A947-70E740481C1C}">
                <a14:useLocalDpi xmlns:a14="http://schemas.microsoft.com/office/drawing/2010/main" val="0"/>
              </a:ext>
            </a:extLst>
          </a:blip>
          <a:srcRect l="3250" r="1683"/>
          <a:stretch/>
        </p:blipFill>
        <p:spPr>
          <a:xfrm>
            <a:off x="4489836" y="110051"/>
            <a:ext cx="2506730" cy="3215253"/>
          </a:xfrm>
          <a:prstGeom prst="rect">
            <a:avLst/>
          </a:prstGeom>
        </p:spPr>
      </p:pic>
      <p:cxnSp>
        <p:nvCxnSpPr>
          <p:cNvPr id="8" name="Straight Arrow Connector 7"/>
          <p:cNvCxnSpPr/>
          <p:nvPr/>
        </p:nvCxnSpPr>
        <p:spPr>
          <a:xfrm>
            <a:off x="4345002" y="5358290"/>
            <a:ext cx="590475" cy="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7587041" y="2248215"/>
            <a:ext cx="199178" cy="124583"/>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5202860" y="5903909"/>
            <a:ext cx="0" cy="453699"/>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283541" y="3464508"/>
            <a:ext cx="2825321" cy="2893100"/>
          </a:xfrm>
          <a:prstGeom prst="rect">
            <a:avLst/>
          </a:prstGeom>
          <a:noFill/>
        </p:spPr>
        <p:txBody>
          <a:bodyPr wrap="square" rtlCol="0">
            <a:spAutoFit/>
          </a:bodyPr>
          <a:lstStyle/>
          <a:p>
            <a:r>
              <a:rPr lang="en-US" sz="1400" dirty="0" smtClean="0"/>
              <a:t>Sagittal (upper left) and axial (lower left and upper right) T1 post Gd images demonstrate a </a:t>
            </a:r>
            <a:r>
              <a:rPr lang="en-US" sz="1400" dirty="0" smtClean="0">
                <a:solidFill>
                  <a:srgbClr val="37EF11"/>
                </a:solidFill>
              </a:rPr>
              <a:t>heterogeneously enhancing mass </a:t>
            </a:r>
            <a:r>
              <a:rPr lang="en-US" sz="1400" dirty="0" smtClean="0"/>
              <a:t>in the 4</a:t>
            </a:r>
            <a:r>
              <a:rPr lang="en-US" sz="1400" baseline="30000" dirty="0" smtClean="0"/>
              <a:t>th</a:t>
            </a:r>
            <a:r>
              <a:rPr lang="en-US" sz="1400" dirty="0" smtClean="0"/>
              <a:t> ventricle which squeezes </a:t>
            </a:r>
            <a:r>
              <a:rPr lang="en-US" sz="1400" dirty="0" smtClean="0">
                <a:solidFill>
                  <a:srgbClr val="FFFF00"/>
                </a:solidFill>
              </a:rPr>
              <a:t>posteriorly out the foramen of </a:t>
            </a:r>
            <a:r>
              <a:rPr lang="en-US" sz="1400" dirty="0" err="1" smtClean="0">
                <a:solidFill>
                  <a:srgbClr val="FFFF00"/>
                </a:solidFill>
              </a:rPr>
              <a:t>Magendie</a:t>
            </a:r>
            <a:r>
              <a:rPr lang="en-US" sz="1400" dirty="0" smtClean="0">
                <a:solidFill>
                  <a:srgbClr val="FFFF00"/>
                </a:solidFill>
              </a:rPr>
              <a:t>, </a:t>
            </a:r>
            <a:r>
              <a:rPr lang="en-US" sz="1400" dirty="0" smtClean="0">
                <a:solidFill>
                  <a:srgbClr val="FF6600"/>
                </a:solidFill>
              </a:rPr>
              <a:t>laterally out one foramen of </a:t>
            </a:r>
            <a:r>
              <a:rPr lang="en-US" sz="1400" dirty="0" err="1" smtClean="0">
                <a:solidFill>
                  <a:srgbClr val="FF6600"/>
                </a:solidFill>
              </a:rPr>
              <a:t>Lushka</a:t>
            </a:r>
            <a:r>
              <a:rPr lang="en-US" sz="1400" dirty="0" smtClean="0"/>
              <a:t> </a:t>
            </a:r>
            <a:r>
              <a:rPr lang="en-US" sz="1400" dirty="0" smtClean="0">
                <a:solidFill>
                  <a:srgbClr val="FF0000"/>
                </a:solidFill>
              </a:rPr>
              <a:t>and inferiorly through the </a:t>
            </a:r>
            <a:r>
              <a:rPr lang="en-US" sz="1400" dirty="0" err="1" smtClean="0">
                <a:solidFill>
                  <a:srgbClr val="FF0000"/>
                </a:solidFill>
              </a:rPr>
              <a:t>obex</a:t>
            </a:r>
            <a:r>
              <a:rPr lang="en-US" sz="1400" dirty="0" smtClean="0"/>
              <a:t>. This was found to be an </a:t>
            </a:r>
            <a:r>
              <a:rPr lang="en-US" sz="1400" dirty="0" err="1" smtClean="0"/>
              <a:t>ependymoma</a:t>
            </a:r>
            <a:r>
              <a:rPr lang="en-US" sz="1400" dirty="0" smtClean="0"/>
              <a:t>. Note how similar it looks on the upper right image to the medulloblastoma on the prior slide.</a:t>
            </a:r>
            <a:endParaRPr lang="en-US" sz="1400" dirty="0"/>
          </a:p>
        </p:txBody>
      </p:sp>
      <p:cxnSp>
        <p:nvCxnSpPr>
          <p:cNvPr id="12" name="Straight Arrow Connector 11"/>
          <p:cNvCxnSpPr/>
          <p:nvPr/>
        </p:nvCxnSpPr>
        <p:spPr>
          <a:xfrm flipH="1" flipV="1">
            <a:off x="8415051" y="2225935"/>
            <a:ext cx="263811" cy="124583"/>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5447964" y="5497507"/>
            <a:ext cx="233961" cy="0"/>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768361" y="5497507"/>
            <a:ext cx="252671" cy="0"/>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5681925" y="1469219"/>
            <a:ext cx="199178" cy="119841"/>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6372668" y="1926680"/>
            <a:ext cx="263811" cy="124583"/>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6023722" y="2248215"/>
            <a:ext cx="0" cy="4536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90227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400" dirty="0" smtClean="0"/>
              <a:t>Pilocytic astrocytoma</a:t>
            </a:r>
            <a:endParaRPr lang="en-US" sz="4400" dirty="0"/>
          </a:p>
        </p:txBody>
      </p:sp>
      <p:sp>
        <p:nvSpPr>
          <p:cNvPr id="3" name="Content Placeholder 2"/>
          <p:cNvSpPr>
            <a:spLocks noGrp="1"/>
          </p:cNvSpPr>
          <p:nvPr>
            <p:ph idx="1"/>
          </p:nvPr>
        </p:nvSpPr>
        <p:spPr>
          <a:xfrm>
            <a:off x="457200" y="1600200"/>
            <a:ext cx="4777107" cy="4525963"/>
          </a:xfrm>
        </p:spPr>
        <p:txBody>
          <a:bodyPr>
            <a:normAutofit fontScale="47500" lnSpcReduction="20000"/>
          </a:bodyPr>
          <a:lstStyle/>
          <a:p>
            <a:r>
              <a:rPr lang="en-US" dirty="0" smtClean="0"/>
              <a:t>WHO Grade 1 = not considered malignant</a:t>
            </a:r>
          </a:p>
          <a:p>
            <a:r>
              <a:rPr lang="en-US" dirty="0" smtClean="0"/>
              <a:t>Most common primary brain tumor in children</a:t>
            </a:r>
          </a:p>
          <a:p>
            <a:r>
              <a:rPr lang="en-US" dirty="0" smtClean="0"/>
              <a:t>Peak incidence 5-15 y/o</a:t>
            </a:r>
          </a:p>
          <a:p>
            <a:r>
              <a:rPr lang="en-US" dirty="0" smtClean="0"/>
              <a:t>Location</a:t>
            </a:r>
          </a:p>
          <a:p>
            <a:pPr lvl="1"/>
            <a:r>
              <a:rPr lang="en-US" dirty="0" smtClean="0"/>
              <a:t>Cerebellar hemisphere</a:t>
            </a:r>
            <a:endParaRPr lang="en-US" dirty="0"/>
          </a:p>
          <a:p>
            <a:pPr lvl="2"/>
            <a:r>
              <a:rPr lang="en-US" dirty="0"/>
              <a:t>May compress 4</a:t>
            </a:r>
            <a:r>
              <a:rPr lang="en-US" baseline="30000" dirty="0"/>
              <a:t>th</a:t>
            </a:r>
            <a:r>
              <a:rPr lang="en-US" dirty="0"/>
              <a:t> ventricle</a:t>
            </a:r>
          </a:p>
          <a:p>
            <a:pPr lvl="1"/>
            <a:r>
              <a:rPr lang="en-US" dirty="0"/>
              <a:t>Also common along the optic nerve/optic </a:t>
            </a:r>
            <a:r>
              <a:rPr lang="en-US" dirty="0" smtClean="0"/>
              <a:t>chiasm</a:t>
            </a:r>
          </a:p>
          <a:p>
            <a:r>
              <a:rPr lang="en-US" dirty="0" smtClean="0"/>
              <a:t>Clinical presentation</a:t>
            </a:r>
          </a:p>
          <a:p>
            <a:pPr lvl="1"/>
            <a:r>
              <a:rPr lang="en-US" dirty="0" smtClean="0"/>
              <a:t>Cerebellar </a:t>
            </a:r>
            <a:r>
              <a:rPr lang="en-US" dirty="0" smtClean="0">
                <a:sym typeface="Wingdings"/>
              </a:rPr>
              <a:t> headache, N/V, ataxia</a:t>
            </a:r>
          </a:p>
          <a:p>
            <a:pPr lvl="1"/>
            <a:r>
              <a:rPr lang="en-US" dirty="0" smtClean="0">
                <a:sym typeface="Wingdings"/>
              </a:rPr>
              <a:t>Optic  visual symptoms</a:t>
            </a:r>
            <a:endParaRPr lang="en-US" dirty="0" smtClean="0"/>
          </a:p>
          <a:p>
            <a:r>
              <a:rPr lang="en-US" dirty="0" smtClean="0"/>
              <a:t>Associated with NF1</a:t>
            </a:r>
          </a:p>
          <a:p>
            <a:pPr lvl="1"/>
            <a:r>
              <a:rPr lang="en-US" dirty="0" smtClean="0"/>
              <a:t>Especially if involving the optic pathway</a:t>
            </a:r>
          </a:p>
          <a:p>
            <a:pPr lvl="1"/>
            <a:r>
              <a:rPr lang="en-US" dirty="0" smtClean="0"/>
              <a:t>Well circumscribed, slow growing, little edema</a:t>
            </a:r>
          </a:p>
        </p:txBody>
      </p:sp>
      <p:pic>
        <p:nvPicPr>
          <p:cNvPr id="4" name="Picture 3" descr="JPA axial.jpg"/>
          <p:cNvPicPr>
            <a:picLocks noChangeAspect="1"/>
          </p:cNvPicPr>
          <p:nvPr/>
        </p:nvPicPr>
        <p:blipFill rotWithShape="1">
          <a:blip r:embed="rId2">
            <a:extLst>
              <a:ext uri="{28A0092B-C50C-407E-A947-70E740481C1C}">
                <a14:useLocalDpi xmlns:a14="http://schemas.microsoft.com/office/drawing/2010/main" val="0"/>
              </a:ext>
            </a:extLst>
          </a:blip>
          <a:srcRect t="15275" b="3976"/>
          <a:stretch/>
        </p:blipFill>
        <p:spPr>
          <a:xfrm>
            <a:off x="5751264" y="74034"/>
            <a:ext cx="3036223" cy="2713355"/>
          </a:xfrm>
          <a:prstGeom prst="rect">
            <a:avLst/>
          </a:prstGeom>
        </p:spPr>
      </p:pic>
      <p:pic>
        <p:nvPicPr>
          <p:cNvPr id="5" name="Picture 4" descr="JPA coron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3276" y="2787389"/>
            <a:ext cx="2958529" cy="2491160"/>
          </a:xfrm>
          <a:prstGeom prst="rect">
            <a:avLst/>
          </a:prstGeom>
        </p:spPr>
      </p:pic>
      <p:cxnSp>
        <p:nvCxnSpPr>
          <p:cNvPr id="6" name="Straight Arrow Connector 5"/>
          <p:cNvCxnSpPr/>
          <p:nvPr/>
        </p:nvCxnSpPr>
        <p:spPr>
          <a:xfrm>
            <a:off x="6297401" y="1985939"/>
            <a:ext cx="364934" cy="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7111708" y="4730369"/>
            <a:ext cx="398357" cy="202562"/>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6713194" y="1492747"/>
            <a:ext cx="330657" cy="163153"/>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8029107" y="4191639"/>
            <a:ext cx="348947" cy="1524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7187830" y="4392235"/>
            <a:ext cx="330657" cy="163153"/>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7295823" y="1273508"/>
            <a:ext cx="366642" cy="248571"/>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102592" y="5278549"/>
            <a:ext cx="3877078" cy="1600438"/>
          </a:xfrm>
          <a:prstGeom prst="rect">
            <a:avLst/>
          </a:prstGeom>
          <a:noFill/>
        </p:spPr>
        <p:txBody>
          <a:bodyPr wrap="square" rtlCol="0">
            <a:spAutoFit/>
          </a:bodyPr>
          <a:lstStyle/>
          <a:p>
            <a:r>
              <a:rPr lang="en-US" sz="1400" dirty="0" smtClean="0"/>
              <a:t>Upper axial and lower sagittal T1 MR images of the brain demonstrate the classic appearance of a </a:t>
            </a:r>
            <a:r>
              <a:rPr lang="en-US" sz="1400" dirty="0" err="1" smtClean="0"/>
              <a:t>pilocytic</a:t>
            </a:r>
            <a:r>
              <a:rPr lang="en-US" sz="1400" dirty="0" smtClean="0"/>
              <a:t> astrocytoma in the cerebellum with a </a:t>
            </a:r>
            <a:r>
              <a:rPr lang="en-US" sz="1400" dirty="0" smtClean="0">
                <a:solidFill>
                  <a:srgbClr val="FF6600"/>
                </a:solidFill>
              </a:rPr>
              <a:t>large cystic component </a:t>
            </a:r>
            <a:r>
              <a:rPr lang="en-US" sz="1400" dirty="0" smtClean="0"/>
              <a:t>and </a:t>
            </a:r>
            <a:r>
              <a:rPr lang="en-US" sz="1400" dirty="0" smtClean="0">
                <a:solidFill>
                  <a:srgbClr val="FFFF00"/>
                </a:solidFill>
              </a:rPr>
              <a:t>enhancing nodule</a:t>
            </a:r>
            <a:r>
              <a:rPr lang="en-US" sz="1400" dirty="0" smtClean="0"/>
              <a:t>. Notice that it is compressing the </a:t>
            </a:r>
            <a:r>
              <a:rPr lang="en-US" sz="1400" dirty="0" smtClean="0">
                <a:solidFill>
                  <a:srgbClr val="37EF11"/>
                </a:solidFill>
              </a:rPr>
              <a:t>4</a:t>
            </a:r>
            <a:r>
              <a:rPr lang="en-US" sz="1400" baseline="30000" dirty="0" smtClean="0">
                <a:solidFill>
                  <a:srgbClr val="37EF11"/>
                </a:solidFill>
              </a:rPr>
              <a:t>th</a:t>
            </a:r>
            <a:r>
              <a:rPr lang="en-US" sz="1400" dirty="0" smtClean="0">
                <a:solidFill>
                  <a:srgbClr val="37EF11"/>
                </a:solidFill>
              </a:rPr>
              <a:t> ventricle </a:t>
            </a:r>
            <a:r>
              <a:rPr lang="en-US" sz="1400" dirty="0" smtClean="0"/>
              <a:t>rather than residing inside and expanding it like the previous tumors.</a:t>
            </a:r>
            <a:endParaRPr lang="en-US" sz="1400" dirty="0"/>
          </a:p>
        </p:txBody>
      </p:sp>
    </p:spTree>
    <p:extLst>
      <p:ext uri="{BB962C8B-B14F-4D97-AF65-F5344CB8AC3E}">
        <p14:creationId xmlns:p14="http://schemas.microsoft.com/office/powerpoint/2010/main" val="22327237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Pilocytic astrocytoma</a:t>
            </a:r>
            <a:endParaRPr lang="en-US" dirty="0"/>
          </a:p>
        </p:txBody>
      </p:sp>
      <p:sp>
        <p:nvSpPr>
          <p:cNvPr id="3" name="Content Placeholder 2"/>
          <p:cNvSpPr>
            <a:spLocks noGrp="1"/>
          </p:cNvSpPr>
          <p:nvPr>
            <p:ph idx="1"/>
          </p:nvPr>
        </p:nvSpPr>
        <p:spPr>
          <a:xfrm>
            <a:off x="457200" y="1600200"/>
            <a:ext cx="4956715" cy="5257800"/>
          </a:xfrm>
        </p:spPr>
        <p:txBody>
          <a:bodyPr>
            <a:normAutofit fontScale="55000" lnSpcReduction="20000"/>
          </a:bodyPr>
          <a:lstStyle/>
          <a:p>
            <a:r>
              <a:rPr lang="en-US" dirty="0" smtClean="0"/>
              <a:t>Imaging</a:t>
            </a:r>
          </a:p>
          <a:p>
            <a:pPr lvl="1"/>
            <a:r>
              <a:rPr lang="en-US" dirty="0" smtClean="0"/>
              <a:t>MRI w/ Gd = study of choice</a:t>
            </a:r>
          </a:p>
          <a:p>
            <a:pPr lvl="2"/>
            <a:r>
              <a:rPr lang="en-US" dirty="0" smtClean="0"/>
              <a:t>Cystic lesion (high T2 signal) with heterogeneously enhancing mural nodule</a:t>
            </a:r>
          </a:p>
          <a:p>
            <a:pPr lvl="2"/>
            <a:r>
              <a:rPr lang="en-US" dirty="0" smtClean="0"/>
              <a:t>Little surrounding edema</a:t>
            </a:r>
          </a:p>
          <a:p>
            <a:pPr lvl="2"/>
            <a:r>
              <a:rPr lang="en-US" dirty="0" smtClean="0"/>
              <a:t>Calcification ~20%</a:t>
            </a:r>
          </a:p>
          <a:p>
            <a:r>
              <a:rPr lang="en-US" dirty="0" smtClean="0"/>
              <a:t>Treatment</a:t>
            </a:r>
          </a:p>
          <a:p>
            <a:pPr lvl="1"/>
            <a:r>
              <a:rPr lang="en-US" dirty="0" smtClean="0"/>
              <a:t>Cerebellar or cerebral hemisphere </a:t>
            </a:r>
            <a:r>
              <a:rPr lang="en-US" dirty="0" smtClean="0">
                <a:sym typeface="Wingdings"/>
              </a:rPr>
              <a:t> resection</a:t>
            </a:r>
          </a:p>
          <a:p>
            <a:pPr lvl="1"/>
            <a:r>
              <a:rPr lang="en-US" dirty="0" smtClean="0">
                <a:sym typeface="Wingdings"/>
              </a:rPr>
              <a:t>Optic pathway  observation</a:t>
            </a:r>
          </a:p>
          <a:p>
            <a:pPr lvl="2"/>
            <a:r>
              <a:rPr lang="en-US" dirty="0" err="1" smtClean="0">
                <a:sym typeface="Wingdings"/>
              </a:rPr>
              <a:t>Debulking</a:t>
            </a:r>
            <a:r>
              <a:rPr lang="en-US" dirty="0" smtClean="0">
                <a:sym typeface="Wingdings"/>
              </a:rPr>
              <a:t> surgery considered if vision is lost</a:t>
            </a:r>
          </a:p>
          <a:p>
            <a:pPr lvl="2"/>
            <a:r>
              <a:rPr lang="en-US" dirty="0" smtClean="0">
                <a:sym typeface="Wingdings"/>
              </a:rPr>
              <a:t>Radiation or chemo if rapid progression</a:t>
            </a:r>
          </a:p>
          <a:p>
            <a:r>
              <a:rPr lang="en-US" dirty="0" smtClean="0"/>
              <a:t>Prognosis</a:t>
            </a:r>
            <a:endParaRPr lang="en-US" dirty="0"/>
          </a:p>
          <a:p>
            <a:pPr lvl="1"/>
            <a:r>
              <a:rPr lang="en-US" dirty="0"/>
              <a:t>Median survival at 20 years &gt; 70</a:t>
            </a:r>
            <a:r>
              <a:rPr lang="en-US" dirty="0" smtClean="0"/>
              <a:t>%</a:t>
            </a:r>
          </a:p>
          <a:p>
            <a:pPr lvl="1"/>
            <a:endParaRPr lang="en-US" dirty="0"/>
          </a:p>
        </p:txBody>
      </p:sp>
      <p:pic>
        <p:nvPicPr>
          <p:cNvPr id="4" name="Picture 3" descr="JPA axial hydro 1.jpg"/>
          <p:cNvPicPr>
            <a:picLocks noChangeAspect="1"/>
          </p:cNvPicPr>
          <p:nvPr/>
        </p:nvPicPr>
        <p:blipFill rotWithShape="1">
          <a:blip r:embed="rId2">
            <a:extLst>
              <a:ext uri="{28A0092B-C50C-407E-A947-70E740481C1C}">
                <a14:useLocalDpi xmlns:a14="http://schemas.microsoft.com/office/drawing/2010/main" val="0"/>
              </a:ext>
            </a:extLst>
          </a:blip>
          <a:srcRect b="6584"/>
          <a:stretch/>
        </p:blipFill>
        <p:spPr>
          <a:xfrm>
            <a:off x="6451631" y="0"/>
            <a:ext cx="2570793" cy="2952073"/>
          </a:xfrm>
          <a:prstGeom prst="rect">
            <a:avLst/>
          </a:prstGeom>
        </p:spPr>
      </p:pic>
      <p:pic>
        <p:nvPicPr>
          <p:cNvPr id="6" name="Picture 5" descr="JPA axial hydro 2.jpg"/>
          <p:cNvPicPr>
            <a:picLocks noChangeAspect="1"/>
          </p:cNvPicPr>
          <p:nvPr/>
        </p:nvPicPr>
        <p:blipFill rotWithShape="1">
          <a:blip r:embed="rId3">
            <a:extLst>
              <a:ext uri="{28A0092B-C50C-407E-A947-70E740481C1C}">
                <a14:useLocalDpi xmlns:a14="http://schemas.microsoft.com/office/drawing/2010/main" val="0"/>
              </a:ext>
            </a:extLst>
          </a:blip>
          <a:srcRect t="14107"/>
          <a:stretch/>
        </p:blipFill>
        <p:spPr>
          <a:xfrm>
            <a:off x="5166235" y="3108032"/>
            <a:ext cx="2570793" cy="2395838"/>
          </a:xfrm>
          <a:prstGeom prst="rect">
            <a:avLst/>
          </a:prstGeom>
        </p:spPr>
      </p:pic>
      <p:cxnSp>
        <p:nvCxnSpPr>
          <p:cNvPr id="7" name="Straight Arrow Connector 6"/>
          <p:cNvCxnSpPr/>
          <p:nvPr/>
        </p:nvCxnSpPr>
        <p:spPr>
          <a:xfrm>
            <a:off x="6873211" y="1365283"/>
            <a:ext cx="505847" cy="15087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6469737" y="3409687"/>
            <a:ext cx="0" cy="431534"/>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8280143" y="812495"/>
            <a:ext cx="326664" cy="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8099650" y="1365283"/>
            <a:ext cx="479919" cy="16532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5445702" y="4336077"/>
            <a:ext cx="505847" cy="15087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6950666" y="4336077"/>
            <a:ext cx="479919" cy="16532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8056709" y="2256196"/>
            <a:ext cx="380021" cy="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5646701" y="4895859"/>
            <a:ext cx="382835" cy="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871824" y="4906999"/>
            <a:ext cx="380021" cy="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6815092" y="833818"/>
            <a:ext cx="382835" cy="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6766800" y="2203098"/>
            <a:ext cx="382835" cy="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113733" y="5437030"/>
            <a:ext cx="4030267" cy="1384995"/>
          </a:xfrm>
          <a:prstGeom prst="rect">
            <a:avLst/>
          </a:prstGeom>
          <a:noFill/>
        </p:spPr>
        <p:txBody>
          <a:bodyPr wrap="square" rtlCol="0">
            <a:spAutoFit/>
          </a:bodyPr>
          <a:lstStyle/>
          <a:p>
            <a:r>
              <a:rPr lang="en-US" sz="1400" dirty="0" smtClean="0"/>
              <a:t>FLAIR Axial images from the patient on the prior slide demonstrating obstructive hydrocephalus with </a:t>
            </a:r>
            <a:r>
              <a:rPr lang="en-US" sz="1400" dirty="0" smtClean="0">
                <a:solidFill>
                  <a:srgbClr val="FF6600"/>
                </a:solidFill>
              </a:rPr>
              <a:t>large lateral ventricles </a:t>
            </a:r>
            <a:r>
              <a:rPr lang="en-US" sz="1400" dirty="0" smtClean="0">
                <a:solidFill>
                  <a:srgbClr val="37EF11"/>
                </a:solidFill>
              </a:rPr>
              <a:t>and third ventricle </a:t>
            </a:r>
            <a:r>
              <a:rPr lang="en-US" sz="1400" dirty="0" smtClean="0"/>
              <a:t>from compression of the 4</a:t>
            </a:r>
            <a:r>
              <a:rPr lang="en-US" sz="1400" baseline="30000" dirty="0" smtClean="0"/>
              <a:t>th</a:t>
            </a:r>
            <a:r>
              <a:rPr lang="en-US" sz="1400" dirty="0" smtClean="0"/>
              <a:t> ventricle seen on prior slide. Note the </a:t>
            </a:r>
            <a:r>
              <a:rPr lang="en-US" sz="1400" dirty="0" smtClean="0">
                <a:solidFill>
                  <a:srgbClr val="FFFF00"/>
                </a:solidFill>
              </a:rPr>
              <a:t>bright FLAIR signal around the vents consistent with </a:t>
            </a:r>
            <a:r>
              <a:rPr lang="en-US" sz="1400" dirty="0" err="1" smtClean="0">
                <a:solidFill>
                  <a:srgbClr val="FFFF00"/>
                </a:solidFill>
              </a:rPr>
              <a:t>transepnedymal</a:t>
            </a:r>
            <a:r>
              <a:rPr lang="en-US" sz="1400" dirty="0" smtClean="0">
                <a:solidFill>
                  <a:srgbClr val="FFFF00"/>
                </a:solidFill>
              </a:rPr>
              <a:t> edema.</a:t>
            </a:r>
            <a:endParaRPr lang="en-US" sz="1400" dirty="0">
              <a:solidFill>
                <a:srgbClr val="FFFF00"/>
              </a:solidFill>
            </a:endParaRPr>
          </a:p>
        </p:txBody>
      </p:sp>
    </p:spTree>
    <p:extLst>
      <p:ext uri="{BB962C8B-B14F-4D97-AF65-F5344CB8AC3E}">
        <p14:creationId xmlns:p14="http://schemas.microsoft.com/office/powerpoint/2010/main" val="242420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Infection</a:t>
            </a:r>
            <a:endParaRPr lang="en-US" dirty="0"/>
          </a:p>
        </p:txBody>
      </p:sp>
      <p:sp>
        <p:nvSpPr>
          <p:cNvPr id="3" name="Content Placeholder 2"/>
          <p:cNvSpPr>
            <a:spLocks noGrp="1"/>
          </p:cNvSpPr>
          <p:nvPr>
            <p:ph idx="1"/>
          </p:nvPr>
        </p:nvSpPr>
        <p:spPr>
          <a:xfrm>
            <a:off x="457200" y="1466521"/>
            <a:ext cx="4990763" cy="5127909"/>
          </a:xfrm>
        </p:spPr>
        <p:txBody>
          <a:bodyPr>
            <a:normAutofit fontScale="55000" lnSpcReduction="20000"/>
          </a:bodyPr>
          <a:lstStyle/>
          <a:p>
            <a:pPr marL="0" indent="0">
              <a:lnSpc>
                <a:spcPct val="140000"/>
              </a:lnSpc>
              <a:buNone/>
            </a:pPr>
            <a:r>
              <a:rPr lang="en-US" dirty="0" smtClean="0"/>
              <a:t>Common types of CNS infection (will discuss the pathology in </a:t>
            </a:r>
            <a:r>
              <a:rPr lang="en-US" dirty="0" smtClean="0">
                <a:solidFill>
                  <a:srgbClr val="FFFF00"/>
                </a:solidFill>
              </a:rPr>
              <a:t>yellow</a:t>
            </a:r>
            <a:r>
              <a:rPr lang="en-US" dirty="0" smtClean="0"/>
              <a:t>)</a:t>
            </a:r>
          </a:p>
          <a:p>
            <a:pPr marL="0" indent="0">
              <a:lnSpc>
                <a:spcPct val="140000"/>
              </a:lnSpc>
              <a:buNone/>
            </a:pPr>
            <a:r>
              <a:rPr lang="en-US" dirty="0" smtClean="0"/>
              <a:t>Brain</a:t>
            </a:r>
          </a:p>
          <a:p>
            <a:pPr>
              <a:lnSpc>
                <a:spcPct val="140000"/>
              </a:lnSpc>
            </a:pPr>
            <a:r>
              <a:rPr lang="en-US" dirty="0" smtClean="0">
                <a:solidFill>
                  <a:srgbClr val="FFFF00"/>
                </a:solidFill>
              </a:rPr>
              <a:t>Meningitis</a:t>
            </a:r>
          </a:p>
          <a:p>
            <a:pPr>
              <a:lnSpc>
                <a:spcPct val="140000"/>
              </a:lnSpc>
            </a:pPr>
            <a:r>
              <a:rPr lang="en-US" dirty="0" smtClean="0"/>
              <a:t>Encephalitis</a:t>
            </a:r>
          </a:p>
          <a:p>
            <a:pPr lvl="1">
              <a:lnSpc>
                <a:spcPct val="140000"/>
              </a:lnSpc>
            </a:pPr>
            <a:r>
              <a:rPr lang="en-US" dirty="0" smtClean="0">
                <a:solidFill>
                  <a:srgbClr val="FFFF00"/>
                </a:solidFill>
              </a:rPr>
              <a:t>Herpes encephalitis</a:t>
            </a:r>
          </a:p>
          <a:p>
            <a:pPr>
              <a:lnSpc>
                <a:spcPct val="140000"/>
              </a:lnSpc>
            </a:pPr>
            <a:r>
              <a:rPr lang="en-US" dirty="0" smtClean="0">
                <a:solidFill>
                  <a:srgbClr val="FFFF00"/>
                </a:solidFill>
              </a:rPr>
              <a:t>Cerebral abscess</a:t>
            </a:r>
          </a:p>
          <a:p>
            <a:pPr>
              <a:lnSpc>
                <a:spcPct val="140000"/>
              </a:lnSpc>
            </a:pPr>
            <a:r>
              <a:rPr lang="en-US" dirty="0" err="1" smtClean="0"/>
              <a:t>Cerebritis</a:t>
            </a:r>
            <a:endParaRPr lang="en-US" dirty="0" smtClean="0"/>
          </a:p>
          <a:p>
            <a:pPr>
              <a:lnSpc>
                <a:spcPct val="140000"/>
              </a:lnSpc>
            </a:pPr>
            <a:r>
              <a:rPr lang="en-US" dirty="0" smtClean="0"/>
              <a:t>Ventriculitis</a:t>
            </a:r>
          </a:p>
          <a:p>
            <a:pPr>
              <a:lnSpc>
                <a:spcPct val="140000"/>
              </a:lnSpc>
            </a:pPr>
            <a:r>
              <a:rPr lang="en-US" dirty="0" smtClean="0"/>
              <a:t>Subdural empyema</a:t>
            </a:r>
          </a:p>
          <a:p>
            <a:pPr>
              <a:lnSpc>
                <a:spcPct val="140000"/>
              </a:lnSpc>
            </a:pPr>
            <a:r>
              <a:rPr lang="en-US" dirty="0" smtClean="0"/>
              <a:t>Epidural abscess</a:t>
            </a:r>
          </a:p>
          <a:p>
            <a:pPr marL="0" indent="0">
              <a:lnSpc>
                <a:spcPct val="140000"/>
              </a:lnSpc>
              <a:buNone/>
            </a:pPr>
            <a:r>
              <a:rPr lang="en-US" dirty="0" smtClean="0"/>
              <a:t>Spine</a:t>
            </a:r>
          </a:p>
          <a:p>
            <a:pPr>
              <a:lnSpc>
                <a:spcPct val="140000"/>
              </a:lnSpc>
            </a:pPr>
            <a:r>
              <a:rPr lang="en-US" dirty="0" err="1" smtClean="0">
                <a:solidFill>
                  <a:srgbClr val="FFFF00"/>
                </a:solidFill>
              </a:rPr>
              <a:t>Discitis</a:t>
            </a:r>
            <a:r>
              <a:rPr lang="en-US" dirty="0" smtClean="0">
                <a:solidFill>
                  <a:srgbClr val="FFFF00"/>
                </a:solidFill>
              </a:rPr>
              <a:t>/osteomyelitis</a:t>
            </a:r>
            <a:endParaRPr lang="en-US" dirty="0">
              <a:solidFill>
                <a:srgbClr val="FFFF00"/>
              </a:solidFill>
            </a:endParaRPr>
          </a:p>
        </p:txBody>
      </p:sp>
      <p:pic>
        <p:nvPicPr>
          <p:cNvPr id="7" name="Picture 6"/>
          <p:cNvPicPr>
            <a:picLocks noChangeAspect="1"/>
          </p:cNvPicPr>
          <p:nvPr/>
        </p:nvPicPr>
        <p:blipFill>
          <a:blip r:embed="rId2"/>
          <a:stretch>
            <a:fillRect/>
          </a:stretch>
        </p:blipFill>
        <p:spPr>
          <a:xfrm>
            <a:off x="3592857" y="2473057"/>
            <a:ext cx="5093943" cy="3550108"/>
          </a:xfrm>
          <a:prstGeom prst="rect">
            <a:avLst/>
          </a:prstGeom>
        </p:spPr>
      </p:pic>
    </p:spTree>
    <p:extLst>
      <p:ext uri="{BB962C8B-B14F-4D97-AF65-F5344CB8AC3E}">
        <p14:creationId xmlns:p14="http://schemas.microsoft.com/office/powerpoint/2010/main" val="35220469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16" y="265500"/>
            <a:ext cx="8229600" cy="1143000"/>
          </a:xfrm>
        </p:spPr>
        <p:txBody>
          <a:bodyPr/>
          <a:lstStyle/>
          <a:p>
            <a:pPr algn="l"/>
            <a:r>
              <a:rPr lang="en-US" dirty="0" smtClean="0"/>
              <a:t>Meningitis</a:t>
            </a:r>
            <a:endParaRPr lang="en-US" dirty="0"/>
          </a:p>
        </p:txBody>
      </p:sp>
      <p:sp>
        <p:nvSpPr>
          <p:cNvPr id="3" name="Content Placeholder 2"/>
          <p:cNvSpPr>
            <a:spLocks noGrp="1"/>
          </p:cNvSpPr>
          <p:nvPr>
            <p:ph idx="1"/>
          </p:nvPr>
        </p:nvSpPr>
        <p:spPr>
          <a:xfrm>
            <a:off x="167116" y="1381347"/>
            <a:ext cx="4434130" cy="5424859"/>
          </a:xfrm>
        </p:spPr>
        <p:txBody>
          <a:bodyPr anchor="t">
            <a:noAutofit/>
          </a:bodyPr>
          <a:lstStyle/>
          <a:p>
            <a:pPr marL="0" indent="0">
              <a:lnSpc>
                <a:spcPct val="110000"/>
              </a:lnSpc>
              <a:buNone/>
            </a:pPr>
            <a:r>
              <a:rPr lang="en-US" sz="2000" dirty="0"/>
              <a:t>Not imaging diagnosis</a:t>
            </a:r>
          </a:p>
          <a:p>
            <a:pPr>
              <a:lnSpc>
                <a:spcPct val="110000"/>
              </a:lnSpc>
            </a:pPr>
            <a:r>
              <a:rPr lang="en-US" sz="2000" dirty="0"/>
              <a:t>Sometimes see thin </a:t>
            </a:r>
            <a:r>
              <a:rPr lang="en-US" sz="2000" dirty="0" smtClean="0"/>
              <a:t>leptomeningeal </a:t>
            </a:r>
            <a:r>
              <a:rPr lang="en-US" sz="2000" dirty="0"/>
              <a:t>enhancement but nonspecific</a:t>
            </a:r>
          </a:p>
          <a:p>
            <a:pPr lvl="1">
              <a:lnSpc>
                <a:spcPct val="110000"/>
              </a:lnSpc>
            </a:pPr>
            <a:r>
              <a:rPr lang="en-US" sz="1600" dirty="0"/>
              <a:t>Also seen frequently after </a:t>
            </a:r>
            <a:r>
              <a:rPr lang="en-US" sz="1600" dirty="0" smtClean="0"/>
              <a:t>lumbar puncture which confounds findings</a:t>
            </a:r>
            <a:endParaRPr lang="en-US" sz="1600" dirty="0"/>
          </a:p>
          <a:p>
            <a:pPr>
              <a:lnSpc>
                <a:spcPct val="110000"/>
              </a:lnSpc>
            </a:pPr>
            <a:endParaRPr lang="en-US" sz="2000" dirty="0"/>
          </a:p>
          <a:p>
            <a:pPr>
              <a:lnSpc>
                <a:spcPct val="110000"/>
              </a:lnSpc>
            </a:pPr>
            <a:r>
              <a:rPr lang="en-US" sz="2000" dirty="0"/>
              <a:t>Imaging is for complications (HACTIVE)</a:t>
            </a:r>
          </a:p>
          <a:p>
            <a:pPr lvl="1">
              <a:lnSpc>
                <a:spcPct val="110000"/>
              </a:lnSpc>
            </a:pPr>
            <a:r>
              <a:rPr lang="en-US" sz="1600" dirty="0"/>
              <a:t>Hydrocephalus</a:t>
            </a:r>
          </a:p>
          <a:p>
            <a:pPr lvl="1">
              <a:lnSpc>
                <a:spcPct val="110000"/>
              </a:lnSpc>
            </a:pPr>
            <a:r>
              <a:rPr lang="en-US" sz="1600" dirty="0"/>
              <a:t>Abscess</a:t>
            </a:r>
          </a:p>
          <a:p>
            <a:pPr lvl="1">
              <a:lnSpc>
                <a:spcPct val="110000"/>
              </a:lnSpc>
            </a:pPr>
            <a:r>
              <a:rPr lang="en-US" sz="1600" dirty="0" err="1"/>
              <a:t>Cerebritis</a:t>
            </a:r>
            <a:endParaRPr lang="en-US" sz="1600" dirty="0"/>
          </a:p>
          <a:p>
            <a:pPr lvl="1">
              <a:lnSpc>
                <a:spcPct val="110000"/>
              </a:lnSpc>
            </a:pPr>
            <a:r>
              <a:rPr lang="en-US" sz="1600" dirty="0"/>
              <a:t>Thrombosis</a:t>
            </a:r>
          </a:p>
          <a:p>
            <a:pPr lvl="1">
              <a:lnSpc>
                <a:spcPct val="110000"/>
              </a:lnSpc>
            </a:pPr>
            <a:r>
              <a:rPr lang="en-US" sz="1600" dirty="0"/>
              <a:t>Infarct</a:t>
            </a:r>
          </a:p>
          <a:p>
            <a:pPr lvl="1">
              <a:lnSpc>
                <a:spcPct val="110000"/>
              </a:lnSpc>
            </a:pPr>
            <a:r>
              <a:rPr lang="en-US" sz="1600" dirty="0"/>
              <a:t>Ventriculitis/</a:t>
            </a:r>
            <a:r>
              <a:rPr lang="en-US" sz="1600" dirty="0" err="1"/>
              <a:t>Vasculopathy</a:t>
            </a:r>
            <a:endParaRPr lang="en-US" sz="1600" dirty="0"/>
          </a:p>
          <a:p>
            <a:pPr lvl="1">
              <a:lnSpc>
                <a:spcPct val="110000"/>
              </a:lnSpc>
            </a:pPr>
            <a:r>
              <a:rPr lang="en-US" sz="1600" dirty="0"/>
              <a:t>Extra-axial collection (empyema/hygroma)</a:t>
            </a:r>
          </a:p>
        </p:txBody>
      </p:sp>
      <p:pic>
        <p:nvPicPr>
          <p:cNvPr id="4" name="Picture 3" descr="Cryptococcal_ventriculitis___Radiology_Case___Radiopaedia_org.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639919" y="199709"/>
            <a:ext cx="4442206" cy="2778702"/>
          </a:xfrm>
          <a:prstGeom prst="rect">
            <a:avLst/>
          </a:prstGeom>
        </p:spPr>
      </p:pic>
      <p:pic>
        <p:nvPicPr>
          <p:cNvPr id="5" name="Picture 4" descr="Cryptococcal_ventriculitis___Radiology_Case___Radiopaedia_org.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01245" y="3089929"/>
            <a:ext cx="4480880" cy="2546859"/>
          </a:xfrm>
          <a:prstGeom prst="rect">
            <a:avLst/>
          </a:prstGeom>
        </p:spPr>
      </p:pic>
      <p:sp>
        <p:nvSpPr>
          <p:cNvPr id="6" name="TextBox 5"/>
          <p:cNvSpPr txBox="1"/>
          <p:nvPr/>
        </p:nvSpPr>
        <p:spPr>
          <a:xfrm>
            <a:off x="4601246" y="5615031"/>
            <a:ext cx="4542754" cy="1169551"/>
          </a:xfrm>
          <a:prstGeom prst="rect">
            <a:avLst/>
          </a:prstGeom>
          <a:noFill/>
        </p:spPr>
        <p:txBody>
          <a:bodyPr wrap="square" rtlCol="0">
            <a:spAutoFit/>
          </a:bodyPr>
          <a:lstStyle/>
          <a:p>
            <a:pPr algn="ctr"/>
            <a:r>
              <a:rPr lang="en-US" sz="1400" dirty="0" smtClean="0"/>
              <a:t>Axial T1 post Gad (upper) and axial FLAIR (lower) images in a patient with </a:t>
            </a:r>
            <a:r>
              <a:rPr lang="en-US" sz="1400" dirty="0" err="1" smtClean="0"/>
              <a:t>cryptococcal</a:t>
            </a:r>
            <a:r>
              <a:rPr lang="en-US" sz="1400" dirty="0" smtClean="0"/>
              <a:t> meningitis showing findings concerning consistent with ventriculitis including </a:t>
            </a:r>
            <a:r>
              <a:rPr lang="en-US" sz="1400" dirty="0" smtClean="0">
                <a:solidFill>
                  <a:srgbClr val="FF6600"/>
                </a:solidFill>
              </a:rPr>
              <a:t>thin enhancement along the lateral ventricles</a:t>
            </a:r>
            <a:r>
              <a:rPr lang="en-US" sz="1400" dirty="0" smtClean="0"/>
              <a:t>, </a:t>
            </a:r>
            <a:r>
              <a:rPr lang="en-US" sz="1400" dirty="0" smtClean="0">
                <a:solidFill>
                  <a:srgbClr val="FFFF00"/>
                </a:solidFill>
              </a:rPr>
              <a:t>debris layering within the left lateral ventricle</a:t>
            </a:r>
            <a:r>
              <a:rPr lang="en-US" sz="1400" dirty="0" smtClean="0"/>
              <a:t> and </a:t>
            </a:r>
            <a:r>
              <a:rPr lang="en-US" sz="1400" dirty="0" smtClean="0">
                <a:solidFill>
                  <a:srgbClr val="37EF11"/>
                </a:solidFill>
              </a:rPr>
              <a:t>periventricular edema</a:t>
            </a:r>
            <a:r>
              <a:rPr lang="en-US" sz="1400" dirty="0" smtClean="0"/>
              <a:t>.</a:t>
            </a:r>
            <a:endParaRPr lang="en-US" sz="1400" dirty="0"/>
          </a:p>
        </p:txBody>
      </p:sp>
      <p:cxnSp>
        <p:nvCxnSpPr>
          <p:cNvPr id="7" name="Straight Arrow Connector 6"/>
          <p:cNvCxnSpPr/>
          <p:nvPr/>
        </p:nvCxnSpPr>
        <p:spPr>
          <a:xfrm>
            <a:off x="7199825" y="2203159"/>
            <a:ext cx="252923" cy="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7716558" y="4876210"/>
            <a:ext cx="278526" cy="202562"/>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7572326" y="4403296"/>
            <a:ext cx="326664" cy="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7671994" y="2054781"/>
            <a:ext cx="226996" cy="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5644928" y="4487835"/>
            <a:ext cx="252068" cy="202562"/>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5770962" y="4754170"/>
            <a:ext cx="252068" cy="202562"/>
          </a:xfrm>
          <a:prstGeom prst="straightConnector1">
            <a:avLst/>
          </a:prstGeom>
          <a:ln>
            <a:solidFill>
              <a:srgbClr val="37EF1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5403362"/>
      </p:ext>
    </p:extLst>
  </p:cSld>
  <p:clrMapOvr>
    <a:masterClrMapping/>
  </p:clrMapOvr>
</p:sld>
</file>

<file path=ppt/theme/theme1.xml><?xml version="1.0" encoding="utf-8"?>
<a:theme xmlns:a="http://schemas.openxmlformats.org/drawingml/2006/main" name="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Twilight.thmx</Template>
  <TotalTime>107068</TotalTime>
  <Words>9405</Words>
  <Application>Microsoft Macintosh PowerPoint</Application>
  <PresentationFormat>On-screen Show (4:3)</PresentationFormat>
  <Paragraphs>1199</Paragraphs>
  <Slides>112</Slides>
  <Notes>47</Notes>
  <HiddenSlides>0</HiddenSlides>
  <MMClips>4</MMClips>
  <ScaleCrop>false</ScaleCrop>
  <HeadingPairs>
    <vt:vector size="4" baseType="variant">
      <vt:variant>
        <vt:lpstr>Theme</vt:lpstr>
      </vt:variant>
      <vt:variant>
        <vt:i4>1</vt:i4>
      </vt:variant>
      <vt:variant>
        <vt:lpstr>Slide Titles</vt:lpstr>
      </vt:variant>
      <vt:variant>
        <vt:i4>112</vt:i4>
      </vt:variant>
    </vt:vector>
  </HeadingPairs>
  <TitlesOfParts>
    <vt:vector size="113" baseType="lpstr">
      <vt:lpstr>Twilight</vt:lpstr>
      <vt:lpstr>Medical Student Lecture Series</vt:lpstr>
      <vt:lpstr>Outline</vt:lpstr>
      <vt:lpstr>Anatomy</vt:lpstr>
      <vt:lpstr>PowerPoint Presentation</vt:lpstr>
      <vt:lpstr>Common imaging modalities in Neuroradiology</vt:lpstr>
      <vt:lpstr>Noncontrast CT head</vt:lpstr>
      <vt:lpstr>CT head w/ contrast</vt:lpstr>
      <vt:lpstr>CT Neck with contrast</vt:lpstr>
      <vt:lpstr>Basic overview of MRI</vt:lpstr>
      <vt:lpstr>What is MRI</vt:lpstr>
      <vt:lpstr>Basics of MRI physics</vt:lpstr>
      <vt:lpstr>When to use it</vt:lpstr>
      <vt:lpstr>Common uses for different organs</vt:lpstr>
      <vt:lpstr>Common uses for different organs</vt:lpstr>
      <vt:lpstr>Common uses for different organs</vt:lpstr>
      <vt:lpstr>Common uses for different organs</vt:lpstr>
      <vt:lpstr>Common uses for different organs</vt:lpstr>
      <vt:lpstr>Contraindications to MRI</vt:lpstr>
      <vt:lpstr>MRI in Neuroradiology</vt:lpstr>
      <vt:lpstr>MRI &amp; MRA head w/o contrast</vt:lpstr>
      <vt:lpstr>MRI head w/ contrast</vt:lpstr>
      <vt:lpstr>MRI spine</vt:lpstr>
      <vt:lpstr>Common Neuro MRI Sequences</vt:lpstr>
      <vt:lpstr>T1</vt:lpstr>
      <vt:lpstr>T2</vt:lpstr>
      <vt:lpstr>FLAIR</vt:lpstr>
      <vt:lpstr>PowerPoint Presentation</vt:lpstr>
      <vt:lpstr>Diffusion weighted imaging</vt:lpstr>
      <vt:lpstr>Basics physics and physiology of diffusion restriction explained</vt:lpstr>
      <vt:lpstr>PowerPoint Presentation</vt:lpstr>
      <vt:lpstr>PowerPoint Presentation</vt:lpstr>
      <vt:lpstr>PowerPoint Presentation</vt:lpstr>
      <vt:lpstr>PowerPoint Presentation</vt:lpstr>
      <vt:lpstr>Gradient Echo</vt:lpstr>
      <vt:lpstr>T1 post gadolinium</vt:lpstr>
      <vt:lpstr>MRA</vt:lpstr>
      <vt:lpstr>Common MRI sequences outside brain</vt:lpstr>
      <vt:lpstr>HEAD TRAUMA &amp; INTRACRANIAL  HEMORRHAGES</vt:lpstr>
      <vt:lpstr>Differentiating Bleeds</vt:lpstr>
      <vt:lpstr>Extra-axial hemorrhage &amp; Anatomy of the meninges</vt:lpstr>
      <vt:lpstr>Epidural hematoma</vt:lpstr>
      <vt:lpstr>Epidural Hematoma</vt:lpstr>
      <vt:lpstr>Epidural Hematoma</vt:lpstr>
      <vt:lpstr>Subdural hematoma</vt:lpstr>
      <vt:lpstr>Subdural hematoma</vt:lpstr>
      <vt:lpstr>Subdural hematoma</vt:lpstr>
      <vt:lpstr>Subarachnoid hemorrhage</vt:lpstr>
      <vt:lpstr>Subarachnoid hemorrhage</vt:lpstr>
      <vt:lpstr>Traumatic SAH (tSAH)</vt:lpstr>
      <vt:lpstr>Traumatic SAH (tSAH)</vt:lpstr>
      <vt:lpstr>Aneurysmal SAH</vt:lpstr>
      <vt:lpstr>Aneurysmal SAH</vt:lpstr>
      <vt:lpstr>Intracerebral hemorrhage</vt:lpstr>
      <vt:lpstr>Hydrocephalus</vt:lpstr>
      <vt:lpstr>Hydrocephalus</vt:lpstr>
      <vt:lpstr>Acute obstructive hydrocephalus</vt:lpstr>
      <vt:lpstr>Types of herniation and the associated complications</vt:lpstr>
      <vt:lpstr>PowerPoint Presentation</vt:lpstr>
      <vt:lpstr>PowerPoint Presentation</vt:lpstr>
      <vt:lpstr>PowerPoint Presentation</vt:lpstr>
      <vt:lpstr>Nonaccidental Head trauma</vt:lpstr>
      <vt:lpstr>ACR Appropriateness Criteria</vt:lpstr>
      <vt:lpstr>Ischemic stroke</vt:lpstr>
      <vt:lpstr>General imaging algorithm for Ischemic stroke</vt:lpstr>
      <vt:lpstr>PowerPoint Presentation</vt:lpstr>
      <vt:lpstr>Imaging findings of ischemic stroke</vt:lpstr>
      <vt:lpstr>Ischemic stroke:  CT head w/o contrast</vt:lpstr>
      <vt:lpstr>Findings of Ischemic stroke on Noncontrast CT head</vt:lpstr>
      <vt:lpstr>Findings of Ischemic stroke on CT angiography</vt:lpstr>
      <vt:lpstr>Findings of Ischemic stroke on CT perfusion</vt:lpstr>
      <vt:lpstr>Findings of Ischemic stroke on MRI Brain w/o Gadolinium</vt:lpstr>
      <vt:lpstr>PowerPoint Presentation</vt:lpstr>
      <vt:lpstr>SPINE TRAUMA</vt:lpstr>
      <vt:lpstr>OUTLINE</vt:lpstr>
      <vt:lpstr>Neuroimaging in Trauma</vt:lpstr>
      <vt:lpstr>PowerPoint Presentation</vt:lpstr>
      <vt:lpstr>If  cervical spine imaging is necessary according to NEXUS or CCR…</vt:lpstr>
      <vt:lpstr>Denis three column classification</vt:lpstr>
      <vt:lpstr>Jefferson fracture</vt:lpstr>
      <vt:lpstr>Odontoid fracture</vt:lpstr>
      <vt:lpstr>Flexion teardrop</vt:lpstr>
      <vt:lpstr>Hangman fracture</vt:lpstr>
      <vt:lpstr>Burst fracture</vt:lpstr>
      <vt:lpstr>Chance fracture</vt:lpstr>
      <vt:lpstr>Brain tumors</vt:lpstr>
      <vt:lpstr>Common tumors</vt:lpstr>
      <vt:lpstr>Brain metastasis</vt:lpstr>
      <vt:lpstr>Glioblastoma</vt:lpstr>
      <vt:lpstr>Glioblastoma</vt:lpstr>
      <vt:lpstr>Glioblastoma</vt:lpstr>
      <vt:lpstr>Meningioma</vt:lpstr>
      <vt:lpstr>Meningioma</vt:lpstr>
      <vt:lpstr>Medulloblastoma</vt:lpstr>
      <vt:lpstr>Medulloblastoma</vt:lpstr>
      <vt:lpstr>Key differential diagnosis for enhancing 4th ventricular mass = ependymoma </vt:lpstr>
      <vt:lpstr>Pilocytic astrocytoma</vt:lpstr>
      <vt:lpstr>Pilocytic astrocytoma</vt:lpstr>
      <vt:lpstr>Infection</vt:lpstr>
      <vt:lpstr>Meningitis</vt:lpstr>
      <vt:lpstr>Viral encephalitis</vt:lpstr>
      <vt:lpstr>Herpes encephalitis</vt:lpstr>
      <vt:lpstr>Cerebral abscess</vt:lpstr>
      <vt:lpstr>Discitis/Osteomyelitis</vt:lpstr>
      <vt:lpstr>Discitis/Osteomyelitis</vt:lpstr>
      <vt:lpstr>PowerPoint Presentation</vt:lpstr>
      <vt:lpstr>Neuro IR</vt:lpstr>
      <vt:lpstr>Neuro IR</vt:lpstr>
      <vt:lpstr>Mechanical thrombectomy in Ischemic stroke</vt:lpstr>
      <vt:lpstr>Coiling aneurysms</vt:lpstr>
      <vt:lpstr>Diagnostic Angiogram of AVM</vt:lpstr>
      <vt:lpstr>DAWN trial – Prelim results </vt:lpstr>
      <vt:lpstr>Work Cited</vt:lpstr>
    </vt:vector>
  </TitlesOfParts>
  <Company>University of Cincinnati College of Medicine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Student Lecture Series</dc:title>
  <dc:creator>Tyler Richards</dc:creator>
  <cp:lastModifiedBy>Tyler Richards</cp:lastModifiedBy>
  <cp:revision>217</cp:revision>
  <dcterms:created xsi:type="dcterms:W3CDTF">2017-06-01T23:31:54Z</dcterms:created>
  <dcterms:modified xsi:type="dcterms:W3CDTF">2017-09-25T19:27:27Z</dcterms:modified>
</cp:coreProperties>
</file>