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sldIdLst>
    <p:sldId id="256" r:id="rId2"/>
    <p:sldId id="294" r:id="rId3"/>
    <p:sldId id="257" r:id="rId4"/>
    <p:sldId id="259" r:id="rId5"/>
    <p:sldId id="269" r:id="rId6"/>
    <p:sldId id="271" r:id="rId7"/>
    <p:sldId id="272" r:id="rId8"/>
    <p:sldId id="273" r:id="rId9"/>
    <p:sldId id="274" r:id="rId10"/>
    <p:sldId id="275" r:id="rId11"/>
    <p:sldId id="276" r:id="rId12"/>
    <p:sldId id="293" r:id="rId13"/>
    <p:sldId id="295" r:id="rId14"/>
    <p:sldId id="296" r:id="rId15"/>
    <p:sldId id="297" r:id="rId16"/>
    <p:sldId id="299" r:id="rId17"/>
    <p:sldId id="298" r:id="rId18"/>
    <p:sldId id="29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5" d="100"/>
          <a:sy n="95" d="100"/>
        </p:scale>
        <p:origin x="198" y="96"/>
      </p:cViewPr>
      <p:guideLst/>
    </p:cSldViewPr>
  </p:slid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1/19/2016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1/19/2016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1/19/2016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MD Thesis Review</a:t>
            </a:r>
            <a:br>
              <a:rPr lang="en-US" dirty="0" smtClean="0"/>
            </a:br>
            <a:endParaRPr lang="en-US" dirty="0"/>
          </a:p>
        </p:txBody>
      </p:sp>
      <p:sp>
        <p:nvSpPr>
          <p:cNvPr id="3" name="Subtitle 2"/>
          <p:cNvSpPr>
            <a:spLocks noGrp="1"/>
          </p:cNvSpPr>
          <p:nvPr>
            <p:ph type="subTitle" idx="1"/>
          </p:nvPr>
        </p:nvSpPr>
        <p:spPr/>
        <p:txBody>
          <a:bodyP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3628331"/>
      </p:ext>
    </p:extLst>
  </p:cSld>
  <p:clrMapOvr>
    <a:masterClrMapping/>
  </p:clrMapOvr>
  <mc:AlternateContent xmlns:mc="http://schemas.openxmlformats.org/markup-compatibility/2006">
    <mc:Choice xmlns:p14="http://schemas.microsoft.com/office/powerpoint/2010/main" Requires="p14">
      <p:transition spd="slow" p14:dur="2000" advTm="8043"/>
    </mc:Choice>
    <mc:Fallback>
      <p:transition spd="slow" advTm="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Guidelines</a:t>
            </a:r>
            <a:endParaRPr lang="en-US" dirty="0"/>
          </a:p>
        </p:txBody>
      </p:sp>
      <p:sp>
        <p:nvSpPr>
          <p:cNvPr id="3" name="Content Placeholder 2"/>
          <p:cNvSpPr>
            <a:spLocks noGrp="1"/>
          </p:cNvSpPr>
          <p:nvPr>
            <p:ph idx="1"/>
          </p:nvPr>
        </p:nvSpPr>
        <p:spPr/>
        <p:txBody>
          <a:bodyPr>
            <a:normAutofit lnSpcReduction="10000"/>
          </a:bodyPr>
          <a:lstStyle/>
          <a:p>
            <a:r>
              <a:rPr lang="en-US" b="1" dirty="0"/>
              <a:t>Experimental procedures</a:t>
            </a:r>
          </a:p>
          <a:p>
            <a:r>
              <a:rPr lang="en-US" dirty="0"/>
              <a:t>Brief but sufficiently complete to permit a qualified reader to repeat the experiments.</a:t>
            </a:r>
          </a:p>
          <a:p>
            <a:r>
              <a:rPr lang="en-US" dirty="0"/>
              <a:t>P</a:t>
            </a:r>
            <a:r>
              <a:rPr lang="en-US" dirty="0" smtClean="0"/>
              <a:t>rocedures </a:t>
            </a:r>
            <a:r>
              <a:rPr lang="en-US" dirty="0"/>
              <a:t>should be described in detail.</a:t>
            </a:r>
          </a:p>
          <a:p>
            <a:r>
              <a:rPr lang="en-US" dirty="0"/>
              <a:t>Previously published procedures should be referenced.</a:t>
            </a:r>
          </a:p>
          <a:p>
            <a:r>
              <a:rPr lang="en-US" dirty="0"/>
              <a:t>Modifications of previously published procedures should not be given in detail except where necessary to repeat the work.</a:t>
            </a:r>
          </a:p>
          <a:p>
            <a:r>
              <a:rPr lang="en-US" dirty="0" smtClean="0"/>
              <a:t>Quantification </a:t>
            </a:r>
            <a:r>
              <a:rPr lang="en-US" dirty="0"/>
              <a:t>of gel or blot intensities must be performed with data obtained within a linear range of exposure.</a:t>
            </a:r>
          </a:p>
          <a:p>
            <a:r>
              <a:rPr lang="en-US" b="1" dirty="0"/>
              <a:t>Results</a:t>
            </a:r>
          </a:p>
          <a:p>
            <a:r>
              <a:rPr lang="en-US" dirty="0"/>
              <a:t>Presented in figures, tables, </a:t>
            </a:r>
            <a:r>
              <a:rPr lang="en-US" u="sng" dirty="0"/>
              <a:t>or</a:t>
            </a:r>
            <a:r>
              <a:rPr lang="en-US" dirty="0"/>
              <a:t> text.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6307752"/>
      </p:ext>
    </p:extLst>
  </p:cSld>
  <p:clrMapOvr>
    <a:masterClrMapping/>
  </p:clrMapOvr>
  <mc:AlternateContent xmlns:mc="http://schemas.openxmlformats.org/markup-compatibility/2006">
    <mc:Choice xmlns:p14="http://schemas.microsoft.com/office/powerpoint/2010/main" Requires="p14">
      <p:transition spd="slow" p14:dur="2000" advTm="27136"/>
    </mc:Choice>
    <mc:Fallback>
      <p:transition spd="slow" advTm="2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Guidelines</a:t>
            </a:r>
            <a:endParaRPr lang="en-US" dirty="0"/>
          </a:p>
        </p:txBody>
      </p:sp>
      <p:sp>
        <p:nvSpPr>
          <p:cNvPr id="3" name="Content Placeholder 2"/>
          <p:cNvSpPr>
            <a:spLocks noGrp="1"/>
          </p:cNvSpPr>
          <p:nvPr>
            <p:ph idx="1"/>
          </p:nvPr>
        </p:nvSpPr>
        <p:spPr/>
        <p:txBody>
          <a:bodyPr/>
          <a:lstStyle/>
          <a:p>
            <a:r>
              <a:rPr lang="en-US" b="1" dirty="0"/>
              <a:t>Discussion</a:t>
            </a:r>
          </a:p>
          <a:p>
            <a:r>
              <a:rPr lang="en-US" dirty="0"/>
              <a:t>Concise (usually less than two formatted pages).</a:t>
            </a:r>
          </a:p>
          <a:p>
            <a:r>
              <a:rPr lang="en-US" dirty="0"/>
              <a:t>Focused on the interpretation of the </a:t>
            </a:r>
            <a:r>
              <a:rPr lang="en-US" dirty="0" smtClean="0"/>
              <a:t>results. How does your study move the field forward?</a:t>
            </a:r>
            <a:endParaRPr lang="en-US" dirty="0"/>
          </a:p>
          <a:p>
            <a:r>
              <a:rPr lang="en-US" dirty="0"/>
              <a:t>Should not repeat information in the “Results” section</a:t>
            </a:r>
            <a:r>
              <a:rPr lang="en-US" dirty="0" smtClean="0"/>
              <a:t>. Does your data support previous studies in this field?</a:t>
            </a:r>
            <a:endParaRPr lang="en-US" dirty="0"/>
          </a:p>
          <a:p>
            <a:r>
              <a:rPr lang="en-US" b="1" dirty="0"/>
              <a:t>References</a:t>
            </a:r>
          </a:p>
          <a:p>
            <a:r>
              <a:rPr lang="en-US" dirty="0"/>
              <a:t>Cited in text by number only.</a:t>
            </a:r>
          </a:p>
          <a:p>
            <a:r>
              <a:rPr lang="en-US" dirty="0"/>
              <a:t>References should include article titles.</a:t>
            </a:r>
          </a:p>
          <a:p>
            <a:r>
              <a:rPr lang="en-US" dirty="0"/>
              <a:t>Numbered consecutively in the order of appearance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4170043"/>
      </p:ext>
    </p:extLst>
  </p:cSld>
  <p:clrMapOvr>
    <a:masterClrMapping/>
  </p:clrMapOvr>
  <mc:AlternateContent xmlns:mc="http://schemas.openxmlformats.org/markup-compatibility/2006">
    <mc:Choice xmlns:p14="http://schemas.microsoft.com/office/powerpoint/2010/main" Requires="p14">
      <p:transition spd="slow" p14:dur="2000" advTm="18690"/>
    </mc:Choice>
    <mc:Fallback>
      <p:transition spd="slow" advTm="1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Rubric for Grading the Thesis</a:t>
            </a:r>
            <a:endParaRPr lang="en-US" dirty="0"/>
          </a:p>
        </p:txBody>
      </p:sp>
      <p:sp>
        <p:nvSpPr>
          <p:cNvPr id="3" name="Content Placeholder 2"/>
          <p:cNvSpPr>
            <a:spLocks noGrp="1"/>
          </p:cNvSpPr>
          <p:nvPr>
            <p:ph idx="1"/>
          </p:nvPr>
        </p:nvSpPr>
        <p:spPr/>
        <p:txBody>
          <a:bodyPr/>
          <a:lstStyle/>
          <a:p>
            <a:r>
              <a:rPr lang="en-US" b="1" dirty="0"/>
              <a:t>Abstract</a:t>
            </a:r>
            <a:endParaRPr lang="en-US" dirty="0"/>
          </a:p>
          <a:p>
            <a:r>
              <a:rPr lang="en-US" dirty="0"/>
              <a:t>Does the Abstract succinctly and clearly describe the major findings reported in the manuscript? </a:t>
            </a:r>
          </a:p>
          <a:p>
            <a:r>
              <a:rPr lang="en-US" b="1" dirty="0"/>
              <a:t>Background/Introduction</a:t>
            </a:r>
            <a:endParaRPr lang="en-US" dirty="0"/>
          </a:p>
          <a:p>
            <a:r>
              <a:rPr lang="en-US" dirty="0"/>
              <a:t>Does the introduction reflect an understanding of the important questions, open issues and most salient established results in the chosen area of research?</a:t>
            </a:r>
          </a:p>
          <a:p>
            <a:r>
              <a:rPr lang="en-US" dirty="0"/>
              <a:t>Does the introduction presents the purpose of the study and its relationship to earlier work in the field?</a:t>
            </a:r>
          </a:p>
          <a:p>
            <a:r>
              <a:rPr lang="en-US" dirty="0"/>
              <a:t>Is</a:t>
            </a:r>
            <a:r>
              <a:rPr lang="en-US" b="1" dirty="0"/>
              <a:t> </a:t>
            </a:r>
            <a:r>
              <a:rPr lang="en-US" dirty="0"/>
              <a:t>there a specific and clearly formulated hypothesis to be tested?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7573936"/>
      </p:ext>
    </p:extLst>
  </p:cSld>
  <p:clrMapOvr>
    <a:masterClrMapping/>
  </p:clrMapOvr>
  <mc:AlternateContent xmlns:mc="http://schemas.openxmlformats.org/markup-compatibility/2006">
    <mc:Choice xmlns:p14="http://schemas.microsoft.com/office/powerpoint/2010/main" Requires="p14">
      <p:transition spd="slow" p14:dur="2000" advTm="72048"/>
    </mc:Choice>
    <mc:Fallback>
      <p:transition spd="slow" advTm="7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Rubric for Grading the Thesis</a:t>
            </a:r>
          </a:p>
        </p:txBody>
      </p:sp>
      <p:sp>
        <p:nvSpPr>
          <p:cNvPr id="3" name="Content Placeholder 2"/>
          <p:cNvSpPr>
            <a:spLocks noGrp="1"/>
          </p:cNvSpPr>
          <p:nvPr>
            <p:ph idx="1"/>
          </p:nvPr>
        </p:nvSpPr>
        <p:spPr/>
        <p:txBody>
          <a:bodyPr/>
          <a:lstStyle/>
          <a:p>
            <a:r>
              <a:rPr lang="en-US" b="1" dirty="0"/>
              <a:t>Methods</a:t>
            </a:r>
            <a:endParaRPr lang="en-US" dirty="0"/>
          </a:p>
          <a:p>
            <a:r>
              <a:rPr lang="en-US" dirty="0"/>
              <a:t>Does the Methods section describe the experimental procedures adequately, such that is would be reasonable that another researcher in the field could replicate the study with fidelity?</a:t>
            </a:r>
          </a:p>
          <a:p>
            <a:r>
              <a:rPr lang="en-US" dirty="0" smtClean="0"/>
              <a:t>Are </a:t>
            </a:r>
            <a:r>
              <a:rPr lang="en-US" dirty="0"/>
              <a:t>the methods or techniques in the chosen field of study which are considered sound?</a:t>
            </a:r>
          </a:p>
          <a:p>
            <a:r>
              <a:rPr lang="en-US" dirty="0"/>
              <a:t>If this is a clinical study, is the description of the population studied defined adequately?</a:t>
            </a:r>
          </a:p>
          <a:p>
            <a:r>
              <a:rPr lang="en-US" b="1" dirty="0"/>
              <a:t>Results</a:t>
            </a:r>
            <a:endParaRPr lang="en-US" dirty="0"/>
          </a:p>
          <a:p>
            <a:r>
              <a:rPr lang="en-US" dirty="0"/>
              <a:t>Does the result section present new data that serve to support or reject the stated hypothesis/hypotheses?</a:t>
            </a:r>
          </a:p>
          <a:p>
            <a:r>
              <a:rPr lang="en-US" dirty="0"/>
              <a:t>Are the data analyzed correctly? Has comprehensive statistical analysis been performed and described in detail?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7040990"/>
      </p:ext>
    </p:extLst>
  </p:cSld>
  <p:clrMapOvr>
    <a:masterClrMapping/>
  </p:clrMapOvr>
  <mc:AlternateContent xmlns:mc="http://schemas.openxmlformats.org/markup-compatibility/2006">
    <mc:Choice xmlns:p14="http://schemas.microsoft.com/office/powerpoint/2010/main" Requires="p14">
      <p:transition spd="slow" p14:dur="2000" advTm="27895"/>
    </mc:Choice>
    <mc:Fallback>
      <p:transition spd="slow" advTm="2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Rubric for Grading the Thesis</a:t>
            </a:r>
          </a:p>
        </p:txBody>
      </p:sp>
      <p:sp>
        <p:nvSpPr>
          <p:cNvPr id="3" name="Content Placeholder 2"/>
          <p:cNvSpPr>
            <a:spLocks noGrp="1"/>
          </p:cNvSpPr>
          <p:nvPr>
            <p:ph idx="1"/>
          </p:nvPr>
        </p:nvSpPr>
        <p:spPr/>
        <p:txBody>
          <a:bodyPr/>
          <a:lstStyle/>
          <a:p>
            <a:r>
              <a:rPr lang="en-US" b="1" dirty="0"/>
              <a:t>Discussion</a:t>
            </a:r>
            <a:endParaRPr lang="en-US" dirty="0"/>
          </a:p>
          <a:p>
            <a:r>
              <a:rPr lang="en-US" dirty="0"/>
              <a:t>Does the discussion section situates the results of the research in the larger context of inquiry in the relevant research community?</a:t>
            </a:r>
          </a:p>
          <a:p>
            <a:r>
              <a:rPr lang="en-US" dirty="0"/>
              <a:t>Does the discussion section presents the strengths and limitations of the current study?</a:t>
            </a:r>
          </a:p>
          <a:p>
            <a:r>
              <a:rPr lang="en-US" dirty="0"/>
              <a:t>Does the thesis presents a conclusion section that succinctly summarized the key findings of the study?</a:t>
            </a:r>
          </a:p>
          <a:p>
            <a:r>
              <a:rPr lang="en-US" dirty="0"/>
              <a:t>Are the conclusions of this study justified by the evidence presented in the thesis?</a:t>
            </a:r>
          </a:p>
          <a:p>
            <a:r>
              <a:rPr lang="en-US" dirty="0"/>
              <a:t>Does the discussion section suggests potential directions for future research?</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0032573"/>
      </p:ext>
    </p:extLst>
  </p:cSld>
  <p:clrMapOvr>
    <a:masterClrMapping/>
  </p:clrMapOvr>
  <mc:AlternateContent xmlns:mc="http://schemas.openxmlformats.org/markup-compatibility/2006">
    <mc:Choice xmlns:p14="http://schemas.microsoft.com/office/powerpoint/2010/main" Requires="p14">
      <p:transition spd="slow" p14:dur="2000" advTm="33556"/>
    </mc:Choice>
    <mc:Fallback>
      <p:transition spd="slow" advTm="3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About “Plan B” MD Thesis?</a:t>
            </a:r>
            <a:endParaRPr lang="en-US" dirty="0"/>
          </a:p>
        </p:txBody>
      </p:sp>
      <p:sp>
        <p:nvSpPr>
          <p:cNvPr id="3" name="Content Placeholder 2"/>
          <p:cNvSpPr>
            <a:spLocks noGrp="1"/>
          </p:cNvSpPr>
          <p:nvPr>
            <p:ph idx="1"/>
          </p:nvPr>
        </p:nvSpPr>
        <p:spPr/>
        <p:txBody>
          <a:bodyPr/>
          <a:lstStyle/>
          <a:p>
            <a:pPr marL="0" indent="0">
              <a:buNone/>
            </a:pPr>
            <a:r>
              <a:rPr lang="en-US" dirty="0" smtClean="0"/>
              <a:t>Plan B Thesis</a:t>
            </a:r>
          </a:p>
          <a:p>
            <a:pPr lvl="1"/>
            <a:r>
              <a:rPr lang="en-US" dirty="0" smtClean="0"/>
              <a:t>Students completed the 4 month research block and either have negative data or no data </a:t>
            </a:r>
          </a:p>
          <a:p>
            <a:pPr lvl="1"/>
            <a:r>
              <a:rPr lang="en-US" dirty="0" smtClean="0"/>
              <a:t>These student have met with OMSR and were instructed to write up what they accomplished during the 4 month research block as a scientific paper. </a:t>
            </a:r>
          </a:p>
          <a:p>
            <a:pPr lvl="1"/>
            <a:r>
              <a:rPr lang="en-US" dirty="0" smtClean="0"/>
              <a:t>How to grade these? The thesis should have Abstract, Introduction and  Methods section as described above. For </a:t>
            </a:r>
            <a:r>
              <a:rPr lang="en-US" dirty="0"/>
              <a:t>the Results/Discussion section the students will replace </a:t>
            </a:r>
            <a:r>
              <a:rPr lang="en-US" dirty="0" smtClean="0"/>
              <a:t>it with </a:t>
            </a:r>
            <a:r>
              <a:rPr lang="en-US" dirty="0"/>
              <a:t>a comprehensive literature review of their research topic</a:t>
            </a:r>
            <a:r>
              <a:rPr lang="en-US" dirty="0" smtClean="0"/>
              <a:t>. You will not need to complete the Results/Discussion section for that review.</a:t>
            </a:r>
            <a:endParaRPr lang="en-US" dirty="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4807319"/>
      </p:ext>
    </p:extLst>
  </p:cSld>
  <p:clrMapOvr>
    <a:masterClrMapping/>
  </p:clrMapOvr>
  <mc:AlternateContent xmlns:mc="http://schemas.openxmlformats.org/markup-compatibility/2006">
    <mc:Choice xmlns:p14="http://schemas.microsoft.com/office/powerpoint/2010/main" Requires="p14">
      <p:transition spd="slow" p14:dur="2000" advTm="60383"/>
    </mc:Choice>
    <mc:Fallback>
      <p:transition spd="slow" advTm="6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Is this MD Thesis Exceptional?</a:t>
            </a:r>
            <a:endParaRPr lang="en-US" dirty="0"/>
          </a:p>
        </p:txBody>
      </p:sp>
      <p:sp>
        <p:nvSpPr>
          <p:cNvPr id="3" name="Content Placeholder 2"/>
          <p:cNvSpPr>
            <a:spLocks noGrp="1"/>
          </p:cNvSpPr>
          <p:nvPr>
            <p:ph idx="1"/>
          </p:nvPr>
        </p:nvSpPr>
        <p:spPr/>
        <p:txBody>
          <a:bodyPr/>
          <a:lstStyle/>
          <a:p>
            <a:r>
              <a:rPr lang="en-US" dirty="0" smtClean="0"/>
              <a:t>We would like to give honors to outstanding MD Thesis</a:t>
            </a:r>
          </a:p>
          <a:p>
            <a:pPr lvl="1"/>
            <a:r>
              <a:rPr lang="en-US" dirty="0" smtClean="0"/>
              <a:t>MSRO</a:t>
            </a:r>
            <a:r>
              <a:rPr lang="en-US" dirty="0" smtClean="0"/>
              <a:t> </a:t>
            </a:r>
            <a:r>
              <a:rPr lang="en-US" dirty="0" smtClean="0"/>
              <a:t>is contacting each Research Mentor to determine outstanding research</a:t>
            </a:r>
          </a:p>
          <a:p>
            <a:pPr lvl="2"/>
            <a:r>
              <a:rPr lang="en-US" dirty="0" smtClean="0"/>
              <a:t>( conducted &gt;4months research, student contributed intellectually, performed data analysis, significant role in study design, wrote IRB, worked independently, wrote the manuscript, first author on published manuscript)</a:t>
            </a:r>
          </a:p>
          <a:p>
            <a:pPr lvl="2"/>
            <a:endParaRPr lang="en-US" dirty="0"/>
          </a:p>
          <a:p>
            <a:pPr lvl="1"/>
            <a:r>
              <a:rPr lang="en-US" dirty="0" smtClean="0"/>
              <a:t>If you identify a MD Thesis that is written extremely well and is a comprehensive study please check the honors box and  OMRS will review the thesis for honors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4591233"/>
      </p:ext>
    </p:extLst>
  </p:cSld>
  <p:clrMapOvr>
    <a:masterClrMapping/>
  </p:clrMapOvr>
  <mc:AlternateContent xmlns:mc="http://schemas.openxmlformats.org/markup-compatibility/2006">
    <mc:Choice xmlns:p14="http://schemas.microsoft.com/office/powerpoint/2010/main" Requires="p14">
      <p:transition spd="slow" p14:dur="2000" advTm="75681"/>
    </mc:Choice>
    <mc:Fallback>
      <p:transition spd="slow" advTm="7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t>INSTRUCTIONS FOR SUBMITTING YOUR MEDICAL THESIS REVIEW</a:t>
            </a:r>
            <a:br>
              <a:rPr lang="en-US" sz="3200" dirty="0"/>
            </a:b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1</a:t>
            </a:r>
            <a:r>
              <a:rPr lang="en-US" dirty="0"/>
              <a:t>.      Cut and paste this URL: https://casemed.case.edu/msrreviewer/ into your web browser and enter your e-mail ID and password to log in.</a:t>
            </a:r>
          </a:p>
          <a:p>
            <a:r>
              <a:rPr lang="en-US" dirty="0"/>
              <a:t> 2.     You’ll see a screen with a welcome message to you, the list of students you’ve been assigned, the title of their theses, a link to their statement of roles and responsibilities, and a link to the thesis itself (in pdf or word format).</a:t>
            </a:r>
          </a:p>
          <a:p>
            <a:r>
              <a:rPr lang="en-US" dirty="0"/>
              <a:t> 3.     When you click on the student’s name, you’ll be sent to an interactive assessment form that you can use to complete your review.  The form has a series of yes/no questions, a prompt for your overall assessment, and a text box for open-ended comments (especially important to use if you feel revisions are needed in order for the thesis to meet requirements).</a:t>
            </a:r>
          </a:p>
          <a:p>
            <a:r>
              <a:rPr lang="en-US" dirty="0"/>
              <a:t> 4.     You can save your review as a draft, and come back to it later, if necessary (you’ll see the status of the review is now “Saved as Draft”).</a:t>
            </a:r>
          </a:p>
          <a:p>
            <a:r>
              <a:rPr lang="en-US" dirty="0"/>
              <a:t> 5.     Once you have finished your review and are ready to submit it as a final review, click on the Submit Final button.  It will prompt you to see if you are actually ready to submit the review as final.  Once you have done this, the status of the submission will change to the date on which you submitted your review.</a:t>
            </a:r>
          </a:p>
          <a:p>
            <a:r>
              <a:rPr lang="en-US" dirty="0"/>
              <a:t> 6.     After final submission, when you click on the student’s name, you will be provided a printable version of the completed assessment form.</a:t>
            </a:r>
          </a:p>
          <a:p>
            <a:r>
              <a:rPr lang="en-US" dirty="0"/>
              <a:t> 7.     The student will receive an e-mail indicating your overall assessment and any comments made.  You will not be identified as a reviewer.</a:t>
            </a:r>
          </a:p>
          <a:p>
            <a:r>
              <a:rPr lang="en-US" dirty="0"/>
              <a:t> </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7857717"/>
      </p:ext>
    </p:extLst>
  </p:cSld>
  <p:clrMapOvr>
    <a:masterClrMapping/>
  </p:clrMapOvr>
  <mc:AlternateContent xmlns:mc="http://schemas.openxmlformats.org/markup-compatibility/2006">
    <mc:Choice xmlns:p14="http://schemas.microsoft.com/office/powerpoint/2010/main" Requires="p14">
      <p:transition spd="slow" p14:dur="2000" advTm="136308"/>
    </mc:Choice>
    <mc:Fallback>
      <p:transition spd="slow" advTm="13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4" name="Rectangle 3"/>
          <p:cNvSpPr/>
          <p:nvPr/>
        </p:nvSpPr>
        <p:spPr>
          <a:xfrm>
            <a:off x="1162556" y="2015667"/>
            <a:ext cx="6096000" cy="3139321"/>
          </a:xfrm>
          <a:prstGeom prst="rect">
            <a:avLst/>
          </a:prstGeom>
        </p:spPr>
        <p:txBody>
          <a:bodyPr>
            <a:spAutoFit/>
          </a:bodyPr>
          <a:lstStyle/>
          <a:p>
            <a:r>
              <a:rPr lang="en-US" altLang="en-US" b="1" dirty="0" smtClean="0">
                <a:solidFill>
                  <a:srgbClr val="0D0D0D"/>
                </a:solidFill>
              </a:rPr>
              <a:t>Colleen </a:t>
            </a:r>
            <a:r>
              <a:rPr lang="en-US" altLang="en-US" b="1" dirty="0" err="1" smtClean="0">
                <a:solidFill>
                  <a:srgbClr val="0D0D0D"/>
                </a:solidFill>
              </a:rPr>
              <a:t>Croniger</a:t>
            </a:r>
            <a:endParaRPr lang="en-US" altLang="en-US" b="1" dirty="0">
              <a:solidFill>
                <a:srgbClr val="0D0D0D"/>
              </a:solidFill>
            </a:endParaRPr>
          </a:p>
          <a:p>
            <a:r>
              <a:rPr lang="en-US" altLang="en-US" b="1" dirty="0">
                <a:solidFill>
                  <a:srgbClr val="0D0D0D"/>
                </a:solidFill>
              </a:rPr>
              <a:t>Assistant Dean </a:t>
            </a:r>
            <a:r>
              <a:rPr lang="en-US" altLang="en-US" b="1" dirty="0" smtClean="0">
                <a:solidFill>
                  <a:srgbClr val="0D0D0D"/>
                </a:solidFill>
              </a:rPr>
              <a:t>for Medical </a:t>
            </a:r>
            <a:r>
              <a:rPr lang="en-US" altLang="en-US" b="1" dirty="0">
                <a:solidFill>
                  <a:srgbClr val="0D0D0D"/>
                </a:solidFill>
              </a:rPr>
              <a:t>Student Research</a:t>
            </a:r>
          </a:p>
          <a:p>
            <a:r>
              <a:rPr lang="en-US" altLang="en-US" b="1" dirty="0" smtClean="0">
                <a:solidFill>
                  <a:srgbClr val="0D0D0D"/>
                </a:solidFill>
              </a:rPr>
              <a:t>cmc6@case.edu</a:t>
            </a:r>
            <a:endParaRPr lang="en-US" altLang="en-US" b="1" dirty="0">
              <a:solidFill>
                <a:srgbClr val="0D0D0D"/>
              </a:solidFill>
            </a:endParaRPr>
          </a:p>
          <a:p>
            <a:r>
              <a:rPr lang="en-US" altLang="en-US" b="1" dirty="0" smtClean="0">
                <a:solidFill>
                  <a:srgbClr val="0D0D0D"/>
                </a:solidFill>
              </a:rPr>
              <a:t>BRB 925/E421D</a:t>
            </a:r>
          </a:p>
          <a:p>
            <a:r>
              <a:rPr lang="en-US" altLang="en-US" b="1" dirty="0" smtClean="0">
                <a:solidFill>
                  <a:srgbClr val="0D0D0D"/>
                </a:solidFill>
              </a:rPr>
              <a:t>216-368-4967</a:t>
            </a:r>
          </a:p>
          <a:p>
            <a:endParaRPr lang="en-US" altLang="en-US" b="1" dirty="0">
              <a:solidFill>
                <a:srgbClr val="0D0D0D"/>
              </a:solidFill>
            </a:endParaRPr>
          </a:p>
          <a:p>
            <a:r>
              <a:rPr lang="en-US" altLang="en-US" b="1" dirty="0" smtClean="0">
                <a:solidFill>
                  <a:srgbClr val="0D0D0D"/>
                </a:solidFill>
              </a:rPr>
              <a:t>Sharon Callahan</a:t>
            </a:r>
          </a:p>
          <a:p>
            <a:r>
              <a:rPr lang="en-US" altLang="en-US" b="1" dirty="0" smtClean="0">
                <a:solidFill>
                  <a:srgbClr val="0D0D0D"/>
                </a:solidFill>
              </a:rPr>
              <a:t>Administrative Director</a:t>
            </a:r>
            <a:r>
              <a:rPr lang="en-US" altLang="en-US" b="1" dirty="0">
                <a:solidFill>
                  <a:srgbClr val="0D0D0D"/>
                </a:solidFill>
              </a:rPr>
              <a:t>, Office </a:t>
            </a:r>
            <a:r>
              <a:rPr lang="en-US" altLang="en-US" b="1" dirty="0" smtClean="0">
                <a:solidFill>
                  <a:srgbClr val="0D0D0D"/>
                </a:solidFill>
              </a:rPr>
              <a:t>of Medical </a:t>
            </a:r>
            <a:r>
              <a:rPr lang="en-US" altLang="en-US" b="1" dirty="0">
                <a:solidFill>
                  <a:srgbClr val="0D0D0D"/>
                </a:solidFill>
              </a:rPr>
              <a:t>Student Research</a:t>
            </a:r>
          </a:p>
          <a:p>
            <a:r>
              <a:rPr lang="en-US" altLang="en-US" b="1" dirty="0" smtClean="0">
                <a:solidFill>
                  <a:srgbClr val="0D0D0D"/>
                </a:solidFill>
              </a:rPr>
              <a:t>Robbins </a:t>
            </a:r>
            <a:r>
              <a:rPr lang="en-US" altLang="en-US" b="1" dirty="0">
                <a:solidFill>
                  <a:srgbClr val="0D0D0D"/>
                </a:solidFill>
              </a:rPr>
              <a:t>E421J</a:t>
            </a:r>
          </a:p>
          <a:p>
            <a:r>
              <a:rPr lang="en-US" altLang="en-US" b="1" dirty="0" smtClean="0">
                <a:solidFill>
                  <a:srgbClr val="0D0D0D"/>
                </a:solidFill>
              </a:rPr>
              <a:t>216-368-6972</a:t>
            </a:r>
            <a:endParaRPr lang="en-US" altLang="en-US" b="1" dirty="0">
              <a:solidFill>
                <a:srgbClr val="0D0D0D"/>
              </a:solidFill>
            </a:endParaRPr>
          </a:p>
          <a:p>
            <a:endParaRPr lang="en-US" altLang="en-US" b="1" dirty="0">
              <a:solidFill>
                <a:srgbClr val="0D0D0D"/>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129" y="2015667"/>
            <a:ext cx="3336970" cy="38478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425511"/>
      </p:ext>
    </p:extLst>
  </p:cSld>
  <p:clrMapOvr>
    <a:masterClrMapping/>
  </p:clrMapOvr>
  <mc:AlternateContent xmlns:mc="http://schemas.openxmlformats.org/markup-compatibility/2006">
    <mc:Choice xmlns:p14="http://schemas.microsoft.com/office/powerpoint/2010/main" Requires="p14">
      <p:transition spd="slow" p14:dur="2000" advTm="31307"/>
    </mc:Choice>
    <mc:Fallback>
      <p:transition spd="slow" advTm="3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 For Reviewing MD Thesis!</a:t>
            </a:r>
            <a:endParaRPr lang="en-US" dirty="0"/>
          </a:p>
        </p:txBody>
      </p:sp>
      <p:sp>
        <p:nvSpPr>
          <p:cNvPr id="3" name="Content Placeholder 2"/>
          <p:cNvSpPr>
            <a:spLocks noGrp="1"/>
          </p:cNvSpPr>
          <p:nvPr>
            <p:ph idx="1"/>
          </p:nvPr>
        </p:nvSpPr>
        <p:spPr/>
        <p:txBody>
          <a:bodyPr/>
          <a:lstStyle/>
          <a:p>
            <a:r>
              <a:rPr lang="en-US" dirty="0" err="1" smtClean="0"/>
              <a:t>FacTrack</a:t>
            </a:r>
            <a:r>
              <a:rPr lang="en-US" dirty="0" smtClean="0"/>
              <a:t> System</a:t>
            </a:r>
          </a:p>
          <a:p>
            <a:pPr lvl="1"/>
            <a:r>
              <a:rPr lang="en-US" dirty="0" smtClean="0"/>
              <a:t>Reviewing thesis counts for MD teaching hours (1 thesis= 2 hours teaching time)</a:t>
            </a:r>
          </a:p>
          <a:p>
            <a:pPr lvl="1"/>
            <a:r>
              <a:rPr lang="en-US" dirty="0" smtClean="0"/>
              <a:t>OMSR will report to </a:t>
            </a:r>
            <a:r>
              <a:rPr lang="en-US" dirty="0" err="1" smtClean="0"/>
              <a:t>FacTrack</a:t>
            </a:r>
            <a:r>
              <a:rPr lang="en-US" dirty="0" smtClean="0"/>
              <a:t> System the number of theses reviewed (report goes to your Chair)</a:t>
            </a:r>
          </a:p>
          <a:p>
            <a:pPr lvl="1"/>
            <a:endParaRPr lang="en-US" dirty="0"/>
          </a:p>
          <a:p>
            <a:r>
              <a:rPr lang="en-US" dirty="0" smtClean="0"/>
              <a:t>Overview</a:t>
            </a:r>
          </a:p>
          <a:p>
            <a:pPr lvl="1"/>
            <a:r>
              <a:rPr lang="en-US" dirty="0" smtClean="0"/>
              <a:t>What is the research requirement for medical students</a:t>
            </a:r>
          </a:p>
          <a:p>
            <a:pPr lvl="1"/>
            <a:r>
              <a:rPr lang="en-US" dirty="0" smtClean="0"/>
              <a:t>General guidelines for writing the MD Thesis</a:t>
            </a:r>
          </a:p>
          <a:p>
            <a:pPr lvl="1"/>
            <a:r>
              <a:rPr lang="en-US" dirty="0" smtClean="0"/>
              <a:t>Rubric for grading Thesis</a:t>
            </a:r>
          </a:p>
          <a:p>
            <a:pPr lvl="1"/>
            <a:r>
              <a:rPr lang="en-US" dirty="0" smtClean="0"/>
              <a:t>How to access the MD Thesis for review</a:t>
            </a:r>
          </a:p>
          <a:p>
            <a:pPr lvl="1"/>
            <a:endParaRPr lang="en-US" dirty="0"/>
          </a:p>
          <a:p>
            <a:r>
              <a:rPr lang="en-US" b="1" dirty="0" smtClean="0"/>
              <a:t>Reviews Due </a:t>
            </a:r>
            <a:r>
              <a:rPr lang="en-US" b="1" dirty="0" smtClean="0"/>
              <a:t>Third </a:t>
            </a:r>
            <a:r>
              <a:rPr lang="en-US" b="1" dirty="0" smtClean="0"/>
              <a:t>Friday April</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176552"/>
      </p:ext>
    </p:extLst>
  </p:cSld>
  <p:clrMapOvr>
    <a:masterClrMapping/>
  </p:clrMapOvr>
  <mc:AlternateContent xmlns:mc="http://schemas.openxmlformats.org/markup-compatibility/2006">
    <mc:Choice xmlns:p14="http://schemas.microsoft.com/office/powerpoint/2010/main" Requires="p14">
      <p:transition spd="slow" p14:dur="2000" advTm="61360"/>
    </mc:Choice>
    <mc:Fallback>
      <p:transition spd="slow" advTm="6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Research and Scholarship</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2800" dirty="0" smtClean="0"/>
              <a:t>Why is there a  requirement for the MD Thesis?</a:t>
            </a:r>
          </a:p>
          <a:p>
            <a:r>
              <a:rPr lang="en-US" dirty="0" smtClean="0"/>
              <a:t>This </a:t>
            </a:r>
            <a:r>
              <a:rPr lang="en-US" dirty="0"/>
              <a:t>experience is considered an important and essential phase of </a:t>
            </a:r>
            <a:r>
              <a:rPr lang="en-US" dirty="0" smtClean="0"/>
              <a:t>our </a:t>
            </a:r>
            <a:r>
              <a:rPr lang="en-US" dirty="0"/>
              <a:t>curriculum which is designed to promote the development of critical judgment, habits of self-education and imagination, as well as the acquisition of knowledge and research skills. </a:t>
            </a:r>
            <a:r>
              <a:rPr lang="en-US" dirty="0" smtClean="0"/>
              <a:t>Completing a MD thesis also can give you a competitive edge when applying for residency.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4528805"/>
      </p:ext>
    </p:extLst>
  </p:cSld>
  <p:clrMapOvr>
    <a:masterClrMapping/>
  </p:clrMapOvr>
  <mc:AlternateContent xmlns:mc="http://schemas.openxmlformats.org/markup-compatibility/2006">
    <mc:Choice xmlns:p14="http://schemas.microsoft.com/office/powerpoint/2010/main" Requires="p14">
      <p:transition spd="slow" p14:dur="2000" advTm="38731"/>
    </mc:Choice>
    <mc:Fallback>
      <p:transition spd="slow" advTm="3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297454" y="803196"/>
            <a:ext cx="10354962" cy="604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Text Box 21"/>
          <p:cNvSpPr txBox="1">
            <a:spLocks noChangeArrowheads="1"/>
          </p:cNvSpPr>
          <p:nvPr/>
        </p:nvSpPr>
        <p:spPr bwMode="auto">
          <a:xfrm>
            <a:off x="2188720" y="293959"/>
            <a:ext cx="93070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000000"/>
                </a:solidFill>
                <a:cs typeface="Arial" panose="020B0604020202020204" pitchFamily="34" charset="0"/>
              </a:rPr>
              <a:t>Medical Student </a:t>
            </a:r>
            <a:r>
              <a:rPr lang="en-US" altLang="en-US" sz="3600" b="1" dirty="0" smtClean="0">
                <a:solidFill>
                  <a:srgbClr val="000000"/>
                </a:solidFill>
                <a:cs typeface="Arial" panose="020B0604020202020204" pitchFamily="34" charset="0"/>
              </a:rPr>
              <a:t>Research Block </a:t>
            </a:r>
            <a:r>
              <a:rPr lang="en-US" altLang="en-US" sz="3600" b="1" dirty="0">
                <a:solidFill>
                  <a:srgbClr val="000000"/>
                </a:solidFill>
                <a:cs typeface="Arial" panose="020B0604020202020204" pitchFamily="34" charset="0"/>
              </a:rPr>
              <a:t>Timeline</a:t>
            </a:r>
          </a:p>
        </p:txBody>
      </p:sp>
      <p:grpSp>
        <p:nvGrpSpPr>
          <p:cNvPr id="4099" name="Group 1"/>
          <p:cNvGrpSpPr>
            <a:grpSpLocks/>
          </p:cNvGrpSpPr>
          <p:nvPr/>
        </p:nvGrpSpPr>
        <p:grpSpPr bwMode="auto">
          <a:xfrm>
            <a:off x="2168388" y="925284"/>
            <a:ext cx="8098476" cy="5697940"/>
            <a:chOff x="381000" y="693219"/>
            <a:chExt cx="8098252" cy="5697715"/>
          </a:xfrm>
        </p:grpSpPr>
        <p:sp>
          <p:nvSpPr>
            <p:cNvPr id="4101" name="Rectangle 38"/>
            <p:cNvSpPr>
              <a:spLocks noChangeArrowheads="1"/>
            </p:cNvSpPr>
            <p:nvPr/>
          </p:nvSpPr>
          <p:spPr bwMode="auto">
            <a:xfrm>
              <a:off x="6545258" y="2762257"/>
              <a:ext cx="1808162" cy="285744"/>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100">
                <a:solidFill>
                  <a:srgbClr val="000000"/>
                </a:solidFill>
                <a:latin typeface="Calibri" panose="020F0502020204030204" pitchFamily="34" charset="0"/>
              </a:endParaRPr>
            </a:p>
          </p:txBody>
        </p:sp>
        <p:sp>
          <p:nvSpPr>
            <p:cNvPr id="4102" name="Rectangle 37"/>
            <p:cNvSpPr>
              <a:spLocks noChangeArrowheads="1"/>
            </p:cNvSpPr>
            <p:nvPr/>
          </p:nvSpPr>
          <p:spPr bwMode="auto">
            <a:xfrm>
              <a:off x="4703763" y="2762257"/>
              <a:ext cx="1820859" cy="285744"/>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100">
                <a:solidFill>
                  <a:srgbClr val="000000"/>
                </a:solidFill>
                <a:latin typeface="Calibri" panose="020F0502020204030204" pitchFamily="34" charset="0"/>
              </a:endParaRPr>
            </a:p>
          </p:txBody>
        </p:sp>
        <p:sp>
          <p:nvSpPr>
            <p:cNvPr id="4103" name="Rectangle 35"/>
            <p:cNvSpPr>
              <a:spLocks noChangeArrowheads="1"/>
            </p:cNvSpPr>
            <p:nvPr/>
          </p:nvSpPr>
          <p:spPr bwMode="auto">
            <a:xfrm>
              <a:off x="2884487" y="2781300"/>
              <a:ext cx="1811337" cy="266700"/>
            </a:xfrm>
            <a:prstGeom prst="rect">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100">
                <a:solidFill>
                  <a:schemeClr val="bg1"/>
                </a:solidFill>
                <a:latin typeface="Calibri" panose="020F0502020204030204" pitchFamily="34" charset="0"/>
              </a:endParaRPr>
            </a:p>
          </p:txBody>
        </p:sp>
        <p:sp>
          <p:nvSpPr>
            <p:cNvPr id="4104" name="Rectangle 33"/>
            <p:cNvSpPr>
              <a:spLocks noChangeArrowheads="1"/>
            </p:cNvSpPr>
            <p:nvPr/>
          </p:nvSpPr>
          <p:spPr bwMode="auto">
            <a:xfrm>
              <a:off x="1074738" y="2771775"/>
              <a:ext cx="1809749" cy="276226"/>
            </a:xfrm>
            <a:prstGeom prst="rect">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100">
                <a:solidFill>
                  <a:srgbClr val="000000"/>
                </a:solidFill>
                <a:latin typeface="Calibri" panose="020F0502020204030204" pitchFamily="34" charset="0"/>
              </a:endParaRPr>
            </a:p>
          </p:txBody>
        </p:sp>
        <p:sp>
          <p:nvSpPr>
            <p:cNvPr id="4105" name="Line 4"/>
            <p:cNvSpPr>
              <a:spLocks noChangeShapeType="1"/>
            </p:cNvSpPr>
            <p:nvPr/>
          </p:nvSpPr>
          <p:spPr bwMode="auto">
            <a:xfrm>
              <a:off x="1042546" y="3042899"/>
              <a:ext cx="7391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 name="Line 6"/>
            <p:cNvSpPr>
              <a:spLocks noChangeShapeType="1"/>
            </p:cNvSpPr>
            <p:nvPr/>
          </p:nvSpPr>
          <p:spPr bwMode="auto">
            <a:xfrm>
              <a:off x="1066800" y="2971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 name="Line 7"/>
            <p:cNvSpPr>
              <a:spLocks noChangeShapeType="1"/>
            </p:cNvSpPr>
            <p:nvPr/>
          </p:nvSpPr>
          <p:spPr bwMode="auto">
            <a:xfrm>
              <a:off x="2895600" y="2971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 name="Line 8"/>
            <p:cNvSpPr>
              <a:spLocks noChangeShapeType="1"/>
            </p:cNvSpPr>
            <p:nvPr/>
          </p:nvSpPr>
          <p:spPr bwMode="auto">
            <a:xfrm>
              <a:off x="4724400" y="2971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9" name="Line 9"/>
            <p:cNvSpPr>
              <a:spLocks noChangeShapeType="1"/>
            </p:cNvSpPr>
            <p:nvPr/>
          </p:nvSpPr>
          <p:spPr bwMode="auto">
            <a:xfrm>
              <a:off x="6553200" y="2971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 name="Line 10"/>
            <p:cNvSpPr>
              <a:spLocks noChangeShapeType="1"/>
            </p:cNvSpPr>
            <p:nvPr/>
          </p:nvSpPr>
          <p:spPr bwMode="auto">
            <a:xfrm>
              <a:off x="8382000" y="2971800"/>
              <a:ext cx="0" cy="152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1" name="Text Box 11"/>
            <p:cNvSpPr txBox="1">
              <a:spLocks noChangeArrowheads="1"/>
            </p:cNvSpPr>
            <p:nvPr/>
          </p:nvSpPr>
          <p:spPr bwMode="auto">
            <a:xfrm>
              <a:off x="1543050" y="2781300"/>
              <a:ext cx="1350965" cy="26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dirty="0">
                  <a:solidFill>
                    <a:srgbClr val="000000"/>
                  </a:solidFill>
                  <a:latin typeface="Calibri" panose="020F0502020204030204" pitchFamily="34" charset="0"/>
                </a:rPr>
                <a:t>Year 1</a:t>
              </a:r>
            </a:p>
          </p:txBody>
        </p:sp>
        <p:sp>
          <p:nvSpPr>
            <p:cNvPr id="4112" name="Text Box 12"/>
            <p:cNvSpPr txBox="1">
              <a:spLocks noChangeArrowheads="1"/>
            </p:cNvSpPr>
            <p:nvPr/>
          </p:nvSpPr>
          <p:spPr bwMode="auto">
            <a:xfrm>
              <a:off x="3243168" y="2784653"/>
              <a:ext cx="1325563" cy="26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dirty="0">
                  <a:solidFill>
                    <a:schemeClr val="bg1"/>
                  </a:solidFill>
                  <a:latin typeface="Calibri" panose="020F0502020204030204" pitchFamily="34" charset="0"/>
                </a:rPr>
                <a:t>Year 2</a:t>
              </a:r>
            </a:p>
          </p:txBody>
        </p:sp>
        <p:sp>
          <p:nvSpPr>
            <p:cNvPr id="4113" name="Text Box 13"/>
            <p:cNvSpPr txBox="1">
              <a:spLocks noChangeArrowheads="1"/>
            </p:cNvSpPr>
            <p:nvPr/>
          </p:nvSpPr>
          <p:spPr bwMode="auto">
            <a:xfrm>
              <a:off x="5419140" y="2757156"/>
              <a:ext cx="8477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dirty="0">
                  <a:solidFill>
                    <a:srgbClr val="000000"/>
                  </a:solidFill>
                  <a:latin typeface="Calibri" panose="020F0502020204030204" pitchFamily="34" charset="0"/>
                </a:rPr>
                <a:t>Year 3</a:t>
              </a:r>
            </a:p>
          </p:txBody>
        </p:sp>
        <p:sp>
          <p:nvSpPr>
            <p:cNvPr id="4114" name="Text Box 14"/>
            <p:cNvSpPr txBox="1">
              <a:spLocks noChangeArrowheads="1"/>
            </p:cNvSpPr>
            <p:nvPr/>
          </p:nvSpPr>
          <p:spPr bwMode="auto">
            <a:xfrm>
              <a:off x="7143750" y="2771258"/>
              <a:ext cx="781050" cy="26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dirty="0">
                  <a:solidFill>
                    <a:srgbClr val="000000"/>
                  </a:solidFill>
                  <a:latin typeface="Calibri" panose="020F0502020204030204" pitchFamily="34" charset="0"/>
                </a:rPr>
                <a:t>Year 4</a:t>
              </a:r>
            </a:p>
          </p:txBody>
        </p:sp>
        <p:sp>
          <p:nvSpPr>
            <p:cNvPr id="4115" name="AutoShape 15"/>
            <p:cNvSpPr>
              <a:spLocks noChangeArrowheads="1"/>
            </p:cNvSpPr>
            <p:nvPr/>
          </p:nvSpPr>
          <p:spPr bwMode="auto">
            <a:xfrm>
              <a:off x="381000" y="3581400"/>
              <a:ext cx="1143000" cy="1066800"/>
            </a:xfrm>
            <a:prstGeom prst="wedgeRoundRectCallout">
              <a:avLst>
                <a:gd name="adj1" fmla="val 31250"/>
                <a:gd name="adj2" fmla="val -93898"/>
                <a:gd name="adj3" fmla="val 16667"/>
              </a:avLst>
            </a:prstGeom>
            <a:no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a:solidFill>
                    <a:srgbClr val="000000"/>
                  </a:solidFill>
                  <a:latin typeface="Calibri" panose="020F0502020204030204" pitchFamily="34" charset="0"/>
                </a:rPr>
                <a:t>Begin investigating areas of research interest </a:t>
              </a:r>
            </a:p>
          </p:txBody>
        </p:sp>
        <p:sp>
          <p:nvSpPr>
            <p:cNvPr id="4116" name="AutoShape 17"/>
            <p:cNvSpPr>
              <a:spLocks noChangeArrowheads="1"/>
            </p:cNvSpPr>
            <p:nvPr/>
          </p:nvSpPr>
          <p:spPr bwMode="auto">
            <a:xfrm>
              <a:off x="1600200" y="3505200"/>
              <a:ext cx="1447800" cy="1371600"/>
            </a:xfrm>
            <a:prstGeom prst="wedgeRoundRectCallout">
              <a:avLst>
                <a:gd name="adj1" fmla="val -41120"/>
                <a:gd name="adj2" fmla="val -81134"/>
                <a:gd name="adj3" fmla="val 16667"/>
              </a:avLst>
            </a:prstGeom>
            <a:no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a:solidFill>
                    <a:srgbClr val="000000"/>
                  </a:solidFill>
                  <a:latin typeface="Calibri" panose="020F0502020204030204" pitchFamily="34" charset="0"/>
                </a:rPr>
                <a:t>Contact potential mentors for the summer with the idea of a project that leads into the research block in year 3. </a:t>
              </a:r>
            </a:p>
          </p:txBody>
        </p:sp>
        <p:sp>
          <p:nvSpPr>
            <p:cNvPr id="4117" name="AutoShape 19"/>
            <p:cNvSpPr>
              <a:spLocks noChangeArrowheads="1"/>
            </p:cNvSpPr>
            <p:nvPr/>
          </p:nvSpPr>
          <p:spPr bwMode="auto">
            <a:xfrm>
              <a:off x="381000" y="1182229"/>
              <a:ext cx="2253344" cy="1246414"/>
            </a:xfrm>
            <a:prstGeom prst="wedgeRoundRectCallout">
              <a:avLst>
                <a:gd name="adj1" fmla="val -1806"/>
                <a:gd name="adj2" fmla="val 68843"/>
                <a:gd name="adj3" fmla="val 16667"/>
              </a:avLst>
            </a:prstGeom>
            <a:no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a:solidFill>
                    <a:srgbClr val="000000"/>
                  </a:solidFill>
                  <a:latin typeface="Calibri" panose="020F0502020204030204" pitchFamily="34" charset="0"/>
                </a:rPr>
                <a:t>Decide on a mentor for the summer and submit IRB applications &amp; funding applications.</a:t>
              </a:r>
            </a:p>
          </p:txBody>
        </p:sp>
        <p:sp>
          <p:nvSpPr>
            <p:cNvPr id="4118" name="AutoShape 22"/>
            <p:cNvSpPr>
              <a:spLocks noChangeArrowheads="1"/>
            </p:cNvSpPr>
            <p:nvPr/>
          </p:nvSpPr>
          <p:spPr bwMode="auto">
            <a:xfrm>
              <a:off x="2667000" y="1868028"/>
              <a:ext cx="1143000" cy="533400"/>
            </a:xfrm>
            <a:prstGeom prst="wedgeRoundRectCallout">
              <a:avLst>
                <a:gd name="adj1" fmla="val -30278"/>
                <a:gd name="adj2" fmla="val 151190"/>
                <a:gd name="adj3" fmla="val 16667"/>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a:solidFill>
                    <a:srgbClr val="000000"/>
                  </a:solidFill>
                  <a:latin typeface="Calibri" panose="020F0502020204030204" pitchFamily="34" charset="0"/>
                </a:rPr>
                <a:t>SUMMER RESEARCH</a:t>
              </a:r>
            </a:p>
          </p:txBody>
        </p:sp>
        <p:sp>
          <p:nvSpPr>
            <p:cNvPr id="4120" name="AutoShape 24"/>
            <p:cNvSpPr>
              <a:spLocks noChangeArrowheads="1"/>
            </p:cNvSpPr>
            <p:nvPr/>
          </p:nvSpPr>
          <p:spPr bwMode="auto">
            <a:xfrm>
              <a:off x="3770174" y="693219"/>
              <a:ext cx="1592737" cy="1715018"/>
            </a:xfrm>
            <a:prstGeom prst="wedgeRoundRectCallout">
              <a:avLst>
                <a:gd name="adj1" fmla="val -52884"/>
                <a:gd name="adj2" fmla="val 71181"/>
                <a:gd name="adj3" fmla="val 16667"/>
              </a:avLst>
            </a:prstGeom>
            <a:solidFill>
              <a:srgbClr val="007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dirty="0" smtClean="0">
                  <a:solidFill>
                    <a:schemeClr val="bg1"/>
                  </a:solidFill>
                  <a:latin typeface="Calibri" panose="020F0502020204030204" pitchFamily="34" charset="0"/>
                </a:rPr>
                <a:t>Submit:</a:t>
              </a:r>
            </a:p>
            <a:p>
              <a:pPr marL="228600" indent="-228600" eaLnBrk="1" hangingPunct="1">
                <a:buAutoNum type="arabicPeriod"/>
              </a:pPr>
              <a:r>
                <a:rPr lang="en-US" altLang="en-US" sz="1100" dirty="0">
                  <a:solidFill>
                    <a:schemeClr val="bg1"/>
                  </a:solidFill>
                  <a:latin typeface="Calibri" panose="020F0502020204030204" pitchFamily="34" charset="0"/>
                </a:rPr>
                <a:t>R</a:t>
              </a:r>
              <a:r>
                <a:rPr lang="en-US" altLang="en-US" sz="1100" dirty="0" smtClean="0">
                  <a:solidFill>
                    <a:schemeClr val="bg1"/>
                  </a:solidFill>
                  <a:latin typeface="Calibri" panose="020F0502020204030204" pitchFamily="34" charset="0"/>
                </a:rPr>
                <a:t>esearch proposal </a:t>
              </a:r>
              <a:endParaRPr lang="en-US" altLang="en-US" sz="1100" dirty="0">
                <a:solidFill>
                  <a:schemeClr val="bg1"/>
                </a:solidFill>
                <a:latin typeface="Calibri" panose="020F0502020204030204" pitchFamily="34" charset="0"/>
              </a:endParaRPr>
            </a:p>
            <a:p>
              <a:pPr marL="228600" indent="-228600" eaLnBrk="1" hangingPunct="1">
                <a:buAutoNum type="arabicPeriod"/>
              </a:pPr>
              <a:r>
                <a:rPr lang="en-US" altLang="en-US" sz="1100" dirty="0" smtClean="0">
                  <a:solidFill>
                    <a:schemeClr val="bg1"/>
                  </a:solidFill>
                  <a:latin typeface="Calibri" panose="020F0502020204030204" pitchFamily="34" charset="0"/>
                </a:rPr>
                <a:t>Start credentialing process</a:t>
              </a:r>
            </a:p>
            <a:p>
              <a:pPr marL="228600" indent="-228600" eaLnBrk="1" hangingPunct="1">
                <a:buAutoNum type="arabicPeriod"/>
              </a:pPr>
              <a:r>
                <a:rPr lang="en-US" altLang="en-US" sz="1100" dirty="0" smtClean="0">
                  <a:solidFill>
                    <a:schemeClr val="bg1"/>
                  </a:solidFill>
                  <a:latin typeface="Calibri" panose="020F0502020204030204" pitchFamily="34" charset="0"/>
                </a:rPr>
                <a:t>Submit IRB or IACUC  applications</a:t>
              </a:r>
              <a:endParaRPr lang="en-US" altLang="en-US" sz="1100" dirty="0">
                <a:solidFill>
                  <a:schemeClr val="bg1"/>
                </a:solidFill>
                <a:latin typeface="Calibri" panose="020F0502020204030204" pitchFamily="34" charset="0"/>
              </a:endParaRPr>
            </a:p>
          </p:txBody>
        </p:sp>
        <p:sp>
          <p:nvSpPr>
            <p:cNvPr id="4122" name="Text Box 26"/>
            <p:cNvSpPr txBox="1">
              <a:spLocks noChangeArrowheads="1"/>
            </p:cNvSpPr>
            <p:nvPr/>
          </p:nvSpPr>
          <p:spPr bwMode="auto">
            <a:xfrm>
              <a:off x="5917303" y="3071813"/>
              <a:ext cx="518077" cy="26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b="1" dirty="0">
                  <a:solidFill>
                    <a:srgbClr val="000000"/>
                  </a:solidFill>
                  <a:latin typeface="Calibri" panose="020F0502020204030204" pitchFamily="34" charset="0"/>
                </a:rPr>
                <a:t>4 mo.</a:t>
              </a:r>
            </a:p>
          </p:txBody>
        </p:sp>
        <p:sp>
          <p:nvSpPr>
            <p:cNvPr id="4123" name="AutoShape 27"/>
            <p:cNvSpPr>
              <a:spLocks noChangeArrowheads="1"/>
            </p:cNvSpPr>
            <p:nvPr/>
          </p:nvSpPr>
          <p:spPr bwMode="auto">
            <a:xfrm>
              <a:off x="3354009" y="5313343"/>
              <a:ext cx="1832781" cy="1066800"/>
            </a:xfrm>
            <a:prstGeom prst="wedgeRoundRectCallout">
              <a:avLst>
                <a:gd name="adj1" fmla="val 73056"/>
                <a:gd name="adj2" fmla="val -213690"/>
                <a:gd name="adj3" fmla="val 16667"/>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100" dirty="0">
                <a:solidFill>
                  <a:srgbClr val="000000"/>
                </a:solidFill>
                <a:latin typeface="Calibri" panose="020F0502020204030204" pitchFamily="34" charset="0"/>
              </a:endParaRPr>
            </a:p>
          </p:txBody>
        </p:sp>
        <p:sp>
          <p:nvSpPr>
            <p:cNvPr id="4124" name="AutoShape 28"/>
            <p:cNvSpPr>
              <a:spLocks noChangeArrowheads="1"/>
            </p:cNvSpPr>
            <p:nvPr/>
          </p:nvSpPr>
          <p:spPr bwMode="auto">
            <a:xfrm flipH="1">
              <a:off x="5620304" y="4943134"/>
              <a:ext cx="1668116" cy="1447800"/>
            </a:xfrm>
            <a:prstGeom prst="wedgeRoundRectCallout">
              <a:avLst>
                <a:gd name="adj1" fmla="val -36250"/>
                <a:gd name="adj2" fmla="val -143861"/>
                <a:gd name="adj3" fmla="val 16667"/>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100" dirty="0">
                <a:solidFill>
                  <a:srgbClr val="000000"/>
                </a:solidFill>
                <a:latin typeface="Calibri" panose="020F0502020204030204" pitchFamily="34" charset="0"/>
              </a:endParaRPr>
            </a:p>
          </p:txBody>
        </p:sp>
        <p:sp>
          <p:nvSpPr>
            <p:cNvPr id="4126" name="AutoShape 30"/>
            <p:cNvSpPr>
              <a:spLocks noChangeArrowheads="1"/>
            </p:cNvSpPr>
            <p:nvPr/>
          </p:nvSpPr>
          <p:spPr bwMode="auto">
            <a:xfrm>
              <a:off x="7143750" y="1758457"/>
              <a:ext cx="1335502" cy="735879"/>
            </a:xfrm>
            <a:prstGeom prst="wedgeRoundRectCallout">
              <a:avLst>
                <a:gd name="adj1" fmla="val -37662"/>
                <a:gd name="adj2" fmla="val 80079"/>
                <a:gd name="adj3" fmla="val 16667"/>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dirty="0">
                  <a:solidFill>
                    <a:srgbClr val="000000"/>
                  </a:solidFill>
                  <a:latin typeface="Calibri" panose="020F0502020204030204" pitchFamily="34" charset="0"/>
                </a:rPr>
                <a:t>M.D. thesis due by </a:t>
              </a:r>
              <a:r>
                <a:rPr lang="en-US" altLang="en-US" sz="1100" dirty="0" smtClean="0">
                  <a:solidFill>
                    <a:srgbClr val="000000"/>
                  </a:solidFill>
                  <a:latin typeface="Calibri" panose="020F0502020204030204" pitchFamily="34" charset="0"/>
                </a:rPr>
                <a:t>February 28</a:t>
              </a:r>
              <a:r>
                <a:rPr lang="en-US" altLang="en-US" sz="1100" baseline="30000" dirty="0" smtClean="0">
                  <a:solidFill>
                    <a:srgbClr val="000000"/>
                  </a:solidFill>
                  <a:latin typeface="Calibri" panose="020F0502020204030204" pitchFamily="34" charset="0"/>
                </a:rPr>
                <a:t>th</a:t>
              </a:r>
              <a:r>
                <a:rPr lang="en-US" altLang="en-US" sz="1100" dirty="0" smtClean="0">
                  <a:solidFill>
                    <a:srgbClr val="000000"/>
                  </a:solidFill>
                  <a:latin typeface="Calibri" panose="020F0502020204030204" pitchFamily="34" charset="0"/>
                </a:rPr>
                <a:t> of </a:t>
              </a:r>
              <a:r>
                <a:rPr lang="en-US" altLang="en-US" sz="1100" dirty="0">
                  <a:solidFill>
                    <a:srgbClr val="000000"/>
                  </a:solidFill>
                  <a:latin typeface="Calibri" panose="020F0502020204030204" pitchFamily="34" charset="0"/>
                </a:rPr>
                <a:t>the 4</a:t>
              </a:r>
              <a:r>
                <a:rPr lang="en-US" altLang="en-US" sz="1100" baseline="30000" dirty="0">
                  <a:solidFill>
                    <a:srgbClr val="000000"/>
                  </a:solidFill>
                  <a:latin typeface="Calibri" panose="020F0502020204030204" pitchFamily="34" charset="0"/>
                </a:rPr>
                <a:t>th</a:t>
              </a:r>
              <a:r>
                <a:rPr lang="en-US" altLang="en-US" sz="1100" dirty="0">
                  <a:solidFill>
                    <a:srgbClr val="000000"/>
                  </a:solidFill>
                  <a:latin typeface="Calibri" panose="020F0502020204030204" pitchFamily="34" charset="0"/>
                </a:rPr>
                <a:t> year</a:t>
              </a:r>
            </a:p>
          </p:txBody>
        </p:sp>
        <p:sp>
          <p:nvSpPr>
            <p:cNvPr id="4128" name="AutoShape 43"/>
            <p:cNvSpPr>
              <a:spLocks noChangeArrowheads="1"/>
            </p:cNvSpPr>
            <p:nvPr/>
          </p:nvSpPr>
          <p:spPr bwMode="auto">
            <a:xfrm>
              <a:off x="7010400" y="3581400"/>
              <a:ext cx="1219200" cy="762000"/>
            </a:xfrm>
            <a:prstGeom prst="wedgeRoundRectCallout">
              <a:avLst>
                <a:gd name="adj1" fmla="val -25347"/>
                <a:gd name="adj2" fmla="val -116667"/>
                <a:gd name="adj3" fmla="val 16667"/>
              </a:avLst>
            </a:prstGeom>
            <a:no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dirty="0" err="1">
                  <a:solidFill>
                    <a:srgbClr val="000000"/>
                  </a:solidFill>
                  <a:latin typeface="Calibri" panose="020F0502020204030204" pitchFamily="34" charset="0"/>
                </a:rPr>
                <a:t>Lepow</a:t>
              </a:r>
              <a:r>
                <a:rPr lang="en-US" altLang="en-US" sz="1100" dirty="0">
                  <a:solidFill>
                    <a:srgbClr val="000000"/>
                  </a:solidFill>
                  <a:latin typeface="Calibri" panose="020F0502020204030204" pitchFamily="34" charset="0"/>
                </a:rPr>
                <a:t> Medical Student Research Day </a:t>
              </a:r>
            </a:p>
          </p:txBody>
        </p:sp>
        <p:grpSp>
          <p:nvGrpSpPr>
            <p:cNvPr id="4129" name="Group 51"/>
            <p:cNvGrpSpPr>
              <a:grpSpLocks/>
            </p:cNvGrpSpPr>
            <p:nvPr/>
          </p:nvGrpSpPr>
          <p:grpSpPr bwMode="auto">
            <a:xfrm>
              <a:off x="4916489" y="3309932"/>
              <a:ext cx="2211389" cy="276224"/>
              <a:chOff x="3097" y="2085"/>
              <a:chExt cx="1393" cy="174"/>
            </a:xfrm>
          </p:grpSpPr>
          <p:sp>
            <p:nvSpPr>
              <p:cNvPr id="4134" name="Rectangle 46"/>
              <p:cNvSpPr>
                <a:spLocks noChangeArrowheads="1"/>
              </p:cNvSpPr>
              <p:nvPr/>
            </p:nvSpPr>
            <p:spPr bwMode="auto">
              <a:xfrm>
                <a:off x="3097" y="2100"/>
                <a:ext cx="1393" cy="15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100">
                  <a:solidFill>
                    <a:srgbClr val="000000"/>
                  </a:solidFill>
                  <a:latin typeface="Calibri" panose="020F0502020204030204" pitchFamily="34" charset="0"/>
                </a:endParaRPr>
              </a:p>
            </p:txBody>
          </p:sp>
          <p:sp>
            <p:nvSpPr>
              <p:cNvPr id="4135" name="Text Box 50"/>
              <p:cNvSpPr txBox="1">
                <a:spLocks noChangeArrowheads="1"/>
              </p:cNvSpPr>
              <p:nvPr/>
            </p:nvSpPr>
            <p:spPr bwMode="auto">
              <a:xfrm>
                <a:off x="3176" y="2085"/>
                <a:ext cx="82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b="1" dirty="0">
                    <a:solidFill>
                      <a:srgbClr val="000000"/>
                    </a:solidFill>
                    <a:latin typeface="Calibri" panose="020F0502020204030204" pitchFamily="34" charset="0"/>
                  </a:rPr>
                  <a:t>RESEARCH BLOCK</a:t>
                </a:r>
              </a:p>
            </p:txBody>
          </p:sp>
        </p:grpSp>
        <p:sp>
          <p:nvSpPr>
            <p:cNvPr id="4130" name="AutoShape 43"/>
            <p:cNvSpPr>
              <a:spLocks noChangeArrowheads="1"/>
            </p:cNvSpPr>
            <p:nvPr/>
          </p:nvSpPr>
          <p:spPr bwMode="auto">
            <a:xfrm>
              <a:off x="5419140" y="1572100"/>
              <a:ext cx="1201740" cy="762000"/>
            </a:xfrm>
            <a:prstGeom prst="wedgeRoundRectCallout">
              <a:avLst>
                <a:gd name="adj1" fmla="val -24556"/>
                <a:gd name="adj2" fmla="val 103333"/>
                <a:gd name="adj3" fmla="val 16667"/>
              </a:avLst>
            </a:prstGeom>
            <a:solidFill>
              <a:schemeClr val="bg2"/>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100" dirty="0" err="1">
                  <a:solidFill>
                    <a:srgbClr val="000000"/>
                  </a:solidFill>
                  <a:latin typeface="Calibri" panose="020F0502020204030204" pitchFamily="34" charset="0"/>
                </a:rPr>
                <a:t>Lepow</a:t>
              </a:r>
              <a:r>
                <a:rPr lang="en-US" altLang="en-US" sz="1100" dirty="0">
                  <a:solidFill>
                    <a:srgbClr val="000000"/>
                  </a:solidFill>
                  <a:latin typeface="Calibri" panose="020F0502020204030204" pitchFamily="34" charset="0"/>
                </a:rPr>
                <a:t> Medical Student Research Day </a:t>
              </a:r>
            </a:p>
          </p:txBody>
        </p:sp>
      </p:grpSp>
      <p:pic>
        <p:nvPicPr>
          <p:cNvPr id="4100" name="Picture 7" descr="CWRU-SOM-blu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27" y="5660202"/>
            <a:ext cx="25638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512321" y="5373811"/>
            <a:ext cx="1295436" cy="830997"/>
          </a:xfrm>
          <a:prstGeom prst="rect">
            <a:avLst/>
          </a:prstGeom>
        </p:spPr>
        <p:txBody>
          <a:bodyPr wrap="square">
            <a:spAutoFit/>
          </a:bodyPr>
          <a:lstStyle/>
          <a:p>
            <a:r>
              <a:rPr lang="en-US" altLang="en-US" sz="1200" dirty="0">
                <a:solidFill>
                  <a:srgbClr val="000000"/>
                </a:solidFill>
                <a:latin typeface="Calibri" panose="020F0502020204030204" pitchFamily="34" charset="0"/>
              </a:rPr>
              <a:t> </a:t>
            </a:r>
            <a:r>
              <a:rPr lang="en-US" altLang="en-US" sz="1200" dirty="0" smtClean="0">
                <a:solidFill>
                  <a:srgbClr val="000000"/>
                </a:solidFill>
                <a:latin typeface="Calibri" panose="020F0502020204030204" pitchFamily="34" charset="0"/>
              </a:rPr>
              <a:t>Research </a:t>
            </a:r>
            <a:r>
              <a:rPr lang="en-US" altLang="en-US" sz="1200" dirty="0">
                <a:solidFill>
                  <a:srgbClr val="000000"/>
                </a:solidFill>
                <a:latin typeface="Calibri" panose="020F0502020204030204" pitchFamily="34" charset="0"/>
              </a:rPr>
              <a:t>progress </a:t>
            </a:r>
            <a:r>
              <a:rPr lang="en-US" altLang="en-US" sz="1200" dirty="0" smtClean="0">
                <a:solidFill>
                  <a:srgbClr val="000000"/>
                </a:solidFill>
                <a:latin typeface="Calibri" panose="020F0502020204030204" pitchFamily="34" charset="0"/>
              </a:rPr>
              <a:t>report #2 </a:t>
            </a:r>
            <a:r>
              <a:rPr lang="en-US" altLang="en-US" sz="1200" dirty="0">
                <a:solidFill>
                  <a:srgbClr val="000000"/>
                </a:solidFill>
                <a:latin typeface="Calibri" panose="020F0502020204030204" pitchFamily="34" charset="0"/>
              </a:rPr>
              <a:t>due at the end </a:t>
            </a:r>
            <a:r>
              <a:rPr lang="en-US" altLang="en-US" sz="1200" dirty="0" smtClean="0">
                <a:solidFill>
                  <a:srgbClr val="000000"/>
                </a:solidFill>
                <a:latin typeface="Calibri" panose="020F0502020204030204" pitchFamily="34" charset="0"/>
              </a:rPr>
              <a:t>of research block</a:t>
            </a:r>
            <a:endParaRPr lang="en-US" altLang="en-US" sz="1200" dirty="0">
              <a:solidFill>
                <a:srgbClr val="000000"/>
              </a:solidFill>
              <a:latin typeface="Calibri" panose="020F0502020204030204" pitchFamily="34" charset="0"/>
            </a:endParaRPr>
          </a:p>
        </p:txBody>
      </p:sp>
      <p:sp>
        <p:nvSpPr>
          <p:cNvPr id="39" name="Rectangle 38"/>
          <p:cNvSpPr/>
          <p:nvPr/>
        </p:nvSpPr>
        <p:spPr>
          <a:xfrm>
            <a:off x="5332876" y="5508921"/>
            <a:ext cx="1295436" cy="830997"/>
          </a:xfrm>
          <a:prstGeom prst="rect">
            <a:avLst/>
          </a:prstGeom>
        </p:spPr>
        <p:txBody>
          <a:bodyPr wrap="square">
            <a:spAutoFit/>
          </a:bodyPr>
          <a:lstStyle/>
          <a:p>
            <a:r>
              <a:rPr lang="en-US" altLang="en-US" sz="1200" dirty="0" smtClean="0">
                <a:solidFill>
                  <a:srgbClr val="000000"/>
                </a:solidFill>
                <a:latin typeface="Calibri" panose="020F0502020204030204" pitchFamily="34" charset="0"/>
              </a:rPr>
              <a:t>Research </a:t>
            </a:r>
            <a:r>
              <a:rPr lang="en-US" altLang="en-US" sz="1200" dirty="0">
                <a:solidFill>
                  <a:srgbClr val="000000"/>
                </a:solidFill>
                <a:latin typeface="Calibri" panose="020F0502020204030204" pitchFamily="34" charset="0"/>
              </a:rPr>
              <a:t>progress reports </a:t>
            </a:r>
            <a:r>
              <a:rPr lang="en-US" altLang="en-US" sz="1200" dirty="0" smtClean="0">
                <a:solidFill>
                  <a:srgbClr val="000000"/>
                </a:solidFill>
                <a:latin typeface="Calibri" panose="020F0502020204030204" pitchFamily="34" charset="0"/>
              </a:rPr>
              <a:t>#1 due </a:t>
            </a:r>
            <a:r>
              <a:rPr lang="en-US" altLang="en-US" sz="1200" dirty="0">
                <a:solidFill>
                  <a:srgbClr val="000000"/>
                </a:solidFill>
                <a:latin typeface="Calibri" panose="020F0502020204030204" pitchFamily="34" charset="0"/>
              </a:rPr>
              <a:t>at the end </a:t>
            </a:r>
            <a:r>
              <a:rPr lang="en-US" altLang="en-US" sz="1200" dirty="0" smtClean="0">
                <a:solidFill>
                  <a:srgbClr val="000000"/>
                </a:solidFill>
                <a:latin typeface="Calibri" panose="020F0502020204030204" pitchFamily="34" charset="0"/>
              </a:rPr>
              <a:t>of 2 month</a:t>
            </a:r>
            <a:endParaRPr lang="en-US" altLang="en-US" sz="1200" dirty="0">
              <a:solidFill>
                <a:srgbClr val="000000"/>
              </a:solidFill>
              <a:latin typeface="Calibri" panose="020F0502020204030204" pitchFamily="34" charset="0"/>
            </a:endParaRPr>
          </a:p>
        </p:txBody>
      </p:sp>
      <p:sp>
        <p:nvSpPr>
          <p:cNvPr id="13" name="Oval 12"/>
          <p:cNvSpPr/>
          <p:nvPr/>
        </p:nvSpPr>
        <p:spPr>
          <a:xfrm>
            <a:off x="8672729" y="995938"/>
            <a:ext cx="1943708" cy="24651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7562285"/>
      </p:ext>
    </p:extLst>
  </p:cSld>
  <p:clrMapOvr>
    <a:masterClrMapping/>
  </p:clrMapOvr>
  <mc:AlternateContent xmlns:mc="http://schemas.openxmlformats.org/markup-compatibility/2006">
    <mc:Choice xmlns:p14="http://schemas.microsoft.com/office/powerpoint/2010/main" Requires="p14">
      <p:transition spd="slow" p14:dur="2000" advTm="38629"/>
    </mc:Choice>
    <mc:Fallback>
      <p:transition spd="slow" advTm="3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Guidelines</a:t>
            </a:r>
            <a:endParaRPr lang="en-US" dirty="0"/>
          </a:p>
        </p:txBody>
      </p:sp>
      <p:sp>
        <p:nvSpPr>
          <p:cNvPr id="3" name="Content Placeholder 2"/>
          <p:cNvSpPr>
            <a:spLocks noGrp="1"/>
          </p:cNvSpPr>
          <p:nvPr>
            <p:ph idx="1"/>
          </p:nvPr>
        </p:nvSpPr>
        <p:spPr/>
        <p:txBody>
          <a:bodyPr>
            <a:normAutofit/>
          </a:bodyPr>
          <a:lstStyle/>
          <a:p>
            <a:r>
              <a:rPr lang="en-US" sz="2400" b="1" dirty="0" smtClean="0"/>
              <a:t>Research Block is 4 months</a:t>
            </a:r>
          </a:p>
          <a:p>
            <a:pPr lvl="1"/>
            <a:r>
              <a:rPr lang="en-US" sz="2400" dirty="0" smtClean="0"/>
              <a:t>May be split into 2 – 8 weeks of research but a form must be signed by research mentor and approved by Medical Student Research Office (Sharon Callahan has forms)</a:t>
            </a:r>
          </a:p>
          <a:p>
            <a:pPr lvl="1"/>
            <a:endParaRPr lang="en-US" sz="2400" dirty="0" smtClean="0"/>
          </a:p>
          <a:p>
            <a:pPr lvl="1"/>
            <a:r>
              <a:rPr lang="en-US" sz="2400" dirty="0" smtClean="0"/>
              <a:t>Students submit proposal</a:t>
            </a:r>
            <a:r>
              <a:rPr lang="en-US" sz="2400" dirty="0"/>
              <a:t> </a:t>
            </a:r>
            <a:r>
              <a:rPr lang="en-US" sz="2400" dirty="0" smtClean="0"/>
              <a:t>and </a:t>
            </a:r>
            <a:r>
              <a:rPr lang="en-US" sz="2400" dirty="0"/>
              <a:t>t</a:t>
            </a:r>
            <a:r>
              <a:rPr lang="en-US" sz="2400" dirty="0" smtClean="0"/>
              <a:t>wo </a:t>
            </a:r>
            <a:r>
              <a:rPr lang="en-US" sz="2400" dirty="0"/>
              <a:t>Progress reports </a:t>
            </a:r>
            <a:r>
              <a:rPr lang="en-US" sz="2400" dirty="0" smtClean="0"/>
              <a:t>during </a:t>
            </a:r>
            <a:r>
              <a:rPr lang="en-US" sz="2400" dirty="0"/>
              <a:t>research </a:t>
            </a:r>
            <a:r>
              <a:rPr lang="en-US" sz="2400" dirty="0" smtClean="0"/>
              <a:t>block</a:t>
            </a:r>
          </a:p>
          <a:p>
            <a:pPr lvl="1"/>
            <a:endParaRPr lang="en-US" sz="2400" dirty="0" smtClean="0"/>
          </a:p>
          <a:p>
            <a:pPr lvl="1"/>
            <a:r>
              <a:rPr lang="en-US" sz="2400" dirty="0" smtClean="0"/>
              <a:t>MD Thesis is due FEB 28</a:t>
            </a:r>
            <a:r>
              <a:rPr lang="en-US" sz="2400" dirty="0"/>
              <a:t> </a:t>
            </a:r>
            <a:r>
              <a:rPr lang="en-US" sz="2400" dirty="0" smtClean="0"/>
              <a:t>in your 4</a:t>
            </a:r>
            <a:r>
              <a:rPr lang="en-US" sz="2400" baseline="30000" dirty="0" smtClean="0"/>
              <a:t>th</a:t>
            </a:r>
            <a:r>
              <a:rPr lang="en-US" sz="2400" dirty="0" smtClean="0"/>
              <a:t> year</a:t>
            </a:r>
          </a:p>
          <a:p>
            <a:pPr lvl="3"/>
            <a:endParaRPr lang="en-US" sz="1800" dirty="0"/>
          </a:p>
          <a:p>
            <a:pPr lvl="1"/>
            <a:endParaRPr lang="en-US" sz="2200" dirty="0"/>
          </a:p>
          <a:p>
            <a:pPr lvl="2"/>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053943"/>
      </p:ext>
    </p:extLst>
  </p:cSld>
  <p:clrMapOvr>
    <a:masterClrMapping/>
  </p:clrMapOvr>
  <mc:AlternateContent xmlns:mc="http://schemas.openxmlformats.org/markup-compatibility/2006">
    <mc:Choice xmlns:p14="http://schemas.microsoft.com/office/powerpoint/2010/main" Requires="p14">
      <p:transition spd="slow" p14:dur="2000" advTm="53101"/>
    </mc:Choice>
    <mc:Fallback>
      <p:transition spd="slow" advTm="53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Writing the Thesis</a:t>
            </a:r>
            <a:endParaRPr lang="en-US" dirty="0"/>
          </a:p>
        </p:txBody>
      </p:sp>
      <p:sp>
        <p:nvSpPr>
          <p:cNvPr id="3" name="Content Placeholder 2"/>
          <p:cNvSpPr>
            <a:spLocks noGrp="1"/>
          </p:cNvSpPr>
          <p:nvPr>
            <p:ph idx="1"/>
          </p:nvPr>
        </p:nvSpPr>
        <p:spPr/>
        <p:txBody>
          <a:bodyPr/>
          <a:lstStyle/>
          <a:p>
            <a:pPr marL="201168" lvl="1" indent="0">
              <a:buNone/>
            </a:pPr>
            <a:r>
              <a:rPr lang="en-US" dirty="0"/>
              <a:t>A student's research is presented as a formal </a:t>
            </a:r>
            <a:r>
              <a:rPr lang="en-US" dirty="0" smtClean="0"/>
              <a:t>written thesis during </a:t>
            </a:r>
            <a:r>
              <a:rPr lang="en-US" dirty="0"/>
              <a:t>the fourth year and must fulfill the following minimal requirements:</a:t>
            </a:r>
          </a:p>
          <a:p>
            <a:pPr lvl="1"/>
            <a:r>
              <a:rPr lang="en-US" b="1" dirty="0" smtClean="0"/>
              <a:t>Title </a:t>
            </a:r>
            <a:r>
              <a:rPr lang="en-US" b="1" dirty="0"/>
              <a:t>Page</a:t>
            </a:r>
            <a:endParaRPr lang="en-US" dirty="0"/>
          </a:p>
          <a:p>
            <a:pPr lvl="1"/>
            <a:r>
              <a:rPr lang="en-US" b="1" dirty="0"/>
              <a:t>Summary</a:t>
            </a:r>
            <a:r>
              <a:rPr lang="en-US" dirty="0"/>
              <a:t> (in abstract form)</a:t>
            </a:r>
          </a:p>
          <a:p>
            <a:pPr lvl="1"/>
            <a:r>
              <a:rPr lang="en-US" b="1" dirty="0"/>
              <a:t>Critical review </a:t>
            </a:r>
            <a:r>
              <a:rPr lang="en-US" b="1" dirty="0" smtClean="0"/>
              <a:t>&amp; citation</a:t>
            </a:r>
            <a:r>
              <a:rPr lang="en-US" dirty="0" smtClean="0"/>
              <a:t> </a:t>
            </a:r>
            <a:r>
              <a:rPr lang="en-US" dirty="0"/>
              <a:t>of the work of previous </a:t>
            </a:r>
            <a:r>
              <a:rPr lang="en-US" dirty="0" smtClean="0"/>
              <a:t>investigators (introduction)</a:t>
            </a:r>
            <a:endParaRPr lang="en-US" dirty="0"/>
          </a:p>
          <a:p>
            <a:pPr lvl="1"/>
            <a:r>
              <a:rPr lang="en-US" b="1" dirty="0"/>
              <a:t>Valid research </a:t>
            </a:r>
            <a:r>
              <a:rPr lang="en-US" b="1" dirty="0" smtClean="0"/>
              <a:t>design </a:t>
            </a:r>
            <a:r>
              <a:rPr lang="en-US" dirty="0" smtClean="0"/>
              <a:t>(methods)</a:t>
            </a:r>
            <a:endParaRPr lang="en-US" dirty="0"/>
          </a:p>
          <a:p>
            <a:pPr lvl="1"/>
            <a:r>
              <a:rPr lang="en-US" dirty="0"/>
              <a:t>Evidence of mastery of appropriate </a:t>
            </a:r>
            <a:r>
              <a:rPr lang="en-US" b="1" dirty="0"/>
              <a:t>methodology</a:t>
            </a:r>
            <a:r>
              <a:rPr lang="en-US" dirty="0"/>
              <a:t>, including </a:t>
            </a:r>
            <a:r>
              <a:rPr lang="en-US" dirty="0" smtClean="0"/>
              <a:t>description (methods)</a:t>
            </a:r>
            <a:endParaRPr lang="en-US" dirty="0"/>
          </a:p>
          <a:p>
            <a:pPr lvl="1"/>
            <a:r>
              <a:rPr lang="en-US" b="1" dirty="0"/>
              <a:t>Presentation &amp; analysis</a:t>
            </a:r>
            <a:r>
              <a:rPr lang="en-US" dirty="0"/>
              <a:t> of research </a:t>
            </a:r>
            <a:r>
              <a:rPr lang="en-US" dirty="0" smtClean="0"/>
              <a:t>data (Results)</a:t>
            </a:r>
            <a:endParaRPr lang="en-US" dirty="0"/>
          </a:p>
          <a:p>
            <a:pPr lvl="1"/>
            <a:r>
              <a:rPr lang="en-US" b="1" dirty="0"/>
              <a:t>Conclusions</a:t>
            </a:r>
            <a:r>
              <a:rPr lang="en-US" dirty="0"/>
              <a:t> supported by the </a:t>
            </a:r>
            <a:r>
              <a:rPr lang="en-US" dirty="0" smtClean="0"/>
              <a:t>data (Discussion)</a:t>
            </a:r>
            <a:endParaRPr lang="en-US" dirty="0"/>
          </a:p>
          <a:p>
            <a:pPr lvl="1"/>
            <a:r>
              <a:rPr lang="en-US" b="1" dirty="0"/>
              <a:t>Literature presentation</a:t>
            </a:r>
            <a:r>
              <a:rPr lang="en-US" dirty="0"/>
              <a:t> &amp; complete </a:t>
            </a:r>
            <a:r>
              <a:rPr lang="en-US" b="1" dirty="0" smtClean="0"/>
              <a:t>bibliography </a:t>
            </a:r>
            <a:r>
              <a:rPr lang="en-US" dirty="0" smtClean="0"/>
              <a:t>(References)</a:t>
            </a:r>
          </a:p>
          <a:p>
            <a:pPr lvl="1"/>
            <a:endParaRPr lang="en-US" dirty="0"/>
          </a:p>
          <a:p>
            <a:pPr marL="201168" lvl="1" indent="0">
              <a:buNone/>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6746493"/>
      </p:ext>
    </p:extLst>
  </p:cSld>
  <p:clrMapOvr>
    <a:masterClrMapping/>
  </p:clrMapOvr>
  <mc:AlternateContent xmlns:mc="http://schemas.openxmlformats.org/markup-compatibility/2006">
    <mc:Choice xmlns:p14="http://schemas.microsoft.com/office/powerpoint/2010/main" Requires="p14">
      <p:transition spd="slow" p14:dur="2000" advTm="55103"/>
    </mc:Choice>
    <mc:Fallback>
      <p:transition spd="slow" advTm="5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Guidelines</a:t>
            </a:r>
            <a:endParaRPr lang="en-US" dirty="0"/>
          </a:p>
        </p:txBody>
      </p:sp>
      <p:sp>
        <p:nvSpPr>
          <p:cNvPr id="3" name="Content Placeholder 2"/>
          <p:cNvSpPr>
            <a:spLocks noGrp="1"/>
          </p:cNvSpPr>
          <p:nvPr>
            <p:ph idx="1"/>
          </p:nvPr>
        </p:nvSpPr>
        <p:spPr>
          <a:xfrm>
            <a:off x="986070" y="2228794"/>
            <a:ext cx="10058400" cy="4023360"/>
          </a:xfrm>
        </p:spPr>
        <p:txBody>
          <a:bodyPr>
            <a:normAutofit/>
          </a:bodyPr>
          <a:lstStyle/>
          <a:p>
            <a:r>
              <a:rPr lang="en-US" b="1" dirty="0" smtClean="0"/>
              <a:t>Formatting </a:t>
            </a:r>
            <a:r>
              <a:rPr lang="en-US" b="1" dirty="0"/>
              <a:t>requirements:</a:t>
            </a:r>
          </a:p>
          <a:p>
            <a:pPr lvl="1"/>
            <a:r>
              <a:rPr lang="en-US" dirty="0"/>
              <a:t>8.5-by-11-inch paper </a:t>
            </a:r>
            <a:r>
              <a:rPr lang="en-US" dirty="0" smtClean="0"/>
              <a:t>size.</a:t>
            </a:r>
            <a:endParaRPr lang="en-US" dirty="0"/>
          </a:p>
          <a:p>
            <a:pPr lvl="1"/>
            <a:r>
              <a:rPr lang="en-US" dirty="0" smtClean="0"/>
              <a:t>Double-spaced </a:t>
            </a:r>
            <a:r>
              <a:rPr lang="en-US" dirty="0"/>
              <a:t>text throughout.</a:t>
            </a:r>
          </a:p>
          <a:p>
            <a:pPr lvl="1"/>
            <a:r>
              <a:rPr lang="en-US" dirty="0" smtClean="0"/>
              <a:t>Single-column </a:t>
            </a:r>
            <a:r>
              <a:rPr lang="en-US" dirty="0"/>
              <a:t>format for </a:t>
            </a:r>
            <a:r>
              <a:rPr lang="en-US" dirty="0" smtClean="0"/>
              <a:t>abstract </a:t>
            </a:r>
            <a:r>
              <a:rPr lang="en-US" dirty="0"/>
              <a:t>through discussion sections. Single-column format for title, references, footnotes, figure legends and tables. </a:t>
            </a:r>
            <a:r>
              <a:rPr lang="en-US" dirty="0" smtClean="0"/>
              <a:t>One-inch </a:t>
            </a:r>
            <a:r>
              <a:rPr lang="en-US" dirty="0"/>
              <a:t>left and right margins and 0.25-inch spacing between columns.</a:t>
            </a:r>
          </a:p>
          <a:p>
            <a:pPr lvl="1"/>
            <a:r>
              <a:rPr lang="en-US" dirty="0"/>
              <a:t>11-point </a:t>
            </a:r>
            <a:r>
              <a:rPr lang="en-US" dirty="0" smtClean="0"/>
              <a:t>Arial font</a:t>
            </a:r>
            <a:r>
              <a:rPr lang="en-US" dirty="0"/>
              <a:t>.</a:t>
            </a:r>
          </a:p>
          <a:p>
            <a:pPr lvl="1"/>
            <a:r>
              <a:rPr lang="en-US" dirty="0"/>
              <a:t>Number all pages, including those with figures.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4750919"/>
      </p:ext>
    </p:extLst>
  </p:cSld>
  <p:clrMapOvr>
    <a:masterClrMapping/>
  </p:clrMapOvr>
  <mc:AlternateContent xmlns:mc="http://schemas.openxmlformats.org/markup-compatibility/2006">
    <mc:Choice xmlns:p14="http://schemas.microsoft.com/office/powerpoint/2010/main" Requires="p14">
      <p:transition spd="slow" p14:dur="2000" advTm="13769"/>
    </mc:Choice>
    <mc:Fallback>
      <p:transition spd="slow" advTm="1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Guidelines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Manuscripts should be arranged in the following order:</a:t>
            </a:r>
          </a:p>
          <a:p>
            <a:r>
              <a:rPr lang="en-US" dirty="0" smtClean="0"/>
              <a:t>Title Page: title</a:t>
            </a:r>
            <a:r>
              <a:rPr lang="en-US" dirty="0"/>
              <a:t>, author(s), complete name(s) of institution(s) and running </a:t>
            </a:r>
            <a:r>
              <a:rPr lang="en-US" dirty="0" smtClean="0"/>
              <a:t>title </a:t>
            </a:r>
            <a:endParaRPr lang="en-US" sz="2300" dirty="0"/>
          </a:p>
          <a:p>
            <a:r>
              <a:rPr lang="en-US" dirty="0" smtClean="0"/>
              <a:t>abstract</a:t>
            </a:r>
          </a:p>
          <a:p>
            <a:r>
              <a:rPr lang="en-US" dirty="0" smtClean="0"/>
              <a:t>introduction</a:t>
            </a:r>
            <a:endParaRPr lang="en-US" dirty="0"/>
          </a:p>
          <a:p>
            <a:r>
              <a:rPr lang="en-US" dirty="0"/>
              <a:t>experimental </a:t>
            </a:r>
            <a:r>
              <a:rPr lang="en-US" dirty="0" smtClean="0"/>
              <a:t>procedures or methods</a:t>
            </a:r>
            <a:endParaRPr lang="en-US" dirty="0"/>
          </a:p>
          <a:p>
            <a:r>
              <a:rPr lang="en-US" dirty="0"/>
              <a:t>results</a:t>
            </a:r>
          </a:p>
          <a:p>
            <a:r>
              <a:rPr lang="en-US" dirty="0"/>
              <a:t>discussion</a:t>
            </a:r>
          </a:p>
          <a:p>
            <a:r>
              <a:rPr lang="en-US" dirty="0"/>
              <a:t>references</a:t>
            </a:r>
          </a:p>
          <a:p>
            <a:r>
              <a:rPr lang="en-US" dirty="0"/>
              <a:t>footnotes</a:t>
            </a:r>
          </a:p>
          <a:p>
            <a:r>
              <a:rPr lang="en-US" dirty="0"/>
              <a:t>figure legends</a:t>
            </a:r>
          </a:p>
          <a:p>
            <a:r>
              <a:rPr lang="en-US" dirty="0"/>
              <a:t>tables</a:t>
            </a:r>
          </a:p>
          <a:p>
            <a:r>
              <a:rPr lang="en-US" dirty="0"/>
              <a:t>figures</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2610493"/>
            <a:ext cx="3541884" cy="288756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3301354"/>
      </p:ext>
    </p:extLst>
  </p:cSld>
  <p:clrMapOvr>
    <a:masterClrMapping/>
  </p:clrMapOvr>
  <mc:AlternateContent xmlns:mc="http://schemas.openxmlformats.org/markup-compatibility/2006">
    <mc:Choice xmlns:p14="http://schemas.microsoft.com/office/powerpoint/2010/main" Requires="p14">
      <p:transition spd="slow" p14:dur="2000" advTm="11345"/>
    </mc:Choice>
    <mc:Fallback>
      <p:transition spd="slow" advTm="1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General Guidelines</a:t>
            </a:r>
            <a:endParaRPr lang="en-US" dirty="0"/>
          </a:p>
        </p:txBody>
      </p:sp>
      <p:sp>
        <p:nvSpPr>
          <p:cNvPr id="5" name="Content Placeholder 4"/>
          <p:cNvSpPr>
            <a:spLocks noGrp="1"/>
          </p:cNvSpPr>
          <p:nvPr>
            <p:ph idx="1"/>
          </p:nvPr>
        </p:nvSpPr>
        <p:spPr/>
        <p:txBody>
          <a:bodyPr/>
          <a:lstStyle/>
          <a:p>
            <a:r>
              <a:rPr lang="en-US" b="1" dirty="0"/>
              <a:t>Abstract</a:t>
            </a:r>
          </a:p>
          <a:p>
            <a:r>
              <a:rPr lang="en-US" dirty="0"/>
              <a:t>Should succinctly and clearly describe the major findings reported in the manuscript.</a:t>
            </a:r>
          </a:p>
          <a:p>
            <a:r>
              <a:rPr lang="en-US" dirty="0"/>
              <a:t>Avoid specialized terms and </a:t>
            </a:r>
            <a:r>
              <a:rPr lang="en-US" dirty="0" smtClean="0"/>
              <a:t>make sure to define all acronyms. </a:t>
            </a:r>
          </a:p>
          <a:p>
            <a:r>
              <a:rPr lang="en-US" dirty="0" smtClean="0"/>
              <a:t>Must </a:t>
            </a:r>
            <a:r>
              <a:rPr lang="en-US" dirty="0"/>
              <a:t>not exceed 250 words.</a:t>
            </a:r>
          </a:p>
          <a:p>
            <a:r>
              <a:rPr lang="en-US" b="1" dirty="0"/>
              <a:t>Introduction</a:t>
            </a:r>
          </a:p>
          <a:p>
            <a:r>
              <a:rPr lang="en-US" dirty="0"/>
              <a:t>Presents the purpose of the study and its relationship to earlier work in the field.</a:t>
            </a:r>
          </a:p>
          <a:p>
            <a:r>
              <a:rPr lang="en-US" dirty="0"/>
              <a:t>Should not be an extensive review of the literature.</a:t>
            </a:r>
          </a:p>
          <a:p>
            <a:r>
              <a:rPr lang="en-US" dirty="0"/>
              <a:t>Usually less than one formatted page.</a:t>
            </a:r>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3981534"/>
      </p:ext>
    </p:extLst>
  </p:cSld>
  <p:clrMapOvr>
    <a:masterClrMapping/>
  </p:clrMapOvr>
  <mc:AlternateContent xmlns:mc="http://schemas.openxmlformats.org/markup-compatibility/2006">
    <mc:Choice xmlns:p14="http://schemas.microsoft.com/office/powerpoint/2010/main" Requires="p14">
      <p:transition spd="slow" p14:dur="2000" advTm="23442"/>
    </mc:Choice>
    <mc:Fallback>
      <p:transition spd="slow" advTm="2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647</TotalTime>
  <Words>1540</Words>
  <Application>Microsoft Office PowerPoint</Application>
  <PresentationFormat>Widescreen</PresentationFormat>
  <Paragraphs>156</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Retrospect</vt:lpstr>
      <vt:lpstr>MD Thesis Review </vt:lpstr>
      <vt:lpstr>Thank You For Reviewing MD Thesis!</vt:lpstr>
      <vt:lpstr>Research and Scholarship</vt:lpstr>
      <vt:lpstr>PowerPoint Presentation</vt:lpstr>
      <vt:lpstr>General Guidelines</vt:lpstr>
      <vt:lpstr>Writing the Thesis</vt:lpstr>
      <vt:lpstr>General Guidelines</vt:lpstr>
      <vt:lpstr>General Guidelines</vt:lpstr>
      <vt:lpstr>General Guidelines</vt:lpstr>
      <vt:lpstr>General Guidelines</vt:lpstr>
      <vt:lpstr>General Guidelines</vt:lpstr>
      <vt:lpstr>Rubric for Grading the Thesis</vt:lpstr>
      <vt:lpstr>Rubric for Grading the Thesis</vt:lpstr>
      <vt:lpstr>Rubric for Grading the Thesis</vt:lpstr>
      <vt:lpstr>What About “Plan B” MD Thesis?</vt:lpstr>
      <vt:lpstr>Is this MD Thesis Exceptional?</vt:lpstr>
      <vt:lpstr>INSTRUCTIONS FOR SUBMITTING YOUR MEDICAL THESIS REVIEW </vt:lpstr>
      <vt:lpstr>Contact Information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Student Research</dc:title>
  <dc:creator>Microsoft account</dc:creator>
  <cp:lastModifiedBy>Microsoft account</cp:lastModifiedBy>
  <cp:revision>60</cp:revision>
  <dcterms:created xsi:type="dcterms:W3CDTF">2014-09-03T16:06:42Z</dcterms:created>
  <dcterms:modified xsi:type="dcterms:W3CDTF">2016-01-19T20:53:50Z</dcterms:modified>
</cp:coreProperties>
</file>