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8" r:id="rId4"/>
    <p:sldId id="260" r:id="rId5"/>
    <p:sldId id="274" r:id="rId6"/>
    <p:sldId id="275" r:id="rId7"/>
    <p:sldId id="277" r:id="rId8"/>
    <p:sldId id="276" r:id="rId9"/>
    <p:sldId id="278" r:id="rId10"/>
    <p:sldId id="261" r:id="rId11"/>
    <p:sldId id="264" r:id="rId12"/>
    <p:sldId id="265" r:id="rId13"/>
    <p:sldId id="273" r:id="rId14"/>
    <p:sldId id="266" r:id="rId15"/>
    <p:sldId id="267" r:id="rId16"/>
    <p:sldId id="272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A59"/>
    <a:srgbClr val="6A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123A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46100" y="666750"/>
            <a:ext cx="7759700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33680" y="815598"/>
            <a:ext cx="8229600" cy="784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3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889000" y="2211851"/>
            <a:ext cx="7774280" cy="3405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000">
                <a:solidFill>
                  <a:srgbClr val="6A6A6A"/>
                </a:solidFill>
                <a:latin typeface="TitilliumMaps26L 500 wt"/>
                <a:cs typeface="TitilliumMaps26L 500 wt"/>
              </a:defRPr>
            </a:lvl1pPr>
            <a:lvl2pPr algn="l">
              <a:defRPr sz="2000">
                <a:solidFill>
                  <a:srgbClr val="6A6A6A"/>
                </a:solidFill>
                <a:latin typeface="TitilliumMaps26L 500 wt"/>
                <a:cs typeface="TitilliumMaps26L 500 wt"/>
              </a:defRPr>
            </a:lvl2pPr>
            <a:lvl3pPr algn="l">
              <a:defRPr sz="2000">
                <a:solidFill>
                  <a:srgbClr val="6A6A6A"/>
                </a:solidFill>
                <a:latin typeface="TitilliumMaps26L 500 wt"/>
                <a:cs typeface="TitilliumMaps26L 500 wt"/>
              </a:defRPr>
            </a:lvl3pPr>
          </a:lstStyle>
          <a:p>
            <a:pPr lvl="0"/>
            <a:r>
              <a:rPr lang="en-US" dirty="0"/>
              <a:t>Click to edit Master text </a:t>
            </a:r>
            <a:r>
              <a:rPr lang="en-US" dirty="0" smtClean="0"/>
              <a:t>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123A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660820"/>
            <a:ext cx="7772400" cy="4108156"/>
          </a:xfrm>
          <a:prstGeom prst="rect">
            <a:avLst/>
          </a:prstGeom>
        </p:spPr>
        <p:txBody>
          <a:bodyPr anchor="t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FCF475-6EC7-4CA7-B88C-1DB6B0DFD3FE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DD5A05F-E186-42C3-853C-F99CBFE2C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86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56E91E96-98B0-4413-9547-46F3504108EF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400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5695950"/>
            <a:ext cx="9144000" cy="1162050"/>
          </a:xfrm>
          <a:prstGeom prst="rect">
            <a:avLst/>
          </a:prstGeom>
          <a:solidFill>
            <a:srgbClr val="6A6A6A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A6A6A"/>
              </a:solidFill>
            </a:endParaRPr>
          </a:p>
        </p:txBody>
      </p:sp>
      <p:pic>
        <p:nvPicPr>
          <p:cNvPr id="12" name="Picture 6" descr="cwru formal logo white-rev tag.wmf"/>
          <p:cNvPicPr>
            <a:picLocks noChangeAspect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546100" y="6018213"/>
            <a:ext cx="25654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400" kern="1200">
          <a:solidFill>
            <a:srgbClr val="6A6A6A"/>
          </a:solidFill>
          <a:latin typeface="TitilliumMaps26L 999 wt"/>
          <a:ea typeface="헤드라인A"/>
          <a:cs typeface="TitilliumMaps26L 999 wt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Tx/>
        <a:buNone/>
        <a:defRPr sz="1800" kern="1200">
          <a:solidFill>
            <a:srgbClr val="6A6A6A"/>
          </a:solidFill>
          <a:latin typeface="TitilliumMaps26L 500 w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Tx/>
        <a:buNone/>
        <a:defRPr sz="1600" kern="1200">
          <a:solidFill>
            <a:srgbClr val="6A6A6A"/>
          </a:solidFill>
          <a:latin typeface="TitilliumMaps26L 500 w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Tx/>
        <a:buNone/>
        <a:defRPr sz="1400" kern="1200">
          <a:solidFill>
            <a:srgbClr val="6A6A6A"/>
          </a:solidFill>
          <a:latin typeface="TitilliumMaps26L 500 w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Tx/>
        <a:buNone/>
        <a:defRPr sz="1200" kern="1200">
          <a:solidFill>
            <a:srgbClr val="6A6A6A"/>
          </a:solidFill>
          <a:latin typeface="TitilliumMaps26L 500 w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Tx/>
        <a:buNone/>
        <a:defRPr sz="1200" kern="1200">
          <a:solidFill>
            <a:srgbClr val="6A6A6A"/>
          </a:solidFill>
          <a:latin typeface="TitilliumMaps26L 500 w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A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0"/>
          <p:cNvSpPr>
            <a:spLocks noChangeArrowheads="1"/>
          </p:cNvSpPr>
          <p:nvPr/>
        </p:nvSpPr>
        <p:spPr bwMode="auto">
          <a:xfrm>
            <a:off x="4597400" y="4230688"/>
            <a:ext cx="322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baseline="30000" dirty="0" smtClean="0">
                <a:solidFill>
                  <a:schemeClr val="bg1"/>
                </a:solidFill>
                <a:latin typeface="TitilliumMaps26L 500 wt"/>
              </a:rPr>
              <a:t>March 20, 2018</a:t>
            </a:r>
            <a:endParaRPr lang="en-US" sz="2400" baseline="30000" dirty="0">
              <a:solidFill>
                <a:schemeClr val="bg1"/>
              </a:solidFill>
              <a:latin typeface="TitilliumMaps26L 500 wt"/>
            </a:endParaRPr>
          </a:p>
          <a:p>
            <a:endParaRPr lang="en-US" sz="2400" baseline="30000" dirty="0">
              <a:solidFill>
                <a:schemeClr val="bg1"/>
              </a:solidFill>
              <a:latin typeface="TitilliumMaps26L 500 wt"/>
            </a:endParaRPr>
          </a:p>
          <a:p>
            <a:r>
              <a:rPr lang="en-US" sz="2400" baseline="30000" dirty="0" smtClean="0">
                <a:solidFill>
                  <a:schemeClr val="bg1"/>
                </a:solidFill>
                <a:latin typeface="TitilliumMaps26L 500 wt"/>
              </a:rPr>
              <a:t>Susan </a:t>
            </a:r>
            <a:r>
              <a:rPr lang="en-US" sz="2400" baseline="30000" dirty="0">
                <a:solidFill>
                  <a:schemeClr val="bg1"/>
                </a:solidFill>
                <a:latin typeface="TitilliumMaps26L 500 wt"/>
              </a:rPr>
              <a:t>F</a:t>
            </a:r>
            <a:r>
              <a:rPr lang="en-US" sz="2400" baseline="30000" dirty="0" smtClean="0">
                <a:solidFill>
                  <a:schemeClr val="bg1"/>
                </a:solidFill>
                <a:latin typeface="TitilliumMaps26L 500 wt"/>
              </a:rPr>
              <a:t>reimark</a:t>
            </a:r>
            <a:endParaRPr lang="en-US" sz="2400" baseline="30000" dirty="0">
              <a:solidFill>
                <a:schemeClr val="bg1"/>
              </a:solidFill>
              <a:latin typeface="TitilliumMaps26L 500 wt"/>
            </a:endParaRPr>
          </a:p>
        </p:txBody>
      </p:sp>
      <p:sp>
        <p:nvSpPr>
          <p:cNvPr id="13317" name="Rectangle 13"/>
          <p:cNvSpPr>
            <a:spLocks noChangeArrowheads="1"/>
          </p:cNvSpPr>
          <p:nvPr/>
        </p:nvSpPr>
        <p:spPr bwMode="auto">
          <a:xfrm>
            <a:off x="1266915" y="1261291"/>
            <a:ext cx="43624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4800" baseline="30000" dirty="0" smtClean="0">
                <a:solidFill>
                  <a:schemeClr val="bg1"/>
                </a:solidFill>
                <a:latin typeface="TitilliumMaps26L 999 wt" charset="0"/>
                <a:ea typeface="TitilliumMaps26L 999 wt" charset="0"/>
                <a:cs typeface="TitilliumMaps26L 999 wt" charset="0"/>
              </a:rPr>
              <a:t>Work Life Balance and Time Management</a:t>
            </a:r>
            <a:endParaRPr lang="en-US" sz="4800" baseline="30000" dirty="0">
              <a:solidFill>
                <a:schemeClr val="bg1"/>
              </a:solidFill>
              <a:latin typeface="TitilliumMaps26L 999 wt" charset="0"/>
              <a:ea typeface="TitilliumMaps26L 999 wt" charset="0"/>
              <a:cs typeface="TitilliumMaps26L 999 wt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Two Types of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1706754"/>
            <a:ext cx="7774280" cy="3405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Important Activities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Leads to achievement of your personal or professional goals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Urgent Activities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Demand immediate attention and are often associated with the achievement of other people’s goals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Eisenhower Matrix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“What is important is seldom urgent and what is urgent is seldom important”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Urgent/Important Matrix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Developed in 1994 by Steven Covey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1943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Covey’s Time Management Grid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019348"/>
              </p:ext>
            </p:extLst>
          </p:nvPr>
        </p:nvGraphicFramePr>
        <p:xfrm>
          <a:off x="628650" y="1242400"/>
          <a:ext cx="7886700" cy="3741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002060"/>
                          </a:solidFill>
                        </a:rPr>
                        <a:t>URGENT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n-US" sz="1500" baseline="0" dirty="0" smtClean="0">
                          <a:solidFill>
                            <a:srgbClr val="002060"/>
                          </a:solidFill>
                        </a:rPr>
                        <a:t> URGENT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IMPORTANT</a:t>
                      </a:r>
                    </a:p>
                    <a:p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Quadrant I:</a:t>
                      </a:r>
                    </a:p>
                    <a:p>
                      <a:r>
                        <a:rPr lang="en-US" sz="1400" i="0" dirty="0" smtClean="0"/>
                        <a:t>Urgent and Important</a:t>
                      </a:r>
                    </a:p>
                    <a:p>
                      <a:endParaRPr lang="en-US" sz="1400" i="1" dirty="0" smtClean="0"/>
                    </a:p>
                    <a:p>
                      <a:endParaRPr lang="en-US" sz="1400" i="1" dirty="0" smtClean="0"/>
                    </a:p>
                    <a:p>
                      <a:endParaRPr lang="en-US" sz="1400" i="1" dirty="0" smtClean="0"/>
                    </a:p>
                    <a:p>
                      <a:endParaRPr lang="en-US" sz="1400" i="1" dirty="0" smtClean="0"/>
                    </a:p>
                    <a:p>
                      <a:endParaRPr lang="en-US" sz="1400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Quadrant</a:t>
                      </a:r>
                      <a:r>
                        <a:rPr lang="en-US" sz="1400" i="1" baseline="0" dirty="0" smtClean="0"/>
                        <a:t> II:</a:t>
                      </a:r>
                    </a:p>
                    <a:p>
                      <a:r>
                        <a:rPr lang="en-US" sz="1400" i="0" baseline="0" dirty="0" smtClean="0"/>
                        <a:t>Not Urgent but Important</a:t>
                      </a:r>
                      <a:endParaRPr lang="en-US" sz="1400" i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4520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NOT IMPORTANT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500" i="1" dirty="0" smtClean="0">
                          <a:solidFill>
                            <a:schemeClr val="tx1"/>
                          </a:solidFill>
                        </a:rPr>
                        <a:t>Quadrant III:</a:t>
                      </a:r>
                    </a:p>
                    <a:p>
                      <a:r>
                        <a:rPr lang="en-US" sz="1500" i="0" dirty="0" smtClean="0">
                          <a:solidFill>
                            <a:schemeClr val="tx1"/>
                          </a:solidFill>
                        </a:rPr>
                        <a:t>Urgent and Not Important</a:t>
                      </a:r>
                      <a:endParaRPr lang="en-US" sz="1500" i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Quadrant IV:</a:t>
                      </a:r>
                    </a:p>
                    <a:p>
                      <a:r>
                        <a:rPr lang="en-US" sz="1500" i="0" dirty="0" smtClean="0"/>
                        <a:t>Not Urgent and Not Important</a:t>
                      </a:r>
                    </a:p>
                    <a:p>
                      <a:endParaRPr lang="en-US" sz="1500" i="0" dirty="0" smtClean="0"/>
                    </a:p>
                    <a:p>
                      <a:endParaRPr lang="en-US" sz="1500" i="0" dirty="0" smtClean="0"/>
                    </a:p>
                    <a:p>
                      <a:endParaRPr lang="en-US" sz="1500" i="0" dirty="0" smtClean="0"/>
                    </a:p>
                    <a:p>
                      <a:endParaRPr lang="en-US" sz="1500" i="0" dirty="0" smtClean="0"/>
                    </a:p>
                    <a:p>
                      <a:endParaRPr lang="en-US" sz="1500" i="0" dirty="0" smtClean="0"/>
                    </a:p>
                    <a:p>
                      <a:endParaRPr lang="en-US" sz="1500" i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87085"/>
            <a:ext cx="7886700" cy="714102"/>
          </a:xfrm>
        </p:spPr>
        <p:txBody>
          <a:bodyPr/>
          <a:lstStyle/>
          <a:p>
            <a:pPr algn="ctr"/>
            <a:r>
              <a:rPr lang="en-US" dirty="0" smtClean="0"/>
              <a:t>The Urgent/Important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57646"/>
            <a:ext cx="7886700" cy="541931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Quadrant I:  Urgent, And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Ones you could not foresee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Ones you left to the last minute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Avoid by planning ahead and not procrastinating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Do it immediately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Quadrant II:  Not Urgent, But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Activities that help you achieve your goals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Make sure you plan enough time for unforeseen problems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Decide when you will do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Quadrant III:  Urgent, But Not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Not really important but someone else wants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Things that stop you from achieving your goals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Delegate to someone else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Quadrant IV:  Not Urgent, Not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Activities that yield little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Do it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4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Saying “No”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what types of situations are you more likely to say no?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what types of situations do you find it more difficult to say no?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is the risk in saying no? 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What is the risk in not saying no?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40863"/>
          </a:xfrm>
        </p:spPr>
        <p:txBody>
          <a:bodyPr/>
          <a:lstStyle/>
          <a:p>
            <a:pPr algn="ctr"/>
            <a:r>
              <a:rPr lang="en-US" dirty="0" smtClean="0"/>
              <a:t>What Stops Us From Saying “No?”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93074"/>
            <a:ext cx="7886700" cy="49838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You’re concerned about being rude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“Yes” is your automatic response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You want to be a “good community member”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You want to avoid a conflict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You’re afraid of what you might miss out on if you say “no”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You’re concerned about building bridges, not burning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7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6028"/>
          </a:xfrm>
        </p:spPr>
        <p:txBody>
          <a:bodyPr/>
          <a:lstStyle/>
          <a:p>
            <a:pPr algn="ctr"/>
            <a:r>
              <a:rPr lang="en-US" dirty="0" smtClean="0"/>
              <a:t>Ways to Say “No”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60585"/>
            <a:ext cx="7886700" cy="501637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Saying “no” is about respecting and valuing your time and space.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“I can’t commit to this because of my current priorities.”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“Let’s plan on reconnecting at X time.”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“Let me think about this and get back to you.”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“Janice would be better for this than I.”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“This doesn’t fit in with what I’m working on right now.”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“I’m honored to be asked, but I need to pass on this opportunity right now.”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your dean asks  you to serve on a committee, ask from which other committee he/she thinks you should resign.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you must say “yes,” try to reduce the scope of demands.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Just say “no.”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9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07" y="269966"/>
            <a:ext cx="8038010" cy="581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26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Challenged by competing demands, multiple overlapping commitments, interruptions, and internal and external distractions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Urgent items are the norm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Great time management means being effective as well as efficient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 Life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82615"/>
            <a:ext cx="7886700" cy="45943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From 1986 to 1996, “Work-Life Balance” was mentioned in the media 32 times.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2007 alone, it was mentioned 1,674 times.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Social Media keeping us constantly “plugged in.”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Work life </a:t>
            </a:r>
            <a:r>
              <a:rPr lang="en-US" b="1" dirty="0" smtClean="0"/>
              <a:t>satisfaction</a:t>
            </a:r>
            <a:r>
              <a:rPr lang="en-US" dirty="0" smtClean="0"/>
              <a:t>, not work life balance.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High achieving individuals take on work life balance as a challenge.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key to work life balance is a feeling of control.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4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Let’s Get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Create a “to do” list from a typical day or week, including everything you feel you have to do, however unimportant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3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Slows Us Down?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0392"/>
            <a:ext cx="7886700" cy="47965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 having specific goals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Lack of delegation of responsibilities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Procrastination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Managing meetings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Setting boundaries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Difficulty saying “no”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9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574766"/>
          </a:xfrm>
        </p:spPr>
        <p:txBody>
          <a:bodyPr/>
          <a:lstStyle/>
          <a:p>
            <a:pPr algn="ctr"/>
            <a:r>
              <a:rPr lang="en-US" dirty="0" smtClean="0"/>
              <a:t>Facing the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92777"/>
            <a:ext cx="7886700" cy="51841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Setting specific goals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SMART (Specific, Measurable, Achievable, Results Oriented, Timely)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Delegation of responsibilities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Provides an opportunity for others to develop additional skills</a:t>
            </a:r>
          </a:p>
          <a:p>
            <a:pPr marL="457200" lvl="1" indent="0"/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Delegating is part of being a leader</a:t>
            </a:r>
          </a:p>
          <a:p>
            <a:pPr marL="457200" lvl="1" indent="0"/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Clarify the desired result</a:t>
            </a:r>
          </a:p>
          <a:p>
            <a:pPr marL="457200" lvl="1" indent="0"/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Jointly decide on a timeline</a:t>
            </a:r>
          </a:p>
          <a:p>
            <a:pPr marL="457200" lvl="1" indent="0"/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Clarify the range of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397149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Facing the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5031"/>
            <a:ext cx="7886700" cy="46119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Procrastination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20% of the population are </a:t>
            </a:r>
            <a:r>
              <a:rPr lang="en-US" dirty="0" smtClean="0"/>
              <a:t>procrastinators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Actively look for </a:t>
            </a:r>
            <a:r>
              <a:rPr lang="en-US" dirty="0" smtClean="0"/>
              <a:t>distractions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task is distasteful </a:t>
            </a:r>
            <a:endParaRPr lang="en-US" dirty="0" smtClean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Stop thinking and take the first </a:t>
            </a:r>
            <a:r>
              <a:rPr lang="en-US" dirty="0" smtClean="0"/>
              <a:t>step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the hardest task </a:t>
            </a:r>
            <a:r>
              <a:rPr lang="en-US" dirty="0" smtClean="0"/>
              <a:t>first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Examine your own fear of success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13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680" y="78378"/>
            <a:ext cx="8229600" cy="644434"/>
          </a:xfrm>
        </p:spPr>
        <p:txBody>
          <a:bodyPr/>
          <a:lstStyle/>
          <a:p>
            <a:pPr algn="ctr"/>
            <a:r>
              <a:rPr lang="en-US" dirty="0" smtClean="0"/>
              <a:t>Facing the Challenges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372" y="1600200"/>
            <a:ext cx="7774280" cy="39907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Managing </a:t>
            </a:r>
            <a:r>
              <a:rPr lang="en-US" b="1" dirty="0" smtClean="0"/>
              <a:t>meetings</a:t>
            </a:r>
          </a:p>
          <a:p>
            <a:pPr marL="0" indent="0"/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Have an agenda (with time blocks) and stick to it</a:t>
            </a:r>
          </a:p>
          <a:p>
            <a:pPr marL="457200" lvl="1" indent="0"/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Determine the reason for the meeting</a:t>
            </a:r>
          </a:p>
          <a:p>
            <a:pPr marL="457200" lvl="1" indent="0"/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Rein people in if they go “off topic” or talk too long, or monopolize the conversation</a:t>
            </a:r>
          </a:p>
          <a:p>
            <a:pPr marL="457200" lvl="1" indent="0"/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Summarize the main points and action steps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8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680" y="140677"/>
            <a:ext cx="8229600" cy="1459523"/>
          </a:xfrm>
        </p:spPr>
        <p:txBody>
          <a:bodyPr/>
          <a:lstStyle/>
          <a:p>
            <a:pPr algn="ctr"/>
            <a:r>
              <a:rPr lang="en-US" dirty="0" smtClean="0"/>
              <a:t>Facing the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896815"/>
            <a:ext cx="7774280" cy="47207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Setting boundaries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 decisive about what you need and </a:t>
            </a:r>
            <a:r>
              <a:rPr lang="en-US" dirty="0" smtClean="0"/>
              <a:t>want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should be no guilt in establishing reasonable </a:t>
            </a:r>
            <a:r>
              <a:rPr lang="en-US" dirty="0" smtClean="0"/>
              <a:t>boundaries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Know what is important to </a:t>
            </a:r>
            <a:r>
              <a:rPr lang="en-US" dirty="0" smtClean="0"/>
              <a:t>you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Start </a:t>
            </a:r>
            <a:r>
              <a:rPr lang="en-US" dirty="0" smtClean="0"/>
              <a:t>small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Have a plan or </a:t>
            </a:r>
            <a:r>
              <a:rPr lang="en-US" dirty="0" smtClean="0"/>
              <a:t>strategy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Difficulty saying “no”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8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78e29d8ea2bdba57ac69a0a3bad5b4b82c40ce"/>
</p:tagLst>
</file>

<file path=ppt/theme/theme1.xml><?xml version="1.0" encoding="utf-8"?>
<a:theme xmlns:a="http://schemas.openxmlformats.org/drawingml/2006/main" name="Cas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Case Option 1.pot</Template>
  <TotalTime>937</TotalTime>
  <Words>796</Words>
  <Application>Microsoft Office PowerPoint</Application>
  <PresentationFormat>On-screen Show (4:3)</PresentationFormat>
  <Paragraphs>167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TitilliumMaps26L 500 wt</vt:lpstr>
      <vt:lpstr>TitilliumMaps26L 999 wt</vt:lpstr>
      <vt:lpstr>헤드라인A</vt:lpstr>
      <vt:lpstr>Case Option 1</vt:lpstr>
      <vt:lpstr>PowerPoint Presentation</vt:lpstr>
      <vt:lpstr>Time Management</vt:lpstr>
      <vt:lpstr>Work Life Balance</vt:lpstr>
      <vt:lpstr>Let’s Get Started</vt:lpstr>
      <vt:lpstr>What Slows Us Down?</vt:lpstr>
      <vt:lpstr>Facing the Challenges</vt:lpstr>
      <vt:lpstr>Facing the Challenges</vt:lpstr>
      <vt:lpstr>Facing the Challenges </vt:lpstr>
      <vt:lpstr>Facing the Challenges</vt:lpstr>
      <vt:lpstr>Two Types of Activities</vt:lpstr>
      <vt:lpstr>Covey’s Time Management Grid</vt:lpstr>
      <vt:lpstr>The Urgent/Important Matrix</vt:lpstr>
      <vt:lpstr>Saying “No”</vt:lpstr>
      <vt:lpstr>What Stops Us From Saying “No?”</vt:lpstr>
      <vt:lpstr>Ways to Say “No”</vt:lpstr>
      <vt:lpstr>PowerPoint Presentation</vt:lpstr>
    </vt:vector>
  </TitlesOfParts>
  <Company>L.A. graphics,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Tia A</dc:creator>
  <cp:lastModifiedBy>Brandon North</cp:lastModifiedBy>
  <cp:revision>53</cp:revision>
  <dcterms:created xsi:type="dcterms:W3CDTF">2010-10-04T02:05:57Z</dcterms:created>
  <dcterms:modified xsi:type="dcterms:W3CDTF">2019-02-07T14:57:54Z</dcterms:modified>
</cp:coreProperties>
</file>