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95" r:id="rId15"/>
    <p:sldId id="294"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92" r:id="rId33"/>
    <p:sldId id="293" r:id="rId34"/>
    <p:sldId id="285" r:id="rId35"/>
    <p:sldId id="286" r:id="rId36"/>
    <p:sldId id="287" r:id="rId37"/>
    <p:sldId id="288" r:id="rId38"/>
    <p:sldId id="289" r:id="rId39"/>
    <p:sldId id="290" r:id="rId40"/>
    <p:sldId id="291" r:id="rId41"/>
  </p:sldIdLst>
  <p:sldSz cx="12192000" cy="6858000"/>
  <p:notesSz cx="6858000" cy="9144000"/>
  <p:embeddedFontLst>
    <p:embeddedFont>
      <p:font typeface="Century Schoolbook" panose="02040604050505020304" pitchFamily="18"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7" roundtripDataSignature="AMtx7miiXg2+IyOOMgDr1MUmvh8I2QXcJ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5FB3D-5CFD-41C2-856B-86B7ED3E636D}" v="1" dt="2023-11-29T17:00:57.262"/>
    <p1510:client id="{10C40A12-668F-48EA-A829-FBC2EE9E3778}" v="4" dt="2023-11-29T15:19:42.516"/>
    <p1510:client id="{1566B1ED-66C5-4EA5-82D7-60FBCC605293}" v="3" dt="2023-11-29T16:14:58.137"/>
    <p1510:client id="{17F26697-8BEB-4982-8122-BF2BB418B34E}" v="6" dt="2023-11-29T16:52:42.516"/>
    <p1510:client id="{3B6EE3B2-A875-4CD2-A157-6964FAC8955E}" v="4" dt="2023-11-29T17:02:06.942"/>
    <p1510:client id="{4F2AEB6B-4725-4A7F-89A2-3253D339AA3E}" v="7" dt="2023-11-29T15:45:19.329"/>
    <p1510:client id="{7A10E65A-BAA2-4820-A7AF-DB544826AFCF}" v="1" dt="2023-11-29T15:46:15.841"/>
    <p1510:client id="{DDF3D23F-3C58-4F7E-96CC-208A91A51FA2}" v="118" dt="2023-11-29T15:45:00.3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customschemas.google.com/relationships/presentationmetadata" Target="meta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kida Weir" clId="Web-{DDF3D23F-3C58-4F7E-96CC-208A91A51FA2}"/>
    <pc:docChg chg="addSld modSld">
      <pc:chgData name="Akida Weir" userId="" providerId="" clId="Web-{DDF3D23F-3C58-4F7E-96CC-208A91A51FA2}" dt="2023-11-29T15:45:00.342" v="80" actId="20577"/>
      <pc:docMkLst>
        <pc:docMk/>
      </pc:docMkLst>
      <pc:sldChg chg="addSp modSp">
        <pc:chgData name="Akida Weir" userId="" providerId="" clId="Web-{DDF3D23F-3C58-4F7E-96CC-208A91A51FA2}" dt="2023-11-29T15:39:26.629" v="27" actId="1076"/>
        <pc:sldMkLst>
          <pc:docMk/>
          <pc:sldMk cId="0" sldId="284"/>
        </pc:sldMkLst>
        <pc:spChg chg="add mod">
          <ac:chgData name="Akida Weir" userId="" providerId="" clId="Web-{DDF3D23F-3C58-4F7E-96CC-208A91A51FA2}" dt="2023-11-29T15:39:24.395" v="26" actId="20577"/>
          <ac:spMkLst>
            <pc:docMk/>
            <pc:sldMk cId="0" sldId="284"/>
            <ac:spMk id="2" creationId="{C0410726-646D-3A2E-677D-7E1C0DED8DFA}"/>
          </ac:spMkLst>
        </pc:spChg>
        <pc:picChg chg="add mod">
          <ac:chgData name="Akida Weir" userId="" providerId="" clId="Web-{DDF3D23F-3C58-4F7E-96CC-208A91A51FA2}" dt="2023-11-29T15:39:26.629" v="27" actId="1076"/>
          <ac:picMkLst>
            <pc:docMk/>
            <pc:sldMk cId="0" sldId="284"/>
            <ac:picMk id="3" creationId="{D8FA3DF7-5C65-CF60-54F6-B9038B8C14C3}"/>
          </ac:picMkLst>
        </pc:picChg>
      </pc:sldChg>
      <pc:sldChg chg="modSp">
        <pc:chgData name="Akida Weir" userId="" providerId="" clId="Web-{DDF3D23F-3C58-4F7E-96CC-208A91A51FA2}" dt="2023-11-29T15:45:00.342" v="80" actId="20577"/>
        <pc:sldMkLst>
          <pc:docMk/>
          <pc:sldMk cId="0" sldId="291"/>
        </pc:sldMkLst>
        <pc:spChg chg="mod">
          <ac:chgData name="Akida Weir" userId="" providerId="" clId="Web-{DDF3D23F-3C58-4F7E-96CC-208A91A51FA2}" dt="2023-11-29T15:45:00.342" v="80" actId="20577"/>
          <ac:spMkLst>
            <pc:docMk/>
            <pc:sldMk cId="0" sldId="291"/>
            <ac:spMk id="410" creationId="{00000000-0000-0000-0000-000000000000}"/>
          </ac:spMkLst>
        </pc:spChg>
      </pc:sldChg>
      <pc:sldChg chg="addSp modSp add replId">
        <pc:chgData name="Akida Weir" userId="" providerId="" clId="Web-{DDF3D23F-3C58-4F7E-96CC-208A91A51FA2}" dt="2023-11-29T15:40:22.256" v="42" actId="1076"/>
        <pc:sldMkLst>
          <pc:docMk/>
          <pc:sldMk cId="2798611040" sldId="292"/>
        </pc:sldMkLst>
        <pc:picChg chg="add mod">
          <ac:chgData name="Akida Weir" userId="" providerId="" clId="Web-{DDF3D23F-3C58-4F7E-96CC-208A91A51FA2}" dt="2023-11-29T15:40:22.256" v="42" actId="1076"/>
          <ac:picMkLst>
            <pc:docMk/>
            <pc:sldMk cId="2798611040" sldId="292"/>
            <ac:picMk id="2" creationId="{024E84A4-6B4B-AC57-36A7-CE4FB7A14670}"/>
          </ac:picMkLst>
        </pc:picChg>
      </pc:sldChg>
      <pc:sldChg chg="addSp modSp add replId">
        <pc:chgData name="Akida Weir" userId="" providerId="" clId="Web-{DDF3D23F-3C58-4F7E-96CC-208A91A51FA2}" dt="2023-11-29T15:40:16.756" v="40" actId="1076"/>
        <pc:sldMkLst>
          <pc:docMk/>
          <pc:sldMk cId="814114303" sldId="293"/>
        </pc:sldMkLst>
        <pc:picChg chg="add mod">
          <ac:chgData name="Akida Weir" userId="" providerId="" clId="Web-{DDF3D23F-3C58-4F7E-96CC-208A91A51FA2}" dt="2023-11-29T15:40:16.756" v="40" actId="1076"/>
          <ac:picMkLst>
            <pc:docMk/>
            <pc:sldMk cId="814114303" sldId="293"/>
            <ac:picMk id="2" creationId="{9FC3ECCA-6B6D-62C1-8BC3-07A5E49E08DD}"/>
          </ac:picMkLst>
        </pc:picChg>
      </pc:sldChg>
    </pc:docChg>
  </pc:docChgLst>
  <pc:docChgLst>
    <pc:chgData name="Akida Weir" clId="Web-{7A10E65A-BAA2-4820-A7AF-DB544826AFCF}"/>
    <pc:docChg chg="delSld">
      <pc:chgData name="Akida Weir" userId="" providerId="" clId="Web-{7A10E65A-BAA2-4820-A7AF-DB544826AFCF}" dt="2023-11-29T15:46:15.841" v="0"/>
      <pc:docMkLst>
        <pc:docMk/>
      </pc:docMkLst>
      <pc:sldChg chg="del">
        <pc:chgData name="Akida Weir" userId="" providerId="" clId="Web-{7A10E65A-BAA2-4820-A7AF-DB544826AFCF}" dt="2023-11-29T15:46:15.841" v="0"/>
        <pc:sldMkLst>
          <pc:docMk/>
          <pc:sldMk cId="0" sldId="268"/>
        </pc:sldMkLst>
      </pc:sldChg>
    </pc:docChg>
  </pc:docChgLst>
  <pc:docChgLst>
    <pc:chgData name="Akida Weir" clId="Web-{4F2AEB6B-4725-4A7F-89A2-3253D339AA3E}"/>
    <pc:docChg chg="modSld">
      <pc:chgData name="Akida Weir" userId="" providerId="" clId="Web-{4F2AEB6B-4725-4A7F-89A2-3253D339AA3E}" dt="2023-11-29T15:45:18.189" v="4" actId="20577"/>
      <pc:docMkLst>
        <pc:docMk/>
      </pc:docMkLst>
      <pc:sldChg chg="modSp">
        <pc:chgData name="Akida Weir" userId="" providerId="" clId="Web-{4F2AEB6B-4725-4A7F-89A2-3253D339AA3E}" dt="2023-11-29T15:45:18.189" v="4" actId="20577"/>
        <pc:sldMkLst>
          <pc:docMk/>
          <pc:sldMk cId="0" sldId="256"/>
        </pc:sldMkLst>
        <pc:spChg chg="mod">
          <ac:chgData name="Akida Weir" userId="" providerId="" clId="Web-{4F2AEB6B-4725-4A7F-89A2-3253D339AA3E}" dt="2023-11-29T15:45:18.189" v="4" actId="20577"/>
          <ac:spMkLst>
            <pc:docMk/>
            <pc:sldMk cId="0" sldId="256"/>
            <ac:spMk id="81" creationId="{00000000-0000-0000-0000-000000000000}"/>
          </ac:spMkLst>
        </pc:spChg>
      </pc:sldChg>
    </pc:docChg>
  </pc:docChgLst>
  <pc:docChgLst>
    <pc:chgData name="Akida Weir" clId="Web-{3B6EE3B2-A875-4CD2-A157-6964FAC8955E}"/>
    <pc:docChg chg="modSld">
      <pc:chgData name="Akida Weir" userId="" providerId="" clId="Web-{3B6EE3B2-A875-4CD2-A157-6964FAC8955E}" dt="2023-11-29T17:02:06.926" v="1" actId="20577"/>
      <pc:docMkLst>
        <pc:docMk/>
      </pc:docMkLst>
      <pc:sldChg chg="modSp">
        <pc:chgData name="Akida Weir" userId="" providerId="" clId="Web-{3B6EE3B2-A875-4CD2-A157-6964FAC8955E}" dt="2023-11-29T17:02:06.926" v="1" actId="20577"/>
        <pc:sldMkLst>
          <pc:docMk/>
          <pc:sldMk cId="0" sldId="282"/>
        </pc:sldMkLst>
        <pc:spChg chg="mod">
          <ac:chgData name="Akida Weir" userId="" providerId="" clId="Web-{3B6EE3B2-A875-4CD2-A157-6964FAC8955E}" dt="2023-11-29T17:02:06.926" v="1" actId="20577"/>
          <ac:spMkLst>
            <pc:docMk/>
            <pc:sldMk cId="0" sldId="282"/>
            <ac:spMk id="333" creationId="{00000000-0000-0000-0000-000000000000}"/>
          </ac:spMkLst>
        </pc:spChg>
      </pc:sldChg>
    </pc:docChg>
  </pc:docChgLst>
  <pc:docChgLst>
    <pc:chgData name="Akida Weir" clId="Web-{1566B1ED-66C5-4EA5-82D7-60FBCC605293}"/>
    <pc:docChg chg="addSld">
      <pc:chgData name="Akida Weir" userId="" providerId="" clId="Web-{1566B1ED-66C5-4EA5-82D7-60FBCC605293}" dt="2023-11-29T16:14:58.137" v="2"/>
      <pc:docMkLst>
        <pc:docMk/>
      </pc:docMkLst>
      <pc:sldChg chg="add">
        <pc:chgData name="Akida Weir" userId="" providerId="" clId="Web-{1566B1ED-66C5-4EA5-82D7-60FBCC605293}" dt="2023-11-29T16:14:58.137" v="2"/>
        <pc:sldMkLst>
          <pc:docMk/>
          <pc:sldMk cId="0" sldId="268"/>
        </pc:sldMkLst>
      </pc:sldChg>
      <pc:sldChg chg="add">
        <pc:chgData name="Akida Weir" userId="" providerId="" clId="Web-{1566B1ED-66C5-4EA5-82D7-60FBCC605293}" dt="2023-11-29T16:14:57.934" v="0"/>
        <pc:sldMkLst>
          <pc:docMk/>
          <pc:sldMk cId="3322834342" sldId="294"/>
        </pc:sldMkLst>
      </pc:sldChg>
      <pc:sldChg chg="add">
        <pc:chgData name="Akida Weir" userId="" providerId="" clId="Web-{1566B1ED-66C5-4EA5-82D7-60FBCC605293}" dt="2023-11-29T16:14:58.090" v="1"/>
        <pc:sldMkLst>
          <pc:docMk/>
          <pc:sldMk cId="3842380060" sldId="295"/>
        </pc:sldMkLst>
      </pc:sldChg>
    </pc:docChg>
  </pc:docChgLst>
  <pc:docChgLst>
    <pc:chgData name="Akida Weir" clId="Web-{0295FB3D-5CFD-41C2-856B-86B7ED3E636D}"/>
    <pc:docChg chg="modSld">
      <pc:chgData name="Akida Weir" userId="" providerId="" clId="Web-{0295FB3D-5CFD-41C2-856B-86B7ED3E636D}" dt="2023-11-29T17:00:57.262" v="0" actId="1076"/>
      <pc:docMkLst>
        <pc:docMk/>
      </pc:docMkLst>
      <pc:sldChg chg="modSp">
        <pc:chgData name="Akida Weir" userId="" providerId="" clId="Web-{0295FB3D-5CFD-41C2-856B-86B7ED3E636D}" dt="2023-11-29T17:00:57.262" v="0" actId="1076"/>
        <pc:sldMkLst>
          <pc:docMk/>
          <pc:sldMk cId="0" sldId="280"/>
        </pc:sldMkLst>
        <pc:spChg chg="mod">
          <ac:chgData name="Akida Weir" userId="" providerId="" clId="Web-{0295FB3D-5CFD-41C2-856B-86B7ED3E636D}" dt="2023-11-29T17:00:57.262" v="0" actId="1076"/>
          <ac:spMkLst>
            <pc:docMk/>
            <pc:sldMk cId="0" sldId="280"/>
            <ac:spMk id="313" creationId="{00000000-0000-0000-0000-000000000000}"/>
          </ac:spMkLst>
        </pc:spChg>
      </pc:sldChg>
    </pc:docChg>
  </pc:docChgLst>
  <pc:docChgLst>
    <pc:chgData name="Akida Weir" clId="Web-{17F26697-8BEB-4982-8122-BF2BB418B34E}"/>
    <pc:docChg chg="modSld">
      <pc:chgData name="Akida Weir" userId="" providerId="" clId="Web-{17F26697-8BEB-4982-8122-BF2BB418B34E}" dt="2023-11-29T16:52:42.516" v="4" actId="1076"/>
      <pc:docMkLst>
        <pc:docMk/>
      </pc:docMkLst>
      <pc:sldChg chg="addSp delSp modSp">
        <pc:chgData name="Akida Weir" userId="" providerId="" clId="Web-{17F26697-8BEB-4982-8122-BF2BB418B34E}" dt="2023-11-29T16:52:42.516" v="4" actId="1076"/>
        <pc:sldMkLst>
          <pc:docMk/>
          <pc:sldMk cId="814114303" sldId="293"/>
        </pc:sldMkLst>
        <pc:picChg chg="del">
          <ac:chgData name="Akida Weir" userId="" providerId="" clId="Web-{17F26697-8BEB-4982-8122-BF2BB418B34E}" dt="2023-11-29T16:52:32.860" v="0"/>
          <ac:picMkLst>
            <pc:docMk/>
            <pc:sldMk cId="814114303" sldId="293"/>
            <ac:picMk id="2" creationId="{9FC3ECCA-6B6D-62C1-8BC3-07A5E49E08DD}"/>
          </ac:picMkLst>
        </pc:picChg>
        <pc:picChg chg="add mod">
          <ac:chgData name="Akida Weir" userId="" providerId="" clId="Web-{17F26697-8BEB-4982-8122-BF2BB418B34E}" dt="2023-11-29T16:52:42.516" v="4" actId="1076"/>
          <ac:picMkLst>
            <pc:docMk/>
            <pc:sldMk cId="814114303" sldId="293"/>
            <ac:picMk id="3" creationId="{CA5F1A19-FC88-B95E-EAF3-83BCFE040B70}"/>
          </ac:picMkLst>
        </pc:picChg>
      </pc:sldChg>
    </pc:docChg>
  </pc:docChgLst>
  <pc:docChgLst>
    <pc:chgData name="Molly Simmons" clId="Web-{10C40A12-668F-48EA-A829-FBC2EE9E3778}"/>
    <pc:docChg chg="modSld">
      <pc:chgData name="Molly Simmons" userId="" providerId="" clId="Web-{10C40A12-668F-48EA-A829-FBC2EE9E3778}" dt="2023-11-29T15:19:42.516" v="1" actId="20577"/>
      <pc:docMkLst>
        <pc:docMk/>
      </pc:docMkLst>
      <pc:sldChg chg="modSp">
        <pc:chgData name="Molly Simmons" userId="" providerId="" clId="Web-{10C40A12-668F-48EA-A829-FBC2EE9E3778}" dt="2023-11-29T15:19:42.516" v="1" actId="20577"/>
        <pc:sldMkLst>
          <pc:docMk/>
          <pc:sldMk cId="0" sldId="285"/>
        </pc:sldMkLst>
        <pc:spChg chg="mod">
          <ac:chgData name="Molly Simmons" userId="" providerId="" clId="Web-{10C40A12-668F-48EA-A829-FBC2EE9E3778}" dt="2023-11-29T15:19:42.516" v="1" actId="20577"/>
          <ac:spMkLst>
            <pc:docMk/>
            <pc:sldMk cId="0" sldId="285"/>
            <ac:spMk id="36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1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Google Shape;76;p1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77" name="Google Shape;77;p1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1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85" name="Google Shape;85;p1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94" name="Google Shape;94;p2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02" name="Google Shape;102;p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12" name="Google Shape;112;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22" name="Google Shape;122;p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32" name="Google Shape;132;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45" name="Google Shape;145;p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4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4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56" name="Google Shape;156;p4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4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4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65" name="Google Shape;165;p4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2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75" name="Google Shape;175;p2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84" name="Google Shape;184;p1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4" name="Google Shape;194;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4" name="Google Shape;194;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657691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194" name="Google Shape;194;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extLst>
      <p:ext uri="{BB962C8B-B14F-4D97-AF65-F5344CB8AC3E}">
        <p14:creationId xmlns:p14="http://schemas.microsoft.com/office/powerpoint/2010/main" val="932607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2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2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02" name="Google Shape;202;p2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4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4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11" name="Google Shape;211;p4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4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4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5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29" name="Google Shape;229;p5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5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5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41" name="Google Shape;241;p5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5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p5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51" name="Google Shape;251;p5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5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5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60" name="Google Shape;260;p5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5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70" name="Google Shape;270;p5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5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5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79" name="Google Shape;279;p5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5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p5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89" name="Google Shape;289;p5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5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5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298" name="Google Shape;298;p5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5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5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07" name="Google Shape;307;p5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5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17" name="Google Shape;317;p5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6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6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27" name="Google Shape;327;p6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6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p6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37" name="Google Shape;337;p6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6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6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47" name="Google Shape;347;p6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6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6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47" name="Google Shape;347;p6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extLst>
      <p:ext uri="{BB962C8B-B14F-4D97-AF65-F5344CB8AC3E}">
        <p14:creationId xmlns:p14="http://schemas.microsoft.com/office/powerpoint/2010/main" val="2783352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6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6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47" name="Google Shape;347;p6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extLst>
      <p:ext uri="{BB962C8B-B14F-4D97-AF65-F5344CB8AC3E}">
        <p14:creationId xmlns:p14="http://schemas.microsoft.com/office/powerpoint/2010/main" val="457000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2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55" name="Google Shape;355;p2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64" name="Google Shape;364;p2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2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72" name="Google Shape;372;p2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80" name="Google Shape;380;p2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2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88" name="Google Shape;388;p2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2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397" name="Google Shape;397;p2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2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SzPts val="1400"/>
              <a:buNone/>
            </a:pPr>
            <a:endParaRPr/>
          </a:p>
        </p:txBody>
      </p:sp>
      <p:sp>
        <p:nvSpPr>
          <p:cNvPr id="405" name="Google Shape;405;p2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1" name="Google Shape;51;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2" name="Google Shape;5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3"/>
          <p:cNvSpPr>
            <a:spLocks noGrp="1"/>
          </p:cNvSpPr>
          <p:nvPr>
            <p:ph type="pic" idx="2"/>
          </p:nvPr>
        </p:nvSpPr>
        <p:spPr>
          <a:xfrm>
            <a:off x="5183188" y="987425"/>
            <a:ext cx="6172200" cy="4873625"/>
          </a:xfrm>
          <a:prstGeom prst="rect">
            <a:avLst/>
          </a:prstGeom>
          <a:noFill/>
          <a:ln>
            <a:noFill/>
          </a:ln>
        </p:spPr>
      </p:sp>
      <p:sp>
        <p:nvSpPr>
          <p:cNvPr id="58" name="Google Shape;58;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2"/>
        <p:cNvGrpSpPr/>
        <p:nvPr/>
      </p:nvGrpSpPr>
      <p:grpSpPr>
        <a:xfrm>
          <a:off x="0" y="0"/>
          <a:ext cx="0" cy="0"/>
          <a:chOff x="0" y="0"/>
          <a:chExt cx="0" cy="0"/>
        </a:xfrm>
      </p:grpSpPr>
      <p:sp>
        <p:nvSpPr>
          <p:cNvPr id="63" name="Google Shape;63;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case.edu/medicine/education/medical-education/liaison-committee-medical-education-lcm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mailto:medfinancialaid@case.ed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mailto:Elizabeth.smilovich@va.gov" TargetMode="External"/><Relationship Id="rId4" Type="http://schemas.openxmlformats.org/officeDocument/2006/relationships/hyperlink" Target="mailto:Mamta.singh@va.gov"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mailto:jxc19@case.edu"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80" name="Google Shape;80;p16"/>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81" name="Google Shape;81;p16"/>
          <p:cNvSpPr txBox="1"/>
          <p:nvPr/>
        </p:nvSpPr>
        <p:spPr>
          <a:xfrm>
            <a:off x="1130491" y="891654"/>
            <a:ext cx="10169855" cy="50167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en-US" sz="8000" b="1" i="0" u="none" strike="noStrike" cap="none">
                <a:solidFill>
                  <a:srgbClr val="000000"/>
                </a:solidFill>
                <a:latin typeface="Calibri"/>
                <a:ea typeface="Calibri"/>
                <a:cs typeface="Calibri"/>
                <a:sym typeface="Calibri"/>
              </a:rPr>
              <a:t>M1 Class Meeting</a:t>
            </a:r>
            <a:endParaRPr lang="en-US" sz="8000" b="1"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600"/>
              <a:buFont typeface="Arial"/>
              <a:buNone/>
            </a:pPr>
            <a:r>
              <a:rPr lang="en-US" sz="8000" b="1" i="0" u="none" strike="noStrike" cap="none">
                <a:solidFill>
                  <a:srgbClr val="000000"/>
                </a:solidFill>
                <a:latin typeface="Calibri"/>
                <a:ea typeface="Calibri"/>
                <a:cs typeface="Calibri"/>
                <a:sym typeface="Calibri"/>
              </a:rPr>
              <a:t>November 29, 2023</a:t>
            </a:r>
            <a:endParaRPr lang="en-US" sz="8000" b="1" i="0" u="none" strike="noStrike" cap="none">
              <a:solidFill>
                <a:srgbClr val="000000"/>
              </a:solidFill>
              <a:latin typeface="Calibri"/>
              <a:ea typeface="Calibri"/>
              <a:cs typeface="Calibri"/>
            </a:endParaRPr>
          </a:p>
          <a:p>
            <a:pPr marL="0" marR="0" lvl="0" indent="0" algn="ctr" rtl="0">
              <a:lnSpc>
                <a:spcPct val="100000"/>
              </a:lnSpc>
              <a:spcBef>
                <a:spcPts val="0"/>
              </a:spcBef>
              <a:spcAft>
                <a:spcPts val="0"/>
              </a:spcAft>
              <a:buNone/>
            </a:pPr>
            <a:r>
              <a:rPr lang="en-US" sz="8000" b="1" i="0" u="none" strike="noStrike" cap="none">
                <a:solidFill>
                  <a:srgbClr val="000000"/>
                </a:solidFill>
                <a:latin typeface="Calibri"/>
                <a:ea typeface="Calibri"/>
                <a:cs typeface="Calibri"/>
                <a:sym typeface="Calibri"/>
              </a:rPr>
              <a:t>HEC Room 181</a:t>
            </a:r>
            <a:endParaRPr lang="en-US" sz="8000" b="1" i="0" u="none" strike="noStrike" cap="none">
              <a:solidFill>
                <a:srgbClr val="000000"/>
              </a:solidFill>
              <a:latin typeface="Calibri"/>
              <a:ea typeface="Calibri"/>
              <a:cs typeface="Calibri"/>
            </a:endParaRPr>
          </a:p>
          <a:p>
            <a:pPr marL="0" marR="0" lvl="0" indent="0" algn="ctr" rtl="0">
              <a:lnSpc>
                <a:spcPct val="100000"/>
              </a:lnSpc>
              <a:spcBef>
                <a:spcPts val="0"/>
              </a:spcBef>
              <a:spcAft>
                <a:spcPts val="0"/>
              </a:spcAft>
              <a:buNone/>
            </a:pPr>
            <a:endParaRPr lang="en-US" sz="8000" b="1" i="0" u="none" strike="noStrike" cap="none">
              <a:solidFill>
                <a:srgbClr val="000000"/>
              </a:solidFill>
              <a:latin typeface="Calibri"/>
              <a:ea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88" name="Google Shape;88;p17"/>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89" name="Google Shape;89;p17"/>
          <p:cNvSpPr txBox="1"/>
          <p:nvPr/>
        </p:nvSpPr>
        <p:spPr>
          <a:xfrm>
            <a:off x="1084998" y="880281"/>
            <a:ext cx="10442810" cy="55707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2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•LCME Updates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  After hours Parking, Learning Specialist, Website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  </a:t>
            </a:r>
            <a:r>
              <a:rPr lang="en-US" sz="1600" b="0" i="0" u="sng" strike="noStrike" cap="none">
                <a:solidFill>
                  <a:srgbClr val="000000"/>
                </a:solidFill>
                <a:latin typeface="Arial"/>
                <a:ea typeface="Arial"/>
                <a:cs typeface="Arial"/>
                <a:sym typeface="Arial"/>
                <a:hlinkClick r:id="rId4">
                  <a:extLst>
                    <a:ext uri="{A12FA001-AC4F-418D-AE19-62706E023703}">
                      <ahyp:hlinkClr xmlns:ahyp="http://schemas.microsoft.com/office/drawing/2018/hyperlinkcolor" val="tx"/>
                    </a:ext>
                  </a:extLst>
                </a:hlinkClick>
              </a:rPr>
              <a:t>https://case.edu/medicine/education/medical-education/liaison-committee-medical-education-lcme</a:t>
            </a:r>
            <a:r>
              <a:rPr lang="en-US" sz="16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•Artificial Intelligence in Healthcare Elective – coming Spring ’24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1" i="0" u="none" strike="noStrike" cap="none">
                <a:solidFill>
                  <a:srgbClr val="000000"/>
                </a:solidFill>
                <a:latin typeface="Calibri"/>
                <a:ea typeface="Calibri"/>
                <a:cs typeface="Calibri"/>
                <a:sym typeface="Calibri"/>
              </a:rPr>
              <a:t>  </a:t>
            </a:r>
            <a:r>
              <a:rPr lang="en-US" sz="2800" b="0" i="0" u="none" strike="noStrike" cap="none">
                <a:solidFill>
                  <a:srgbClr val="000000"/>
                </a:solidFill>
                <a:latin typeface="Calibri"/>
                <a:ea typeface="Calibri"/>
                <a:cs typeface="Calibri"/>
                <a:sym typeface="Calibri"/>
              </a:rPr>
              <a:t>preview of data from Coding survey (thank you!)</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•Introducing Site Directors for Clinical Electives/Acting Internships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a:solidFill>
                  <a:srgbClr val="000000"/>
                </a:solidFill>
                <a:latin typeface="Arial"/>
                <a:ea typeface="Arial"/>
                <a:cs typeface="Arial"/>
                <a:sym typeface="Arial"/>
              </a:rPr>
              <a:t>•Travel Stipends Report (22-23)</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endParaRPr sz="6000" b="0" i="0" u="none" strike="noStrike" cap="none">
              <a:solidFill>
                <a:srgbClr val="000000"/>
              </a:solidFill>
              <a:latin typeface="Calibri"/>
              <a:ea typeface="Calibri"/>
              <a:cs typeface="Calibri"/>
              <a:sym typeface="Calibri"/>
            </a:endParaRPr>
          </a:p>
        </p:txBody>
      </p:sp>
      <p:sp>
        <p:nvSpPr>
          <p:cNvPr id="90" name="Google Shape;90;p17"/>
          <p:cNvSpPr txBox="1"/>
          <p:nvPr/>
        </p:nvSpPr>
        <p:spPr>
          <a:xfrm>
            <a:off x="1084729" y="277905"/>
            <a:ext cx="8068235"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5400" b="1" i="0" u="none" strike="noStrike" cap="none">
                <a:solidFill>
                  <a:srgbClr val="000000"/>
                </a:solidFill>
                <a:latin typeface="Calibri"/>
                <a:ea typeface="Calibri"/>
                <a:cs typeface="Calibri"/>
                <a:sym typeface="Calibri"/>
              </a:rPr>
              <a:t>Vice Dean Updates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9"/>
          <p:cNvSpPr/>
          <p:nvPr/>
        </p:nvSpPr>
        <p:spPr>
          <a:xfrm>
            <a:off x="260281" y="1941264"/>
            <a:ext cx="11731921" cy="3047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6000" b="0" i="0" u="none" strike="noStrike" cap="none" baseline="30000">
                <a:solidFill>
                  <a:schemeClr val="dk1"/>
                </a:solidFill>
                <a:latin typeface="Calibri"/>
                <a:ea typeface="Calibri"/>
                <a:cs typeface="Calibri"/>
                <a:sym typeface="Calibri"/>
              </a:rPr>
              <a:t>Sent to all enrolled MD students at CWRU SOM n = 900</a:t>
            </a:r>
            <a:endParaRPr sz="6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4400" b="0" i="0" u="none" strike="noStrike" cap="none" baseline="30000">
                <a:solidFill>
                  <a:schemeClr val="dk1"/>
                </a:solidFill>
                <a:latin typeface="Calibri"/>
                <a:ea typeface="Calibri"/>
                <a:cs typeface="Calibri"/>
                <a:sym typeface="Calibri"/>
              </a:rPr>
              <a:t>•Response rate = 279 (31%)</a:t>
            </a:r>
            <a:endParaRPr sz="4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4400" b="0" i="0" u="none" strike="noStrike" cap="none" baseline="30000">
                <a:solidFill>
                  <a:schemeClr val="dk1"/>
                </a:solidFill>
                <a:latin typeface="Calibri"/>
                <a:ea typeface="Calibri"/>
                <a:cs typeface="Calibri"/>
                <a:sym typeface="Calibri"/>
              </a:rPr>
              <a:t>•University Program 227 (85% of respondents; 31 % of UP cohort)</a:t>
            </a:r>
            <a:endParaRPr sz="4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4400" b="0" i="0" u="none" strike="noStrike" cap="none" baseline="30000">
                <a:solidFill>
                  <a:schemeClr val="dk1"/>
                </a:solidFill>
                <a:latin typeface="Calibri"/>
                <a:ea typeface="Calibri"/>
                <a:cs typeface="Calibri"/>
                <a:sym typeface="Calibri"/>
              </a:rPr>
              <a:t>•College Program 20(20% of respondents: 13% of CP cohort)</a:t>
            </a:r>
            <a:endParaRPr sz="4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4400" b="0" i="0" u="none" strike="noStrike" cap="none" baseline="30000">
                <a:solidFill>
                  <a:schemeClr val="dk1"/>
                </a:solidFill>
                <a:latin typeface="Calibri"/>
                <a:ea typeface="Calibri"/>
                <a:cs typeface="Calibri"/>
                <a:sym typeface="Calibri"/>
              </a:rPr>
              <a:t>•MSTP 19 (19% of respondents; 18% of MSTP cohort)</a:t>
            </a:r>
            <a:endParaRPr sz="4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3200" b="0" i="0" u="none" strike="noStrike" cap="none" baseline="30000">
                <a:solidFill>
                  <a:schemeClr val="lt1"/>
                </a:solidFill>
                <a:latin typeface="Calibri"/>
                <a:ea typeface="Calibri"/>
                <a:cs typeface="Calibri"/>
                <a:sym typeface="Calibri"/>
              </a:rPr>
              <a:t>•</a:t>
            </a:r>
            <a:endParaRPr sz="32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endParaRPr sz="3200" b="0" i="0" u="none" strike="noStrike" cap="none" baseline="30000">
              <a:solidFill>
                <a:schemeClr val="lt1"/>
              </a:solidFill>
              <a:latin typeface="Calibri"/>
              <a:ea typeface="Calibri"/>
              <a:cs typeface="Calibri"/>
              <a:sym typeface="Calibri"/>
            </a:endParaRPr>
          </a:p>
        </p:txBody>
      </p:sp>
      <p:pic>
        <p:nvPicPr>
          <p:cNvPr id="97" name="Google Shape;97;p29"/>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98" name="Google Shape;98;p29"/>
          <p:cNvSpPr txBox="1"/>
          <p:nvPr/>
        </p:nvSpPr>
        <p:spPr>
          <a:xfrm>
            <a:off x="573741" y="367553"/>
            <a:ext cx="9637058" cy="14465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1" i="0" u="none" strike="noStrike" cap="none">
                <a:solidFill>
                  <a:schemeClr val="accent1"/>
                </a:solidFill>
                <a:latin typeface="Calibri"/>
                <a:ea typeface="Calibri"/>
                <a:cs typeface="Calibri"/>
                <a:sym typeface="Calibri"/>
              </a:rPr>
              <a:t>AI/ML and Coding Experience in Medical Students – Fall 2023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05" name="Google Shape;105;p1"/>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06" name="Google Shape;106;p1"/>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pic>
        <p:nvPicPr>
          <p:cNvPr id="107" name="Google Shape;107;p1"/>
          <p:cNvPicPr preferRelativeResize="0"/>
          <p:nvPr/>
        </p:nvPicPr>
        <p:blipFill rotWithShape="1">
          <a:blip r:embed="rId4">
            <a:alphaModFix/>
          </a:blip>
          <a:srcRect/>
          <a:stretch/>
        </p:blipFill>
        <p:spPr>
          <a:xfrm>
            <a:off x="510989" y="1011406"/>
            <a:ext cx="11295528" cy="5068271"/>
          </a:xfrm>
          <a:prstGeom prst="rect">
            <a:avLst/>
          </a:prstGeom>
          <a:noFill/>
          <a:ln>
            <a:noFill/>
          </a:ln>
        </p:spPr>
      </p:pic>
      <p:sp>
        <p:nvSpPr>
          <p:cNvPr id="108" name="Google Shape;108;p1"/>
          <p:cNvSpPr txBox="1"/>
          <p:nvPr/>
        </p:nvSpPr>
        <p:spPr>
          <a:xfrm>
            <a:off x="430307" y="358588"/>
            <a:ext cx="10927975"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0" i="0" u="none" strike="noStrike" cap="none">
                <a:solidFill>
                  <a:schemeClr val="accent1"/>
                </a:solidFill>
                <a:latin typeface="Calibri"/>
                <a:ea typeface="Calibri"/>
                <a:cs typeface="Calibri"/>
                <a:sym typeface="Calibri"/>
              </a:rPr>
              <a:t>Experience Coding/Computer Programing</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15" name="Google Shape;115;p2"/>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16" name="Google Shape;116;p2"/>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17" name="Google Shape;117;p2"/>
          <p:cNvSpPr txBox="1"/>
          <p:nvPr/>
        </p:nvSpPr>
        <p:spPr>
          <a:xfrm>
            <a:off x="403412" y="376518"/>
            <a:ext cx="6974541"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0" i="0" u="none" strike="noStrike" cap="none">
                <a:solidFill>
                  <a:schemeClr val="accent1"/>
                </a:solidFill>
                <a:latin typeface="Calibri"/>
                <a:ea typeface="Calibri"/>
                <a:cs typeface="Calibri"/>
                <a:sym typeface="Calibri"/>
              </a:rPr>
              <a:t>Proficiency Yes/No?</a:t>
            </a:r>
            <a:endParaRPr sz="1400" b="0" i="0" u="none" strike="noStrike" cap="none">
              <a:solidFill>
                <a:srgbClr val="000000"/>
              </a:solidFill>
              <a:latin typeface="Arial"/>
              <a:ea typeface="Arial"/>
              <a:cs typeface="Arial"/>
              <a:sym typeface="Arial"/>
            </a:endParaRPr>
          </a:p>
        </p:txBody>
      </p:sp>
      <p:pic>
        <p:nvPicPr>
          <p:cNvPr id="118" name="Google Shape;118;p2" descr="A graph of a bar&#10;&#10;Description automatically generated"/>
          <p:cNvPicPr preferRelativeResize="0"/>
          <p:nvPr/>
        </p:nvPicPr>
        <p:blipFill rotWithShape="1">
          <a:blip r:embed="rId4">
            <a:alphaModFix/>
          </a:blip>
          <a:srcRect/>
          <a:stretch/>
        </p:blipFill>
        <p:spPr>
          <a:xfrm>
            <a:off x="484094" y="1029334"/>
            <a:ext cx="11447929" cy="51579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3"/>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25" name="Google Shape;125;p3"/>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26" name="Google Shape;126;p3"/>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pic>
        <p:nvPicPr>
          <p:cNvPr id="127" name="Google Shape;127;p3" descr="A graph of different colored bars&#10;&#10;Description automatically generated"/>
          <p:cNvPicPr preferRelativeResize="0"/>
          <p:nvPr/>
        </p:nvPicPr>
        <p:blipFill rotWithShape="1">
          <a:blip r:embed="rId4">
            <a:alphaModFix/>
          </a:blip>
          <a:srcRect/>
          <a:stretch/>
        </p:blipFill>
        <p:spPr>
          <a:xfrm>
            <a:off x="842682" y="990778"/>
            <a:ext cx="10157011" cy="4661293"/>
          </a:xfrm>
          <a:prstGeom prst="rect">
            <a:avLst/>
          </a:prstGeom>
          <a:noFill/>
          <a:ln>
            <a:noFill/>
          </a:ln>
        </p:spPr>
      </p:pic>
      <p:sp>
        <p:nvSpPr>
          <p:cNvPr id="128" name="Google Shape;128;p3"/>
          <p:cNvSpPr txBox="1"/>
          <p:nvPr/>
        </p:nvSpPr>
        <p:spPr>
          <a:xfrm>
            <a:off x="564777" y="224118"/>
            <a:ext cx="10892116"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0" i="0" u="none" strike="noStrike" cap="none">
                <a:solidFill>
                  <a:schemeClr val="accent1"/>
                </a:solidFill>
                <a:latin typeface="Calibri"/>
                <a:ea typeface="Calibri"/>
                <a:cs typeface="Calibri"/>
                <a:sym typeface="Calibri"/>
              </a:rPr>
              <a:t>Proficiency in which computer languages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p:nvPr/>
        </p:nvSpPr>
        <p:spPr>
          <a:xfrm>
            <a:off x="448539" y="1896440"/>
            <a:ext cx="4981500" cy="382702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4400" b="0" i="0" u="none" strike="noStrike" cap="none" baseline="30000">
                <a:solidFill>
                  <a:schemeClr val="lt1"/>
                </a:solidFill>
                <a:latin typeface="Arial"/>
                <a:ea typeface="Arial"/>
                <a:cs typeface="Arial"/>
                <a:sym typeface="Arial"/>
              </a:rPr>
              <a:t>•</a:t>
            </a:r>
            <a:r>
              <a:rPr lang="en-US" sz="4400" b="0" i="0" u="none" strike="noStrike" cap="none" baseline="30000">
                <a:solidFill>
                  <a:srgbClr val="000000"/>
                </a:solidFill>
                <a:latin typeface="Calibri"/>
                <a:ea typeface="Calibri"/>
                <a:cs typeface="Calibri"/>
                <a:sym typeface="Calibri"/>
              </a:rPr>
              <a:t>Dr. Sally MacPhedran (MetroHealth)</a:t>
            </a:r>
            <a:endParaRPr sz="4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4400" b="0" i="0" u="none" strike="noStrike" cap="none" baseline="30000">
                <a:solidFill>
                  <a:schemeClr val="lt1"/>
                </a:solidFill>
                <a:latin typeface="Arial"/>
                <a:ea typeface="Arial"/>
                <a:cs typeface="Arial"/>
                <a:sym typeface="Arial"/>
              </a:rPr>
              <a:t>•</a:t>
            </a:r>
            <a:r>
              <a:rPr lang="en-US" sz="4400" b="0" i="0" u="none" strike="noStrike" cap="none" baseline="30000">
                <a:solidFill>
                  <a:srgbClr val="000000"/>
                </a:solidFill>
                <a:latin typeface="Calibri"/>
                <a:ea typeface="Calibri"/>
                <a:cs typeface="Calibri"/>
                <a:sym typeface="Calibri"/>
              </a:rPr>
              <a:t>Dr. Andrew Golden (UH)</a:t>
            </a:r>
            <a:endParaRPr sz="4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4400" b="0" i="0" u="none" strike="noStrike" cap="none" baseline="30000">
                <a:solidFill>
                  <a:schemeClr val="lt1"/>
                </a:solidFill>
                <a:latin typeface="Arial"/>
                <a:ea typeface="Arial"/>
                <a:cs typeface="Arial"/>
                <a:sym typeface="Arial"/>
              </a:rPr>
              <a:t>•</a:t>
            </a:r>
            <a:r>
              <a:rPr lang="en-US" sz="4400" b="0" i="0" u="none" strike="noStrike" cap="none" baseline="30000">
                <a:solidFill>
                  <a:srgbClr val="000000"/>
                </a:solidFill>
                <a:latin typeface="Calibri"/>
                <a:ea typeface="Calibri"/>
                <a:cs typeface="Calibri"/>
                <a:sym typeface="Calibri"/>
              </a:rPr>
              <a:t>Dr. David Gugliotti (CCF)</a:t>
            </a:r>
            <a:endParaRPr sz="4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4400" b="0" i="0" u="none" strike="noStrike" cap="none" baseline="30000">
                <a:solidFill>
                  <a:schemeClr val="lt1"/>
                </a:solidFill>
                <a:latin typeface="Arial"/>
                <a:ea typeface="Arial"/>
                <a:cs typeface="Arial"/>
                <a:sym typeface="Arial"/>
              </a:rPr>
              <a:t>•</a:t>
            </a:r>
            <a:r>
              <a:rPr lang="en-US" sz="4400" b="0" i="0" u="none" strike="noStrike" cap="none" baseline="30000">
                <a:solidFill>
                  <a:srgbClr val="000000"/>
                </a:solidFill>
                <a:latin typeface="Calibri"/>
                <a:ea typeface="Calibri"/>
                <a:cs typeface="Calibri"/>
                <a:sym typeface="Calibri"/>
              </a:rPr>
              <a:t>Dr. Archana Brojmohun (VA)</a:t>
            </a: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400"/>
              <a:buFont typeface="Arial"/>
              <a:buNone/>
            </a:pPr>
            <a:endParaRPr sz="4400" b="0" i="0" u="none" strike="noStrike" cap="none" baseline="30000">
              <a:solidFill>
                <a:schemeClr val="lt1"/>
              </a:solidFill>
              <a:latin typeface="Arial"/>
              <a:ea typeface="Arial"/>
              <a:cs typeface="Arial"/>
              <a:sym typeface="Arial"/>
            </a:endParaRPr>
          </a:p>
        </p:txBody>
      </p:sp>
      <p:pic>
        <p:nvPicPr>
          <p:cNvPr id="135" name="Google Shape;135;p5"/>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36" name="Google Shape;136;p5"/>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37" name="Google Shape;137;p5"/>
          <p:cNvSpPr txBox="1"/>
          <p:nvPr/>
        </p:nvSpPr>
        <p:spPr>
          <a:xfrm>
            <a:off x="206188" y="268941"/>
            <a:ext cx="6284258" cy="14465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1" i="0" u="none" strike="noStrike" cap="none">
                <a:solidFill>
                  <a:schemeClr val="accent1"/>
                </a:solidFill>
                <a:latin typeface="Calibri"/>
                <a:ea typeface="Calibri"/>
                <a:cs typeface="Calibri"/>
                <a:sym typeface="Calibri"/>
              </a:rPr>
              <a:t>Year 4 Clinical Electives</a:t>
            </a:r>
            <a:br>
              <a:rPr lang="en-US" sz="4400" b="1" i="0" u="none" strike="noStrike" cap="none">
                <a:solidFill>
                  <a:schemeClr val="accent1"/>
                </a:solidFill>
                <a:latin typeface="Calibri"/>
                <a:ea typeface="Calibri"/>
                <a:cs typeface="Calibri"/>
                <a:sym typeface="Calibri"/>
              </a:rPr>
            </a:br>
            <a:r>
              <a:rPr lang="en-US" sz="4400" b="1" i="0" u="none" strike="noStrike" cap="none">
                <a:solidFill>
                  <a:schemeClr val="accent1"/>
                </a:solidFill>
                <a:latin typeface="Calibri"/>
                <a:ea typeface="Calibri"/>
                <a:cs typeface="Calibri"/>
                <a:sym typeface="Calibri"/>
              </a:rPr>
              <a:t>&amp; AI Site Directors</a:t>
            </a:r>
            <a:endParaRPr sz="1400" b="0" i="0" u="none" strike="noStrike" cap="none">
              <a:solidFill>
                <a:srgbClr val="000000"/>
              </a:solidFill>
              <a:latin typeface="Arial"/>
              <a:ea typeface="Arial"/>
              <a:cs typeface="Arial"/>
              <a:sym typeface="Arial"/>
            </a:endParaRPr>
          </a:p>
        </p:txBody>
      </p:sp>
      <p:pic>
        <p:nvPicPr>
          <p:cNvPr id="138" name="Google Shape;138;p5" descr="A person with dark hair wearing earrings&#10;&#10;Description automatically generated"/>
          <p:cNvPicPr preferRelativeResize="0"/>
          <p:nvPr/>
        </p:nvPicPr>
        <p:blipFill rotWithShape="1">
          <a:blip r:embed="rId4">
            <a:alphaModFix/>
          </a:blip>
          <a:srcRect/>
          <a:stretch/>
        </p:blipFill>
        <p:spPr>
          <a:xfrm>
            <a:off x="5889812" y="123950"/>
            <a:ext cx="2743200" cy="3140760"/>
          </a:xfrm>
          <a:prstGeom prst="rect">
            <a:avLst/>
          </a:prstGeom>
          <a:noFill/>
          <a:ln>
            <a:noFill/>
          </a:ln>
        </p:spPr>
      </p:pic>
      <p:pic>
        <p:nvPicPr>
          <p:cNvPr id="139" name="Google Shape;139;p5" descr="A person in a white coat&#10;&#10;Description automatically generated"/>
          <p:cNvPicPr preferRelativeResize="0"/>
          <p:nvPr/>
        </p:nvPicPr>
        <p:blipFill rotWithShape="1">
          <a:blip r:embed="rId5">
            <a:alphaModFix/>
          </a:blip>
          <a:srcRect/>
          <a:stretch/>
        </p:blipFill>
        <p:spPr>
          <a:xfrm>
            <a:off x="8892988" y="122434"/>
            <a:ext cx="2743200" cy="3143791"/>
          </a:xfrm>
          <a:prstGeom prst="rect">
            <a:avLst/>
          </a:prstGeom>
          <a:noFill/>
          <a:ln>
            <a:noFill/>
          </a:ln>
        </p:spPr>
      </p:pic>
      <p:pic>
        <p:nvPicPr>
          <p:cNvPr id="140" name="Google Shape;140;p5" descr="A person in a suit and tie&#10;&#10;Description automatically generated"/>
          <p:cNvPicPr preferRelativeResize="0"/>
          <p:nvPr/>
        </p:nvPicPr>
        <p:blipFill rotWithShape="1">
          <a:blip r:embed="rId6">
            <a:alphaModFix/>
          </a:blip>
          <a:srcRect/>
          <a:stretch/>
        </p:blipFill>
        <p:spPr>
          <a:xfrm>
            <a:off x="5889812" y="3631376"/>
            <a:ext cx="2743200" cy="2965979"/>
          </a:xfrm>
          <a:prstGeom prst="rect">
            <a:avLst/>
          </a:prstGeom>
          <a:noFill/>
          <a:ln>
            <a:noFill/>
          </a:ln>
        </p:spPr>
      </p:pic>
      <p:pic>
        <p:nvPicPr>
          <p:cNvPr id="141" name="Google Shape;141;p5" descr="A person smiling for the camera&#10;&#10;Description automatically generated"/>
          <p:cNvPicPr preferRelativeResize="0"/>
          <p:nvPr/>
        </p:nvPicPr>
        <p:blipFill rotWithShape="1">
          <a:blip r:embed="rId7">
            <a:alphaModFix/>
          </a:blip>
          <a:srcRect/>
          <a:stretch/>
        </p:blipFill>
        <p:spPr>
          <a:xfrm>
            <a:off x="8892988" y="3632664"/>
            <a:ext cx="2743200" cy="303511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6"/>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48" name="Google Shape;148;p6"/>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49" name="Google Shape;149;p6"/>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50" name="Google Shape;150;p6"/>
          <p:cNvSpPr txBox="1"/>
          <p:nvPr/>
        </p:nvSpPr>
        <p:spPr>
          <a:xfrm>
            <a:off x="206189" y="197224"/>
            <a:ext cx="653527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1" i="0" u="none" strike="noStrike" cap="none">
                <a:solidFill>
                  <a:schemeClr val="accent1"/>
                </a:solidFill>
                <a:latin typeface="Calibri"/>
                <a:ea typeface="Calibri"/>
                <a:cs typeface="Calibri"/>
                <a:sym typeface="Calibri"/>
              </a:rPr>
              <a:t>Reporting Portal</a:t>
            </a:r>
            <a:endParaRPr sz="1400" b="0" i="0" u="none" strike="noStrike" cap="none">
              <a:solidFill>
                <a:srgbClr val="000000"/>
              </a:solidFill>
              <a:latin typeface="Arial"/>
              <a:ea typeface="Arial"/>
              <a:cs typeface="Arial"/>
              <a:sym typeface="Arial"/>
            </a:endParaRPr>
          </a:p>
        </p:txBody>
      </p:sp>
      <p:pic>
        <p:nvPicPr>
          <p:cNvPr id="151" name="Google Shape;151;p6" descr="A blue sign with white text&#10;&#10;Description automatically generated"/>
          <p:cNvPicPr preferRelativeResize="0"/>
          <p:nvPr/>
        </p:nvPicPr>
        <p:blipFill rotWithShape="1">
          <a:blip r:embed="rId4">
            <a:alphaModFix/>
          </a:blip>
          <a:srcRect/>
          <a:stretch/>
        </p:blipFill>
        <p:spPr>
          <a:xfrm>
            <a:off x="286870" y="1371814"/>
            <a:ext cx="5396752" cy="3495805"/>
          </a:xfrm>
          <a:prstGeom prst="rect">
            <a:avLst/>
          </a:prstGeom>
          <a:noFill/>
          <a:ln>
            <a:noFill/>
          </a:ln>
        </p:spPr>
      </p:pic>
      <p:pic>
        <p:nvPicPr>
          <p:cNvPr id="152" name="Google Shape;152;p6" descr="A qr code on a white background&#10;&#10;Description automatically generated"/>
          <p:cNvPicPr preferRelativeResize="0"/>
          <p:nvPr/>
        </p:nvPicPr>
        <p:blipFill rotWithShape="1">
          <a:blip r:embed="rId5">
            <a:alphaModFix/>
          </a:blip>
          <a:srcRect/>
          <a:stretch/>
        </p:blipFill>
        <p:spPr>
          <a:xfrm>
            <a:off x="5746377" y="1426205"/>
            <a:ext cx="6087034" cy="34408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46"/>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59" name="Google Shape;159;p46"/>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60" name="Google Shape;160;p46"/>
          <p:cNvSpPr txBox="1"/>
          <p:nvPr/>
        </p:nvSpPr>
        <p:spPr>
          <a:xfrm>
            <a:off x="-1568555" y="261716"/>
            <a:ext cx="10442810" cy="76940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chemeClr val="accent1"/>
                </a:solidFill>
                <a:latin typeface="Calibri"/>
                <a:ea typeface="Calibri"/>
                <a:cs typeface="Calibri"/>
                <a:sym typeface="Calibri"/>
              </a:rPr>
              <a:t>Travel Stipends Report 22-23</a:t>
            </a:r>
            <a:endParaRPr sz="1400" b="0" i="0" u="none" strike="noStrike" cap="none">
              <a:solidFill>
                <a:srgbClr val="000000"/>
              </a:solidFill>
              <a:latin typeface="Arial"/>
              <a:ea typeface="Arial"/>
              <a:cs typeface="Arial"/>
              <a:sym typeface="Arial"/>
            </a:endParaRPr>
          </a:p>
        </p:txBody>
      </p:sp>
      <p:sp>
        <p:nvSpPr>
          <p:cNvPr id="161" name="Google Shape;161;p46"/>
          <p:cNvSpPr txBox="1"/>
          <p:nvPr/>
        </p:nvSpPr>
        <p:spPr>
          <a:xfrm>
            <a:off x="358589" y="1281953"/>
            <a:ext cx="11681011" cy="50167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1"/>
                </a:solidFill>
                <a:latin typeface="Calibri"/>
                <a:ea typeface="Calibri"/>
                <a:cs typeface="Calibri"/>
                <a:sym typeface="Calibri"/>
              </a:rPr>
              <a:t>Process defined and opened on Qualtrics as of 1/30/23</a:t>
            </a: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3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3200" b="0" i="0" u="none" strike="noStrike" cap="none">
                <a:solidFill>
                  <a:schemeClr val="dk1"/>
                </a:solidFill>
                <a:latin typeface="Calibri"/>
                <a:ea typeface="Calibri"/>
                <a:cs typeface="Calibri"/>
                <a:sym typeface="Calibri"/>
              </a:rPr>
              <a:t>1/30/23 through 6/20/23</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184 requests</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51 students were awarded travel stipend</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Average amount $457/student</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131 not awarded due to lack of follow up from students/incomplete info</a:t>
            </a:r>
            <a:endParaRPr sz="3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32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None/>
            </a:pPr>
            <a:r>
              <a:rPr lang="en-US" sz="3200" b="0" i="0" u="none" strike="noStrike" cap="none">
                <a:solidFill>
                  <a:schemeClr val="dk1"/>
                </a:solidFill>
                <a:latin typeface="Calibri"/>
                <a:ea typeface="Calibri"/>
                <a:cs typeface="Calibri"/>
                <a:sym typeface="Calibri"/>
              </a:rPr>
              <a:t>Total spent $</a:t>
            </a:r>
            <a:r>
              <a:rPr lang="en-US" sz="3200" b="1" i="0" u="none" strike="noStrike" cap="none">
                <a:solidFill>
                  <a:schemeClr val="dk1"/>
                </a:solidFill>
                <a:latin typeface="Calibri"/>
                <a:ea typeface="Calibri"/>
                <a:cs typeface="Calibri"/>
                <a:sym typeface="Calibri"/>
              </a:rPr>
              <a:t>23,287.22</a:t>
            </a:r>
            <a:endParaRPr sz="3200" b="1"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47"/>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68" name="Google Shape;168;p47"/>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69" name="Google Shape;169;p47"/>
          <p:cNvSpPr txBox="1"/>
          <p:nvPr/>
        </p:nvSpPr>
        <p:spPr>
          <a:xfrm>
            <a:off x="1022245" y="871316"/>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170" name="Google Shape;170;p47"/>
          <p:cNvSpPr txBox="1"/>
          <p:nvPr/>
        </p:nvSpPr>
        <p:spPr>
          <a:xfrm>
            <a:off x="233083" y="259976"/>
            <a:ext cx="10945905"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400" b="1" i="0" u="none" strike="noStrike" cap="none">
                <a:solidFill>
                  <a:schemeClr val="accent1"/>
                </a:solidFill>
                <a:latin typeface="Calibri"/>
                <a:ea typeface="Calibri"/>
                <a:cs typeface="Calibri"/>
                <a:sym typeface="Calibri"/>
              </a:rPr>
              <a:t>Travel Stipends Report 23-24 </a:t>
            </a:r>
            <a:r>
              <a:rPr lang="en-US" sz="2800" b="1" i="0" u="none" strike="noStrike" cap="none">
                <a:solidFill>
                  <a:schemeClr val="accent1"/>
                </a:solidFill>
                <a:latin typeface="Calibri"/>
                <a:ea typeface="Calibri"/>
                <a:cs typeface="Calibri"/>
                <a:sym typeface="Calibri"/>
              </a:rPr>
              <a:t>(up to 10/9/23)</a:t>
            </a:r>
            <a:endParaRPr sz="1400" b="0" i="0" u="none" strike="noStrike" cap="none">
              <a:solidFill>
                <a:srgbClr val="000000"/>
              </a:solidFill>
              <a:latin typeface="Arial"/>
              <a:ea typeface="Arial"/>
              <a:cs typeface="Arial"/>
              <a:sym typeface="Arial"/>
            </a:endParaRPr>
          </a:p>
        </p:txBody>
      </p:sp>
      <p:sp>
        <p:nvSpPr>
          <p:cNvPr id="171" name="Google Shape;171;p47"/>
          <p:cNvSpPr txBox="1"/>
          <p:nvPr/>
        </p:nvSpPr>
        <p:spPr>
          <a:xfrm>
            <a:off x="331695" y="1084730"/>
            <a:ext cx="11519646" cy="5170646"/>
          </a:xfrm>
          <a:prstGeom prst="rect">
            <a:avLst/>
          </a:prstGeom>
          <a:noFill/>
          <a:ln>
            <a:noFill/>
          </a:ln>
        </p:spPr>
        <p:txBody>
          <a:bodyPr spcFirstLastPara="1" wrap="square" lIns="91425" tIns="45700" rIns="91425" bIns="45700" anchor="t" anchorCtr="0">
            <a:spAutoFit/>
          </a:bodyPr>
          <a:lstStyle/>
          <a:p>
            <a:pPr marL="0" marR="0" lvl="0" indent="-1905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Process converted to Campus Groups as of 7/1/23</a:t>
            </a:r>
            <a:endParaRPr sz="3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3000" b="0" i="0" u="none" strike="noStrike" cap="none">
                <a:solidFill>
                  <a:schemeClr val="dk1"/>
                </a:solidFill>
                <a:latin typeface="Calibri"/>
                <a:ea typeface="Calibri"/>
                <a:cs typeface="Calibri"/>
                <a:sym typeface="Calibri"/>
              </a:rPr>
              <a:t>As of 10/9/23</a:t>
            </a:r>
            <a:endParaRPr sz="3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67 requests</a:t>
            </a:r>
            <a:endParaRPr sz="3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22 students were awarded travel stipends</a:t>
            </a:r>
            <a:endParaRPr sz="3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Average amount $435/student</a:t>
            </a:r>
            <a:endParaRPr sz="3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34 students pending (waiting for receipts)</a:t>
            </a:r>
            <a:endParaRPr sz="3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6 awaiting review</a:t>
            </a:r>
            <a:endParaRPr sz="3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5 not awarded due to lack of follow up from students/incomplete info</a:t>
            </a:r>
            <a:endParaRPr sz="3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300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None/>
            </a:pPr>
            <a:r>
              <a:rPr lang="en-US" sz="3000" b="0" i="0" u="none" strike="noStrike" cap="none">
                <a:solidFill>
                  <a:schemeClr val="dk1"/>
                </a:solidFill>
                <a:latin typeface="Calibri"/>
                <a:ea typeface="Calibri"/>
                <a:cs typeface="Calibri"/>
                <a:sym typeface="Calibri"/>
              </a:rPr>
              <a:t>Total spent $</a:t>
            </a:r>
            <a:r>
              <a:rPr lang="en-US" sz="3000" b="1" i="0" u="none" strike="noStrike" cap="none">
                <a:solidFill>
                  <a:schemeClr val="dk1"/>
                </a:solidFill>
                <a:latin typeface="Calibri"/>
                <a:ea typeface="Calibri"/>
                <a:cs typeface="Calibri"/>
                <a:sym typeface="Calibri"/>
              </a:rPr>
              <a:t>9,565.48</a:t>
            </a:r>
            <a:endParaRPr sz="3000" b="1"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pic>
        <p:nvPicPr>
          <p:cNvPr id="177" name="Google Shape;177;p20"/>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78" name="Google Shape;178;p20"/>
          <p:cNvSpPr txBox="1"/>
          <p:nvPr/>
        </p:nvSpPr>
        <p:spPr>
          <a:xfrm>
            <a:off x="648242" y="72673"/>
            <a:ext cx="104427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r>
              <a:rPr lang="en-US" sz="4000" b="0" i="0" u="none" strike="noStrike" cap="none">
                <a:solidFill>
                  <a:srgbClr val="000000"/>
                </a:solidFill>
                <a:latin typeface="Calibri"/>
                <a:ea typeface="Calibri"/>
                <a:cs typeface="Calibri"/>
                <a:sym typeface="Calibri"/>
              </a:rPr>
              <a:t>Financial Aid Updates</a:t>
            </a:r>
            <a:endParaRPr sz="1400" b="0" i="0" u="none" strike="noStrike" cap="none">
              <a:solidFill>
                <a:srgbClr val="000000"/>
              </a:solidFill>
              <a:latin typeface="Arial"/>
              <a:ea typeface="Arial"/>
              <a:cs typeface="Arial"/>
              <a:sym typeface="Arial"/>
            </a:endParaRPr>
          </a:p>
        </p:txBody>
      </p:sp>
      <p:sp>
        <p:nvSpPr>
          <p:cNvPr id="179" name="Google Shape;179;p20"/>
          <p:cNvSpPr txBox="1"/>
          <p:nvPr/>
        </p:nvSpPr>
        <p:spPr>
          <a:xfrm>
            <a:off x="1001750" y="1256375"/>
            <a:ext cx="5399400" cy="478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1000"/>
              </a:spcBef>
              <a:spcAft>
                <a:spcPts val="0"/>
              </a:spcAft>
              <a:buClr>
                <a:srgbClr val="000000"/>
              </a:buClr>
              <a:buSzPts val="2200"/>
              <a:buFont typeface="Arial"/>
              <a:buNone/>
            </a:pPr>
            <a:r>
              <a:rPr lang="en-US" sz="2400" b="0" i="0" u="none" strike="noStrike" cap="none">
                <a:solidFill>
                  <a:schemeClr val="lt1"/>
                </a:solidFill>
                <a:highlight>
                  <a:schemeClr val="dk2"/>
                </a:highlight>
                <a:latin typeface="Calibri"/>
                <a:ea typeface="Calibri"/>
                <a:cs typeface="Calibri"/>
                <a:sym typeface="Calibri"/>
              </a:rPr>
              <a:t>IMPORTANT DATES</a:t>
            </a:r>
            <a:endParaRPr sz="2400" b="0" i="0" u="none" strike="noStrike" cap="none">
              <a:solidFill>
                <a:schemeClr val="lt1"/>
              </a:solidFill>
              <a:highlight>
                <a:schemeClr val="dk2"/>
              </a:highlight>
              <a:latin typeface="Calibri"/>
              <a:ea typeface="Calibri"/>
              <a:cs typeface="Calibri"/>
              <a:sym typeface="Calibri"/>
            </a:endParaRPr>
          </a:p>
          <a:p>
            <a:pPr marL="0" marR="0" lvl="0" indent="0" algn="l" rtl="0">
              <a:lnSpc>
                <a:spcPct val="115000"/>
              </a:lnSpc>
              <a:spcBef>
                <a:spcPts val="1000"/>
              </a:spcBef>
              <a:spcAft>
                <a:spcPts val="0"/>
              </a:spcAft>
              <a:buClr>
                <a:srgbClr val="000000"/>
              </a:buClr>
              <a:buSzPts val="2200"/>
              <a:buFont typeface="Arial"/>
              <a:buNone/>
            </a:pPr>
            <a:r>
              <a:rPr lang="en-US" sz="2400" b="0" i="0" u="none" strike="noStrike" cap="none">
                <a:solidFill>
                  <a:srgbClr val="000000"/>
                </a:solidFill>
                <a:latin typeface="Calibri"/>
                <a:ea typeface="Calibri"/>
                <a:cs typeface="Calibri"/>
                <a:sym typeface="Calibri"/>
              </a:rPr>
              <a:t>Spring Tuition Billing - Dec 8 </a:t>
            </a:r>
            <a:endParaRPr sz="2400" b="0" i="0" u="none" strike="noStrike" cap="none">
              <a:solidFill>
                <a:srgbClr val="000000"/>
              </a:solidFill>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Invoiced - Dec 11</a:t>
            </a:r>
            <a:endParaRPr sz="2400" b="0" i="0" u="none" strike="noStrike" cap="none">
              <a:solidFill>
                <a:srgbClr val="000000"/>
              </a:solidFill>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Due Date - Jan 26</a:t>
            </a:r>
            <a:endParaRPr sz="2400" b="0" i="0" u="none" strike="noStrike" cap="none">
              <a:solidFill>
                <a:srgbClr val="000000"/>
              </a:solidFill>
              <a:latin typeface="Calibri"/>
              <a:ea typeface="Calibri"/>
              <a:cs typeface="Calibri"/>
              <a:sym typeface="Calibri"/>
            </a:endParaRPr>
          </a:p>
          <a:p>
            <a:pPr marL="0" marR="0" lvl="0" indent="0" algn="l" rtl="0">
              <a:lnSpc>
                <a:spcPct val="115000"/>
              </a:lnSpc>
              <a:spcBef>
                <a:spcPts val="0"/>
              </a:spcBef>
              <a:spcAft>
                <a:spcPts val="0"/>
              </a:spcAft>
              <a:buClr>
                <a:srgbClr val="000000"/>
              </a:buClr>
              <a:buSzPts val="2200"/>
              <a:buFont typeface="Arial"/>
              <a:buNone/>
            </a:pPr>
            <a:r>
              <a:rPr lang="en-US" sz="2400" b="0" i="0" u="none" strike="noStrike" cap="none">
                <a:solidFill>
                  <a:srgbClr val="000000"/>
                </a:solidFill>
                <a:highlight>
                  <a:srgbClr val="FFFF00"/>
                </a:highlight>
                <a:latin typeface="Calibri"/>
                <a:ea typeface="Calibri"/>
                <a:cs typeface="Calibri"/>
                <a:sym typeface="Calibri"/>
              </a:rPr>
              <a:t>Refund Advance Sign</a:t>
            </a:r>
            <a:r>
              <a:rPr lang="en-US" sz="2400">
                <a:highlight>
                  <a:srgbClr val="FFFF00"/>
                </a:highlight>
                <a:latin typeface="Calibri"/>
                <a:ea typeface="Calibri"/>
                <a:cs typeface="Calibri"/>
                <a:sym typeface="Calibri"/>
              </a:rPr>
              <a:t>-</a:t>
            </a:r>
            <a:r>
              <a:rPr lang="en-US" sz="2400" b="0" i="0" u="none" strike="noStrike" cap="none">
                <a:solidFill>
                  <a:srgbClr val="000000"/>
                </a:solidFill>
                <a:highlight>
                  <a:srgbClr val="FFFF00"/>
                </a:highlight>
                <a:latin typeface="Calibri"/>
                <a:ea typeface="Calibri"/>
                <a:cs typeface="Calibri"/>
                <a:sym typeface="Calibri"/>
              </a:rPr>
              <a:t>Up - Dec 5</a:t>
            </a:r>
            <a:endParaRPr sz="2400" b="0" i="0" u="none" strike="noStrike" cap="none">
              <a:solidFill>
                <a:srgbClr val="000000"/>
              </a:solidFill>
              <a:highlight>
                <a:srgbClr val="FFFF00"/>
              </a:highlight>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highlight>
                  <a:srgbClr val="FFFF00"/>
                </a:highlight>
                <a:latin typeface="Calibri"/>
                <a:ea typeface="Calibri"/>
                <a:cs typeface="Calibri"/>
                <a:sym typeface="Calibri"/>
              </a:rPr>
              <a:t>Processing Dec 12-1</a:t>
            </a:r>
            <a:r>
              <a:rPr lang="en-US" sz="2400">
                <a:highlight>
                  <a:srgbClr val="FFFF00"/>
                </a:highlight>
                <a:latin typeface="Calibri"/>
                <a:ea typeface="Calibri"/>
                <a:cs typeface="Calibri"/>
                <a:sym typeface="Calibri"/>
              </a:rPr>
              <a:t>8</a:t>
            </a:r>
            <a:endParaRPr sz="2400" b="0" i="0" u="none" strike="noStrike" cap="none">
              <a:solidFill>
                <a:srgbClr val="000000"/>
              </a:solidFill>
              <a:highlight>
                <a:srgbClr val="FFFF00"/>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2200"/>
              <a:buFont typeface="Arial"/>
              <a:buNone/>
            </a:pPr>
            <a:r>
              <a:rPr lang="en-US" sz="2400" b="0" i="0" u="none" strike="noStrike" cap="none">
                <a:solidFill>
                  <a:srgbClr val="000000"/>
                </a:solidFill>
                <a:highlight>
                  <a:schemeClr val="accent4"/>
                </a:highlight>
                <a:latin typeface="Calibri"/>
                <a:ea typeface="Calibri"/>
                <a:cs typeface="Calibri"/>
                <a:sym typeface="Calibri"/>
              </a:rPr>
              <a:t>Spring Financial Aid Disbursement - Jan 8</a:t>
            </a:r>
            <a:endParaRPr sz="2400" b="0" i="0" u="none" strike="noStrike" cap="none">
              <a:solidFill>
                <a:srgbClr val="000000"/>
              </a:solidFill>
              <a:highlight>
                <a:schemeClr val="accent4"/>
              </a:highlight>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highlight>
                  <a:schemeClr val="accent4"/>
                </a:highlight>
                <a:latin typeface="Calibri"/>
                <a:ea typeface="Calibri"/>
                <a:cs typeface="Calibri"/>
                <a:sym typeface="Calibri"/>
              </a:rPr>
              <a:t>Refunds by Jan 12</a:t>
            </a:r>
            <a:endParaRPr sz="2400" b="0" i="0" u="none" strike="noStrike" cap="none">
              <a:solidFill>
                <a:srgbClr val="000000"/>
              </a:solidFill>
              <a:highlight>
                <a:schemeClr val="accent4"/>
              </a:highlight>
              <a:latin typeface="Calibri"/>
              <a:ea typeface="Calibri"/>
              <a:cs typeface="Calibri"/>
              <a:sym typeface="Calibri"/>
            </a:endParaRPr>
          </a:p>
          <a:p>
            <a:pPr marL="0" marR="0" lvl="0" indent="0" algn="l" rtl="0">
              <a:lnSpc>
                <a:spcPct val="115000"/>
              </a:lnSpc>
              <a:spcBef>
                <a:spcPts val="0"/>
              </a:spcBef>
              <a:spcAft>
                <a:spcPts val="0"/>
              </a:spcAft>
              <a:buClr>
                <a:srgbClr val="000000"/>
              </a:buClr>
              <a:buSzPts val="2200"/>
              <a:buFont typeface="Arial"/>
              <a:buNone/>
            </a:pPr>
            <a:r>
              <a:rPr lang="en-US" sz="2400" b="0" i="0" u="none" strike="noStrike" cap="none">
                <a:solidFill>
                  <a:srgbClr val="000000"/>
                </a:solidFill>
                <a:latin typeface="Calibri"/>
                <a:ea typeface="Calibri"/>
                <a:cs typeface="Calibri"/>
                <a:sym typeface="Calibri"/>
              </a:rPr>
              <a:t>AY 2024-25 Financial Aid Renewal </a:t>
            </a:r>
            <a:endParaRPr sz="2400" b="0" i="0" u="none" strike="noStrike" cap="none">
              <a:solidFill>
                <a:srgbClr val="000000"/>
              </a:solidFill>
              <a:latin typeface="Calibri"/>
              <a:ea typeface="Calibri"/>
              <a:cs typeface="Calibri"/>
              <a:sym typeface="Calibri"/>
            </a:endParaRPr>
          </a:p>
          <a:p>
            <a:pPr marL="914400" marR="0" lvl="1" indent="-381000" algn="l" rtl="0">
              <a:lnSpc>
                <a:spcPct val="115000"/>
              </a:lnSpc>
              <a:spcBef>
                <a:spcPts val="0"/>
              </a:spcBef>
              <a:spcAft>
                <a:spcPts val="0"/>
              </a:spcAft>
              <a:buClr>
                <a:srgbClr val="000000"/>
              </a:buClr>
              <a:buSzPts val="2400"/>
              <a:buFont typeface="Calibri"/>
              <a:buChar char="○"/>
            </a:pPr>
            <a:r>
              <a:rPr lang="en-US" sz="2400" b="0" i="0" u="none" strike="noStrike" cap="none">
                <a:solidFill>
                  <a:srgbClr val="000000"/>
                </a:solidFill>
                <a:latin typeface="Calibri"/>
                <a:ea typeface="Calibri"/>
                <a:cs typeface="Calibri"/>
                <a:sym typeface="Calibri"/>
              </a:rPr>
              <a:t>Feb - April 1, 2024</a:t>
            </a:r>
            <a:endParaRPr sz="2400" b="0" i="0" u="none" strike="noStrike" cap="none">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200"/>
              <a:buFont typeface="Arial"/>
              <a:buNone/>
            </a:pPr>
            <a:endParaRPr sz="2400" b="0" i="0" u="none" strike="noStrike" cap="none">
              <a:solidFill>
                <a:srgbClr val="000000"/>
              </a:solidFill>
              <a:latin typeface="Arial"/>
              <a:ea typeface="Arial"/>
              <a:cs typeface="Arial"/>
              <a:sym typeface="Arial"/>
            </a:endParaRPr>
          </a:p>
        </p:txBody>
      </p:sp>
      <p:sp>
        <p:nvSpPr>
          <p:cNvPr id="180" name="Google Shape;180;p20"/>
          <p:cNvSpPr txBox="1"/>
          <p:nvPr/>
        </p:nvSpPr>
        <p:spPr>
          <a:xfrm>
            <a:off x="6650650" y="1256375"/>
            <a:ext cx="4440300" cy="3711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400" b="0" i="0" u="none" strike="noStrike" cap="none">
                <a:solidFill>
                  <a:schemeClr val="dk1"/>
                </a:solidFill>
                <a:latin typeface="Calibri"/>
                <a:ea typeface="Calibri"/>
                <a:cs typeface="Calibri"/>
                <a:sym typeface="Calibri"/>
              </a:rPr>
              <a:t>Email us if you need to… </a:t>
            </a:r>
            <a:endParaRPr sz="2400" b="0" i="0" u="none" strike="noStrike" cap="none">
              <a:solidFill>
                <a:schemeClr val="dk1"/>
              </a:solidFill>
              <a:latin typeface="Calibri"/>
              <a:ea typeface="Calibri"/>
              <a:cs typeface="Calibri"/>
              <a:sym typeface="Calibri"/>
            </a:endParaRPr>
          </a:p>
          <a:p>
            <a:pPr marL="457200" marR="0" lvl="0" indent="-381000" algn="l" rtl="0">
              <a:lnSpc>
                <a:spcPct val="200000"/>
              </a:lnSpc>
              <a:spcBef>
                <a:spcPts val="100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Make changes to</a:t>
            </a:r>
            <a:r>
              <a:rPr lang="en-US" sz="2400">
                <a:solidFill>
                  <a:schemeClr val="dk1"/>
                </a:solidFill>
                <a:latin typeface="Calibri"/>
                <a:ea typeface="Calibri"/>
                <a:cs typeface="Calibri"/>
                <a:sym typeface="Calibri"/>
              </a:rPr>
              <a:t> </a:t>
            </a:r>
            <a:r>
              <a:rPr lang="en-US" sz="2400" b="0" i="0" u="none" strike="noStrike" cap="none">
                <a:solidFill>
                  <a:schemeClr val="dk1"/>
                </a:solidFill>
                <a:latin typeface="Calibri"/>
                <a:ea typeface="Calibri"/>
                <a:cs typeface="Calibri"/>
                <a:sym typeface="Calibri"/>
              </a:rPr>
              <a:t>financial aid</a:t>
            </a:r>
            <a:endParaRPr sz="2400" b="0" i="0" u="none" strike="noStrike" cap="none">
              <a:solidFill>
                <a:schemeClr val="dk1"/>
              </a:solidFill>
              <a:latin typeface="Calibri"/>
              <a:ea typeface="Calibri"/>
              <a:cs typeface="Calibri"/>
              <a:sym typeface="Calibri"/>
            </a:endParaRPr>
          </a:p>
          <a:p>
            <a:pPr marL="457200" marR="0" lvl="0" indent="-381000" algn="l" rtl="0">
              <a:lnSpc>
                <a:spcPct val="200000"/>
              </a:lnSpc>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Budgeting follow up </a:t>
            </a:r>
            <a:endParaRPr sz="2400" b="0" i="0" u="none" strike="noStrike" cap="none">
              <a:solidFill>
                <a:schemeClr val="dk1"/>
              </a:solidFill>
              <a:latin typeface="Calibri"/>
              <a:ea typeface="Calibri"/>
              <a:cs typeface="Calibri"/>
              <a:sym typeface="Calibri"/>
            </a:endParaRPr>
          </a:p>
          <a:p>
            <a:pPr marL="457200" marR="0" lvl="0" indent="-381000" algn="l" rtl="0">
              <a:lnSpc>
                <a:spcPct val="200000"/>
              </a:lnSpc>
              <a:spcBef>
                <a:spcPts val="0"/>
              </a:spcBef>
              <a:spcAft>
                <a:spcPts val="0"/>
              </a:spcAft>
              <a:buClr>
                <a:schemeClr val="dk1"/>
              </a:buClr>
              <a:buSzPts val="2400"/>
              <a:buFont typeface="Calibri"/>
              <a:buChar char="●"/>
            </a:pPr>
            <a:r>
              <a:rPr lang="en-US" sz="2400" b="0" i="0" u="none" strike="noStrike" cap="none">
                <a:solidFill>
                  <a:schemeClr val="dk1"/>
                </a:solidFill>
                <a:latin typeface="Calibri"/>
                <a:ea typeface="Calibri"/>
                <a:cs typeface="Calibri"/>
                <a:sym typeface="Calibri"/>
              </a:rPr>
              <a:t>Planning for M2 year</a:t>
            </a:r>
            <a:endParaRPr sz="2400" b="0" i="0" u="none" strike="noStrike" cap="none">
              <a:solidFill>
                <a:schemeClr val="dk1"/>
              </a:solidFill>
              <a:latin typeface="Calibri"/>
              <a:ea typeface="Calibri"/>
              <a:cs typeface="Calibri"/>
              <a:sym typeface="Calibri"/>
            </a:endParaRPr>
          </a:p>
          <a:p>
            <a:pPr marL="0" marR="0" lvl="0" indent="0" algn="ctr" rtl="0">
              <a:lnSpc>
                <a:spcPct val="100000"/>
              </a:lnSpc>
              <a:spcBef>
                <a:spcPts val="1000"/>
              </a:spcBef>
              <a:spcAft>
                <a:spcPts val="0"/>
              </a:spcAft>
              <a:buClr>
                <a:srgbClr val="000000"/>
              </a:buClr>
              <a:buSzPts val="2200"/>
              <a:buFont typeface="Arial"/>
              <a:buNone/>
            </a:pPr>
            <a:r>
              <a:rPr lang="en-US" sz="2400" b="0" i="0" u="sng" strike="noStrike" cap="none">
                <a:solidFill>
                  <a:schemeClr val="hlink"/>
                </a:solidFill>
                <a:latin typeface="Calibri"/>
                <a:ea typeface="Calibri"/>
                <a:cs typeface="Calibri"/>
                <a:sym typeface="Calibri"/>
                <a:hlinkClick r:id="rId4"/>
              </a:rPr>
              <a:t>medfinancialaid@case.edu</a:t>
            </a:r>
            <a:endParaRPr sz="24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200"/>
              <a:buFont typeface="Arial"/>
              <a:buNone/>
            </a:pPr>
            <a:endParaRPr sz="24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sp>
        <p:nvSpPr>
          <p:cNvPr id="186" name="Google Shape;186;p19"/>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87" name="Google Shape;187;p19"/>
          <p:cNvPicPr preferRelativeResize="0"/>
          <p:nvPr/>
        </p:nvPicPr>
        <p:blipFill rotWithShape="1">
          <a:blip r:embed="rId3">
            <a:alphaModFix/>
          </a:blip>
          <a:srcRect/>
          <a:stretch/>
        </p:blipFill>
        <p:spPr>
          <a:xfrm>
            <a:off x="206276" y="6172975"/>
            <a:ext cx="2455300" cy="428000"/>
          </a:xfrm>
          <a:prstGeom prst="rect">
            <a:avLst/>
          </a:prstGeom>
          <a:noFill/>
          <a:ln>
            <a:noFill/>
          </a:ln>
        </p:spPr>
      </p:pic>
      <p:pic>
        <p:nvPicPr>
          <p:cNvPr id="188" name="Google Shape;188;p19"/>
          <p:cNvPicPr preferRelativeResize="0"/>
          <p:nvPr/>
        </p:nvPicPr>
        <p:blipFill rotWithShape="1">
          <a:blip r:embed="rId4">
            <a:alphaModFix/>
          </a:blip>
          <a:srcRect/>
          <a:stretch/>
        </p:blipFill>
        <p:spPr>
          <a:xfrm>
            <a:off x="2877400" y="0"/>
            <a:ext cx="6858000" cy="6033248"/>
          </a:xfrm>
          <a:prstGeom prst="rect">
            <a:avLst/>
          </a:prstGeom>
          <a:noFill/>
          <a:ln>
            <a:noFill/>
          </a:ln>
        </p:spPr>
      </p:pic>
      <p:sp>
        <p:nvSpPr>
          <p:cNvPr id="189" name="Google Shape;189;p19"/>
          <p:cNvSpPr/>
          <p:nvPr/>
        </p:nvSpPr>
        <p:spPr>
          <a:xfrm rot="-638743">
            <a:off x="560461" y="736176"/>
            <a:ext cx="2146851" cy="1395009"/>
          </a:xfrm>
          <a:prstGeom prst="foldedCorner">
            <a:avLst>
              <a:gd name="adj" fmla="val 16667"/>
            </a:avLst>
          </a:prstGeom>
          <a:solidFill>
            <a:schemeClr val="accent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90" name="Google Shape;190;p19"/>
          <p:cNvSpPr txBox="1"/>
          <p:nvPr/>
        </p:nvSpPr>
        <p:spPr>
          <a:xfrm rot="-1347505">
            <a:off x="650736" y="836811"/>
            <a:ext cx="2161970" cy="1139313"/>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FREE LUNCH ON DEC 4TH!</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97" name="Google Shape;197;p18"/>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198" name="Google Shape;198;p18"/>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​Curriculum Updates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197" name="Google Shape;197;p18"/>
          <p:cNvPicPr preferRelativeResize="0"/>
          <p:nvPr/>
        </p:nvPicPr>
        <p:blipFill rotWithShape="1">
          <a:blip r:embed="rId3">
            <a:alphaModFix/>
          </a:blip>
          <a:srcRect/>
          <a:stretch/>
        </p:blipFill>
        <p:spPr>
          <a:xfrm>
            <a:off x="95693" y="6412054"/>
            <a:ext cx="2796363" cy="370298"/>
          </a:xfrm>
          <a:prstGeom prst="rect">
            <a:avLst/>
          </a:prstGeom>
          <a:noFill/>
          <a:ln>
            <a:noFill/>
          </a:ln>
        </p:spPr>
      </p:pic>
      <p:sp>
        <p:nvSpPr>
          <p:cNvPr id="2" name="Title 1">
            <a:extLst>
              <a:ext uri="{FF2B5EF4-FFF2-40B4-BE49-F238E27FC236}">
                <a16:creationId xmlns:a16="http://schemas.microsoft.com/office/drawing/2014/main" id="{E87DE0CF-D341-0A7D-0211-3A42193B1A61}"/>
              </a:ext>
            </a:extLst>
          </p:cNvPr>
          <p:cNvSpPr txBox="1">
            <a:spLocks/>
          </p:cNvSpPr>
          <p:nvPr/>
        </p:nvSpPr>
        <p:spPr>
          <a:xfrm>
            <a:off x="-1307046" y="296870"/>
            <a:ext cx="10515600" cy="521612"/>
          </a:xfrm>
          <a:prstGeom prst="rect">
            <a:avLst/>
          </a:prstGeom>
          <a:noFill/>
          <a:ln>
            <a:noFill/>
          </a:ln>
        </p:spPr>
        <p:txBody>
          <a:bodyPr spcFirstLastPara="1" wrap="square" lIns="91425" tIns="45700" rIns="91425" bIns="45700" anchor="b" anchorCtr="0">
            <a:normAutofit fontScale="92500" lnSpcReduction="1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Block 8 2022-2023 - “You Said, We Did”</a:t>
            </a:r>
          </a:p>
        </p:txBody>
      </p:sp>
      <p:graphicFrame>
        <p:nvGraphicFramePr>
          <p:cNvPr id="3" name="Table 2">
            <a:extLst>
              <a:ext uri="{FF2B5EF4-FFF2-40B4-BE49-F238E27FC236}">
                <a16:creationId xmlns:a16="http://schemas.microsoft.com/office/drawing/2014/main" id="{E5341237-B50C-3DD5-794E-1767CA6F25F4}"/>
              </a:ext>
            </a:extLst>
          </p:cNvPr>
          <p:cNvGraphicFramePr>
            <a:graphicFrameLocks noGrp="1"/>
          </p:cNvGraphicFramePr>
          <p:nvPr/>
        </p:nvGraphicFramePr>
        <p:xfrm>
          <a:off x="3013872" y="971613"/>
          <a:ext cx="8847910" cy="5456079"/>
        </p:xfrm>
        <a:graphic>
          <a:graphicData uri="http://schemas.openxmlformats.org/drawingml/2006/table">
            <a:tbl>
              <a:tblPr firstRow="1" firstCol="1" bandRow="1"/>
              <a:tblGrid>
                <a:gridCol w="4423955">
                  <a:extLst>
                    <a:ext uri="{9D8B030D-6E8A-4147-A177-3AD203B41FA5}">
                      <a16:colId xmlns:a16="http://schemas.microsoft.com/office/drawing/2014/main" val="53062863"/>
                    </a:ext>
                  </a:extLst>
                </a:gridCol>
                <a:gridCol w="4423955">
                  <a:extLst>
                    <a:ext uri="{9D8B030D-6E8A-4147-A177-3AD203B41FA5}">
                      <a16:colId xmlns:a16="http://schemas.microsoft.com/office/drawing/2014/main" val="161563970"/>
                    </a:ext>
                  </a:extLst>
                </a:gridCol>
              </a:tblGrid>
              <a:tr h="470263">
                <a:tc gridSpan="2">
                  <a:txBody>
                    <a:bodyPr/>
                    <a:lstStyle/>
                    <a:p>
                      <a:pPr marL="0" marR="0" algn="r">
                        <a:spcBef>
                          <a:spcPts val="0"/>
                        </a:spcBef>
                        <a:spcAft>
                          <a:spcPts val="0"/>
                        </a:spcAft>
                        <a:tabLst>
                          <a:tab pos="3065145" algn="ctr"/>
                          <a:tab pos="6130290" algn="r"/>
                        </a:tabLst>
                      </a:pPr>
                      <a:r>
                        <a:rPr lang="en-US" sz="900" dirty="0">
                          <a:effectLst/>
                          <a:latin typeface="Arial" panose="020B0604020202020204" pitchFamily="34" charset="0"/>
                          <a:ea typeface="Arial" panose="020B0604020202020204" pitchFamily="34" charset="0"/>
                          <a:cs typeface="Times New Roman" panose="02020603050405020304" pitchFamily="18" charset="0"/>
                        </a:rPr>
                        <a:t>	</a:t>
                      </a:r>
                      <a:r>
                        <a:rPr lang="en-US" sz="1200"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Block 8</a:t>
                      </a:r>
                      <a:r>
                        <a:rPr lang="en-US" sz="1200" baseline="0"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 </a:t>
                      </a:r>
                    </a:p>
                    <a:p>
                      <a:pPr marL="0" marR="0" algn="ctr">
                        <a:spcBef>
                          <a:spcPts val="0"/>
                        </a:spcBef>
                        <a:spcAft>
                          <a:spcPts val="0"/>
                        </a:spcAft>
                        <a:tabLst>
                          <a:tab pos="3065145" algn="ctr"/>
                          <a:tab pos="6130290" algn="r"/>
                        </a:tabLst>
                      </a:pPr>
                      <a:r>
                        <a:rPr lang="en-US" sz="1200"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                              Highlighted Faculty Responses to Student Feedback</a:t>
                      </a:r>
                      <a:r>
                        <a:rPr lang="en-US" sz="900" dirty="0">
                          <a:effectLst/>
                          <a:latin typeface="Arial" panose="020B0604020202020204" pitchFamily="34" charset="0"/>
                          <a:ea typeface="Arial" panose="020B0604020202020204" pitchFamily="34" charset="0"/>
                          <a:cs typeface="Times New Roman" panose="02020603050405020304" pitchFamily="18" charset="0"/>
                        </a:rPr>
                        <a:t>	</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5F91"/>
                    </a:solidFill>
                  </a:tcPr>
                </a:tc>
                <a:tc hMerge="1">
                  <a:txBody>
                    <a:bodyPr/>
                    <a:lstStyle/>
                    <a:p>
                      <a:endParaRPr lang="en-US"/>
                    </a:p>
                  </a:txBody>
                  <a:tcPr/>
                </a:tc>
                <a:extLst>
                  <a:ext uri="{0D108BD9-81ED-4DB2-BD59-A6C34878D82A}">
                    <a16:rowId xmlns:a16="http://schemas.microsoft.com/office/drawing/2014/main" val="3304311266"/>
                  </a:ext>
                </a:extLst>
              </a:tr>
              <a:tr h="192594">
                <a:tc>
                  <a:txBody>
                    <a:bodyPr/>
                    <a:lstStyle/>
                    <a:p>
                      <a:pPr marL="0" marR="0" algn="ctr">
                        <a:spcBef>
                          <a:spcPts val="0"/>
                        </a:spcBef>
                        <a:spcAft>
                          <a:spcPts val="0"/>
                        </a:spcAft>
                      </a:pPr>
                      <a:r>
                        <a:rPr lang="en-US" sz="900" b="1">
                          <a:effectLst/>
                          <a:latin typeface="Arial" panose="020B0604020202020204" pitchFamily="34" charset="0"/>
                          <a:ea typeface="Arial" panose="020B0604020202020204" pitchFamily="34" charset="0"/>
                          <a:cs typeface="Times New Roman" panose="02020603050405020304" pitchFamily="18" charset="0"/>
                        </a:rPr>
                        <a:t>Student Feedback</a:t>
                      </a:r>
                      <a:endParaRPr lang="en-US" sz="900">
                        <a:effectLst/>
                        <a:latin typeface="Arial" panose="020B0604020202020204" pitchFamily="34" charset="0"/>
                        <a:ea typeface="Arial" panose="020B0604020202020204" pitchFamily="34" charset="0"/>
                        <a:cs typeface="Times New Roman" panose="02020603050405020304" pitchFamily="18" charset="0"/>
                      </a:endParaRP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a:effectLst/>
                          <a:latin typeface="Arial" panose="020B0604020202020204" pitchFamily="34" charset="0"/>
                          <a:ea typeface="Arial" panose="020B0604020202020204" pitchFamily="34" charset="0"/>
                          <a:cs typeface="Times New Roman" panose="02020603050405020304" pitchFamily="18" charset="0"/>
                        </a:rPr>
                        <a:t>Action Items</a:t>
                      </a:r>
                      <a:endParaRPr lang="en-US" sz="900">
                        <a:effectLst/>
                        <a:latin typeface="Arial" panose="020B0604020202020204" pitchFamily="34" charset="0"/>
                        <a:ea typeface="Arial" panose="020B0604020202020204" pitchFamily="34" charset="0"/>
                        <a:cs typeface="Times New Roman" panose="02020603050405020304" pitchFamily="18" charset="0"/>
                      </a:endParaRP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2734694"/>
                  </a:ext>
                </a:extLst>
              </a:tr>
              <a:tr h="708145">
                <a:tc>
                  <a:txBody>
                    <a:bodyPr/>
                    <a:lstStyle/>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Students for many years have disliked having the TS Violence sessions take place near the end of Block 3.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b="1" i="0" dirty="0">
                          <a:effectLst/>
                          <a:latin typeface="Arial" panose="020B0604020202020204" pitchFamily="34" charset="0"/>
                          <a:ea typeface="Calibri" panose="020F0502020204030204" pitchFamily="34" charset="0"/>
                          <a:cs typeface="Arial" panose="020B0604020202020204" pitchFamily="34" charset="0"/>
                        </a:rPr>
                        <a:t>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0">
                          <a:solidFill>
                            <a:srgbClr val="000000"/>
                          </a:solidFill>
                          <a:effectLst/>
                          <a:latin typeface="Arial" panose="020B0604020202020204" pitchFamily="34" charset="0"/>
                          <a:ea typeface="Calibri" panose="020F0502020204030204" pitchFamily="34" charset="0"/>
                          <a:cs typeface="Arial" panose="020B0604020202020204" pitchFamily="34" charset="0"/>
                        </a:rPr>
                        <a:t>We rearranged the schedule for 2023-24 so that they will take place at the beginning of Block 4 instead.</a:t>
                      </a:r>
                      <a:endParaRPr lang="en-US" sz="1000" i="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3817150"/>
                  </a:ext>
                </a:extLst>
              </a:tr>
              <a:tr h="991403">
                <a:tc>
                  <a:txBody>
                    <a:bodyPr/>
                    <a:lstStyle/>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Student feedback indicated the need for increased TS facilitator training.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 2023-24, we have planned a series of three faculty development sessions: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 Small group facilitation, to be offered twice</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 Diversity, Equity, and Inclusion in the context of TS, to be offered twice</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 Teaching Reflective Practice (on hold for ’23-’24, will address in ’24-’25 due to staffing issues)</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b="1" i="0" dirty="0">
                          <a:effectLst/>
                          <a:latin typeface="Arial" panose="020B0604020202020204" pitchFamily="34" charset="0"/>
                          <a:ea typeface="Calibri" panose="020F0502020204030204" pitchFamily="34" charset="0"/>
                          <a:cs typeface="Arial" panose="020B0604020202020204" pitchFamily="34" charset="0"/>
                        </a:rPr>
                        <a:t>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5495018"/>
                  </a:ext>
                </a:extLst>
              </a:tr>
              <a:tr h="708145">
                <a:tc>
                  <a:txBody>
                    <a:bodyPr/>
                    <a:lstStyle/>
                    <a:p>
                      <a:pPr marL="0" marR="0">
                        <a:lnSpc>
                          <a:spcPct val="107000"/>
                        </a:lnSpc>
                        <a:spcBef>
                          <a:spcPts val="0"/>
                        </a:spcBef>
                        <a:spcAft>
                          <a:spcPts val="0"/>
                        </a:spcAft>
                      </a:pPr>
                      <a:r>
                        <a:rPr lang="en-US" sz="1000" i="0">
                          <a:solidFill>
                            <a:srgbClr val="000000"/>
                          </a:solidFill>
                          <a:effectLst/>
                          <a:latin typeface="Arial" panose="020B0604020202020204" pitchFamily="34" charset="0"/>
                          <a:ea typeface="Calibri" panose="020F0502020204030204" pitchFamily="34" charset="0"/>
                          <a:cs typeface="Arial" panose="020B0604020202020204" pitchFamily="34" charset="0"/>
                        </a:rPr>
                        <a:t>Student feedback strongly suggested that the TS Trauma and Disability should be separated as topics.  </a:t>
                      </a:r>
                      <a:endParaRPr lang="en-US" sz="1000" i="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a:effectLst/>
                          <a:latin typeface="Arial" panose="020B0604020202020204" pitchFamily="34" charset="0"/>
                          <a:ea typeface="Times New Roman" panose="02020603050405020304" pitchFamily="18" charset="0"/>
                          <a:cs typeface="Arial" panose="020B0604020202020204" pitchFamily="34" charset="0"/>
                        </a:rPr>
                        <a:t> </a:t>
                      </a:r>
                      <a:endParaRPr lang="en-US" sz="1000" i="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0">
                          <a:effectLst/>
                          <a:latin typeface="Arial" panose="020B0604020202020204" pitchFamily="34" charset="0"/>
                          <a:ea typeface="Calibri" panose="020F0502020204030204" pitchFamily="34" charset="0"/>
                          <a:cs typeface="Arial" panose="020B0604020202020204" pitchFamily="34" charset="0"/>
                        </a:rPr>
                        <a:t>For ’23-’24 TS </a:t>
                      </a:r>
                      <a:r>
                        <a:rPr lang="en-US" sz="1000" i="0">
                          <a:solidFill>
                            <a:srgbClr val="000000"/>
                          </a:solidFill>
                          <a:effectLst/>
                          <a:latin typeface="Arial" panose="020B0604020202020204" pitchFamily="34" charset="0"/>
                          <a:ea typeface="Calibri" panose="020F0502020204030204" pitchFamily="34" charset="0"/>
                          <a:cs typeface="Arial" panose="020B0604020202020204" pitchFamily="34" charset="0"/>
                        </a:rPr>
                        <a:t>will have a full session on each topic (Trauma and Disability).</a:t>
                      </a:r>
                      <a:endParaRPr lang="en-US" sz="1000" i="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7021078"/>
                  </a:ext>
                </a:extLst>
              </a:tr>
              <a:tr h="566516">
                <a:tc>
                  <a:txBody>
                    <a:bodyPr/>
                    <a:lstStyle/>
                    <a:p>
                      <a:pPr marL="0" marR="0">
                        <a:lnSpc>
                          <a:spcPct val="107000"/>
                        </a:lnSpc>
                        <a:spcBef>
                          <a:spcPts val="0"/>
                        </a:spcBef>
                        <a:spcAft>
                          <a:spcPts val="0"/>
                        </a:spcAft>
                      </a:pPr>
                      <a:r>
                        <a:rPr lang="en-US" sz="1000" i="0">
                          <a:solidFill>
                            <a:srgbClr val="000000"/>
                          </a:solidFill>
                          <a:effectLst/>
                          <a:latin typeface="Arial" panose="020B0604020202020204" pitchFamily="34" charset="0"/>
                          <a:ea typeface="Times New Roman" panose="02020603050405020304" pitchFamily="18" charset="0"/>
                          <a:cs typeface="Arial" panose="020B0604020202020204" pitchFamily="34" charset="0"/>
                        </a:rPr>
                        <a:t>Student feedback regarding the Correctional Healthcare was negative with respect to the attitudes and biases of the speaker.</a:t>
                      </a:r>
                      <a:endParaRPr lang="en-US" sz="1000" i="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session was changed and in ’23-’24, for the first time will include a panelist who works with formerly-incarcerated persons and who herself had been incarcerated.</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808080"/>
                          </a:solidFill>
                          <a:effectLst/>
                          <a:latin typeface="Arial" panose="020B0604020202020204" pitchFamily="34" charset="0"/>
                          <a:ea typeface="Calibri" panose="020F0502020204030204" pitchFamily="34" charset="0"/>
                          <a:cs typeface="Arial" panose="020B0604020202020204" pitchFamily="34" charset="0"/>
                        </a:rPr>
                        <a:t>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845643"/>
                  </a:ext>
                </a:extLst>
              </a:tr>
              <a:tr h="399136">
                <a:tc>
                  <a:txBody>
                    <a:bodyPr/>
                    <a:lstStyle/>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Students for many years have disliked having the TS Violence sessions take place near the end of Block 3.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b="1" i="0" dirty="0">
                          <a:effectLst/>
                          <a:latin typeface="Arial" panose="020B0604020202020204" pitchFamily="34" charset="0"/>
                          <a:ea typeface="Calibri" panose="020F0502020204030204" pitchFamily="34" charset="0"/>
                          <a:cs typeface="Arial" panose="020B0604020202020204" pitchFamily="34" charset="0"/>
                        </a:rPr>
                        <a:t>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0">
                          <a:solidFill>
                            <a:srgbClr val="000000"/>
                          </a:solidFill>
                          <a:effectLst/>
                          <a:latin typeface="Arial" panose="020B0604020202020204" pitchFamily="34" charset="0"/>
                          <a:ea typeface="Calibri" panose="020F0502020204030204" pitchFamily="34" charset="0"/>
                          <a:cs typeface="Arial" panose="020B0604020202020204" pitchFamily="34" charset="0"/>
                        </a:rPr>
                        <a:t>We rearranged the schedule for 2023-24 so that they will take place at the beginning of Block 4 instead.</a:t>
                      </a:r>
                      <a:endParaRPr lang="en-US" sz="1000" i="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320468"/>
                  </a:ext>
                </a:extLst>
              </a:tr>
              <a:tr h="424887">
                <a:tc>
                  <a:txBody>
                    <a:bodyPr/>
                    <a:lstStyle/>
                    <a:p>
                      <a:pPr marL="0" marR="0">
                        <a:lnSpc>
                          <a:spcPct val="107000"/>
                        </a:lnSpc>
                        <a:spcBef>
                          <a:spcPts val="0"/>
                        </a:spcBef>
                        <a:spcAft>
                          <a:spcPts val="0"/>
                        </a:spcAft>
                      </a:pPr>
                      <a:r>
                        <a:rPr lang="en-US" sz="1000" i="0">
                          <a:solidFill>
                            <a:srgbClr val="000000"/>
                          </a:solidFill>
                          <a:effectLst/>
                          <a:latin typeface="Arial" panose="020B0604020202020204" pitchFamily="34" charset="0"/>
                          <a:ea typeface="Times New Roman" panose="02020603050405020304" pitchFamily="18" charset="0"/>
                          <a:cs typeface="Arial" panose="020B0604020202020204" pitchFamily="34" charset="0"/>
                        </a:rPr>
                        <a:t>Student feedback indicated the need for increased TS facilitator training. </a:t>
                      </a:r>
                      <a:endParaRPr lang="en-US" sz="1000" i="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 2023-24, we have planned a series of three faculty development sessions: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 Small group facilitation, to be offered twice</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 Diversity, Equity, and Inclusion in the context of TS, to be offered twice</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i="0" dirty="0">
                          <a:solidFill>
                            <a:srgbClr val="000000"/>
                          </a:solidFill>
                          <a:effectLst/>
                          <a:latin typeface="Arial" panose="020B0604020202020204" pitchFamily="34" charset="0"/>
                          <a:ea typeface="Calibri" panose="020F0502020204030204" pitchFamily="34" charset="0"/>
                          <a:cs typeface="Arial" panose="020B0604020202020204" pitchFamily="34" charset="0"/>
                        </a:rPr>
                        <a:t>- Teaching Reflective Practice (on hold for ’23-’24, will address in ’24-’25 due to staffing issues)</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000" b="1" i="0" dirty="0">
                          <a:effectLst/>
                          <a:latin typeface="Arial" panose="020B0604020202020204" pitchFamily="34" charset="0"/>
                          <a:ea typeface="Calibri" panose="020F0502020204030204" pitchFamily="34" charset="0"/>
                          <a:cs typeface="Arial" panose="020B0604020202020204" pitchFamily="34" charset="0"/>
                        </a:rPr>
                        <a:t> </a:t>
                      </a:r>
                      <a:endParaRPr lang="en-US" sz="1000" i="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1704522"/>
                  </a:ext>
                </a:extLst>
              </a:tr>
            </a:tbl>
          </a:graphicData>
        </a:graphic>
      </p:graphicFrame>
    </p:spTree>
    <p:extLst>
      <p:ext uri="{BB962C8B-B14F-4D97-AF65-F5344CB8AC3E}">
        <p14:creationId xmlns:p14="http://schemas.microsoft.com/office/powerpoint/2010/main" val="3842380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 name="Google Shape;197;p18">
            <a:extLst>
              <a:ext uri="{FF2B5EF4-FFF2-40B4-BE49-F238E27FC236}">
                <a16:creationId xmlns:a16="http://schemas.microsoft.com/office/drawing/2014/main" id="{162BFDBB-2D9A-EF90-B0B7-F70CBC172D9D}"/>
              </a:ext>
            </a:extLst>
          </p:cNvPr>
          <p:cNvPicPr preferRelativeResize="0"/>
          <p:nvPr/>
        </p:nvPicPr>
        <p:blipFill rotWithShape="1">
          <a:blip r:embed="rId3">
            <a:alphaModFix/>
          </a:blip>
          <a:srcRect/>
          <a:stretch/>
        </p:blipFill>
        <p:spPr>
          <a:xfrm>
            <a:off x="95693" y="6412054"/>
            <a:ext cx="2796363" cy="370298"/>
          </a:xfrm>
          <a:prstGeom prst="rect">
            <a:avLst/>
          </a:prstGeom>
          <a:noFill/>
          <a:ln>
            <a:noFill/>
          </a:ln>
        </p:spPr>
      </p:pic>
      <p:sp>
        <p:nvSpPr>
          <p:cNvPr id="3" name="Title 1">
            <a:extLst>
              <a:ext uri="{FF2B5EF4-FFF2-40B4-BE49-F238E27FC236}">
                <a16:creationId xmlns:a16="http://schemas.microsoft.com/office/drawing/2014/main" id="{1BF68FF0-D941-2C2C-0842-EB38E5D63E03}"/>
              </a:ext>
            </a:extLst>
          </p:cNvPr>
          <p:cNvSpPr txBox="1">
            <a:spLocks/>
          </p:cNvSpPr>
          <p:nvPr/>
        </p:nvSpPr>
        <p:spPr>
          <a:xfrm>
            <a:off x="-1065028" y="302973"/>
            <a:ext cx="10515600" cy="542372"/>
          </a:xfrm>
          <a:prstGeom prst="rect">
            <a:avLst/>
          </a:prstGeom>
          <a:noFill/>
          <a:ln>
            <a:noFill/>
          </a:ln>
        </p:spPr>
        <p:txBody>
          <a:bodyPr spcFirstLastPara="1" wrap="square" lIns="91425" tIns="45700" rIns="91425" bIns="45700" anchor="b" anchorCtr="0">
            <a:normAutofit lnSpcReduction="10000"/>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dirty="0"/>
              <a:t>Block 1 2023-2024 – “You Said, We Did”</a:t>
            </a:r>
          </a:p>
        </p:txBody>
      </p:sp>
      <p:graphicFrame>
        <p:nvGraphicFramePr>
          <p:cNvPr id="4" name="Content Placeholder 6">
            <a:extLst>
              <a:ext uri="{FF2B5EF4-FFF2-40B4-BE49-F238E27FC236}">
                <a16:creationId xmlns:a16="http://schemas.microsoft.com/office/drawing/2014/main" id="{638662B1-83AE-0D61-3B3D-32534C16FD6A}"/>
              </a:ext>
            </a:extLst>
          </p:cNvPr>
          <p:cNvGraphicFramePr>
            <a:graphicFrameLocks/>
          </p:cNvGraphicFramePr>
          <p:nvPr/>
        </p:nvGraphicFramePr>
        <p:xfrm>
          <a:off x="2151320" y="993142"/>
          <a:ext cx="8927806" cy="5290699"/>
        </p:xfrm>
        <a:graphic>
          <a:graphicData uri="http://schemas.openxmlformats.org/drawingml/2006/table">
            <a:tbl>
              <a:tblPr firstRow="1" firstCol="1" bandRow="1"/>
              <a:tblGrid>
                <a:gridCol w="4463903">
                  <a:extLst>
                    <a:ext uri="{9D8B030D-6E8A-4147-A177-3AD203B41FA5}">
                      <a16:colId xmlns:a16="http://schemas.microsoft.com/office/drawing/2014/main" val="3381923454"/>
                    </a:ext>
                  </a:extLst>
                </a:gridCol>
                <a:gridCol w="4463903">
                  <a:extLst>
                    <a:ext uri="{9D8B030D-6E8A-4147-A177-3AD203B41FA5}">
                      <a16:colId xmlns:a16="http://schemas.microsoft.com/office/drawing/2014/main" val="3691052262"/>
                    </a:ext>
                  </a:extLst>
                </a:gridCol>
              </a:tblGrid>
              <a:tr h="444184">
                <a:tc gridSpan="2">
                  <a:txBody>
                    <a:bodyPr/>
                    <a:lstStyle/>
                    <a:p>
                      <a:pPr marL="0" marR="0" algn="r">
                        <a:spcBef>
                          <a:spcPts val="0"/>
                        </a:spcBef>
                        <a:spcAft>
                          <a:spcPts val="0"/>
                        </a:spcAft>
                        <a:tabLst>
                          <a:tab pos="3065145" algn="ctr"/>
                          <a:tab pos="6130290" algn="r"/>
                        </a:tabLst>
                      </a:pPr>
                      <a:r>
                        <a:rPr lang="en-US" sz="900" dirty="0">
                          <a:effectLst/>
                          <a:latin typeface="Arial" panose="020B0604020202020204" pitchFamily="34" charset="0"/>
                          <a:ea typeface="Arial" panose="020B0604020202020204" pitchFamily="34" charset="0"/>
                          <a:cs typeface="Times New Roman" panose="02020603050405020304" pitchFamily="18" charset="0"/>
                        </a:rPr>
                        <a:t>	</a:t>
                      </a:r>
                      <a:r>
                        <a:rPr lang="en-US" sz="1200"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Block 1 Becoming a Doctor</a:t>
                      </a:r>
                      <a:endParaRPr lang="en-US" sz="900" dirty="0">
                        <a:effectLst/>
                        <a:latin typeface="Arial" panose="020B0604020202020204" pitchFamily="34" charset="0"/>
                        <a:ea typeface="Arial" panose="020B0604020202020204" pitchFamily="34" charset="0"/>
                        <a:cs typeface="Times New Roman" panose="02020603050405020304" pitchFamily="18" charset="0"/>
                      </a:endParaRPr>
                    </a:p>
                    <a:p>
                      <a:pPr marL="0" marR="0" algn="ctr">
                        <a:spcBef>
                          <a:spcPts val="0"/>
                        </a:spcBef>
                        <a:spcAft>
                          <a:spcPts val="0"/>
                        </a:spcAft>
                        <a:tabLst>
                          <a:tab pos="3065145" algn="ctr"/>
                          <a:tab pos="6130290" algn="r"/>
                        </a:tabLst>
                      </a:pPr>
                      <a:r>
                        <a:rPr lang="en-US" sz="1200" dirty="0">
                          <a:solidFill>
                            <a:srgbClr val="FFFFFF"/>
                          </a:solidFill>
                          <a:effectLst/>
                          <a:latin typeface="Arial" panose="020B0604020202020204" pitchFamily="34" charset="0"/>
                          <a:ea typeface="Arial" panose="020B0604020202020204" pitchFamily="34" charset="0"/>
                          <a:cs typeface="Times New Roman" panose="02020603050405020304" pitchFamily="18" charset="0"/>
                        </a:rPr>
                        <a:t>                                Highlighted Faculty Responses to Student Feedback</a:t>
                      </a:r>
                      <a:r>
                        <a:rPr lang="en-US" sz="900" dirty="0">
                          <a:effectLst/>
                          <a:latin typeface="Arial" panose="020B0604020202020204" pitchFamily="34" charset="0"/>
                          <a:ea typeface="Arial" panose="020B0604020202020204" pitchFamily="34" charset="0"/>
                          <a:cs typeface="Times New Roman" panose="02020603050405020304" pitchFamily="18" charset="0"/>
                        </a:rPr>
                        <a:t>	</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65F91"/>
                    </a:solidFill>
                  </a:tcPr>
                </a:tc>
                <a:tc hMerge="1">
                  <a:txBody>
                    <a:bodyPr/>
                    <a:lstStyle/>
                    <a:p>
                      <a:endParaRPr lang="en-US"/>
                    </a:p>
                  </a:txBody>
                  <a:tcPr/>
                </a:tc>
                <a:extLst>
                  <a:ext uri="{0D108BD9-81ED-4DB2-BD59-A6C34878D82A}">
                    <a16:rowId xmlns:a16="http://schemas.microsoft.com/office/drawing/2014/main" val="3666335953"/>
                  </a:ext>
                </a:extLst>
              </a:tr>
              <a:tr h="233889">
                <a:tc>
                  <a:txBody>
                    <a:bodyPr/>
                    <a:lstStyle/>
                    <a:p>
                      <a:pPr marL="0" marR="0" algn="ctr">
                        <a:spcBef>
                          <a:spcPts val="0"/>
                        </a:spcBef>
                        <a:spcAft>
                          <a:spcPts val="0"/>
                        </a:spcAft>
                      </a:pPr>
                      <a:r>
                        <a:rPr lang="en-US" sz="900" b="1" dirty="0">
                          <a:effectLst/>
                          <a:latin typeface="Arial" panose="020B0604020202020204" pitchFamily="34" charset="0"/>
                          <a:ea typeface="Arial" panose="020B0604020202020204" pitchFamily="34" charset="0"/>
                          <a:cs typeface="Times New Roman" panose="02020603050405020304" pitchFamily="18" charset="0"/>
                        </a:rPr>
                        <a:t>Student Feedback</a:t>
                      </a:r>
                      <a:endParaRPr lang="en-US" sz="900" dirty="0">
                        <a:effectLst/>
                        <a:latin typeface="Arial" panose="020B0604020202020204" pitchFamily="34" charset="0"/>
                        <a:ea typeface="Arial" panose="020B0604020202020204" pitchFamily="34" charset="0"/>
                        <a:cs typeface="Times New Roman" panose="02020603050405020304" pitchFamily="18" charset="0"/>
                      </a:endParaRP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900" b="1">
                          <a:effectLst/>
                          <a:latin typeface="Arial" panose="020B0604020202020204" pitchFamily="34" charset="0"/>
                          <a:ea typeface="Arial" panose="020B0604020202020204" pitchFamily="34" charset="0"/>
                          <a:cs typeface="Times New Roman" panose="02020603050405020304" pitchFamily="18" charset="0"/>
                        </a:rPr>
                        <a:t>Action Items</a:t>
                      </a:r>
                      <a:endParaRPr lang="en-US" sz="900">
                        <a:effectLst/>
                        <a:latin typeface="Arial" panose="020B0604020202020204" pitchFamily="34" charset="0"/>
                        <a:ea typeface="Arial" panose="020B0604020202020204" pitchFamily="34" charset="0"/>
                        <a:cs typeface="Times New Roman" panose="02020603050405020304" pitchFamily="18" charset="0"/>
                      </a:endParaRP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9605470"/>
                  </a:ext>
                </a:extLst>
              </a:tr>
              <a:tr h="859981">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Learning Objectives matching lecture content</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This was partially related to the early deadlines for </a:t>
                      </a:r>
                      <a:r>
                        <a:rPr lang="en-US" sz="1000" dirty="0" err="1">
                          <a:effectLst/>
                          <a:latin typeface="Arial" panose="020B0604020202020204" pitchFamily="34" charset="0"/>
                          <a:ea typeface="Arial" panose="020B0604020202020204" pitchFamily="34" charset="0"/>
                          <a:cs typeface="Times New Roman" panose="02020603050405020304" pitchFamily="18" charset="0"/>
                        </a:rPr>
                        <a:t>Elentra</a:t>
                      </a:r>
                      <a:r>
                        <a:rPr lang="en-US" sz="1000" dirty="0">
                          <a:effectLst/>
                          <a:latin typeface="Arial" panose="020B0604020202020204" pitchFamily="34" charset="0"/>
                          <a:ea typeface="Arial" panose="020B0604020202020204" pitchFamily="34" charset="0"/>
                          <a:cs typeface="Times New Roman" panose="02020603050405020304" pitchFamily="18" charset="0"/>
                        </a:rPr>
                        <a:t>.  We will have more time this year to review LOs, ensure they are matched to course objectives and keywords and ask speakers to signpost them throughout their talk.</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68640856"/>
                  </a:ext>
                </a:extLst>
              </a:tr>
              <a:tr h="1203974">
                <a:tc>
                  <a:txBody>
                    <a:bodyPr/>
                    <a:lstStyle/>
                    <a:p>
                      <a:pPr marL="0" marR="0" algn="l">
                        <a:spcBef>
                          <a:spcPts val="0"/>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There was a lot of variability of experiences in TBL/ALT – some students loved it and others thought their groups were dominated by 1-2 people or only focused on coming up with a right answer rather than looking at pros/cons of each choice (as was the expectation).  Students asked for more oversight over the groups.</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We would like to discuss how students are oriented to TBL. Will work with the orientation team to improve TBL orientation and training. We will try to reiterate the process.  We will also circulate to check in on groups more.</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0654520"/>
                  </a:ext>
                </a:extLst>
              </a:tr>
              <a:tr h="859981">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PIF journal integration.  Many students wanted to work on this more outside of class and to discuss with others.  They also asked for more prompts.</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We will explicitly encourage students to use class time to capture notes and continue to write outside of class.  We will also encourage different modalities to explore PIF and discuss with others.  We are piloting some of this now.</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2260635"/>
                  </a:ext>
                </a:extLst>
              </a:tr>
              <a:tr h="687985">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Students commented on lack of integration of topics, but quantitatively integration was good overall.</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Last year we worked on keywords and central organizing images to be the central themes.  We will now work to better show integration between these themes and highlight them throughout.</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8493792"/>
                  </a:ext>
                </a:extLst>
              </a:tr>
              <a:tr h="484716">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Resource annotation was helpful</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We will expand these annotations to more sessions.</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2669368"/>
                  </a:ext>
                </a:extLst>
              </a:tr>
              <a:tr h="515989">
                <a:tc>
                  <a:txBody>
                    <a:bodyPr/>
                    <a:lstStyle/>
                    <a:p>
                      <a:pPr marL="0" marR="0" algn="l">
                        <a:spcBef>
                          <a:spcPts val="0"/>
                        </a:spcBef>
                        <a:spcAft>
                          <a:spcPts val="0"/>
                        </a:spcAft>
                      </a:pPr>
                      <a:r>
                        <a:rPr lang="en-US" sz="1000">
                          <a:effectLst/>
                          <a:latin typeface="Arial" panose="020B0604020202020204" pitchFamily="34" charset="0"/>
                          <a:ea typeface="Arial" panose="020B0604020202020204" pitchFamily="34" charset="0"/>
                          <a:cs typeface="Times New Roman" panose="02020603050405020304" pitchFamily="18" charset="0"/>
                        </a:rPr>
                        <a:t>Elentra had a learning curve</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000" dirty="0">
                          <a:effectLst/>
                          <a:latin typeface="Arial" panose="020B0604020202020204" pitchFamily="34" charset="0"/>
                          <a:ea typeface="Arial" panose="020B0604020202020204" pitchFamily="34" charset="0"/>
                          <a:cs typeface="Times New Roman" panose="02020603050405020304" pitchFamily="18" charset="0"/>
                        </a:rPr>
                        <a:t>It will not be new next year – the specific feedback will be addressed by the </a:t>
                      </a:r>
                      <a:r>
                        <a:rPr lang="en-US" sz="1000" dirty="0" err="1">
                          <a:effectLst/>
                          <a:latin typeface="Arial" panose="020B0604020202020204" pitchFamily="34" charset="0"/>
                          <a:ea typeface="Arial" panose="020B0604020202020204" pitchFamily="34" charset="0"/>
                          <a:cs typeface="Times New Roman" panose="02020603050405020304" pitchFamily="18" charset="0"/>
                        </a:rPr>
                        <a:t>Elentra</a:t>
                      </a:r>
                      <a:r>
                        <a:rPr lang="en-US" sz="1000" dirty="0">
                          <a:effectLst/>
                          <a:latin typeface="Arial" panose="020B0604020202020204" pitchFamily="34" charset="0"/>
                          <a:ea typeface="Arial" panose="020B0604020202020204" pitchFamily="34" charset="0"/>
                          <a:cs typeface="Times New Roman" panose="02020603050405020304" pitchFamily="18" charset="0"/>
                        </a:rPr>
                        <a:t> team rather than our block.</a:t>
                      </a:r>
                    </a:p>
                  </a:txBody>
                  <a:tcPr marL="57939" marR="579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8597106"/>
                  </a:ext>
                </a:extLst>
              </a:tr>
            </a:tbl>
          </a:graphicData>
        </a:graphic>
      </p:graphicFrame>
    </p:spTree>
    <p:extLst>
      <p:ext uri="{BB962C8B-B14F-4D97-AF65-F5344CB8AC3E}">
        <p14:creationId xmlns:p14="http://schemas.microsoft.com/office/powerpoint/2010/main" val="3322834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8"/>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05" name="Google Shape;205;p28"/>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06" name="Google Shape;206;p28"/>
          <p:cNvSpPr txBox="1"/>
          <p:nvPr/>
        </p:nvSpPr>
        <p:spPr>
          <a:xfrm>
            <a:off x="762268" y="360328"/>
            <a:ext cx="10442810"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en-US" sz="3300" b="0" i="0" u="none" strike="noStrike" cap="none">
                <a:solidFill>
                  <a:schemeClr val="dk2"/>
                </a:solidFill>
                <a:latin typeface="Century Schoolbook"/>
                <a:ea typeface="Century Schoolbook"/>
                <a:cs typeface="Century Schoolbook"/>
                <a:sym typeface="Century Schoolbook"/>
              </a:rPr>
              <a:t>Kowal Senior Advisors in Geriatric Education (SAGE)</a:t>
            </a:r>
            <a:endParaRPr sz="1400" b="0" i="0" u="none" strike="noStrike" cap="none">
              <a:solidFill>
                <a:srgbClr val="000000"/>
              </a:solidFill>
              <a:latin typeface="Arial"/>
              <a:ea typeface="Arial"/>
              <a:cs typeface="Arial"/>
              <a:sym typeface="Arial"/>
            </a:endParaRPr>
          </a:p>
        </p:txBody>
      </p:sp>
      <p:sp>
        <p:nvSpPr>
          <p:cNvPr id="207" name="Google Shape;207;p28"/>
          <p:cNvSpPr txBox="1"/>
          <p:nvPr/>
        </p:nvSpPr>
        <p:spPr>
          <a:xfrm>
            <a:off x="1219200" y="2187389"/>
            <a:ext cx="10076328" cy="25853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5400" b="0" i="0" u="none" strike="noStrike" cap="none">
                <a:solidFill>
                  <a:schemeClr val="dk2"/>
                </a:solidFill>
                <a:latin typeface="Calibri"/>
                <a:ea typeface="Calibri"/>
                <a:cs typeface="Calibri"/>
                <a:sym typeface="Calibri"/>
              </a:rPr>
              <a:t>Mamta  K. Singh, MD, MS</a:t>
            </a:r>
            <a:endParaRPr sz="5400" b="0" i="0" u="none" strike="noStrike" cap="none">
              <a:solidFill>
                <a:schemeClr val="dk2"/>
              </a:solidFill>
              <a:latin typeface="Arial"/>
              <a:ea typeface="Arial"/>
              <a:cs typeface="Arial"/>
              <a:sym typeface="Arial"/>
            </a:endParaRPr>
          </a:p>
          <a:p>
            <a:pPr marL="0" marR="0" lvl="0" indent="0" algn="ctr" rtl="0">
              <a:lnSpc>
                <a:spcPct val="100000"/>
              </a:lnSpc>
              <a:spcBef>
                <a:spcPts val="0"/>
              </a:spcBef>
              <a:spcAft>
                <a:spcPts val="0"/>
              </a:spcAft>
              <a:buNone/>
            </a:pPr>
            <a:r>
              <a:rPr lang="en-US" sz="5400" b="0" i="0" u="none" strike="noStrike" cap="none">
                <a:solidFill>
                  <a:schemeClr val="dk2"/>
                </a:solidFill>
                <a:latin typeface="Calibri"/>
                <a:ea typeface="Calibri"/>
                <a:cs typeface="Calibri"/>
                <a:sym typeface="Calibri"/>
              </a:rPr>
              <a:t>Elizabeth Fine Smilovich, MD</a:t>
            </a:r>
            <a:endParaRPr sz="54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5400" b="0" i="0" u="none" strike="noStrike" cap="none">
                <a:solidFill>
                  <a:schemeClr val="dk2"/>
                </a:solidFill>
                <a:latin typeface="Calibri"/>
                <a:ea typeface="Calibri"/>
                <a:cs typeface="Calibri"/>
                <a:sym typeface="Calibri"/>
              </a:rPr>
              <a:t>Teresa Dolinar, MD</a:t>
            </a:r>
            <a:endParaRPr sz="5400" b="0" i="0" u="none" strike="noStrike" cap="none">
              <a:solidFill>
                <a:schemeClr val="dk2"/>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48"/>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14" name="Google Shape;214;p48"/>
          <p:cNvPicPr preferRelativeResize="0"/>
          <p:nvPr/>
        </p:nvPicPr>
        <p:blipFill rotWithShape="1">
          <a:blip r:embed="rId3">
            <a:alphaModFix/>
          </a:blip>
          <a:srcRect/>
          <a:stretch/>
        </p:blipFill>
        <p:spPr>
          <a:xfrm>
            <a:off x="206287" y="5922227"/>
            <a:ext cx="3893750" cy="678750"/>
          </a:xfrm>
          <a:prstGeom prst="rect">
            <a:avLst/>
          </a:prstGeom>
          <a:noFill/>
          <a:ln>
            <a:noFill/>
          </a:ln>
        </p:spPr>
      </p:pic>
      <p:pic>
        <p:nvPicPr>
          <p:cNvPr id="215" name="Google Shape;215;p48" descr="A person wearing glasses and a sweater&#10;&#10;Description automatically generated"/>
          <p:cNvPicPr preferRelativeResize="0"/>
          <p:nvPr/>
        </p:nvPicPr>
        <p:blipFill rotWithShape="1">
          <a:blip r:embed="rId4">
            <a:alphaModFix/>
          </a:blip>
          <a:srcRect/>
          <a:stretch/>
        </p:blipFill>
        <p:spPr>
          <a:xfrm>
            <a:off x="448236" y="661364"/>
            <a:ext cx="3415552" cy="4100919"/>
          </a:xfrm>
          <a:prstGeom prst="rect">
            <a:avLst/>
          </a:prstGeom>
          <a:noFill/>
          <a:ln>
            <a:noFill/>
          </a:ln>
        </p:spPr>
      </p:pic>
      <p:sp>
        <p:nvSpPr>
          <p:cNvPr id="216" name="Google Shape;216;p48"/>
          <p:cNvSpPr txBox="1"/>
          <p:nvPr/>
        </p:nvSpPr>
        <p:spPr>
          <a:xfrm>
            <a:off x="4320988" y="1792941"/>
            <a:ext cx="7440705" cy="206210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0" i="0" u="none" strike="noStrike" cap="none">
                <a:solidFill>
                  <a:srgbClr val="17375E"/>
                </a:solidFill>
                <a:latin typeface="Calibri"/>
                <a:ea typeface="Calibri"/>
                <a:cs typeface="Calibri"/>
                <a:sym typeface="Calibri"/>
              </a:rPr>
              <a:t>“The best way to stay the young </a:t>
            </a:r>
            <a:endParaRPr/>
          </a:p>
          <a:p>
            <a:pPr marL="0" marR="0" lvl="0" indent="0" algn="ctr" rtl="0">
              <a:lnSpc>
                <a:spcPct val="100000"/>
              </a:lnSpc>
              <a:spcBef>
                <a:spcPts val="0"/>
              </a:spcBef>
              <a:spcAft>
                <a:spcPts val="0"/>
              </a:spcAft>
              <a:buNone/>
            </a:pPr>
            <a:r>
              <a:rPr lang="en-US" sz="3200" b="0" i="0" u="none" strike="noStrike" cap="none">
                <a:solidFill>
                  <a:srgbClr val="17375E"/>
                </a:solidFill>
                <a:latin typeface="Calibri"/>
                <a:ea typeface="Calibri"/>
                <a:cs typeface="Calibri"/>
                <a:sym typeface="Calibri"/>
              </a:rPr>
              <a:t>physician in the room is to take care of </a:t>
            </a:r>
            <a:endParaRPr/>
          </a:p>
          <a:p>
            <a:pPr marL="0" marR="0" lvl="0" indent="0" algn="ctr" rtl="0">
              <a:lnSpc>
                <a:spcPct val="100000"/>
              </a:lnSpc>
              <a:spcBef>
                <a:spcPts val="0"/>
              </a:spcBef>
              <a:spcAft>
                <a:spcPts val="0"/>
              </a:spcAft>
              <a:buNone/>
            </a:pPr>
            <a:r>
              <a:rPr lang="en-US" sz="3200" b="0" i="0" u="none" strike="noStrike" cap="none">
                <a:solidFill>
                  <a:srgbClr val="17375E"/>
                </a:solidFill>
                <a:latin typeface="Calibri"/>
                <a:ea typeface="Calibri"/>
                <a:cs typeface="Calibri"/>
                <a:sym typeface="Calibri"/>
              </a:rPr>
              <a:t>patients older than you.”</a:t>
            </a:r>
            <a:endParaRPr/>
          </a:p>
          <a:p>
            <a:pPr marL="0" marR="0" lvl="0" indent="0" algn="ctr" rtl="0">
              <a:lnSpc>
                <a:spcPct val="100000"/>
              </a:lnSpc>
              <a:spcBef>
                <a:spcPts val="0"/>
              </a:spcBef>
              <a:spcAft>
                <a:spcPts val="0"/>
              </a:spcAft>
              <a:buNone/>
            </a:pPr>
            <a:r>
              <a:rPr lang="en-US" sz="3200" b="0" i="0" u="none" strike="noStrike" cap="none">
                <a:solidFill>
                  <a:srgbClr val="17375E"/>
                </a:solidFill>
                <a:latin typeface="Calibri"/>
                <a:ea typeface="Calibri"/>
                <a:cs typeface="Calibri"/>
                <a:sym typeface="Calibri"/>
              </a:rPr>
              <a:t>----Dr. Jerome Kowal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9"/>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23" name="Google Shape;223;p49"/>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24" name="Google Shape;224;p49"/>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5" name="Google Shape;225;p49"/>
          <p:cNvPicPr preferRelativeResize="0"/>
          <p:nvPr/>
        </p:nvPicPr>
        <p:blipFill rotWithShape="1">
          <a:blip r:embed="rId4">
            <a:alphaModFix/>
          </a:blip>
          <a:srcRect/>
          <a:stretch/>
        </p:blipFill>
        <p:spPr>
          <a:xfrm>
            <a:off x="2151530" y="160387"/>
            <a:ext cx="7655859" cy="52821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50"/>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32" name="Google Shape;232;p50"/>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33" name="Google Shape;233;p50"/>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4" name="Google Shape;234;p50" descr="A close up of a logo&#10;&#10;Description automatically generated"/>
          <p:cNvPicPr preferRelativeResize="0"/>
          <p:nvPr/>
        </p:nvPicPr>
        <p:blipFill rotWithShape="1">
          <a:blip r:embed="rId4">
            <a:alphaModFix/>
          </a:blip>
          <a:srcRect/>
          <a:stretch/>
        </p:blipFill>
        <p:spPr>
          <a:xfrm>
            <a:off x="376518" y="969491"/>
            <a:ext cx="3890682" cy="920761"/>
          </a:xfrm>
          <a:prstGeom prst="rect">
            <a:avLst/>
          </a:prstGeom>
          <a:noFill/>
          <a:ln>
            <a:noFill/>
          </a:ln>
        </p:spPr>
      </p:pic>
      <p:pic>
        <p:nvPicPr>
          <p:cNvPr id="235" name="Google Shape;235;p50" descr="A large white building with many windows&#10;&#10;Description automatically generated"/>
          <p:cNvPicPr preferRelativeResize="0"/>
          <p:nvPr/>
        </p:nvPicPr>
        <p:blipFill rotWithShape="1">
          <a:blip r:embed="rId5">
            <a:alphaModFix/>
          </a:blip>
          <a:srcRect/>
          <a:stretch/>
        </p:blipFill>
        <p:spPr>
          <a:xfrm>
            <a:off x="304800" y="2676576"/>
            <a:ext cx="2743200" cy="1558636"/>
          </a:xfrm>
          <a:prstGeom prst="rect">
            <a:avLst/>
          </a:prstGeom>
          <a:noFill/>
          <a:ln>
            <a:noFill/>
          </a:ln>
        </p:spPr>
      </p:pic>
      <p:pic>
        <p:nvPicPr>
          <p:cNvPr id="236" name="Google Shape;236;p50" descr="A close up of a logo&#10;&#10;Description automatically generated"/>
          <p:cNvPicPr preferRelativeResize="0"/>
          <p:nvPr/>
        </p:nvPicPr>
        <p:blipFill rotWithShape="1">
          <a:blip r:embed="rId6">
            <a:alphaModFix/>
          </a:blip>
          <a:srcRect/>
          <a:stretch/>
        </p:blipFill>
        <p:spPr>
          <a:xfrm>
            <a:off x="3263152" y="3085336"/>
            <a:ext cx="2743200" cy="794905"/>
          </a:xfrm>
          <a:prstGeom prst="rect">
            <a:avLst/>
          </a:prstGeom>
          <a:noFill/>
          <a:ln>
            <a:noFill/>
          </a:ln>
        </p:spPr>
      </p:pic>
      <p:sp>
        <p:nvSpPr>
          <p:cNvPr id="237" name="Google Shape;237;p50"/>
          <p:cNvSpPr txBox="1"/>
          <p:nvPr/>
        </p:nvSpPr>
        <p:spPr>
          <a:xfrm>
            <a:off x="6445624" y="546847"/>
            <a:ext cx="6149788" cy="15234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100" b="0" i="0" u="none" strike="noStrike" cap="none">
                <a:solidFill>
                  <a:schemeClr val="dk1"/>
                </a:solidFill>
                <a:latin typeface="Century Schoolbook"/>
                <a:ea typeface="Century Schoolbook"/>
                <a:cs typeface="Century Schoolbook"/>
                <a:sym typeface="Century Schoolbook"/>
              </a:rPr>
              <a:t>Benjamin Rose Senior Centers- Community Partners in Learning </a:t>
            </a:r>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51"/>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44" name="Google Shape;244;p51"/>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45" name="Google Shape;245;p51"/>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51"/>
          <p:cNvSpPr txBox="1"/>
          <p:nvPr/>
        </p:nvSpPr>
        <p:spPr>
          <a:xfrm>
            <a:off x="681318" y="510988"/>
            <a:ext cx="7620000" cy="6771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800" b="0" i="0" u="none" strike="noStrike" cap="none">
                <a:solidFill>
                  <a:schemeClr val="dk1"/>
                </a:solidFill>
                <a:latin typeface="Century Schoolbook"/>
                <a:ea typeface="Century Schoolbook"/>
                <a:cs typeface="Century Schoolbook"/>
                <a:sym typeface="Century Schoolbook"/>
              </a:rPr>
              <a:t>Experiential Curriculum</a:t>
            </a:r>
            <a:endParaRPr sz="1400" b="0" i="0" u="none" strike="noStrike" cap="none">
              <a:solidFill>
                <a:schemeClr val="dk1"/>
              </a:solidFill>
              <a:latin typeface="Arial"/>
              <a:ea typeface="Arial"/>
              <a:cs typeface="Arial"/>
              <a:sym typeface="Arial"/>
            </a:endParaRPr>
          </a:p>
        </p:txBody>
      </p:sp>
      <p:sp>
        <p:nvSpPr>
          <p:cNvPr id="247" name="Google Shape;247;p51"/>
          <p:cNvSpPr txBox="1"/>
          <p:nvPr/>
        </p:nvSpPr>
        <p:spPr>
          <a:xfrm>
            <a:off x="950259" y="1434353"/>
            <a:ext cx="9861176" cy="4401205"/>
          </a:xfrm>
          <a:prstGeom prst="rect">
            <a:avLst/>
          </a:prstGeom>
          <a:noFill/>
          <a:ln>
            <a:noFill/>
          </a:ln>
        </p:spPr>
        <p:txBody>
          <a:bodyPr spcFirstLastPara="1" wrap="square" lIns="91425" tIns="45700" rIns="91425" bIns="45700" anchor="t" anchorCtr="0">
            <a:spAutoFit/>
          </a:bodyPr>
          <a:lstStyle/>
          <a:p>
            <a:pPr marL="0" marR="0" lvl="0" indent="-1778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Build Strong Clinical Skills </a:t>
            </a:r>
            <a:endParaRPr sz="2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Communication, Therapeutic Listening, </a:t>
            </a:r>
            <a:endParaRPr sz="2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Preventive Health Education, Screening, Disease Management</a:t>
            </a:r>
            <a:endParaRPr sz="2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Social Determinants of Health</a:t>
            </a:r>
            <a:endParaRPr sz="2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4 M’s (Matter, Medication, Mobility and Mentation)</a:t>
            </a:r>
            <a:endParaRPr sz="28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Meet with Senior Advisors at Senior Center once a month</a:t>
            </a:r>
            <a:endParaRPr sz="28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Meet with Advisors virtually once a month </a:t>
            </a:r>
            <a:endParaRPr sz="28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Friday monthly sessions virtual with faculty (Third Friday of the month-1:230pm)</a:t>
            </a: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endParaRPr sz="2800" b="0" i="0" u="none" strike="noStrike" cap="non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52"/>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54" name="Google Shape;254;p52"/>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55" name="Google Shape;255;p52"/>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56" name="Google Shape;256;p52" descr="A diagram of a framework&#10;&#10;Description automatically generated"/>
          <p:cNvPicPr preferRelativeResize="0"/>
          <p:nvPr/>
        </p:nvPicPr>
        <p:blipFill rotWithShape="1">
          <a:blip r:embed="rId4">
            <a:alphaModFix/>
          </a:blip>
          <a:srcRect/>
          <a:stretch/>
        </p:blipFill>
        <p:spPr>
          <a:xfrm>
            <a:off x="1712259" y="385231"/>
            <a:ext cx="7924799" cy="533450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53"/>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63" name="Google Shape;263;p53"/>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64" name="Google Shape;264;p53"/>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53"/>
          <p:cNvSpPr txBox="1"/>
          <p:nvPr/>
        </p:nvSpPr>
        <p:spPr>
          <a:xfrm>
            <a:off x="1138519" y="510988"/>
            <a:ext cx="9780493" cy="6771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800" b="0" i="0" u="none" strike="noStrike" cap="none">
                <a:solidFill>
                  <a:schemeClr val="dk1"/>
                </a:solidFill>
                <a:latin typeface="Century Schoolbook"/>
                <a:ea typeface="Century Schoolbook"/>
                <a:cs typeface="Century Schoolbook"/>
                <a:sym typeface="Century Schoolbook"/>
              </a:rPr>
              <a:t>Contact: KowalSAGE@case.edu</a:t>
            </a:r>
            <a:endParaRPr sz="1400" b="0" i="0" u="none" strike="noStrike" cap="none">
              <a:solidFill>
                <a:schemeClr val="dk1"/>
              </a:solidFill>
              <a:latin typeface="Arial"/>
              <a:ea typeface="Arial"/>
              <a:cs typeface="Arial"/>
              <a:sym typeface="Arial"/>
            </a:endParaRPr>
          </a:p>
        </p:txBody>
      </p:sp>
      <p:sp>
        <p:nvSpPr>
          <p:cNvPr id="266" name="Google Shape;266;p53"/>
          <p:cNvSpPr txBox="1"/>
          <p:nvPr/>
        </p:nvSpPr>
        <p:spPr>
          <a:xfrm>
            <a:off x="3254188" y="2079812"/>
            <a:ext cx="5450541" cy="2308324"/>
          </a:xfrm>
          <a:prstGeom prst="rect">
            <a:avLst/>
          </a:prstGeom>
          <a:noFill/>
          <a:ln>
            <a:noFill/>
          </a:ln>
        </p:spPr>
        <p:txBody>
          <a:bodyPr spcFirstLastPara="1" wrap="square" lIns="91425" tIns="45700" rIns="91425" bIns="45700" anchor="t" anchorCtr="0">
            <a:spAutoFit/>
          </a:bodyPr>
          <a:lstStyle/>
          <a:p>
            <a:pPr marL="0" marR="0" lvl="0" indent="-228600" algn="l" rtl="0">
              <a:lnSpc>
                <a:spcPct val="100000"/>
              </a:lnSpc>
              <a:spcBef>
                <a:spcPts val="0"/>
              </a:spcBef>
              <a:spcAft>
                <a:spcPts val="0"/>
              </a:spcAft>
              <a:buClr>
                <a:srgbClr val="000000"/>
              </a:buClr>
              <a:buSzPts val="3600"/>
              <a:buFont typeface="Arial"/>
              <a:buChar char="–"/>
            </a:pPr>
            <a:r>
              <a:rPr lang="en-US" sz="36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Faculty Contact: </a:t>
            </a:r>
            <a:endParaRPr sz="3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36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Mamta.singh@va.gov</a:t>
            </a:r>
            <a:endParaRPr sz="3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3600" b="0" i="0" u="sng" strike="noStrike" cap="none">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Elizabeth.smilovich@va.gov</a:t>
            </a:r>
            <a:endParaRPr sz="36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3600" b="0" i="0" u="none" strike="noStrike" cap="none">
                <a:solidFill>
                  <a:schemeClr val="dk1"/>
                </a:solidFill>
                <a:latin typeface="Calibri"/>
                <a:ea typeface="Calibri"/>
                <a:cs typeface="Calibri"/>
                <a:sym typeface="Calibri"/>
              </a:rPr>
              <a:t>Teresa.dolinar@va.gov</a:t>
            </a:r>
            <a:endParaRPr sz="36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54"/>
          <p:cNvSpPr/>
          <p:nvPr/>
        </p:nvSpPr>
        <p:spPr>
          <a:xfrm>
            <a:off x="3460680" y="2846699"/>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3600" b="0" i="0" u="none" strike="noStrike" cap="none" baseline="30000">
                <a:solidFill>
                  <a:schemeClr val="dk1"/>
                </a:solidFill>
                <a:latin typeface="Calibri"/>
                <a:ea typeface="Calibri"/>
                <a:cs typeface="Calibri"/>
                <a:sym typeface="Calibri"/>
              </a:rPr>
              <a:t>Sponsored by the Ohio Academy of Family Physicians Foundation</a:t>
            </a:r>
            <a:endParaRPr sz="36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endParaRPr sz="3600" b="0" i="0" u="none" strike="noStrike" cap="none" baseline="30000">
              <a:solidFill>
                <a:schemeClr val="dk1"/>
              </a:solidFill>
              <a:latin typeface="Arial"/>
              <a:ea typeface="Arial"/>
              <a:cs typeface="Arial"/>
              <a:sym typeface="Arial"/>
            </a:endParaRPr>
          </a:p>
        </p:txBody>
      </p:sp>
      <p:pic>
        <p:nvPicPr>
          <p:cNvPr id="273" name="Google Shape;273;p54"/>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74" name="Google Shape;274;p54"/>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5" name="Google Shape;275;p54"/>
          <p:cNvSpPr txBox="1"/>
          <p:nvPr/>
        </p:nvSpPr>
        <p:spPr>
          <a:xfrm>
            <a:off x="2528048" y="788894"/>
            <a:ext cx="7261411"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5200" b="0" i="0" u="none" strike="noStrike" cap="none">
                <a:solidFill>
                  <a:srgbClr val="000000"/>
                </a:solidFill>
                <a:latin typeface="Calibri"/>
                <a:ea typeface="Calibri"/>
                <a:cs typeface="Calibri"/>
                <a:sym typeface="Calibri"/>
              </a:rPr>
              <a:t>Leroy Rodgers Summer Fellowship 2024</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5"/>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282" name="Google Shape;282;p55"/>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83" name="Google Shape;283;p55"/>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4" name="Google Shape;284;p55"/>
          <p:cNvSpPr txBox="1"/>
          <p:nvPr/>
        </p:nvSpPr>
        <p:spPr>
          <a:xfrm>
            <a:off x="3048001" y="493059"/>
            <a:ext cx="6409764"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dk1"/>
                </a:solidFill>
                <a:latin typeface="Calibri"/>
                <a:ea typeface="Calibri"/>
                <a:cs typeface="Calibri"/>
                <a:sym typeface="Calibri"/>
              </a:rPr>
              <a:t>Program Description</a:t>
            </a:r>
            <a:endParaRPr sz="1400" b="0" i="0" u="none" strike="noStrike" cap="none">
              <a:solidFill>
                <a:schemeClr val="dk1"/>
              </a:solidFill>
              <a:latin typeface="Arial"/>
              <a:ea typeface="Arial"/>
              <a:cs typeface="Arial"/>
              <a:sym typeface="Arial"/>
            </a:endParaRPr>
          </a:p>
        </p:txBody>
      </p:sp>
      <p:sp>
        <p:nvSpPr>
          <p:cNvPr id="285" name="Google Shape;285;p55"/>
          <p:cNvSpPr txBox="1"/>
          <p:nvPr/>
        </p:nvSpPr>
        <p:spPr>
          <a:xfrm>
            <a:off x="896470" y="1407459"/>
            <a:ext cx="10533530" cy="3785652"/>
          </a:xfrm>
          <a:prstGeom prst="rect">
            <a:avLst/>
          </a:prstGeom>
          <a:noFill/>
          <a:ln>
            <a:noFill/>
          </a:ln>
        </p:spPr>
        <p:txBody>
          <a:bodyPr spcFirstLastPara="1" wrap="square" lIns="91425" tIns="45700" rIns="91425" bIns="45700" anchor="t" anchorCtr="0">
            <a:spAutoFit/>
          </a:bodyPr>
          <a:lstStyle/>
          <a:p>
            <a:pPr marL="0" marR="0" lvl="2" indent="-19050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The preceptorship program affords medical students the opportunity to explore the diverse and rewarding realities of family medicine under the guidance of one or more practicing family physicians through a four- week rotation during the summer between the first and second year of medical school </a:t>
            </a:r>
            <a:endParaRPr sz="30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3000"/>
              <a:buFont typeface="Arial"/>
              <a:buChar char="•"/>
            </a:pPr>
            <a:r>
              <a:rPr lang="en-US" sz="3000" b="0" i="0" u="none" strike="noStrike" cap="none">
                <a:solidFill>
                  <a:schemeClr val="dk1"/>
                </a:solidFill>
                <a:latin typeface="Calibri"/>
                <a:ea typeface="Calibri"/>
                <a:cs typeface="Calibri"/>
                <a:sym typeface="Calibri"/>
              </a:rPr>
              <a:t>Plus, the Ohio Academy of Family Physicians Foundation gives student participants stipend funding - learn and earn this summer!</a:t>
            </a:r>
            <a:endParaRPr sz="30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56"/>
          <p:cNvSpPr/>
          <p:nvPr/>
        </p:nvSpPr>
        <p:spPr>
          <a:xfrm>
            <a:off x="816092" y="1277875"/>
            <a:ext cx="10709946" cy="4391805"/>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Students must be an AAFP &amp; OAFP member; membership is free</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Students will attend a welcome Zoom meeting</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Students will submit a final report detailing the experience and overall perspective of family medicine</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Students will submit a log of activity with hours</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Students will watch three family medicine webinars either live or recorded and complete an evaluation</a:t>
            </a:r>
            <a:endParaRPr sz="7200" b="0" i="0" u="none" strike="noStrike" cap="none" baseline="30000">
              <a:solidFill>
                <a:schemeClr val="dk1"/>
              </a:solidFill>
              <a:latin typeface="Arial"/>
              <a:ea typeface="Arial"/>
              <a:cs typeface="Arial"/>
              <a:sym typeface="Arial"/>
            </a:endParaRPr>
          </a:p>
        </p:txBody>
      </p:sp>
      <p:pic>
        <p:nvPicPr>
          <p:cNvPr id="292" name="Google Shape;292;p56"/>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293" name="Google Shape;293;p56"/>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56"/>
          <p:cNvSpPr txBox="1"/>
          <p:nvPr/>
        </p:nvSpPr>
        <p:spPr>
          <a:xfrm>
            <a:off x="2429436" y="277906"/>
            <a:ext cx="6992470"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1" i="0" u="none" strike="noStrike" cap="none">
                <a:solidFill>
                  <a:schemeClr val="dk1"/>
                </a:solidFill>
                <a:latin typeface="Calibri"/>
                <a:ea typeface="Calibri"/>
                <a:cs typeface="Calibri"/>
                <a:sym typeface="Calibri"/>
              </a:rPr>
              <a:t>Program Requirements</a:t>
            </a:r>
            <a:endParaRPr sz="1400" b="1" i="0" u="none" strike="noStrike" cap="non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7"/>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01" name="Google Shape;301;p57"/>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02" name="Google Shape;302;p57"/>
          <p:cNvSpPr txBox="1"/>
          <p:nvPr/>
        </p:nvSpPr>
        <p:spPr>
          <a:xfrm>
            <a:off x="986386" y="333434"/>
            <a:ext cx="10442810"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a:solidFill>
                  <a:schemeClr val="dk1"/>
                </a:solidFill>
                <a:latin typeface="Calibri"/>
                <a:ea typeface="Calibri"/>
                <a:cs typeface="Calibri"/>
                <a:sym typeface="Calibri"/>
              </a:rPr>
              <a:t>General Program Description</a:t>
            </a:r>
            <a:endParaRPr sz="1400" b="0" i="0" u="none" strike="noStrike" cap="none">
              <a:solidFill>
                <a:schemeClr val="dk1"/>
              </a:solidFill>
              <a:latin typeface="Arial"/>
              <a:ea typeface="Arial"/>
              <a:cs typeface="Arial"/>
              <a:sym typeface="Arial"/>
            </a:endParaRPr>
          </a:p>
        </p:txBody>
      </p:sp>
      <p:sp>
        <p:nvSpPr>
          <p:cNvPr id="303" name="Google Shape;303;p57"/>
          <p:cNvSpPr txBox="1"/>
          <p:nvPr/>
        </p:nvSpPr>
        <p:spPr>
          <a:xfrm>
            <a:off x="412377" y="1165412"/>
            <a:ext cx="11591364" cy="45243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1"/>
                </a:solidFill>
                <a:latin typeface="Calibri"/>
                <a:ea typeface="Calibri"/>
                <a:cs typeface="Calibri"/>
                <a:sym typeface="Calibri"/>
              </a:rPr>
              <a:t>Two options to complete the 2024 program</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The traditional experience includes a minimum of 128* hours during the four-week rotation ($1,500 stipend)</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The non-traditional experience includes a minimum of 40 hours during the four-week rotation ($600 stipend)</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Both options may include in-person and/or virtual experiences, as needed</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Funding for up to ten students at each Ohio medical school</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We will identify a clinical site for your Fellowship </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58"/>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10" name="Google Shape;310;p58"/>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11" name="Google Shape;311;p58"/>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2" name="Google Shape;312;p58"/>
          <p:cNvSpPr txBox="1"/>
          <p:nvPr/>
        </p:nvSpPr>
        <p:spPr>
          <a:xfrm>
            <a:off x="663389" y="358588"/>
            <a:ext cx="10999693" cy="75405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300" b="0" i="0" u="none" strike="noStrike" cap="none">
                <a:solidFill>
                  <a:schemeClr val="dk1"/>
                </a:solidFill>
                <a:latin typeface="Calibri"/>
                <a:ea typeface="Calibri"/>
                <a:cs typeface="Calibri"/>
                <a:sym typeface="Calibri"/>
              </a:rPr>
              <a:t>Modifications for Case Western Reserve students</a:t>
            </a:r>
            <a:endParaRPr sz="1400" b="0" i="0" u="none" strike="noStrike" cap="none">
              <a:solidFill>
                <a:schemeClr val="dk1"/>
              </a:solidFill>
              <a:latin typeface="Arial"/>
              <a:ea typeface="Arial"/>
              <a:cs typeface="Arial"/>
              <a:sym typeface="Arial"/>
            </a:endParaRPr>
          </a:p>
        </p:txBody>
      </p:sp>
      <p:sp>
        <p:nvSpPr>
          <p:cNvPr id="313" name="Google Shape;313;p58"/>
          <p:cNvSpPr txBox="1"/>
          <p:nvPr/>
        </p:nvSpPr>
        <p:spPr>
          <a:xfrm>
            <a:off x="124837" y="1896705"/>
            <a:ext cx="11842376" cy="3416320"/>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Both options will be scheduled during a four-week research block </a:t>
            </a:r>
            <a:endParaRPr sz="32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The traditional experience should be a minimum of 140 hours over 4 weeks (instead of 128)</a:t>
            </a:r>
            <a:endParaRPr sz="2800" b="0" i="0" u="none" strike="noStrike" cap="none">
              <a:solidFill>
                <a:schemeClr val="dk1"/>
              </a:solidFill>
              <a:latin typeface="Calibri"/>
              <a:ea typeface="Calibri"/>
              <a:cs typeface="Calibri"/>
              <a:sym typeface="Calibri"/>
            </a:endParaRPr>
          </a:p>
          <a:p>
            <a:pPr marL="457200" marR="0" lvl="1"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This allows the student to get academic credit for a clinical elective, freeing up time to complete the research requirement later</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The non-traditional experience fits within the time allowed to be away during a research block</a:t>
            </a:r>
            <a:endParaRPr sz="32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59"/>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20" name="Google Shape;320;p59"/>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21" name="Google Shape;321;p59"/>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2" name="Google Shape;322;p59"/>
          <p:cNvSpPr txBox="1"/>
          <p:nvPr/>
        </p:nvSpPr>
        <p:spPr>
          <a:xfrm>
            <a:off x="1954306" y="412376"/>
            <a:ext cx="7413811"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dk1"/>
                </a:solidFill>
                <a:latin typeface="Calibri"/>
                <a:ea typeface="Calibri"/>
                <a:cs typeface="Calibri"/>
                <a:sym typeface="Calibri"/>
              </a:rPr>
              <a:t>Past students have:</a:t>
            </a:r>
            <a:endParaRPr sz="1400" b="0" i="0" u="none" strike="noStrike" cap="none">
              <a:solidFill>
                <a:schemeClr val="dk1"/>
              </a:solidFill>
              <a:latin typeface="Arial"/>
              <a:ea typeface="Arial"/>
              <a:cs typeface="Arial"/>
              <a:sym typeface="Arial"/>
            </a:endParaRPr>
          </a:p>
        </p:txBody>
      </p:sp>
      <p:sp>
        <p:nvSpPr>
          <p:cNvPr id="323" name="Google Shape;323;p59"/>
          <p:cNvSpPr txBox="1"/>
          <p:nvPr/>
        </p:nvSpPr>
        <p:spPr>
          <a:xfrm>
            <a:off x="403412" y="1443318"/>
            <a:ext cx="11098305" cy="3970318"/>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Done procedures (including pap smears, biopsies, injections, etc.)</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Improved interviewing skills</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Experienced inpatient and outpatient settings</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Improved physical exam skills</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Learned about a variety of diseases - rare and common</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Worked with a diverse group of patients</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Learned about insurance processes and the physician’s role</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Learned how to run a practice</a:t>
            </a:r>
            <a:endParaRPr sz="2800" b="0" i="0" u="none" strike="noStrike" cap="none">
              <a:solidFill>
                <a:schemeClr val="dk1"/>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a:solidFill>
                  <a:schemeClr val="dk1"/>
                </a:solidFill>
                <a:latin typeface="Calibri"/>
                <a:ea typeface="Calibri"/>
                <a:cs typeface="Calibri"/>
                <a:sym typeface="Calibri"/>
              </a:rPr>
              <a:t>Gained a lifelong mentor</a:t>
            </a:r>
            <a:endParaRPr sz="2800" b="0" i="0"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60"/>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30" name="Google Shape;330;p60"/>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31" name="Google Shape;331;p60"/>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2" name="Google Shape;332;p60"/>
          <p:cNvSpPr txBox="1"/>
          <p:nvPr/>
        </p:nvSpPr>
        <p:spPr>
          <a:xfrm>
            <a:off x="3218330" y="304800"/>
            <a:ext cx="605117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dk1"/>
                </a:solidFill>
                <a:latin typeface="Calibri"/>
                <a:ea typeface="Calibri"/>
                <a:cs typeface="Calibri"/>
                <a:sym typeface="Calibri"/>
              </a:rPr>
              <a:t>Past students have:</a:t>
            </a:r>
            <a:endParaRPr sz="1400" b="0" i="0" u="none" strike="noStrike" cap="none">
              <a:solidFill>
                <a:schemeClr val="dk1"/>
              </a:solidFill>
              <a:latin typeface="Arial"/>
              <a:ea typeface="Arial"/>
              <a:cs typeface="Arial"/>
              <a:sym typeface="Arial"/>
            </a:endParaRPr>
          </a:p>
        </p:txBody>
      </p:sp>
      <p:sp>
        <p:nvSpPr>
          <p:cNvPr id="333" name="Google Shape;333;p60"/>
          <p:cNvSpPr txBox="1"/>
          <p:nvPr/>
        </p:nvSpPr>
        <p:spPr>
          <a:xfrm>
            <a:off x="618566" y="995082"/>
            <a:ext cx="10820400" cy="5693866"/>
          </a:xfrm>
          <a:prstGeom prst="rect">
            <a:avLst/>
          </a:prstGeom>
          <a:noFill/>
          <a:ln>
            <a:noFill/>
          </a:ln>
        </p:spPr>
        <p:txBody>
          <a:bodyPr spcFirstLastPara="1" wrap="square" lIns="91425" tIns="45700" rIns="91425" bIns="45700" anchor="t" anchorCtr="0">
            <a:spAutoFit/>
          </a:bodyPr>
          <a:lstStyle/>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dirty="0">
                <a:solidFill>
                  <a:schemeClr val="dk1"/>
                </a:solidFill>
                <a:latin typeface="Calibri"/>
                <a:ea typeface="Calibri"/>
                <a:cs typeface="Calibri"/>
                <a:sym typeface="Calibri"/>
              </a:rPr>
              <a:t>Found out about community resources and how to share those with patients</a:t>
            </a:r>
            <a:endParaRPr lang="en-US" sz="2800" b="0" i="0" u="none" strike="noStrike" cap="none">
              <a:solidFill>
                <a:schemeClr val="dk1"/>
              </a:solidFill>
              <a:latin typeface="Calibri"/>
              <a:ea typeface="Calibri"/>
              <a:cs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dirty="0">
                <a:solidFill>
                  <a:schemeClr val="dk1"/>
                </a:solidFill>
                <a:latin typeface="Calibri"/>
                <a:ea typeface="Calibri"/>
                <a:cs typeface="Calibri"/>
                <a:sym typeface="Calibri"/>
              </a:rPr>
              <a:t>Gained insight into the physician/patient relationship</a:t>
            </a:r>
            <a:endParaRPr sz="2800" b="0" i="0" u="none" strike="noStrike" cap="none">
              <a:solidFill>
                <a:schemeClr val="dk1"/>
              </a:solidFill>
              <a:latin typeface="Calibri"/>
              <a:ea typeface="Calibri"/>
              <a:cs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dirty="0">
                <a:solidFill>
                  <a:schemeClr val="dk1"/>
                </a:solidFill>
                <a:latin typeface="Calibri"/>
                <a:ea typeface="Calibri"/>
                <a:cs typeface="Calibri"/>
                <a:sym typeface="Calibri"/>
              </a:rPr>
              <a:t>Experienced how to work in a team-based environment</a:t>
            </a:r>
            <a:endParaRPr sz="2800" b="0" i="0" u="none" strike="noStrike" cap="none">
              <a:solidFill>
                <a:schemeClr val="dk1"/>
              </a:solidFill>
              <a:latin typeface="Calibri"/>
              <a:ea typeface="Calibri"/>
              <a:cs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dirty="0">
                <a:solidFill>
                  <a:schemeClr val="dk1"/>
                </a:solidFill>
                <a:latin typeface="Calibri"/>
                <a:ea typeface="Calibri"/>
                <a:cs typeface="Calibri"/>
                <a:sym typeface="Calibri"/>
              </a:rPr>
              <a:t>Participated in a telehealth visit</a:t>
            </a:r>
            <a:endParaRPr sz="2800" b="0" i="0" u="none" strike="noStrike" cap="none">
              <a:solidFill>
                <a:schemeClr val="dk1"/>
              </a:solidFill>
              <a:latin typeface="Calibri"/>
              <a:ea typeface="Calibri"/>
              <a:cs typeface="Calibri"/>
            </a:endParaRPr>
          </a:p>
          <a:p>
            <a:pPr marL="457200" marR="0" lvl="0" indent="-457200" algn="l" rtl="0">
              <a:lnSpc>
                <a:spcPct val="100000"/>
              </a:lnSpc>
              <a:spcBef>
                <a:spcPts val="0"/>
              </a:spcBef>
              <a:spcAft>
                <a:spcPts val="0"/>
              </a:spcAft>
              <a:buClr>
                <a:srgbClr val="000000"/>
              </a:buClr>
              <a:buSzPts val="2800"/>
              <a:buFont typeface="Arial"/>
              <a:buChar char="•"/>
            </a:pPr>
            <a:r>
              <a:rPr lang="en-US" sz="2800" b="0" i="0" u="none" strike="noStrike" cap="none" dirty="0">
                <a:solidFill>
                  <a:schemeClr val="dk1"/>
                </a:solidFill>
                <a:latin typeface="Calibri"/>
                <a:ea typeface="Calibri"/>
                <a:cs typeface="Calibri"/>
                <a:sym typeface="Calibri"/>
              </a:rPr>
              <a:t>Witnessed the </a:t>
            </a:r>
            <a:r>
              <a:rPr lang="en-US" sz="2700" b="0" i="0" u="none" strike="noStrike" cap="none" dirty="0">
                <a:solidFill>
                  <a:schemeClr val="dk1"/>
                </a:solidFill>
                <a:latin typeface="Calibri"/>
                <a:ea typeface="Calibri"/>
                <a:cs typeface="Calibri"/>
                <a:sym typeface="Calibri"/>
              </a:rPr>
              <a:t>joy</a:t>
            </a:r>
            <a:r>
              <a:rPr lang="en-US" sz="2800" b="0" i="0" u="none" strike="noStrike" cap="none" dirty="0">
                <a:solidFill>
                  <a:schemeClr val="dk1"/>
                </a:solidFill>
                <a:latin typeface="Calibri"/>
                <a:ea typeface="Calibri"/>
                <a:cs typeface="Calibri"/>
                <a:sym typeface="Calibri"/>
              </a:rPr>
              <a:t> of being a family physician and the impact you can have on an entire community! </a:t>
            </a:r>
            <a:endParaRPr sz="2800" b="0" i="0" u="none" strike="noStrike" cap="none">
              <a:solidFill>
                <a:schemeClr val="dk1"/>
              </a:solidFill>
              <a:latin typeface="Calibri"/>
              <a:ea typeface="Calibri"/>
              <a:cs typeface="Calibri"/>
            </a:endParaRPr>
          </a:p>
          <a:p>
            <a:pPr marL="0" marR="0" lvl="0" indent="0" algn="l" rtl="0">
              <a:lnSpc>
                <a:spcPct val="100000"/>
              </a:lnSpc>
              <a:spcBef>
                <a:spcPts val="0"/>
              </a:spcBef>
              <a:spcAft>
                <a:spcPts val="0"/>
              </a:spcAft>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en-US" sz="2800" b="0" i="0" u="none" strike="noStrike" cap="none" dirty="0">
                <a:solidFill>
                  <a:schemeClr val="dk1"/>
                </a:solidFill>
                <a:latin typeface="Calibri"/>
                <a:ea typeface="Calibri"/>
                <a:cs typeface="Calibri"/>
                <a:sym typeface="Calibri"/>
              </a:rPr>
              <a:t>Experiences are different but all will give a look into family medicine and the breadth of opportunities it has to offer - giving you the assurance that family medicine is a strong career choice.</a:t>
            </a:r>
            <a:endParaRPr sz="2800" b="0" i="0" u="none" strike="noStrike" cap="none">
              <a:solidFill>
                <a:schemeClr val="dk1"/>
              </a:solidFill>
              <a:latin typeface="Calibri"/>
              <a:ea typeface="Calibri"/>
              <a:cs typeface="Calibri"/>
            </a:endParaRPr>
          </a:p>
          <a:p>
            <a:pPr marL="0" marR="0" lvl="0" indent="0" algn="l" rtl="0">
              <a:lnSpc>
                <a:spcPct val="100000"/>
              </a:lnSpc>
              <a:spcBef>
                <a:spcPts val="0"/>
              </a:spcBef>
              <a:spcAft>
                <a:spcPts val="0"/>
              </a:spcAft>
              <a:buNone/>
            </a:pPr>
            <a:endParaRPr sz="2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2800" b="0" i="0" u="none" strike="noStrike" cap="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61"/>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40" name="Google Shape;340;p61"/>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41" name="Google Shape;341;p61"/>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p61"/>
          <p:cNvSpPr txBox="1"/>
          <p:nvPr/>
        </p:nvSpPr>
        <p:spPr>
          <a:xfrm>
            <a:off x="788895" y="251012"/>
            <a:ext cx="10614211"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dk1"/>
                </a:solidFill>
                <a:latin typeface="Calibri"/>
                <a:ea typeface="Calibri"/>
                <a:cs typeface="Calibri"/>
                <a:sym typeface="Calibri"/>
              </a:rPr>
              <a:t>Look for an email soon with </a:t>
            </a: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US" sz="4800" b="0" i="0" u="none" strike="noStrike" cap="none">
                <a:solidFill>
                  <a:schemeClr val="dk1"/>
                </a:solidFill>
                <a:latin typeface="Calibri"/>
                <a:ea typeface="Calibri"/>
                <a:cs typeface="Calibri"/>
                <a:sym typeface="Calibri"/>
              </a:rPr>
              <a:t>instructions on how to apply</a:t>
            </a:r>
            <a:endParaRPr sz="1400" b="0" i="0" u="none" strike="noStrike" cap="none">
              <a:solidFill>
                <a:schemeClr val="dk1"/>
              </a:solidFill>
              <a:latin typeface="Arial"/>
              <a:ea typeface="Arial"/>
              <a:cs typeface="Arial"/>
              <a:sym typeface="Arial"/>
            </a:endParaRPr>
          </a:p>
        </p:txBody>
      </p:sp>
      <p:sp>
        <p:nvSpPr>
          <p:cNvPr id="343" name="Google Shape;343;p61"/>
          <p:cNvSpPr txBox="1"/>
          <p:nvPr/>
        </p:nvSpPr>
        <p:spPr>
          <a:xfrm>
            <a:off x="1945341" y="2581835"/>
            <a:ext cx="9009529" cy="1569660"/>
          </a:xfrm>
          <a:prstGeom prst="rect">
            <a:avLst/>
          </a:prstGeom>
          <a:noFill/>
          <a:ln>
            <a:noFill/>
          </a:ln>
        </p:spPr>
        <p:txBody>
          <a:bodyPr spcFirstLastPara="1" wrap="square" lIns="91425" tIns="45700" rIns="91425" bIns="45700" anchor="t" anchorCtr="0">
            <a:spAutoFit/>
          </a:bodyPr>
          <a:lstStyle/>
          <a:p>
            <a:pPr marL="457200" marR="0" lvl="0" indent="-457200" algn="ctr"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Applications will be due in mid-January</a:t>
            </a:r>
            <a:endParaRPr sz="3200" b="0" i="0" u="none" strike="noStrike" cap="none">
              <a:solidFill>
                <a:schemeClr val="dk1"/>
              </a:solidFill>
              <a:latin typeface="Calibri"/>
              <a:ea typeface="Calibri"/>
              <a:cs typeface="Calibri"/>
              <a:sym typeface="Calibri"/>
            </a:endParaRPr>
          </a:p>
          <a:p>
            <a:pPr marL="457200" marR="0" lvl="0" indent="-457200" algn="ctr" rtl="0">
              <a:lnSpc>
                <a:spcPct val="100000"/>
              </a:lnSpc>
              <a:spcBef>
                <a:spcPts val="0"/>
              </a:spcBef>
              <a:spcAft>
                <a:spcPts val="0"/>
              </a:spcAft>
              <a:buClr>
                <a:srgbClr val="000000"/>
              </a:buClr>
              <a:buSzPts val="3200"/>
              <a:buFont typeface="Arial"/>
              <a:buChar char="•"/>
            </a:pPr>
            <a:r>
              <a:rPr lang="en-US" sz="3200" b="0" i="0" u="none" strike="noStrike" cap="none">
                <a:solidFill>
                  <a:schemeClr val="dk1"/>
                </a:solidFill>
                <a:latin typeface="Calibri"/>
                <a:ea typeface="Calibri"/>
                <a:cs typeface="Calibri"/>
                <a:sym typeface="Calibri"/>
              </a:rPr>
              <a:t>For more information, contact:</a:t>
            </a:r>
            <a:br>
              <a:rPr lang="en-US" sz="3200" b="0" i="0" u="none" strike="noStrike" cap="none">
                <a:solidFill>
                  <a:schemeClr val="dk1"/>
                </a:solidFill>
                <a:latin typeface="Calibri"/>
                <a:ea typeface="Calibri"/>
                <a:cs typeface="Calibri"/>
                <a:sym typeface="Calibri"/>
              </a:rPr>
            </a:br>
            <a:r>
              <a:rPr lang="en-US" sz="3200" b="0" i="0" u="none" strike="noStrike" cap="none">
                <a:solidFill>
                  <a:schemeClr val="dk1"/>
                </a:solidFill>
                <a:latin typeface="Calibri"/>
                <a:ea typeface="Calibri"/>
                <a:cs typeface="Calibri"/>
                <a:sym typeface="Calibri"/>
              </a:rPr>
              <a:t> Jason Chao, MD, </a:t>
            </a:r>
            <a:r>
              <a:rPr lang="en-US" sz="3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jxc19@case.edu</a:t>
            </a:r>
            <a:endParaRPr sz="3200" b="0" i="0" u="sng" strike="noStrike" cap="non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62"/>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50" name="Google Shape;350;p62"/>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51" name="Google Shape;351;p62"/>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C0410726-646D-3A2E-677D-7E1C0DED8DFA}"/>
              </a:ext>
            </a:extLst>
          </p:cNvPr>
          <p:cNvSpPr txBox="1"/>
          <p:nvPr/>
        </p:nvSpPr>
        <p:spPr>
          <a:xfrm>
            <a:off x="35859" y="313765"/>
            <a:ext cx="7019363"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accent1"/>
                </a:solidFill>
                <a:latin typeface="Calibri"/>
                <a:cs typeface="Calibri"/>
              </a:rPr>
              <a:t>M1 Introduction</a:t>
            </a:r>
            <a:endParaRPr lang="en-US" sz="3200">
              <a:solidFill>
                <a:schemeClr val="accent1"/>
              </a:solidFill>
            </a:endParaRPr>
          </a:p>
          <a:p>
            <a:r>
              <a:rPr lang="en-US" sz="3200" b="1">
                <a:solidFill>
                  <a:schemeClr val="accent1"/>
                </a:solidFill>
                <a:latin typeface="Calibri"/>
                <a:cs typeface="Calibri"/>
              </a:rPr>
              <a:t>November, 2023</a:t>
            </a:r>
          </a:p>
          <a:p>
            <a:r>
              <a:rPr lang="en-US" sz="3200" b="1">
                <a:solidFill>
                  <a:schemeClr val="accent1"/>
                </a:solidFill>
                <a:latin typeface="Calibri"/>
                <a:cs typeface="Calibri"/>
              </a:rPr>
              <a:t>	</a:t>
            </a:r>
          </a:p>
          <a:p>
            <a:r>
              <a:rPr lang="en-US" sz="3200" b="1">
                <a:solidFill>
                  <a:schemeClr val="accent1"/>
                </a:solidFill>
                <a:latin typeface="Calibri"/>
                <a:cs typeface="Calibri"/>
              </a:rPr>
              <a:t>Lisa </a:t>
            </a:r>
            <a:r>
              <a:rPr lang="en-US" sz="3200" b="1" err="1">
                <a:solidFill>
                  <a:schemeClr val="accent1"/>
                </a:solidFill>
                <a:latin typeface="Calibri"/>
                <a:cs typeface="Calibri"/>
              </a:rPr>
              <a:t>Navracruz</a:t>
            </a:r>
            <a:r>
              <a:rPr lang="en-US" sz="3200" b="1">
                <a:solidFill>
                  <a:schemeClr val="accent1"/>
                </a:solidFill>
                <a:latin typeface="Calibri"/>
                <a:cs typeface="Calibri"/>
              </a:rPr>
              <a:t>, MD, FAAFP, AAHIVS</a:t>
            </a:r>
          </a:p>
        </p:txBody>
      </p:sp>
      <p:pic>
        <p:nvPicPr>
          <p:cNvPr id="3" name="Picture 2" descr="A yellow sun with white text&#10;&#10;Description automatically generated">
            <a:extLst>
              <a:ext uri="{FF2B5EF4-FFF2-40B4-BE49-F238E27FC236}">
                <a16:creationId xmlns:a16="http://schemas.microsoft.com/office/drawing/2014/main" id="{D8FA3DF7-5C65-CF60-54F6-B9038B8C14C3}"/>
              </a:ext>
            </a:extLst>
          </p:cNvPr>
          <p:cNvPicPr>
            <a:picLocks noChangeAspect="1"/>
          </p:cNvPicPr>
          <p:nvPr/>
        </p:nvPicPr>
        <p:blipFill>
          <a:blip r:embed="rId4"/>
          <a:stretch>
            <a:fillRect/>
          </a:stretch>
        </p:blipFill>
        <p:spPr>
          <a:xfrm>
            <a:off x="6266330" y="132065"/>
            <a:ext cx="5853952" cy="545535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62"/>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50" name="Google Shape;350;p62"/>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51" name="Google Shape;351;p62"/>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 name="Picture 1" descr="A poster with text and images&#10;&#10;Description automatically generated">
            <a:extLst>
              <a:ext uri="{FF2B5EF4-FFF2-40B4-BE49-F238E27FC236}">
                <a16:creationId xmlns:a16="http://schemas.microsoft.com/office/drawing/2014/main" id="{024E84A4-6B4B-AC57-36A7-CE4FB7A14670}"/>
              </a:ext>
            </a:extLst>
          </p:cNvPr>
          <p:cNvPicPr>
            <a:picLocks noChangeAspect="1"/>
          </p:cNvPicPr>
          <p:nvPr/>
        </p:nvPicPr>
        <p:blipFill>
          <a:blip r:embed="rId4"/>
          <a:stretch>
            <a:fillRect/>
          </a:stretch>
        </p:blipFill>
        <p:spPr>
          <a:xfrm>
            <a:off x="1228165" y="112033"/>
            <a:ext cx="10013576" cy="5629889"/>
          </a:xfrm>
          <a:prstGeom prst="rect">
            <a:avLst/>
          </a:prstGeom>
        </p:spPr>
      </p:pic>
    </p:spTree>
    <p:extLst>
      <p:ext uri="{BB962C8B-B14F-4D97-AF65-F5344CB8AC3E}">
        <p14:creationId xmlns:p14="http://schemas.microsoft.com/office/powerpoint/2010/main" val="2798611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62"/>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50" name="Google Shape;350;p62"/>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51" name="Google Shape;351;p62"/>
          <p:cNvSpPr txBox="1"/>
          <p:nvPr/>
        </p:nvSpPr>
        <p:spPr>
          <a:xfrm>
            <a:off x="1084998" y="880281"/>
            <a:ext cx="10442810"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 name="Picture 2" descr="A yellow sun with white text&#10;&#10;Description automatically generated">
            <a:extLst>
              <a:ext uri="{FF2B5EF4-FFF2-40B4-BE49-F238E27FC236}">
                <a16:creationId xmlns:a16="http://schemas.microsoft.com/office/drawing/2014/main" id="{CA5F1A19-FC88-B95E-EAF3-83BCFE040B70}"/>
              </a:ext>
            </a:extLst>
          </p:cNvPr>
          <p:cNvPicPr>
            <a:picLocks noChangeAspect="1"/>
          </p:cNvPicPr>
          <p:nvPr/>
        </p:nvPicPr>
        <p:blipFill>
          <a:blip r:embed="rId4"/>
          <a:stretch>
            <a:fillRect/>
          </a:stretch>
        </p:blipFill>
        <p:spPr>
          <a:xfrm>
            <a:off x="1539923" y="148421"/>
            <a:ext cx="8395646" cy="5566009"/>
          </a:xfrm>
          <a:prstGeom prst="rect">
            <a:avLst/>
          </a:prstGeom>
        </p:spPr>
      </p:pic>
    </p:spTree>
    <p:extLst>
      <p:ext uri="{BB962C8B-B14F-4D97-AF65-F5344CB8AC3E}">
        <p14:creationId xmlns:p14="http://schemas.microsoft.com/office/powerpoint/2010/main" val="814114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1"/>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58" name="Google Shape;358;p21"/>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59" name="Google Shape;359;p21"/>
          <p:cNvSpPr txBox="1"/>
          <p:nvPr/>
        </p:nvSpPr>
        <p:spPr>
          <a:xfrm>
            <a:off x="1084998" y="880281"/>
            <a:ext cx="9885250"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r>
              <a:rPr lang="en-US" sz="4000" b="0" i="0" u="none" strike="noStrike" cap="none">
                <a:solidFill>
                  <a:srgbClr val="000000"/>
                </a:solidFill>
                <a:latin typeface="Calibri"/>
                <a:ea typeface="Calibri"/>
                <a:cs typeface="Calibri"/>
                <a:sym typeface="Calibri"/>
              </a:rPr>
              <a:t>Student Affairs Updates</a:t>
            </a:r>
            <a:endParaRPr sz="1400" b="0" i="0" u="none" strike="noStrike" cap="none">
              <a:solidFill>
                <a:srgbClr val="000000"/>
              </a:solidFill>
              <a:latin typeface="Arial"/>
              <a:ea typeface="Arial"/>
              <a:cs typeface="Arial"/>
              <a:sym typeface="Arial"/>
            </a:endParaRPr>
          </a:p>
        </p:txBody>
      </p:sp>
      <p:sp>
        <p:nvSpPr>
          <p:cNvPr id="360" name="Google Shape;360;p21"/>
          <p:cNvSpPr txBox="1"/>
          <p:nvPr/>
        </p:nvSpPr>
        <p:spPr>
          <a:xfrm>
            <a:off x="1458950" y="2704171"/>
            <a:ext cx="9515707"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Arial"/>
              <a:buAutoNum type="arabicPeriod"/>
            </a:pPr>
            <a:r>
              <a:rPr lang="en-US" sz="2400" b="0" i="0" u="none" strike="noStrike" cap="none">
                <a:solidFill>
                  <a:srgbClr val="000000"/>
                </a:solidFill>
                <a:latin typeface="Arial"/>
                <a:ea typeface="Arial"/>
                <a:cs typeface="Arial"/>
                <a:sym typeface="Arial"/>
              </a:rPr>
              <a:t>New Learning Specialist: Dr. Andy Clifford</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AutoNum type="arabicPeriod"/>
            </a:pPr>
            <a:r>
              <a:rPr lang="en-US" sz="2400" b="0" i="0" u="none" strike="noStrike" cap="none">
                <a:solidFill>
                  <a:srgbClr val="000000"/>
                </a:solidFill>
                <a:latin typeface="Arial"/>
                <a:ea typeface="Arial"/>
                <a:cs typeface="Arial"/>
                <a:sym typeface="Arial"/>
              </a:rPr>
              <a:t>After hours, weekend, holiday parking in the JJ garage for CWRU parking pass holders</a:t>
            </a:r>
            <a:endParaRPr sz="1400" b="0" i="0" u="none" strike="noStrike" cap="none">
              <a:solidFill>
                <a:srgbClr val="000000"/>
              </a:solidFill>
              <a:latin typeface="Arial"/>
              <a:ea typeface="Arial"/>
              <a:cs typeface="Arial"/>
              <a:sym typeface="Arial"/>
            </a:endParaRPr>
          </a:p>
          <a:p>
            <a:pPr marL="342900" indent="-342900">
              <a:buSzPts val="2400"/>
              <a:buFont typeface="Arial"/>
              <a:buAutoNum type="arabicPeriod"/>
            </a:pPr>
            <a:r>
              <a:rPr lang="en-US" sz="2400" b="0" i="0" u="none" strike="noStrike" cap="none">
                <a:solidFill>
                  <a:srgbClr val="000000"/>
                </a:solidFill>
                <a:latin typeface="Arial"/>
                <a:ea typeface="Arial"/>
                <a:cs typeface="Arial"/>
                <a:sym typeface="Arial"/>
              </a:rPr>
              <a:t>RTA passes available </a:t>
            </a:r>
            <a:r>
              <a:rPr lang="en-US" sz="2400"/>
              <a:t>in January</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2400"/>
              <a:buFont typeface="Arial"/>
              <a:buAutoNum type="arabicPeriod"/>
            </a:pPr>
            <a:r>
              <a:rPr lang="en-US" sz="2400" b="0" i="0" u="none" strike="noStrike" cap="none">
                <a:solidFill>
                  <a:srgbClr val="000000"/>
                </a:solidFill>
                <a:latin typeface="Arial"/>
                <a:ea typeface="Arial"/>
                <a:cs typeface="Arial"/>
                <a:sym typeface="Arial"/>
              </a:rPr>
              <a:t>Student Affairs and Society Deans have moved to the 160 suite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2"/>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67" name="Google Shape;367;p22"/>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68" name="Google Shape;368;p22"/>
          <p:cNvSpPr txBox="1"/>
          <p:nvPr/>
        </p:nvSpPr>
        <p:spPr>
          <a:xfrm>
            <a:off x="1130491" y="891654"/>
            <a:ext cx="10169855" cy="29854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a:solidFill>
                  <a:srgbClr val="000000"/>
                </a:solidFill>
                <a:latin typeface="Calibri"/>
                <a:ea typeface="Calibri"/>
                <a:cs typeface="Calibri"/>
                <a:sym typeface="Calibri"/>
              </a:rPr>
              <a:t>Independent Student Analysis 2023/2024​</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t>
            </a:r>
            <a:br>
              <a:rPr lang="en-US" sz="1600" b="0" i="0" u="none" strike="noStrike" cap="none">
                <a:solidFill>
                  <a:srgbClr val="000000"/>
                </a:solidFill>
                <a:latin typeface="Arial"/>
                <a:ea typeface="Arial"/>
                <a:cs typeface="Arial"/>
                <a:sym typeface="Arial"/>
              </a:rPr>
            </a:br>
            <a:r>
              <a:rPr lang="en-US" sz="1600" b="0" i="0" u="none" strike="noStrike" cap="none">
                <a:solidFill>
                  <a:srgbClr val="000000"/>
                </a:solidFill>
                <a:latin typeface="Arial"/>
                <a:ea typeface="Arial"/>
                <a:cs typeface="Arial"/>
                <a:sym typeface="Arial"/>
              </a:rPr>
              <a:t>Committee Members: </a:t>
            </a:r>
            <a:r>
              <a:rPr lang="en-US" sz="1600" b="0" i="0" u="none" strike="noStrike" cap="none">
                <a:solidFill>
                  <a:srgbClr val="222222"/>
                </a:solidFill>
                <a:latin typeface="Arial"/>
                <a:ea typeface="Arial"/>
                <a:cs typeface="Arial"/>
                <a:sym typeface="Arial"/>
              </a:rPr>
              <a:t>CCLCM Members: Lydia Cassard, Jacky Chen, Lydia DeAngelo, Briana Rutland, Erin Sullivan, James Sullivan, Matthew Thompson; MSTP Member: Natlie Hong; UP Members: Mackenzie Deighen, Julia Feinstein, Michael Galetta, Gillian Michaelson, Adhayana Paul​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23"/>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75" name="Google Shape;375;p23"/>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76" name="Google Shape;376;p23"/>
          <p:cNvSpPr txBox="1"/>
          <p:nvPr/>
        </p:nvSpPr>
        <p:spPr>
          <a:xfrm>
            <a:off x="971266" y="1005385"/>
            <a:ext cx="10556542" cy="40010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222222"/>
                </a:solidFill>
                <a:latin typeface="Arial"/>
                <a:ea typeface="Arial"/>
                <a:cs typeface="Arial"/>
                <a:sym typeface="Arial"/>
              </a:rPr>
              <a:t>Why should you participate?</a:t>
            </a:r>
            <a:r>
              <a:rPr lang="en-US" sz="4400" b="0" i="0" u="none" strike="noStrike" cap="none">
                <a:solidFill>
                  <a:srgbClr val="222222"/>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en-US" sz="2800" b="1" i="0" u="none" strike="noStrike" cap="none">
                <a:solidFill>
                  <a:srgbClr val="222222"/>
                </a:solidFill>
                <a:latin typeface="Arial"/>
                <a:ea typeface="Arial"/>
                <a:cs typeface="Arial"/>
                <a:sym typeface="Arial"/>
              </a:rPr>
              <a:t>Facilitate change </a:t>
            </a:r>
            <a:r>
              <a:rPr lang="en-US" sz="2800" b="0" i="0" u="none" strike="noStrike" cap="none">
                <a:solidFill>
                  <a:srgbClr val="222222"/>
                </a:solidFill>
                <a:latin typeface="Arial"/>
                <a:ea typeface="Arial"/>
                <a:cs typeface="Arial"/>
                <a:sym typeface="Arial"/>
              </a:rPr>
              <a:t>in CWRU SOM curriculum, administration, and facilities​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en-US" sz="2800" b="1" i="0" u="none" strike="noStrike" cap="none">
                <a:solidFill>
                  <a:srgbClr val="222222"/>
                </a:solidFill>
                <a:latin typeface="Arial"/>
                <a:ea typeface="Arial"/>
                <a:cs typeface="Arial"/>
                <a:sym typeface="Arial"/>
              </a:rPr>
              <a:t>$10 Amazon gift card</a:t>
            </a:r>
            <a:r>
              <a:rPr lang="en-US" sz="2800" b="0" i="0" u="none" strike="noStrike" cap="none">
                <a:solidFill>
                  <a:srgbClr val="222222"/>
                </a:solidFill>
                <a:latin typeface="Arial"/>
                <a:ea typeface="Arial"/>
                <a:cs typeface="Arial"/>
                <a:sym typeface="Arial"/>
              </a:rPr>
              <a:t> distributed to EVERY participant that completes the survey​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rgbClr val="222222"/>
                </a:solidFill>
                <a:latin typeface="Arial"/>
                <a:ea typeface="Arial"/>
                <a:cs typeface="Arial"/>
                <a:sym typeface="Arial"/>
              </a:rPr>
              <a:t>Additional </a:t>
            </a:r>
            <a:r>
              <a:rPr lang="en-US" sz="2800" b="1" i="0" u="none" strike="noStrike" cap="none">
                <a:solidFill>
                  <a:srgbClr val="222222"/>
                </a:solidFill>
                <a:latin typeface="Arial"/>
                <a:ea typeface="Arial"/>
                <a:cs typeface="Arial"/>
                <a:sym typeface="Arial"/>
              </a:rPr>
              <a:t>$100 Amazon gift card</a:t>
            </a:r>
            <a:r>
              <a:rPr lang="en-US" sz="2800" b="0" i="0" u="none" strike="noStrike" cap="none">
                <a:solidFill>
                  <a:srgbClr val="222222"/>
                </a:solidFill>
                <a:latin typeface="Arial"/>
                <a:ea typeface="Arial"/>
                <a:cs typeface="Arial"/>
                <a:sym typeface="Arial"/>
              </a:rPr>
              <a:t> distributed by lottery to 20 participants that complete the survey​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4"/>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83" name="Google Shape;383;p24"/>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84" name="Google Shape;384;p24"/>
          <p:cNvSpPr txBox="1"/>
          <p:nvPr/>
        </p:nvSpPr>
        <p:spPr>
          <a:xfrm>
            <a:off x="846160" y="487907"/>
            <a:ext cx="10818126" cy="427809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1" i="0" u="none" strike="noStrike" cap="none">
              <a:solidFill>
                <a:srgbClr val="222222"/>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222222"/>
                </a:solidFill>
                <a:latin typeface="Arial"/>
                <a:ea typeface="Arial"/>
                <a:cs typeface="Arial"/>
                <a:sym typeface="Arial"/>
              </a:rPr>
              <a:t>What is the Independent Student Analysis?</a:t>
            </a:r>
            <a:r>
              <a:rPr lang="en-US" sz="4400" b="0" i="0" u="none" strike="noStrike" cap="none">
                <a:solidFill>
                  <a:srgbClr val="222222"/>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ctr" rtl="0">
              <a:lnSpc>
                <a:spcPct val="100000"/>
              </a:lnSpc>
              <a:spcBef>
                <a:spcPts val="0"/>
              </a:spcBef>
              <a:spcAft>
                <a:spcPts val="0"/>
              </a:spcAft>
              <a:buClr>
                <a:srgbClr val="000000"/>
              </a:buClr>
              <a:buSzPts val="2800"/>
              <a:buFont typeface="Arial"/>
              <a:buChar char="•"/>
            </a:pPr>
            <a:r>
              <a:rPr lang="en-US" sz="2800" b="0" i="0" u="none" strike="noStrike" cap="none">
                <a:solidFill>
                  <a:srgbClr val="222222"/>
                </a:solidFill>
                <a:latin typeface="Arial"/>
                <a:ea typeface="Arial"/>
                <a:cs typeface="Arial"/>
                <a:sym typeface="Arial"/>
              </a:rPr>
              <a:t>Required for </a:t>
            </a:r>
            <a:r>
              <a:rPr lang="en-US" sz="2800" b="1" i="0" u="none" strike="noStrike" cap="none">
                <a:solidFill>
                  <a:srgbClr val="222222"/>
                </a:solidFill>
                <a:latin typeface="Arial"/>
                <a:ea typeface="Arial"/>
                <a:cs typeface="Arial"/>
                <a:sym typeface="Arial"/>
              </a:rPr>
              <a:t>LCME accreditation</a:t>
            </a:r>
            <a:r>
              <a:rPr lang="en-US" sz="2800" b="0" i="0" u="none" strike="noStrike" cap="none">
                <a:solidFill>
                  <a:srgbClr val="222222"/>
                </a:solidFill>
                <a:latin typeface="Arial"/>
                <a:ea typeface="Arial"/>
                <a:cs typeface="Arial"/>
                <a:sym typeface="Arial"/>
              </a:rPr>
              <a:t> every five years​</a:t>
            </a:r>
            <a:endParaRPr sz="1400" b="0" i="0" u="none" strike="noStrike" cap="none">
              <a:solidFill>
                <a:srgbClr val="000000"/>
              </a:solidFill>
              <a:latin typeface="Arial"/>
              <a:ea typeface="Arial"/>
              <a:cs typeface="Arial"/>
              <a:sym typeface="Arial"/>
            </a:endParaRPr>
          </a:p>
          <a:p>
            <a:pPr marL="285750" marR="0" lvl="0" indent="-285750" algn="ctr" rtl="0">
              <a:lnSpc>
                <a:spcPct val="100000"/>
              </a:lnSpc>
              <a:spcBef>
                <a:spcPts val="0"/>
              </a:spcBef>
              <a:spcAft>
                <a:spcPts val="0"/>
              </a:spcAft>
              <a:buClr>
                <a:srgbClr val="000000"/>
              </a:buClr>
              <a:buSzPts val="2800"/>
              <a:buFont typeface="Arial"/>
              <a:buChar char="•"/>
            </a:pPr>
            <a:r>
              <a:rPr lang="en-US" sz="2800" b="0" i="0" u="none" strike="noStrike" cap="none">
                <a:solidFill>
                  <a:srgbClr val="222222"/>
                </a:solidFill>
                <a:latin typeface="Arial"/>
                <a:ea typeface="Arial"/>
                <a:cs typeface="Arial"/>
                <a:sym typeface="Arial"/>
              </a:rPr>
              <a:t>Opportunity to assess, commend, and critique medical education at CWRU SOM​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222222"/>
                </a:solidFill>
                <a:latin typeface="Arial"/>
                <a:ea typeface="Arial"/>
                <a:cs typeface="Arial"/>
                <a:sym typeface="Arial"/>
              </a:rPr>
              <a:t>Student led </a:t>
            </a:r>
            <a:r>
              <a:rPr lang="en-US" sz="2800" b="0" i="0" u="none" strike="noStrike" cap="none">
                <a:solidFill>
                  <a:srgbClr val="222222"/>
                </a:solidFill>
                <a:latin typeface="Arial"/>
                <a:ea typeface="Arial"/>
                <a:cs typeface="Arial"/>
                <a:sym typeface="Arial"/>
              </a:rPr>
              <a:t>and </a:t>
            </a:r>
            <a:r>
              <a:rPr lang="en-US" sz="2800" b="1" i="0" u="none" strike="noStrike" cap="none">
                <a:solidFill>
                  <a:srgbClr val="222222"/>
                </a:solidFill>
                <a:latin typeface="Arial"/>
                <a:ea typeface="Arial"/>
                <a:cs typeface="Arial"/>
                <a:sym typeface="Arial"/>
              </a:rPr>
              <a:t>student analyzed</a:t>
            </a:r>
            <a:r>
              <a:rPr lang="en-US" sz="2800" b="0" i="0" u="none" strike="noStrike" cap="none">
                <a:solidFill>
                  <a:srgbClr val="222222"/>
                </a:solidFill>
                <a:latin typeface="Arial"/>
                <a:ea typeface="Arial"/>
                <a:cs typeface="Arial"/>
                <a:sym typeface="Arial"/>
              </a:rPr>
              <a:t> to prevent faculty/administrator bias​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25"/>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391" name="Google Shape;391;p25"/>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392" name="Google Shape;392;p25"/>
          <p:cNvSpPr txBox="1"/>
          <p:nvPr/>
        </p:nvSpPr>
        <p:spPr>
          <a:xfrm>
            <a:off x="3393744" y="254758"/>
            <a:ext cx="5927677"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000000"/>
                </a:solidFill>
                <a:latin typeface="Arial"/>
                <a:ea typeface="Arial"/>
                <a:cs typeface="Arial"/>
                <a:sym typeface="Arial"/>
              </a:rPr>
              <a:t>How do I find it?</a:t>
            </a:r>
            <a:r>
              <a:rPr lang="en-US" sz="4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pic>
        <p:nvPicPr>
          <p:cNvPr id="393" name="Google Shape;393;p25" descr="A close-up of a computer screen&#10;&#10;Description automatically generated"/>
          <p:cNvPicPr preferRelativeResize="0"/>
          <p:nvPr/>
        </p:nvPicPr>
        <p:blipFill rotWithShape="1">
          <a:blip r:embed="rId4">
            <a:alphaModFix/>
          </a:blip>
          <a:srcRect/>
          <a:stretch/>
        </p:blipFill>
        <p:spPr>
          <a:xfrm>
            <a:off x="942833" y="2094508"/>
            <a:ext cx="10681647" cy="141225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26"/>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400" name="Google Shape;400;p26"/>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401" name="Google Shape;401;p26"/>
          <p:cNvSpPr txBox="1"/>
          <p:nvPr/>
        </p:nvSpPr>
        <p:spPr>
          <a:xfrm>
            <a:off x="1084998" y="880281"/>
            <a:ext cx="10442810" cy="38472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000000"/>
                </a:solidFill>
                <a:latin typeface="Arial"/>
                <a:ea typeface="Arial"/>
                <a:cs typeface="Arial"/>
                <a:sym typeface="Arial"/>
              </a:rPr>
              <a:t>Things to note</a:t>
            </a:r>
            <a:r>
              <a:rPr lang="en-US" sz="4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t>
            </a:r>
            <a:br>
              <a:rPr lang="en-US" sz="1400" b="0" i="0" u="none" strike="noStrike" cap="none">
                <a:solidFill>
                  <a:srgbClr val="000000"/>
                </a:solidFill>
                <a:latin typeface="Arial"/>
                <a:ea typeface="Arial"/>
                <a:cs typeface="Arial"/>
                <a:sym typeface="Arial"/>
              </a:rPr>
            </a:br>
            <a:r>
              <a:rPr lang="en-US" sz="1400" b="0" i="0" u="none" strike="noStrike" cap="none">
                <a:solidFill>
                  <a:srgbClr val="000000"/>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Only takes 8-10 minutes to complete – earn $1 per minute guaranteed!​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Responses are ANONYMOUS so be honest​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800"/>
              <a:buFont typeface="Arial"/>
              <a:buChar char="•"/>
            </a:pPr>
            <a:r>
              <a:rPr lang="en-US" sz="2800" b="0" i="0" u="none" strike="noStrike" cap="none">
                <a:solidFill>
                  <a:srgbClr val="000000"/>
                </a:solidFill>
                <a:latin typeface="Arial"/>
                <a:ea typeface="Arial"/>
                <a:cs typeface="Arial"/>
                <a:sym typeface="Arial"/>
              </a:rPr>
              <a:t>Survey will close on 12/15​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7"/>
          <p:cNvSpPr/>
          <p:nvPr/>
        </p:nvSpPr>
        <p:spPr>
          <a:xfrm>
            <a:off x="3487574" y="1277875"/>
            <a:ext cx="4981500" cy="304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7200"/>
              <a:buFont typeface="Arial"/>
              <a:buNone/>
            </a:pPr>
            <a:endParaRPr sz="7200" b="0" i="0" u="none" strike="noStrike" cap="none" baseline="30000">
              <a:solidFill>
                <a:schemeClr val="lt1"/>
              </a:solidFill>
              <a:latin typeface="Arial"/>
              <a:ea typeface="Arial"/>
              <a:cs typeface="Arial"/>
              <a:sym typeface="Arial"/>
            </a:endParaRPr>
          </a:p>
        </p:txBody>
      </p:sp>
      <p:pic>
        <p:nvPicPr>
          <p:cNvPr id="408" name="Google Shape;408;p27"/>
          <p:cNvPicPr preferRelativeResize="0"/>
          <p:nvPr/>
        </p:nvPicPr>
        <p:blipFill rotWithShape="1">
          <a:blip r:embed="rId3">
            <a:alphaModFix/>
          </a:blip>
          <a:srcRect/>
          <a:stretch/>
        </p:blipFill>
        <p:spPr>
          <a:xfrm>
            <a:off x="206287" y="5922227"/>
            <a:ext cx="3893750" cy="678750"/>
          </a:xfrm>
          <a:prstGeom prst="rect">
            <a:avLst/>
          </a:prstGeom>
          <a:noFill/>
          <a:ln>
            <a:noFill/>
          </a:ln>
        </p:spPr>
      </p:pic>
      <p:sp>
        <p:nvSpPr>
          <p:cNvPr id="409" name="Google Shape;409;p27"/>
          <p:cNvSpPr txBox="1"/>
          <p:nvPr/>
        </p:nvSpPr>
        <p:spPr>
          <a:xfrm>
            <a:off x="1084998" y="880281"/>
            <a:ext cx="10442810" cy="169277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endParaRPr sz="4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
        <p:nvSpPr>
          <p:cNvPr id="410" name="Google Shape;410;p27"/>
          <p:cNvSpPr txBox="1"/>
          <p:nvPr/>
        </p:nvSpPr>
        <p:spPr>
          <a:xfrm>
            <a:off x="475130" y="295835"/>
            <a:ext cx="11349317" cy="5078273"/>
          </a:xfrm>
          <a:prstGeom prst="rect">
            <a:avLst/>
          </a:prstGeom>
          <a:noFill/>
          <a:ln>
            <a:noFill/>
          </a:ln>
        </p:spPr>
        <p:txBody>
          <a:bodyPr spcFirstLastPara="1" wrap="square" lIns="91425" tIns="45700" rIns="91425" bIns="45700" anchor="t" anchorCtr="0">
            <a:spAutoFit/>
          </a:bodyPr>
          <a:lstStyle/>
          <a:p>
            <a:pPr marL="571500" marR="0" lvl="0" indent="-571500" algn="ctr" rtl="0">
              <a:lnSpc>
                <a:spcPct val="100000"/>
              </a:lnSpc>
              <a:spcBef>
                <a:spcPts val="0"/>
              </a:spcBef>
              <a:spcAft>
                <a:spcPts val="0"/>
              </a:spcAft>
              <a:buChar char="•"/>
            </a:pPr>
            <a:r>
              <a:rPr lang="en-US" sz="3600" b="1" i="0" u="none" strike="noStrike" cap="none">
                <a:solidFill>
                  <a:srgbClr val="000000"/>
                </a:solidFill>
                <a:latin typeface="Arial"/>
                <a:ea typeface="Arial"/>
                <a:cs typeface="Arial"/>
                <a:sym typeface="Arial"/>
              </a:rPr>
              <a:t>Lunch is in ante room 174 (small room next to the lecture hall) </a:t>
            </a:r>
            <a:endParaRPr lang="en-US" sz="36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None/>
            </a:pPr>
            <a:endParaRPr lang="en-US" sz="3600" b="1" i="0" u="none" strike="noStrike" cap="none">
              <a:solidFill>
                <a:srgbClr val="000000"/>
              </a:solidFill>
              <a:latin typeface="Arial"/>
              <a:ea typeface="Arial"/>
              <a:cs typeface="Arial"/>
            </a:endParaRPr>
          </a:p>
          <a:p>
            <a:pPr marL="571500" marR="0" lvl="0" indent="-571500" algn="ctr" rtl="0">
              <a:lnSpc>
                <a:spcPct val="100000"/>
              </a:lnSpc>
              <a:spcBef>
                <a:spcPts val="0"/>
              </a:spcBef>
              <a:spcAft>
                <a:spcPts val="0"/>
              </a:spcAft>
              <a:buChar char="•"/>
            </a:pPr>
            <a:r>
              <a:rPr lang="en-US" sz="3600" b="1"/>
              <a:t>Don't</a:t>
            </a:r>
            <a:r>
              <a:rPr lang="en-US" sz="3600" b="1" i="0" u="none" strike="noStrike" cap="none">
                <a:solidFill>
                  <a:srgbClr val="000000"/>
                </a:solidFill>
                <a:latin typeface="Arial"/>
                <a:ea typeface="Arial"/>
                <a:cs typeface="Arial"/>
                <a:sym typeface="Arial"/>
              </a:rPr>
              <a:t> forget to stop by the new Student Affairs office in suite 160 (behind the tech bar/cafe) </a:t>
            </a:r>
            <a:endParaRPr lang="en-US" sz="3600" b="1"/>
          </a:p>
          <a:p>
            <a:pPr algn="ctr"/>
            <a:endParaRPr lang="en-US" sz="3600" b="1">
              <a:ea typeface="Calibri"/>
            </a:endParaRPr>
          </a:p>
          <a:p>
            <a:pPr marL="571500" indent="-571500" algn="ctr">
              <a:buChar char="•"/>
            </a:pPr>
            <a:r>
              <a:rPr lang="en-US" sz="3600" b="1">
                <a:ea typeface="Calibri"/>
              </a:rPr>
              <a:t>Recording and slides will be shared ~48 hours after conclusion of meeting</a:t>
            </a:r>
          </a:p>
          <a:p>
            <a:pPr marL="0" marR="0" lvl="0" indent="0" algn="ctr" rtl="0">
              <a:lnSpc>
                <a:spcPct val="100000"/>
              </a:lnSpc>
              <a:spcBef>
                <a:spcPts val="0"/>
              </a:spcBef>
              <a:spcAft>
                <a:spcPts val="0"/>
              </a:spcAft>
              <a:buNone/>
            </a:pPr>
            <a:r>
              <a:rPr lang="en-US" sz="3600" b="0" i="0" u="none" strike="noStrike" cap="none">
                <a:solidFill>
                  <a:srgbClr val="000000"/>
                </a:solidFill>
                <a:latin typeface="Calibri"/>
                <a:ea typeface="Calibri"/>
                <a:cs typeface="Calibri"/>
                <a:sym typeface="Calibri"/>
              </a:rPr>
              <a:t>​</a:t>
            </a:r>
            <a:endParaRPr lang="en-US" sz="36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40</Slides>
  <Notes>40</Notes>
  <HiddenSlides>0</HiddenSlide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Amanda Brower</dc:creator>
  <cp:revision>8</cp:revision>
  <dcterms:created xsi:type="dcterms:W3CDTF">2022-10-13T17:16:09Z</dcterms:created>
  <dcterms:modified xsi:type="dcterms:W3CDTF">2023-11-29T17:17:08Z</dcterms:modified>
</cp:coreProperties>
</file>