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4" r:id="rId1"/>
    <p:sldMasterId id="2147484395" r:id="rId2"/>
  </p:sldMasterIdLst>
  <p:notesMasterIdLst>
    <p:notesMasterId r:id="rId27"/>
  </p:notesMasterIdLst>
  <p:handoutMasterIdLst>
    <p:handoutMasterId r:id="rId28"/>
  </p:handoutMasterIdLst>
  <p:sldIdLst>
    <p:sldId id="945" r:id="rId3"/>
    <p:sldId id="952" r:id="rId4"/>
    <p:sldId id="946" r:id="rId5"/>
    <p:sldId id="954" r:id="rId6"/>
    <p:sldId id="955" r:id="rId7"/>
    <p:sldId id="956" r:id="rId8"/>
    <p:sldId id="957" r:id="rId9"/>
    <p:sldId id="974" r:id="rId10"/>
    <p:sldId id="958" r:id="rId11"/>
    <p:sldId id="964" r:id="rId12"/>
    <p:sldId id="965" r:id="rId13"/>
    <p:sldId id="950" r:id="rId14"/>
    <p:sldId id="966" r:id="rId15"/>
    <p:sldId id="959" r:id="rId16"/>
    <p:sldId id="960" r:id="rId17"/>
    <p:sldId id="961" r:id="rId18"/>
    <p:sldId id="962" r:id="rId19"/>
    <p:sldId id="953" r:id="rId20"/>
    <p:sldId id="967" r:id="rId21"/>
    <p:sldId id="963" r:id="rId22"/>
    <p:sldId id="968" r:id="rId23"/>
    <p:sldId id="970" r:id="rId24"/>
    <p:sldId id="971" r:id="rId25"/>
    <p:sldId id="972" r:id="rId26"/>
  </p:sldIdLst>
  <p:sldSz cx="12192000" cy="6858000"/>
  <p:notesSz cx="6858000" cy="9240838"/>
  <p:defaultTextStyle>
    <a:defPPr>
      <a:defRPr lang="en-US"/>
    </a:defPPr>
    <a:lvl1pPr algn="ctr" rtl="0" eaLnBrk="0" fontAlgn="base" hangingPunct="0">
      <a:spcBef>
        <a:spcPct val="0"/>
      </a:spcBef>
      <a:spcAft>
        <a:spcPct val="0"/>
      </a:spcAft>
      <a:defRPr sz="2400" kern="1200">
        <a:solidFill>
          <a:schemeClr val="tx1"/>
        </a:solidFill>
        <a:latin typeface="Calibri" pitchFamily="34" charset="0"/>
        <a:ea typeface="+mn-ea"/>
        <a:cs typeface="Arial" charset="0"/>
      </a:defRPr>
    </a:lvl1pPr>
    <a:lvl2pPr marL="457200" algn="ctr" rtl="0" eaLnBrk="0" fontAlgn="base" hangingPunct="0">
      <a:spcBef>
        <a:spcPct val="0"/>
      </a:spcBef>
      <a:spcAft>
        <a:spcPct val="0"/>
      </a:spcAft>
      <a:defRPr sz="2400" kern="1200">
        <a:solidFill>
          <a:schemeClr val="tx1"/>
        </a:solidFill>
        <a:latin typeface="Calibri" pitchFamily="34" charset="0"/>
        <a:ea typeface="+mn-ea"/>
        <a:cs typeface="Arial" charset="0"/>
      </a:defRPr>
    </a:lvl2pPr>
    <a:lvl3pPr marL="914400" algn="ctr" rtl="0" eaLnBrk="0" fontAlgn="base" hangingPunct="0">
      <a:spcBef>
        <a:spcPct val="0"/>
      </a:spcBef>
      <a:spcAft>
        <a:spcPct val="0"/>
      </a:spcAft>
      <a:defRPr sz="2400" kern="1200">
        <a:solidFill>
          <a:schemeClr val="tx1"/>
        </a:solidFill>
        <a:latin typeface="Calibri" pitchFamily="34" charset="0"/>
        <a:ea typeface="+mn-ea"/>
        <a:cs typeface="Arial" charset="0"/>
      </a:defRPr>
    </a:lvl3pPr>
    <a:lvl4pPr marL="1371600" algn="ctr" rtl="0" eaLnBrk="0" fontAlgn="base" hangingPunct="0">
      <a:spcBef>
        <a:spcPct val="0"/>
      </a:spcBef>
      <a:spcAft>
        <a:spcPct val="0"/>
      </a:spcAft>
      <a:defRPr sz="2400" kern="1200">
        <a:solidFill>
          <a:schemeClr val="tx1"/>
        </a:solidFill>
        <a:latin typeface="Calibri" pitchFamily="34" charset="0"/>
        <a:ea typeface="+mn-ea"/>
        <a:cs typeface="Arial" charset="0"/>
      </a:defRPr>
    </a:lvl4pPr>
    <a:lvl5pPr marL="1828800" algn="ctr" rtl="0" eaLnBrk="0" fontAlgn="base" hangingPunct="0">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583" userDrawn="1">
          <p15:clr>
            <a:srgbClr val="A4A3A4"/>
          </p15:clr>
        </p15:guide>
        <p15:guide id="2" orient="horz" pos="3473" userDrawn="1">
          <p15:clr>
            <a:srgbClr val="A4A3A4"/>
          </p15:clr>
        </p15:guide>
        <p15:guide id="3" pos="3840" userDrawn="1">
          <p15:clr>
            <a:srgbClr val="A4A3A4"/>
          </p15:clr>
        </p15:guide>
        <p15:guide id="4" orient="horz" pos="3871" userDrawn="1">
          <p15:clr>
            <a:srgbClr val="A4A3A4"/>
          </p15:clr>
        </p15:guide>
        <p15:guide id="5" pos="6758" userDrawn="1">
          <p15:clr>
            <a:srgbClr val="A4A3A4"/>
          </p15:clr>
        </p15:guide>
        <p15:guide id="6" pos="8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Tanya" initials="M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D60"/>
    <a:srgbClr val="00FF00"/>
    <a:srgbClr val="7AD0E7"/>
    <a:srgbClr val="618FFD"/>
    <a:srgbClr val="3399FF"/>
    <a:srgbClr val="002E8A"/>
    <a:srgbClr val="00297A"/>
    <a:srgbClr val="ABC8F3"/>
    <a:srgbClr val="C8D7E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91304" autoAdjust="0"/>
  </p:normalViewPr>
  <p:slideViewPr>
    <p:cSldViewPr snapToObjects="1">
      <p:cViewPr varScale="1">
        <p:scale>
          <a:sx n="89" d="100"/>
          <a:sy n="89" d="100"/>
        </p:scale>
        <p:origin x="904" y="176"/>
      </p:cViewPr>
      <p:guideLst>
        <p:guide orient="horz" pos="3583"/>
        <p:guide orient="horz" pos="3473"/>
        <p:guide pos="3840"/>
        <p:guide orient="horz" pos="3871"/>
        <p:guide pos="6758"/>
        <p:guide pos="810"/>
      </p:guideLst>
    </p:cSldViewPr>
  </p:slideViewPr>
  <p:notesTextViewPr>
    <p:cViewPr>
      <p:scale>
        <a:sx n="3" d="2"/>
        <a:sy n="3" d="2"/>
      </p:scale>
      <p:origin x="0" y="0"/>
    </p:cViewPr>
  </p:notesTextViewPr>
  <p:sorterViewPr>
    <p:cViewPr varScale="1">
      <p:scale>
        <a:sx n="1" d="1"/>
        <a:sy n="1" d="1"/>
      </p:scale>
      <p:origin x="0" y="-13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1" y="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11" tIns="43506" rIns="87011" bIns="43506" numCol="1" anchor="t" anchorCtr="0" compatLnSpc="1">
            <a:prstTxWarp prst="textNoShape">
              <a:avLst/>
            </a:prstTxWarp>
          </a:bodyPr>
          <a:lstStyle>
            <a:lvl1pPr algn="l" eaLnBrk="1" hangingPunct="1">
              <a:defRPr sz="1200">
                <a:latin typeface="Arial" charset="0"/>
              </a:defRPr>
            </a:lvl1pPr>
          </a:lstStyle>
          <a:p>
            <a:endParaRPr lang="en-US" dirty="0"/>
          </a:p>
        </p:txBody>
      </p:sp>
      <p:sp>
        <p:nvSpPr>
          <p:cNvPr id="128003" name="Rectangle 3"/>
          <p:cNvSpPr>
            <a:spLocks noGrp="1" noChangeArrowheads="1"/>
          </p:cNvSpPr>
          <p:nvPr>
            <p:ph type="dt" sz="quarter" idx="1"/>
          </p:nvPr>
        </p:nvSpPr>
        <p:spPr bwMode="auto">
          <a:xfrm>
            <a:off x="3884415" y="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11" tIns="43506" rIns="87011" bIns="43506"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28004" name="Rectangle 4"/>
          <p:cNvSpPr>
            <a:spLocks noGrp="1" noChangeArrowheads="1"/>
          </p:cNvSpPr>
          <p:nvPr>
            <p:ph type="ftr" sz="quarter" idx="2"/>
          </p:nvPr>
        </p:nvSpPr>
        <p:spPr bwMode="auto">
          <a:xfrm>
            <a:off x="1" y="877788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11" tIns="43506" rIns="87011" bIns="43506" numCol="1" anchor="b" anchorCtr="0" compatLnSpc="1">
            <a:prstTxWarp prst="textNoShape">
              <a:avLst/>
            </a:prstTxWarp>
          </a:bodyPr>
          <a:lstStyle>
            <a:lvl1pPr algn="l" eaLnBrk="1" hangingPunct="1">
              <a:defRPr sz="1200">
                <a:latin typeface="Arial" charset="0"/>
              </a:defRPr>
            </a:lvl1pPr>
          </a:lstStyle>
          <a:p>
            <a:endParaRPr lang="en-US" dirty="0"/>
          </a:p>
        </p:txBody>
      </p:sp>
      <p:sp>
        <p:nvSpPr>
          <p:cNvPr id="128005" name="Rectangle 5"/>
          <p:cNvSpPr>
            <a:spLocks noGrp="1" noChangeArrowheads="1"/>
          </p:cNvSpPr>
          <p:nvPr>
            <p:ph type="sldNum" sz="quarter" idx="3"/>
          </p:nvPr>
        </p:nvSpPr>
        <p:spPr bwMode="auto">
          <a:xfrm>
            <a:off x="3884415" y="877788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11" tIns="43506" rIns="87011" bIns="43506" numCol="1" anchor="b" anchorCtr="0" compatLnSpc="1">
            <a:prstTxWarp prst="textNoShape">
              <a:avLst/>
            </a:prstTxWarp>
          </a:bodyPr>
          <a:lstStyle>
            <a:lvl1pPr algn="r" eaLnBrk="1" hangingPunct="1">
              <a:defRPr sz="1200">
                <a:latin typeface="Arial" charset="0"/>
              </a:defRPr>
            </a:lvl1pPr>
          </a:lstStyle>
          <a:p>
            <a:fld id="{4E89E0CC-6229-4D06-A5D9-869C5ACBB620}" type="slidenum">
              <a:rPr lang="en-US"/>
              <a:pPr/>
              <a:t>‹#›</a:t>
            </a:fld>
            <a:endParaRPr lang="en-US" dirty="0"/>
          </a:p>
        </p:txBody>
      </p:sp>
    </p:spTree>
    <p:extLst>
      <p:ext uri="{BB962C8B-B14F-4D97-AF65-F5344CB8AC3E}">
        <p14:creationId xmlns:p14="http://schemas.microsoft.com/office/powerpoint/2010/main" val="367965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90" rIns="91979" bIns="45990" numCol="1" anchor="t" anchorCtr="0" compatLnSpc="1">
            <a:prstTxWarp prst="textNoShape">
              <a:avLst/>
            </a:prstTxWarp>
          </a:bodyPr>
          <a:lstStyle>
            <a:lvl1pPr algn="l" defTabSz="919959" eaLnBrk="1" hangingPunct="1">
              <a:defRPr sz="1300">
                <a:latin typeface="Arial" charset="0"/>
              </a:defRPr>
            </a:lvl1pPr>
          </a:lstStyle>
          <a:p>
            <a:endParaRPr lang="en-US" dirty="0"/>
          </a:p>
        </p:txBody>
      </p:sp>
      <p:sp>
        <p:nvSpPr>
          <p:cNvPr id="3075" name="Rectangle 3"/>
          <p:cNvSpPr>
            <a:spLocks noGrp="1" noChangeArrowheads="1"/>
          </p:cNvSpPr>
          <p:nvPr>
            <p:ph type="dt" idx="1"/>
          </p:nvPr>
        </p:nvSpPr>
        <p:spPr bwMode="auto">
          <a:xfrm>
            <a:off x="3884415" y="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90" rIns="91979" bIns="45990" numCol="1" anchor="t" anchorCtr="0" compatLnSpc="1">
            <a:prstTxWarp prst="textNoShape">
              <a:avLst/>
            </a:prstTxWarp>
          </a:bodyPr>
          <a:lstStyle>
            <a:lvl1pPr algn="r" defTabSz="919959" eaLnBrk="1" hangingPunct="1">
              <a:defRPr sz="1300">
                <a:latin typeface="Arial"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349250" y="693738"/>
            <a:ext cx="6159500" cy="3465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6099" y="4389706"/>
            <a:ext cx="5485804" cy="415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90" rIns="91979" bIns="459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1" y="877788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90" rIns="91979" bIns="45990" numCol="1" anchor="b" anchorCtr="0" compatLnSpc="1">
            <a:prstTxWarp prst="textNoShape">
              <a:avLst/>
            </a:prstTxWarp>
          </a:bodyPr>
          <a:lstStyle>
            <a:lvl1pPr algn="l" defTabSz="919959" eaLnBrk="1" hangingPunct="1">
              <a:defRPr sz="1300">
                <a:latin typeface="Arial" charset="0"/>
              </a:defRPr>
            </a:lvl1pPr>
          </a:lstStyle>
          <a:p>
            <a:endParaRPr lang="en-US" dirty="0"/>
          </a:p>
        </p:txBody>
      </p:sp>
      <p:sp>
        <p:nvSpPr>
          <p:cNvPr id="3079" name="Rectangle 7"/>
          <p:cNvSpPr>
            <a:spLocks noGrp="1" noChangeArrowheads="1"/>
          </p:cNvSpPr>
          <p:nvPr>
            <p:ph type="sldNum" sz="quarter" idx="5"/>
          </p:nvPr>
        </p:nvSpPr>
        <p:spPr bwMode="auto">
          <a:xfrm>
            <a:off x="3884415" y="8777882"/>
            <a:ext cx="2972098" cy="4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9" tIns="45990" rIns="91979" bIns="45990" numCol="1" anchor="b" anchorCtr="0" compatLnSpc="1">
            <a:prstTxWarp prst="textNoShape">
              <a:avLst/>
            </a:prstTxWarp>
          </a:bodyPr>
          <a:lstStyle>
            <a:lvl1pPr algn="r" defTabSz="919959" eaLnBrk="1" hangingPunct="1">
              <a:defRPr sz="1300">
                <a:latin typeface="Arial" charset="0"/>
              </a:defRPr>
            </a:lvl1pPr>
          </a:lstStyle>
          <a:p>
            <a:fld id="{2EA96C7A-B29E-4C02-8B86-8D39E1564A56}" type="slidenum">
              <a:rPr lang="en-US"/>
              <a:pPr/>
              <a:t>‹#›</a:t>
            </a:fld>
            <a:endParaRPr lang="en-US" dirty="0"/>
          </a:p>
        </p:txBody>
      </p:sp>
    </p:spTree>
    <p:extLst>
      <p:ext uri="{BB962C8B-B14F-4D97-AF65-F5344CB8AC3E}">
        <p14:creationId xmlns:p14="http://schemas.microsoft.com/office/powerpoint/2010/main" val="678708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96C7A-B29E-4C02-8B86-8D39E1564A56}" type="slidenum">
              <a:rPr lang="en-US" smtClean="0"/>
              <a:pPr/>
              <a:t>8</a:t>
            </a:fld>
            <a:endParaRPr lang="en-US" dirty="0"/>
          </a:p>
        </p:txBody>
      </p:sp>
    </p:spTree>
    <p:extLst>
      <p:ext uri="{BB962C8B-B14F-4D97-AF65-F5344CB8AC3E}">
        <p14:creationId xmlns:p14="http://schemas.microsoft.com/office/powerpoint/2010/main" val="204923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5557" y="941895"/>
            <a:ext cx="9144000" cy="2387600"/>
          </a:xfrm>
        </p:spPr>
        <p:txBody>
          <a:bodyPr anchor="t"/>
          <a:lstStyle>
            <a:lvl1pPr algn="l">
              <a:defRPr sz="6600" cap="none" baseline="0"/>
            </a:lvl1pPr>
          </a:lstStyle>
          <a:p>
            <a:r>
              <a:rPr lang="en-US" dirty="0"/>
              <a:t>Click To Edit Master Title Style</a:t>
            </a:r>
          </a:p>
        </p:txBody>
      </p:sp>
      <p:sp>
        <p:nvSpPr>
          <p:cNvPr id="3" name="Subtitle 2"/>
          <p:cNvSpPr>
            <a:spLocks noGrp="1"/>
          </p:cNvSpPr>
          <p:nvPr>
            <p:ph type="subTitle" idx="1"/>
          </p:nvPr>
        </p:nvSpPr>
        <p:spPr>
          <a:xfrm>
            <a:off x="1367590" y="2815389"/>
            <a:ext cx="9144000" cy="1311440"/>
          </a:xfrm>
        </p:spPr>
        <p:txBody>
          <a:bodyPr>
            <a:normAutofit/>
          </a:bodyPr>
          <a:lstStyle>
            <a:lvl1pPr marL="0" indent="0" algn="l">
              <a:buNone/>
              <a:defRPr sz="3200">
                <a:solidFill>
                  <a:srgbClr val="01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455" y="2852381"/>
            <a:ext cx="3159457" cy="3159457"/>
          </a:xfrm>
          <a:prstGeom prst="rect">
            <a:avLst/>
          </a:prstGeom>
        </p:spPr>
      </p:pic>
    </p:spTree>
    <p:extLst>
      <p:ext uri="{BB962C8B-B14F-4D97-AF65-F5344CB8AC3E}">
        <p14:creationId xmlns:p14="http://schemas.microsoft.com/office/powerpoint/2010/main" val="390674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8464" y="1962152"/>
            <a:ext cx="5115983"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62152"/>
            <a:ext cx="5115984"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 y="228601"/>
            <a:ext cx="12191999" cy="1141413"/>
          </a:xfr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299885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 y="228601"/>
            <a:ext cx="12191999" cy="1141413"/>
          </a:xfr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326546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 y="228601"/>
            <a:ext cx="12191999" cy="1141413"/>
          </a:xfr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63265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8418" y="1962151"/>
            <a:ext cx="5115983"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62151"/>
            <a:ext cx="5115984"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142842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358520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424843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82918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878418" y="1962151"/>
            <a:ext cx="10435167" cy="4156075"/>
          </a:xfrm>
        </p:spPr>
        <p:txBody>
          <a:bodyPr/>
          <a:lstStyle/>
          <a:p>
            <a:pPr lvl="0"/>
            <a:endParaRPr lang="en-US" noProof="0"/>
          </a:p>
        </p:txBody>
      </p:sp>
      <p:sp>
        <p:nvSpPr>
          <p:cNvPr id="4"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289449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78418" y="1962150"/>
            <a:ext cx="5115983" cy="200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62150"/>
            <a:ext cx="5115984" cy="200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78418" y="4116389"/>
            <a:ext cx="5115983" cy="200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6389"/>
            <a:ext cx="5115984" cy="200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 y="228601"/>
            <a:ext cx="12191999" cy="1139825"/>
          </a:xfrm>
          <a:prstGeom prst="rect">
            <a:avLst/>
          </a:prstGeom>
        </p:spPr>
        <p:txBody>
          <a:bodyPr/>
          <a:lstStyle>
            <a:lvl1pPr>
              <a:defRPr sz="5400" b="0" baseline="0"/>
            </a:lvl1pPr>
          </a:lstStyle>
          <a:p>
            <a:r>
              <a:rPr lang="en-US" dirty="0"/>
              <a:t>Click to edit Master title style</a:t>
            </a:r>
          </a:p>
        </p:txBody>
      </p:sp>
    </p:spTree>
    <p:extLst>
      <p:ext uri="{BB962C8B-B14F-4D97-AF65-F5344CB8AC3E}">
        <p14:creationId xmlns:p14="http://schemas.microsoft.com/office/powerpoint/2010/main" val="3213356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5557" y="941895"/>
            <a:ext cx="9144000" cy="2387600"/>
          </a:xfrm>
        </p:spPr>
        <p:txBody>
          <a:bodyPr anchor="t"/>
          <a:lstStyle>
            <a:lvl1pPr algn="l">
              <a:defRPr sz="6600" cap="none" baseline="0"/>
            </a:lvl1pPr>
          </a:lstStyle>
          <a:p>
            <a:r>
              <a:rPr lang="en-US" dirty="0"/>
              <a:t>Click To Edit Master Title Style</a:t>
            </a:r>
          </a:p>
        </p:txBody>
      </p:sp>
      <p:sp>
        <p:nvSpPr>
          <p:cNvPr id="3" name="Subtitle 2"/>
          <p:cNvSpPr>
            <a:spLocks noGrp="1"/>
          </p:cNvSpPr>
          <p:nvPr>
            <p:ph type="subTitle" idx="1"/>
          </p:nvPr>
        </p:nvSpPr>
        <p:spPr>
          <a:xfrm>
            <a:off x="1367590" y="2815389"/>
            <a:ext cx="9144000" cy="1311440"/>
          </a:xfrm>
        </p:spPr>
        <p:txBody>
          <a:bodyPr>
            <a:normAutofit/>
          </a:bodyPr>
          <a:lstStyle>
            <a:lvl1pPr marL="0" indent="0" algn="l">
              <a:buNone/>
              <a:defRPr sz="3200">
                <a:solidFill>
                  <a:srgbClr val="01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455" y="2852381"/>
            <a:ext cx="3159457" cy="3159457"/>
          </a:xfrm>
          <a:prstGeom prst="rect">
            <a:avLst/>
          </a:prstGeom>
        </p:spPr>
      </p:pic>
    </p:spTree>
    <p:extLst>
      <p:ext uri="{BB962C8B-B14F-4D97-AF65-F5344CB8AC3E}">
        <p14:creationId xmlns:p14="http://schemas.microsoft.com/office/powerpoint/2010/main" val="399704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648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87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66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207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20983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738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9831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067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78419" y="228603"/>
            <a:ext cx="10435167" cy="1139825"/>
          </a:xfrm>
        </p:spPr>
        <p:txBody>
          <a:bodyPr/>
          <a:lstStyle/>
          <a:p>
            <a:r>
              <a:rPr lang="en-US"/>
              <a:t>Click to edit Master title style</a:t>
            </a:r>
          </a:p>
        </p:txBody>
      </p:sp>
      <p:sp>
        <p:nvSpPr>
          <p:cNvPr id="3" name="Chart Placeholder 2"/>
          <p:cNvSpPr>
            <a:spLocks noGrp="1"/>
          </p:cNvSpPr>
          <p:nvPr>
            <p:ph type="chart" idx="1"/>
          </p:nvPr>
        </p:nvSpPr>
        <p:spPr>
          <a:xfrm>
            <a:off x="878419" y="1962152"/>
            <a:ext cx="10435167" cy="4156075"/>
          </a:xfrm>
        </p:spPr>
        <p:txBody>
          <a:bodyPr/>
          <a:lstStyle/>
          <a:p>
            <a:pPr lvl="0"/>
            <a:endParaRPr lang="en-US" noProof="0"/>
          </a:p>
        </p:txBody>
      </p:sp>
    </p:spTree>
    <p:extLst>
      <p:ext uri="{BB962C8B-B14F-4D97-AF65-F5344CB8AC3E}">
        <p14:creationId xmlns:p14="http://schemas.microsoft.com/office/powerpoint/2010/main" val="545921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7" name="Picture Placeholder 6"/>
          <p:cNvSpPr>
            <a:spLocks noGrp="1"/>
          </p:cNvSpPr>
          <p:nvPr>
            <p:ph type="pic" sz="quarter" idx="13"/>
          </p:nvPr>
        </p:nvSpPr>
        <p:spPr>
          <a:xfrm>
            <a:off x="238132" y="556321"/>
            <a:ext cx="4286249" cy="2478208"/>
          </a:xfrm>
        </p:spPr>
        <p:txBody>
          <a:bodyPr/>
          <a:lstStyle>
            <a:lvl1pPr>
              <a:defRPr>
                <a:latin typeface="+mn-lt"/>
              </a:defRPr>
            </a:lvl1pPr>
          </a:lstStyle>
          <a:p>
            <a:pPr lvl="0"/>
            <a:endParaRPr lang="en-US" noProof="0" dirty="0"/>
          </a:p>
        </p:txBody>
      </p:sp>
      <p:sp>
        <p:nvSpPr>
          <p:cNvPr id="4" name="Footer Placeholder 3"/>
          <p:cNvSpPr>
            <a:spLocks noGrp="1"/>
          </p:cNvSpPr>
          <p:nvPr>
            <p:ph type="ftr" sz="quarter" idx="14"/>
          </p:nvPr>
        </p:nvSpPr>
        <p:spPr>
          <a:xfrm>
            <a:off x="3107267" y="3309939"/>
            <a:ext cx="1507067" cy="192087"/>
          </a:xfrm>
          <a:prstGeom prst="rect">
            <a:avLst/>
          </a:prstGeom>
        </p:spPr>
        <p:txBody>
          <a:bodyPr lIns="44697" tIns="22340" rIns="44697" bIns="22340"/>
          <a:lstStyle>
            <a:lvl1pPr algn="l">
              <a:defRPr>
                <a:solidFill>
                  <a:srgbClr val="000000"/>
                </a:solidFill>
                <a:latin typeface="Arial" charset="0"/>
                <a:cs typeface="Arial" charset="0"/>
              </a:defRPr>
            </a:lvl1pPr>
          </a:lstStyle>
          <a:p>
            <a:pPr eaLnBrk="1" hangingPunct="1">
              <a:defRPr/>
            </a:pPr>
            <a:endParaRPr lang="en-US" sz="1800"/>
          </a:p>
        </p:txBody>
      </p:sp>
      <p:sp>
        <p:nvSpPr>
          <p:cNvPr id="5" name="Slide Number Placeholder 4"/>
          <p:cNvSpPr>
            <a:spLocks noGrp="1"/>
          </p:cNvSpPr>
          <p:nvPr>
            <p:ph type="sldNum" sz="quarter" idx="15"/>
          </p:nvPr>
        </p:nvSpPr>
        <p:spPr>
          <a:xfrm>
            <a:off x="4174067" y="134938"/>
            <a:ext cx="311151" cy="192087"/>
          </a:xfrm>
          <a:prstGeom prst="rect">
            <a:avLst/>
          </a:prstGeom>
        </p:spPr>
        <p:txBody>
          <a:bodyPr lIns="44657" tIns="22317" rIns="44657" bIns="22317"/>
          <a:lstStyle>
            <a:lvl1pPr algn="ctr" eaLnBrk="0" hangingPunct="0">
              <a:defRPr>
                <a:solidFill>
                  <a:prstClr val="black"/>
                </a:solidFill>
                <a:latin typeface="+mn-lt"/>
                <a:cs typeface="Arial" charset="0"/>
              </a:defRPr>
            </a:lvl1pPr>
          </a:lstStyle>
          <a:p>
            <a:pPr>
              <a:defRPr/>
            </a:pPr>
            <a:fld id="{A1A1F46A-DAF4-4EF9-A4AD-BF29A25C1AD1}" type="slidenum">
              <a:rPr lang="en-US" sz="1800"/>
              <a:pPr>
                <a:defRPr/>
              </a:pPr>
              <a:t>‹#›</a:t>
            </a:fld>
            <a:endParaRPr lang="en-US" sz="1800" dirty="0"/>
          </a:p>
        </p:txBody>
      </p:sp>
    </p:spTree>
    <p:extLst>
      <p:ext uri="{BB962C8B-B14F-4D97-AF65-F5344CB8AC3E}">
        <p14:creationId xmlns:p14="http://schemas.microsoft.com/office/powerpoint/2010/main" val="74053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228600"/>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24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2708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85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642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001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582468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3185" y="4921097"/>
            <a:ext cx="2373575" cy="2373575"/>
          </a:xfrm>
          <a:prstGeom prst="rect">
            <a:avLst/>
          </a:prstGeom>
          <a:noFill/>
          <a:ln>
            <a:noFill/>
          </a:ln>
        </p:spPr>
      </p:pic>
    </p:spTree>
    <p:extLst>
      <p:ext uri="{BB962C8B-B14F-4D97-AF65-F5344CB8AC3E}">
        <p14:creationId xmlns:p14="http://schemas.microsoft.com/office/powerpoint/2010/main" val="777531386"/>
      </p:ext>
    </p:extLst>
  </p:cSld>
  <p:clrMap bg1="dk1" tx1="lt1" bg2="dk2" tx2="lt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65125"/>
            <a:ext cx="12192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73185" y="4921097"/>
            <a:ext cx="2373575" cy="2373575"/>
          </a:xfrm>
          <a:prstGeom prst="rect">
            <a:avLst/>
          </a:prstGeom>
          <a:noFill/>
          <a:ln>
            <a:noFill/>
          </a:ln>
        </p:spPr>
      </p:pic>
    </p:spTree>
    <p:extLst>
      <p:ext uri="{BB962C8B-B14F-4D97-AF65-F5344CB8AC3E}">
        <p14:creationId xmlns:p14="http://schemas.microsoft.com/office/powerpoint/2010/main" val="263152184"/>
      </p:ext>
    </p:extLst>
  </p:cSld>
  <p:clrMap bg1="dk1" tx1="lt1" bg2="dk2" tx2="lt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3645877"/>
          </a:xfrm>
        </p:spPr>
        <p:txBody>
          <a:bodyPr/>
          <a:lstStyle/>
          <a:p>
            <a:pPr defTabSz="733425">
              <a:lnSpc>
                <a:spcPct val="80000"/>
              </a:lnSpc>
              <a:spcBef>
                <a:spcPct val="35000"/>
              </a:spcBef>
              <a:defRPr/>
            </a:pPr>
            <a:r>
              <a:rPr lang="en-US" b="1" dirty="0">
                <a:solidFill>
                  <a:srgbClr val="FFFFFF"/>
                </a:solidFill>
                <a:latin typeface="Arial" charset="0"/>
              </a:rPr>
              <a:t>Centralized </a:t>
            </a:r>
            <a:br>
              <a:rPr lang="en-US" b="1" dirty="0">
                <a:solidFill>
                  <a:srgbClr val="FFFFFF"/>
                </a:solidFill>
                <a:latin typeface="Arial" charset="0"/>
              </a:rPr>
            </a:br>
            <a:r>
              <a:rPr lang="en-US" b="1" dirty="0">
                <a:solidFill>
                  <a:srgbClr val="FFFFFF"/>
                </a:solidFill>
                <a:latin typeface="Arial" charset="0"/>
              </a:rPr>
              <a:t>Scheduling Request System </a:t>
            </a:r>
            <a:br>
              <a:rPr lang="en-US" b="1" dirty="0">
                <a:solidFill>
                  <a:srgbClr val="FFFFFF"/>
                </a:solidFill>
                <a:latin typeface="Arial" charset="0"/>
              </a:rPr>
            </a:br>
            <a:r>
              <a:rPr lang="en-US" b="1" dirty="0">
                <a:solidFill>
                  <a:srgbClr val="FFFFFF"/>
                </a:solidFill>
                <a:latin typeface="Arial" charset="0"/>
              </a:rPr>
              <a:t>(</a:t>
            </a:r>
            <a:r>
              <a:rPr lang="en-US" b="1" dirty="0" err="1">
                <a:solidFill>
                  <a:srgbClr val="FFFFFF"/>
                </a:solidFill>
                <a:latin typeface="Arial" charset="0"/>
              </a:rPr>
              <a:t>cSRS</a:t>
            </a:r>
            <a:r>
              <a:rPr lang="en-US" b="1" dirty="0">
                <a:solidFill>
                  <a:srgbClr val="FFFFFF"/>
                </a:solidFill>
                <a:latin typeface="Arial" charset="0"/>
              </a:rPr>
              <a:t>)</a:t>
            </a:r>
            <a:endParaRPr lang="en-US" sz="3600" dirty="0">
              <a:solidFill>
                <a:srgbClr val="FFFFFF"/>
              </a:solidFill>
              <a:latin typeface="Arial" charset="0"/>
            </a:endParaRPr>
          </a:p>
        </p:txBody>
      </p:sp>
      <p:sp>
        <p:nvSpPr>
          <p:cNvPr id="3" name="Content Placeholder 2"/>
          <p:cNvSpPr>
            <a:spLocks noGrp="1"/>
          </p:cNvSpPr>
          <p:nvPr>
            <p:ph idx="1"/>
          </p:nvPr>
        </p:nvSpPr>
        <p:spPr>
          <a:xfrm>
            <a:off x="990600" y="2819400"/>
            <a:ext cx="10456985" cy="4179277"/>
          </a:xfrm>
        </p:spPr>
        <p:txBody>
          <a:bodyPr/>
          <a:lstStyle/>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3703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20" y="76200"/>
            <a:ext cx="10732077" cy="701675"/>
          </a:xfrm>
        </p:spPr>
        <p:txBody>
          <a:bodyPr/>
          <a:lstStyle/>
          <a:p>
            <a:pPr algn="ctr"/>
            <a:r>
              <a:rPr lang="en-US" sz="4800" dirty="0"/>
              <a:t>Student Page</a:t>
            </a:r>
          </a:p>
        </p:txBody>
      </p:sp>
      <p:sp>
        <p:nvSpPr>
          <p:cNvPr id="3" name="TextBox 2"/>
          <p:cNvSpPr txBox="1"/>
          <p:nvPr/>
        </p:nvSpPr>
        <p:spPr>
          <a:xfrm>
            <a:off x="76200" y="840085"/>
            <a:ext cx="11963400" cy="6124754"/>
          </a:xfrm>
          <a:prstGeom prst="rect">
            <a:avLst/>
          </a:prstGeom>
          <a:noFill/>
        </p:spPr>
        <p:txBody>
          <a:bodyPr wrap="square" rtlCol="0">
            <a:spAutoFit/>
          </a:bodyPr>
          <a:lstStyle/>
          <a:p>
            <a:pPr marL="457200" indent="-457200" algn="l">
              <a:buFont typeface="Arial" panose="020B0604020202020204" pitchFamily="34" charset="0"/>
              <a:buChar char="•"/>
            </a:pPr>
            <a:r>
              <a:rPr lang="en-US" dirty="0">
                <a:latin typeface="+mj-lt"/>
              </a:rPr>
              <a:t>The student view includes links for…</a:t>
            </a:r>
          </a:p>
          <a:p>
            <a:pPr marL="914400" lvl="1" indent="-457200" algn="l">
              <a:buFont typeface="Arial" panose="020B0604020202020204" pitchFamily="34" charset="0"/>
              <a:buChar char="•"/>
            </a:pPr>
            <a:r>
              <a:rPr lang="en-US" sz="2000" dirty="0">
                <a:latin typeface="+mj-lt"/>
              </a:rPr>
              <a:t>Scheduling Instructions</a:t>
            </a:r>
          </a:p>
          <a:p>
            <a:pPr marL="914400" lvl="1" indent="-457200" algn="l">
              <a:buFont typeface="Arial" panose="020B0604020202020204" pitchFamily="34" charset="0"/>
              <a:buChar char="•"/>
            </a:pPr>
            <a:r>
              <a:rPr lang="en-US" sz="2000" dirty="0">
                <a:latin typeface="+mj-lt"/>
              </a:rPr>
              <a:t>Course Catalog</a:t>
            </a:r>
          </a:p>
          <a:p>
            <a:pPr marL="914400" lvl="1" indent="-457200" algn="l">
              <a:buFont typeface="Arial" panose="020B0604020202020204" pitchFamily="34" charset="0"/>
              <a:buChar char="•"/>
            </a:pPr>
            <a:r>
              <a:rPr lang="en-US" sz="2000" dirty="0">
                <a:latin typeface="+mj-lt"/>
              </a:rPr>
              <a:t>Academic Calendars</a:t>
            </a:r>
          </a:p>
          <a:p>
            <a:pPr marL="457200" indent="-457200" algn="l">
              <a:buFont typeface="Arial" panose="020B0604020202020204" pitchFamily="34" charset="0"/>
              <a:buChar char="•"/>
            </a:pPr>
            <a:r>
              <a:rPr lang="en-US" dirty="0">
                <a:latin typeface="+mj-lt"/>
              </a:rPr>
              <a:t>Student view will have 3 tabs</a:t>
            </a:r>
          </a:p>
          <a:p>
            <a:pPr marL="914400" lvl="1" indent="-457200" algn="l">
              <a:buFont typeface="Arial" panose="020B0604020202020204" pitchFamily="34" charset="0"/>
              <a:buChar char="•"/>
            </a:pPr>
            <a:r>
              <a:rPr lang="en-US" sz="2000" b="1" dirty="0">
                <a:latin typeface="+mj-lt"/>
              </a:rPr>
              <a:t>Tab 1:  </a:t>
            </a:r>
            <a:r>
              <a:rPr lang="en-US" sz="2000" dirty="0">
                <a:latin typeface="+mj-lt"/>
              </a:rPr>
              <a:t>Course Catalog Requests – default page: this is where students submit their requests</a:t>
            </a:r>
          </a:p>
          <a:p>
            <a:pPr marL="914400" lvl="1" indent="-457200" algn="l">
              <a:buFont typeface="Arial" panose="020B0604020202020204" pitchFamily="34" charset="0"/>
              <a:buChar char="•"/>
            </a:pPr>
            <a:r>
              <a:rPr lang="en-US" sz="2000" b="1" dirty="0">
                <a:latin typeface="+mj-lt"/>
              </a:rPr>
              <a:t>Tab 2:  </a:t>
            </a:r>
            <a:r>
              <a:rPr lang="en-US" sz="2000" dirty="0">
                <a:latin typeface="+mj-lt"/>
              </a:rPr>
              <a:t>Unlisted Elective Forms – faculty and society dean approval functionality within CSRS</a:t>
            </a:r>
          </a:p>
          <a:p>
            <a:pPr marL="914400" lvl="1" indent="-457200" algn="l">
              <a:buFont typeface="Arial" panose="020B0604020202020204" pitchFamily="34" charset="0"/>
              <a:buChar char="•"/>
            </a:pPr>
            <a:r>
              <a:rPr lang="en-US" sz="2000" b="1" dirty="0">
                <a:latin typeface="+mj-lt"/>
              </a:rPr>
              <a:t>Tab 3:  </a:t>
            </a:r>
            <a:r>
              <a:rPr lang="en-US" sz="2000" dirty="0">
                <a:latin typeface="+mj-lt"/>
              </a:rPr>
              <a:t>My Rotation Schedule - view all of their rotations (pending/approved/completed)</a:t>
            </a:r>
          </a:p>
          <a:p>
            <a:pPr marL="457200" indent="-457200" algn="l">
              <a:buFont typeface="Arial" panose="020B0604020202020204" pitchFamily="34" charset="0"/>
              <a:buChar char="•"/>
            </a:pPr>
            <a:r>
              <a:rPr lang="en-US" dirty="0">
                <a:latin typeface="+mj-lt"/>
              </a:rPr>
              <a:t>From the Rotation Request Page (image on next slide)</a:t>
            </a:r>
          </a:p>
          <a:p>
            <a:pPr marL="914400" lvl="1" indent="-457200" algn="l">
              <a:buFont typeface="Arial" panose="020B0604020202020204" pitchFamily="34" charset="0"/>
              <a:buChar char="•"/>
            </a:pPr>
            <a:r>
              <a:rPr lang="en-US" sz="2000" dirty="0">
                <a:latin typeface="+mj-lt"/>
              </a:rPr>
              <a:t>Students can see their schedule (pending and confirmed rotations) across the top row titled “My Schedule”</a:t>
            </a:r>
          </a:p>
          <a:p>
            <a:pPr marL="914400" lvl="1" indent="-457200" algn="l">
              <a:buFont typeface="Arial" panose="020B0604020202020204" pitchFamily="34" charset="0"/>
              <a:buChar char="•"/>
            </a:pPr>
            <a:r>
              <a:rPr lang="en-US" sz="2000" dirty="0">
                <a:latin typeface="+mj-lt"/>
              </a:rPr>
              <a:t>Students can see what rotations are available in real time, they can submit a REQUEST for those rotations with an “R”.  These spots are not guaranteed, but it helps students identify rotations that are more likely available (keeps them from requesting rotations that are full or not available)</a:t>
            </a:r>
          </a:p>
          <a:p>
            <a:pPr marL="914400" lvl="1" indent="-457200" algn="l">
              <a:buFont typeface="Arial" panose="020B0604020202020204" pitchFamily="34" charset="0"/>
              <a:buChar char="•"/>
            </a:pPr>
            <a:r>
              <a:rPr lang="en-US" sz="2000" dirty="0">
                <a:latin typeface="+mj-lt"/>
              </a:rPr>
              <a:t>There is a filter option to select specific course criteria i.e. academic year, rotation type, rotation length, preapprovals, site, or blocks.  </a:t>
            </a:r>
          </a:p>
          <a:p>
            <a:pPr marL="914400" lvl="1" indent="-457200" algn="l">
              <a:buFont typeface="Arial" panose="020B0604020202020204" pitchFamily="34" charset="0"/>
              <a:buChar char="•"/>
            </a:pPr>
            <a:r>
              <a:rPr lang="en-US" sz="2000" dirty="0">
                <a:latin typeface="+mj-lt"/>
              </a:rPr>
              <a:t>Students can also search for specific rotations e.g. PEDS or Cardiology in the search field</a:t>
            </a:r>
          </a:p>
          <a:p>
            <a:pPr marL="914400" lvl="1" indent="-457200" algn="l">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5476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4" y="152400"/>
            <a:ext cx="10732077" cy="701675"/>
          </a:xfrm>
        </p:spPr>
        <p:txBody>
          <a:bodyPr/>
          <a:lstStyle/>
          <a:p>
            <a:pPr algn="ctr"/>
            <a:r>
              <a:rPr lang="en-US" sz="4800" dirty="0"/>
              <a:t>Student View - Example</a:t>
            </a:r>
          </a:p>
        </p:txBody>
      </p:sp>
      <p:pic>
        <p:nvPicPr>
          <p:cNvPr id="24" name="Content Placeholder 23"/>
          <p:cNvPicPr>
            <a:picLocks noGrp="1" noChangeAspect="1"/>
          </p:cNvPicPr>
          <p:nvPr>
            <p:ph idx="1"/>
          </p:nvPr>
        </p:nvPicPr>
        <p:blipFill>
          <a:blip r:embed="rId2"/>
          <a:stretch>
            <a:fillRect/>
          </a:stretch>
        </p:blipFill>
        <p:spPr>
          <a:xfrm>
            <a:off x="228600" y="1133494"/>
            <a:ext cx="11734800" cy="5735600"/>
          </a:xfrm>
          <a:prstGeom prst="rect">
            <a:avLst/>
          </a:prstGeom>
        </p:spPr>
      </p:pic>
    </p:spTree>
    <p:extLst>
      <p:ext uri="{BB962C8B-B14F-4D97-AF65-F5344CB8AC3E}">
        <p14:creationId xmlns:p14="http://schemas.microsoft.com/office/powerpoint/2010/main" val="127758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Admin Page</a:t>
            </a:r>
            <a:br>
              <a:rPr lang="en-US" sz="4800" dirty="0"/>
            </a:br>
            <a:r>
              <a:rPr lang="en-US" sz="4800" dirty="0"/>
              <a:t>(Course Coordinator/Site Admin Team)</a:t>
            </a:r>
          </a:p>
        </p:txBody>
      </p:sp>
      <p:sp>
        <p:nvSpPr>
          <p:cNvPr id="3" name="Content Placeholder 2"/>
          <p:cNvSpPr>
            <a:spLocks noGrp="1"/>
          </p:cNvSpPr>
          <p:nvPr>
            <p:ph idx="1"/>
          </p:nvPr>
        </p:nvSpPr>
        <p:spPr/>
        <p:txBody>
          <a:bodyPr/>
          <a:lstStyle/>
          <a:p>
            <a:r>
              <a:rPr lang="en-US" sz="3200" dirty="0"/>
              <a:t>Requests for listed courses populate in sortable table</a:t>
            </a:r>
          </a:p>
          <a:p>
            <a:r>
              <a:rPr lang="en-US" sz="3200" dirty="0"/>
              <a:t>Approval Options:</a:t>
            </a:r>
          </a:p>
          <a:p>
            <a:pPr lvl="1"/>
            <a:r>
              <a:rPr lang="en-US" sz="2400" dirty="0"/>
              <a:t>Admin has the option to approve the student request instantly (Admin approval pending) </a:t>
            </a:r>
          </a:p>
          <a:p>
            <a:pPr lvl="1"/>
            <a:r>
              <a:rPr lang="en-US" sz="2400" dirty="0"/>
              <a:t>Requests can be sent to the department for approval through CSRS (since this is all completed within the system you do not have to track emails outside of the system)</a:t>
            </a:r>
          </a:p>
          <a:p>
            <a:pPr lvl="1"/>
            <a:r>
              <a:rPr lang="en-US" sz="2400" dirty="0"/>
              <a:t>Who approves is determined by information in the courses criteria page</a:t>
            </a:r>
          </a:p>
          <a:p>
            <a:pPr marL="0" indent="0">
              <a:buNone/>
            </a:pPr>
            <a:endParaRPr lang="en-US" dirty="0"/>
          </a:p>
        </p:txBody>
      </p:sp>
    </p:spTree>
    <p:extLst>
      <p:ext uri="{BB962C8B-B14F-4D97-AF65-F5344CB8AC3E}">
        <p14:creationId xmlns:p14="http://schemas.microsoft.com/office/powerpoint/2010/main" val="392460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12192000" cy="1013644"/>
          </a:xfrm>
        </p:spPr>
        <p:txBody>
          <a:bodyPr/>
          <a:lstStyle/>
          <a:p>
            <a:r>
              <a:rPr lang="en-US" sz="4800" dirty="0"/>
              <a:t>Admin Home Page View – Grid</a:t>
            </a:r>
            <a:endParaRPr lang="en-US" sz="2000" dirty="0"/>
          </a:p>
        </p:txBody>
      </p:sp>
      <p:pic>
        <p:nvPicPr>
          <p:cNvPr id="25" name="Picture 24"/>
          <p:cNvPicPr>
            <a:picLocks noChangeAspect="1"/>
          </p:cNvPicPr>
          <p:nvPr/>
        </p:nvPicPr>
        <p:blipFill>
          <a:blip r:embed="rId2"/>
          <a:stretch>
            <a:fillRect/>
          </a:stretch>
        </p:blipFill>
        <p:spPr>
          <a:xfrm>
            <a:off x="152400" y="2260821"/>
            <a:ext cx="11818607" cy="4553876"/>
          </a:xfrm>
          <a:prstGeom prst="rect">
            <a:avLst/>
          </a:prstGeom>
        </p:spPr>
      </p:pic>
      <p:sp>
        <p:nvSpPr>
          <p:cNvPr id="27" name="TextBox 26"/>
          <p:cNvSpPr txBox="1"/>
          <p:nvPr/>
        </p:nvSpPr>
        <p:spPr>
          <a:xfrm>
            <a:off x="0" y="1234056"/>
            <a:ext cx="12268200"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mn-lt"/>
              </a:rPr>
              <a:t>This page/grid view shows all of the courses/rotations the admin manages (# of courses vary per admin)</a:t>
            </a:r>
          </a:p>
          <a:p>
            <a:pPr marL="342900" indent="-342900" algn="l">
              <a:buFont typeface="Arial" panose="020B0604020202020204" pitchFamily="34" charset="0"/>
              <a:buChar char="•"/>
            </a:pPr>
            <a:r>
              <a:rPr lang="en-US" sz="2000" dirty="0">
                <a:latin typeface="+mn-lt"/>
              </a:rPr>
              <a:t>The grid also shows which students are completing a rotation during which block.  However, we blacked out the student names from this view for FERPA compliance.</a:t>
            </a:r>
          </a:p>
        </p:txBody>
      </p:sp>
    </p:spTree>
    <p:extLst>
      <p:ext uri="{BB962C8B-B14F-4D97-AF65-F5344CB8AC3E}">
        <p14:creationId xmlns:p14="http://schemas.microsoft.com/office/powerpoint/2010/main" val="81956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775"/>
            <a:ext cx="12192000" cy="570999"/>
          </a:xfrm>
        </p:spPr>
        <p:txBody>
          <a:bodyPr>
            <a:noAutofit/>
          </a:bodyPr>
          <a:lstStyle/>
          <a:p>
            <a:pPr algn="ctr"/>
            <a:r>
              <a:rPr lang="en-US" sz="4800" dirty="0"/>
              <a:t>Admin View of New Requests- Example</a:t>
            </a:r>
          </a:p>
        </p:txBody>
      </p:sp>
      <p:sp>
        <p:nvSpPr>
          <p:cNvPr id="8" name="Content Placeholder 2"/>
          <p:cNvSpPr txBox="1">
            <a:spLocks/>
          </p:cNvSpPr>
          <p:nvPr/>
        </p:nvSpPr>
        <p:spPr>
          <a:xfrm>
            <a:off x="898003" y="644275"/>
            <a:ext cx="10696574" cy="1489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33" name="Picture 32"/>
          <p:cNvPicPr>
            <a:picLocks noChangeAspect="1"/>
          </p:cNvPicPr>
          <p:nvPr/>
        </p:nvPicPr>
        <p:blipFill>
          <a:blip r:embed="rId2"/>
          <a:stretch>
            <a:fillRect/>
          </a:stretch>
        </p:blipFill>
        <p:spPr>
          <a:xfrm>
            <a:off x="114300" y="1239497"/>
            <a:ext cx="11963400" cy="4834338"/>
          </a:xfrm>
          <a:prstGeom prst="rect">
            <a:avLst/>
          </a:prstGeom>
        </p:spPr>
      </p:pic>
    </p:spTree>
    <p:extLst>
      <p:ext uri="{BB962C8B-B14F-4D97-AF65-F5344CB8AC3E}">
        <p14:creationId xmlns:p14="http://schemas.microsoft.com/office/powerpoint/2010/main" val="137286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066800"/>
            <a:ext cx="11056570" cy="1828800"/>
          </a:xfrm>
        </p:spPr>
        <p:txBody>
          <a:bodyPr>
            <a:noAutofit/>
          </a:bodyPr>
          <a:lstStyle/>
          <a:p>
            <a:pPr algn="l"/>
            <a:r>
              <a:rPr lang="en-US" sz="2400" dirty="0">
                <a:latin typeface="+mn-lt"/>
              </a:rPr>
              <a:t>If admin. has more than one elective to manage, CSRS gives the ability to send multiple requests for approval at one time (search by code and/or title)</a:t>
            </a:r>
            <a:br>
              <a:rPr lang="en-US" sz="2400" dirty="0">
                <a:latin typeface="+mn-lt"/>
              </a:rPr>
            </a:br>
            <a:r>
              <a:rPr lang="en-US" sz="2400" dirty="0">
                <a:latin typeface="+mn-lt"/>
              </a:rPr>
              <a:t/>
            </a:r>
            <a:br>
              <a:rPr lang="en-US" sz="2400" dirty="0">
                <a:latin typeface="+mn-lt"/>
              </a:rPr>
            </a:br>
            <a:endParaRPr lang="en-US" sz="2400" dirty="0">
              <a:latin typeface="+mn-lt"/>
            </a:endParaRPr>
          </a:p>
        </p:txBody>
      </p:sp>
      <p:pic>
        <p:nvPicPr>
          <p:cNvPr id="9" name="Content Placeholder 8"/>
          <p:cNvPicPr>
            <a:picLocks noGrp="1" noChangeAspect="1"/>
          </p:cNvPicPr>
          <p:nvPr>
            <p:ph idx="1"/>
          </p:nvPr>
        </p:nvPicPr>
        <p:blipFill>
          <a:blip r:embed="rId2"/>
          <a:stretch>
            <a:fillRect/>
          </a:stretch>
        </p:blipFill>
        <p:spPr>
          <a:xfrm>
            <a:off x="76200" y="2743200"/>
            <a:ext cx="12154314" cy="2057400"/>
          </a:xfrm>
          <a:prstGeom prst="rect">
            <a:avLst/>
          </a:prstGeom>
        </p:spPr>
      </p:pic>
      <p:sp>
        <p:nvSpPr>
          <p:cNvPr id="2" name="TextBox 1"/>
          <p:cNvSpPr txBox="1"/>
          <p:nvPr/>
        </p:nvSpPr>
        <p:spPr>
          <a:xfrm>
            <a:off x="0" y="76200"/>
            <a:ext cx="12192000" cy="830997"/>
          </a:xfrm>
          <a:prstGeom prst="rect">
            <a:avLst/>
          </a:prstGeom>
          <a:noFill/>
        </p:spPr>
        <p:txBody>
          <a:bodyPr wrap="square" rtlCol="0">
            <a:spAutoFit/>
          </a:bodyPr>
          <a:lstStyle/>
          <a:p>
            <a:r>
              <a:rPr lang="en-US" sz="4800" dirty="0">
                <a:latin typeface="+mj-lt"/>
              </a:rPr>
              <a:t>Admin Page View</a:t>
            </a:r>
          </a:p>
        </p:txBody>
      </p:sp>
    </p:spTree>
    <p:extLst>
      <p:ext uri="{BB962C8B-B14F-4D97-AF65-F5344CB8AC3E}">
        <p14:creationId xmlns:p14="http://schemas.microsoft.com/office/powerpoint/2010/main" val="101534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 y="1143000"/>
            <a:ext cx="10956758" cy="1655512"/>
          </a:xfrm>
        </p:spPr>
        <p:txBody>
          <a:bodyPr>
            <a:normAutofit fontScale="55000" lnSpcReduction="20000"/>
          </a:bodyPr>
          <a:lstStyle/>
          <a:p>
            <a:r>
              <a:rPr lang="en-US" dirty="0"/>
              <a:t>If elective needs approval from dept contact(s), </a:t>
            </a:r>
            <a:r>
              <a:rPr lang="en-US" dirty="0" err="1"/>
              <a:t>cSRS</a:t>
            </a:r>
            <a:r>
              <a:rPr lang="en-US" dirty="0"/>
              <a:t> will send email to rotation contact asking to approve or decline the block date</a:t>
            </a:r>
          </a:p>
          <a:p>
            <a:r>
              <a:rPr lang="en-US" dirty="0"/>
              <a:t>Approver view is accessible via hyperlink sent in email, link never changes</a:t>
            </a:r>
          </a:p>
          <a:p>
            <a:r>
              <a:rPr lang="en-US" dirty="0"/>
              <a:t>Departments are able to see “pending requests” as well as approved,  confirmed and cancelled rotations</a:t>
            </a:r>
          </a:p>
        </p:txBody>
      </p:sp>
      <p:sp>
        <p:nvSpPr>
          <p:cNvPr id="2" name="TextBox 1"/>
          <p:cNvSpPr txBox="1"/>
          <p:nvPr/>
        </p:nvSpPr>
        <p:spPr>
          <a:xfrm>
            <a:off x="228600" y="152761"/>
            <a:ext cx="11811000" cy="830997"/>
          </a:xfrm>
          <a:prstGeom prst="rect">
            <a:avLst/>
          </a:prstGeom>
          <a:noFill/>
        </p:spPr>
        <p:txBody>
          <a:bodyPr wrap="square" rtlCol="0">
            <a:spAutoFit/>
          </a:bodyPr>
          <a:lstStyle/>
          <a:p>
            <a:r>
              <a:rPr lang="en-US" sz="4800" dirty="0">
                <a:latin typeface="+mj-lt"/>
              </a:rPr>
              <a:t>Admin Page – </a:t>
            </a:r>
            <a:r>
              <a:rPr lang="en-US" sz="4800" dirty="0" err="1">
                <a:latin typeface="+mj-lt"/>
              </a:rPr>
              <a:t>Dept</a:t>
            </a:r>
            <a:r>
              <a:rPr lang="en-US" sz="4800" dirty="0">
                <a:latin typeface="+mj-lt"/>
              </a:rPr>
              <a:t> Approval View</a:t>
            </a:r>
          </a:p>
        </p:txBody>
      </p:sp>
      <p:pic>
        <p:nvPicPr>
          <p:cNvPr id="13" name="Content Placeholder 12"/>
          <p:cNvPicPr>
            <a:picLocks noGrp="1" noChangeAspect="1"/>
          </p:cNvPicPr>
          <p:nvPr>
            <p:ph sz="half" idx="1"/>
          </p:nvPr>
        </p:nvPicPr>
        <p:blipFill>
          <a:blip r:embed="rId2"/>
          <a:stretch>
            <a:fillRect/>
          </a:stretch>
        </p:blipFill>
        <p:spPr>
          <a:xfrm>
            <a:off x="685800" y="2895600"/>
            <a:ext cx="10363200" cy="3762486"/>
          </a:xfrm>
          <a:prstGeom prst="rect">
            <a:avLst/>
          </a:prstGeom>
        </p:spPr>
      </p:pic>
    </p:spTree>
    <p:extLst>
      <p:ext uri="{BB962C8B-B14F-4D97-AF65-F5344CB8AC3E}">
        <p14:creationId xmlns:p14="http://schemas.microsoft.com/office/powerpoint/2010/main" val="313011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1"/>
            <a:ext cx="11898923" cy="990600"/>
          </a:xfrm>
        </p:spPr>
        <p:txBody>
          <a:bodyPr>
            <a:normAutofit/>
          </a:bodyPr>
          <a:lstStyle/>
          <a:p>
            <a:r>
              <a:rPr lang="en-US" sz="2800" dirty="0"/>
              <a:t>Ability to </a:t>
            </a:r>
            <a:r>
              <a:rPr lang="en-US" sz="2400" dirty="0"/>
              <a:t>approve </a:t>
            </a:r>
            <a:r>
              <a:rPr lang="en-US" sz="2800" dirty="0"/>
              <a:t>many requests at one time (same course and block)</a:t>
            </a:r>
          </a:p>
        </p:txBody>
      </p:sp>
      <p:sp>
        <p:nvSpPr>
          <p:cNvPr id="3" name="TextBox 2"/>
          <p:cNvSpPr txBox="1"/>
          <p:nvPr/>
        </p:nvSpPr>
        <p:spPr>
          <a:xfrm>
            <a:off x="87923" y="147880"/>
            <a:ext cx="12039600" cy="830997"/>
          </a:xfrm>
          <a:prstGeom prst="rect">
            <a:avLst/>
          </a:prstGeom>
          <a:noFill/>
        </p:spPr>
        <p:txBody>
          <a:bodyPr wrap="square" rtlCol="0">
            <a:spAutoFit/>
          </a:bodyPr>
          <a:lstStyle/>
          <a:p>
            <a:r>
              <a:rPr lang="en-US" sz="4800" dirty="0">
                <a:latin typeface="+mj-lt"/>
              </a:rPr>
              <a:t>Admin Page View continued…</a:t>
            </a:r>
          </a:p>
        </p:txBody>
      </p:sp>
      <p:pic>
        <p:nvPicPr>
          <p:cNvPr id="9" name="Picture 8"/>
          <p:cNvPicPr>
            <a:picLocks noChangeAspect="1"/>
          </p:cNvPicPr>
          <p:nvPr/>
        </p:nvPicPr>
        <p:blipFill>
          <a:blip r:embed="rId2"/>
          <a:stretch>
            <a:fillRect/>
          </a:stretch>
        </p:blipFill>
        <p:spPr>
          <a:xfrm>
            <a:off x="469873" y="1762311"/>
            <a:ext cx="11416375" cy="5089129"/>
          </a:xfrm>
          <a:prstGeom prst="rect">
            <a:avLst/>
          </a:prstGeom>
        </p:spPr>
      </p:pic>
    </p:spTree>
    <p:extLst>
      <p:ext uri="{BB962C8B-B14F-4D97-AF65-F5344CB8AC3E}">
        <p14:creationId xmlns:p14="http://schemas.microsoft.com/office/powerpoint/2010/main" val="243583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76200"/>
            <a:ext cx="12192000" cy="1219200"/>
          </a:xfrm>
        </p:spPr>
        <p:txBody>
          <a:bodyPr/>
          <a:lstStyle/>
          <a:p>
            <a:r>
              <a:rPr lang="en-US" sz="4800" dirty="0"/>
              <a:t>Registrar Office Benefits </a:t>
            </a:r>
          </a:p>
        </p:txBody>
      </p:sp>
      <p:sp>
        <p:nvSpPr>
          <p:cNvPr id="3" name="Content Placeholder 2"/>
          <p:cNvSpPr>
            <a:spLocks noGrp="1"/>
          </p:cNvSpPr>
          <p:nvPr>
            <p:ph idx="1"/>
          </p:nvPr>
        </p:nvSpPr>
        <p:spPr>
          <a:xfrm>
            <a:off x="76200" y="1447800"/>
            <a:ext cx="12039600" cy="5334000"/>
          </a:xfrm>
        </p:spPr>
        <p:txBody>
          <a:bodyPr/>
          <a:lstStyle/>
          <a:p>
            <a:r>
              <a:rPr lang="en-US" sz="2400" dirty="0"/>
              <a:t>Once the student is approved for the rotation request then an email will be sent to the student to accept or decline the rotation.</a:t>
            </a:r>
          </a:p>
          <a:p>
            <a:r>
              <a:rPr lang="en-US" sz="2400" dirty="0"/>
              <a:t>If accepted by student, then the rotation information will then AUTOMATICALLY transfer over to the Registrar’s page in order to be registered in SIS which is how the rotation is recorded on the student’s transcript.</a:t>
            </a:r>
          </a:p>
          <a:p>
            <a:pPr lvl="1"/>
            <a:r>
              <a:rPr lang="en-US" sz="2000" dirty="0"/>
              <a:t>Prevent double booking</a:t>
            </a:r>
          </a:p>
          <a:p>
            <a:pPr lvl="1"/>
            <a:r>
              <a:rPr lang="en-US" sz="2000" dirty="0"/>
              <a:t>Ensures rotation is registered (students often forget this step)</a:t>
            </a:r>
          </a:p>
          <a:p>
            <a:pPr lvl="1"/>
            <a:r>
              <a:rPr lang="en-US" sz="2000" dirty="0"/>
              <a:t>Prevents delay in logging in CAS</a:t>
            </a:r>
          </a:p>
          <a:p>
            <a:endParaRPr lang="en-US" sz="2400" dirty="0"/>
          </a:p>
        </p:txBody>
      </p:sp>
    </p:spTree>
    <p:extLst>
      <p:ext uri="{BB962C8B-B14F-4D97-AF65-F5344CB8AC3E}">
        <p14:creationId xmlns:p14="http://schemas.microsoft.com/office/powerpoint/2010/main" val="293096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838200"/>
          </a:xfrm>
        </p:spPr>
        <p:txBody>
          <a:bodyPr/>
          <a:lstStyle/>
          <a:p>
            <a:r>
              <a:rPr lang="en-US" sz="4800" dirty="0"/>
              <a:t>Student Benefits for CSRS</a:t>
            </a:r>
          </a:p>
        </p:txBody>
      </p:sp>
      <p:sp>
        <p:nvSpPr>
          <p:cNvPr id="3" name="Content Placeholder 2"/>
          <p:cNvSpPr>
            <a:spLocks noGrp="1"/>
          </p:cNvSpPr>
          <p:nvPr>
            <p:ph idx="1"/>
          </p:nvPr>
        </p:nvSpPr>
        <p:spPr>
          <a:xfrm>
            <a:off x="76200" y="990600"/>
            <a:ext cx="11963400" cy="5638800"/>
          </a:xfrm>
        </p:spPr>
        <p:txBody>
          <a:bodyPr>
            <a:noAutofit/>
          </a:bodyPr>
          <a:lstStyle/>
          <a:p>
            <a:pPr>
              <a:lnSpc>
                <a:spcPct val="110000"/>
              </a:lnSpc>
            </a:pPr>
            <a:r>
              <a:rPr lang="en-US" sz="2000" dirty="0"/>
              <a:t>Students are able to see elective availability in real time before submitting requests</a:t>
            </a:r>
          </a:p>
          <a:p>
            <a:pPr lvl="1">
              <a:lnSpc>
                <a:spcPct val="110000"/>
              </a:lnSpc>
            </a:pPr>
            <a:r>
              <a:rPr lang="en-US" sz="1800" dirty="0"/>
              <a:t>Although all requests are not guaranteed to be approved, students have a better idea of what may be available which provides better odds of being approved for the rotation</a:t>
            </a:r>
          </a:p>
          <a:p>
            <a:pPr lvl="1">
              <a:lnSpc>
                <a:spcPct val="110000"/>
              </a:lnSpc>
            </a:pPr>
            <a:r>
              <a:rPr lang="en-US" sz="1800" dirty="0"/>
              <a:t>Students will not blindly request rotation spots that are already full or spots that have already been identified as not available</a:t>
            </a:r>
          </a:p>
          <a:p>
            <a:pPr lvl="1">
              <a:lnSpc>
                <a:spcPct val="110000"/>
              </a:lnSpc>
            </a:pPr>
            <a:r>
              <a:rPr lang="en-US" sz="1800" dirty="0"/>
              <a:t>There will be times that a spot may show available, but will be denied for various reasons (e.g. short staffed or another type of learner scheduled), spot can be closed in courses page so no future requests come through.</a:t>
            </a:r>
          </a:p>
          <a:p>
            <a:r>
              <a:rPr lang="en-US" sz="2000" dirty="0"/>
              <a:t>Ease of enrollment (automated) for confirmed rotations at affiliated sites.</a:t>
            </a:r>
          </a:p>
          <a:p>
            <a:r>
              <a:rPr lang="en-US" sz="2000" dirty="0"/>
              <a:t>Students can use CSRS to submit unlisted electives (faculty and society dean signatures/approval)</a:t>
            </a:r>
          </a:p>
          <a:p>
            <a:r>
              <a:rPr lang="en-US" sz="2000" dirty="0"/>
              <a:t>CSRS will show the student’s complete schedule (pending requests, confirmed and completed rotations, vacation time, and any gaps in their schedule).</a:t>
            </a:r>
          </a:p>
          <a:p>
            <a:r>
              <a:rPr lang="en-US" sz="2000" dirty="0"/>
              <a:t>Student will be able to share their schedule with others e.g. their society dean/physician advisor</a:t>
            </a:r>
          </a:p>
          <a:p>
            <a:r>
              <a:rPr lang="en-US" sz="2000" dirty="0"/>
              <a:t>Student is able to add themselves to a rotation waitlist for any elective that is full, just in case there are any drops.</a:t>
            </a:r>
          </a:p>
          <a:p>
            <a:r>
              <a:rPr lang="en-US" sz="2000" dirty="0"/>
              <a:t>Cancellations submitted via </a:t>
            </a:r>
            <a:r>
              <a:rPr lang="en-US" sz="2000" dirty="0" err="1"/>
              <a:t>cSRS</a:t>
            </a:r>
            <a:r>
              <a:rPr lang="en-US" sz="2000" dirty="0"/>
              <a:t>. If less than 30 days to start, admin or dept must approve drop.</a:t>
            </a:r>
          </a:p>
        </p:txBody>
      </p:sp>
    </p:spTree>
    <p:extLst>
      <p:ext uri="{BB962C8B-B14F-4D97-AF65-F5344CB8AC3E}">
        <p14:creationId xmlns:p14="http://schemas.microsoft.com/office/powerpoint/2010/main" val="294242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914400"/>
          </a:xfrm>
        </p:spPr>
        <p:txBody>
          <a:bodyPr/>
          <a:lstStyle/>
          <a:p>
            <a:r>
              <a:rPr lang="en-US" sz="4000" dirty="0"/>
              <a:t>Centralized Scheduling Request System (</a:t>
            </a:r>
            <a:r>
              <a:rPr lang="en-US" sz="4000" dirty="0" err="1"/>
              <a:t>cSRS</a:t>
            </a:r>
            <a:r>
              <a:rPr lang="en-US" sz="4000" dirty="0"/>
              <a:t>)</a:t>
            </a:r>
          </a:p>
        </p:txBody>
      </p:sp>
      <p:sp>
        <p:nvSpPr>
          <p:cNvPr id="3" name="Content Placeholder 2"/>
          <p:cNvSpPr>
            <a:spLocks noGrp="1"/>
          </p:cNvSpPr>
          <p:nvPr>
            <p:ph idx="1"/>
          </p:nvPr>
        </p:nvSpPr>
        <p:spPr>
          <a:xfrm>
            <a:off x="76200" y="1066800"/>
            <a:ext cx="12039600" cy="5638800"/>
          </a:xfrm>
        </p:spPr>
        <p:txBody>
          <a:bodyPr/>
          <a:lstStyle/>
          <a:p>
            <a:r>
              <a:rPr lang="en-US" sz="2400" dirty="0"/>
              <a:t>CWRU SOM Registrar’s Office and all affiliate hospitals to use the same system to provide consistency across affiliate hospitals which will help ensure students are registered for their confirmed/scheduled rotations.</a:t>
            </a:r>
          </a:p>
          <a:p>
            <a:r>
              <a:rPr lang="en-US" sz="2400" dirty="0"/>
              <a:t>Allows students to see what rotations are possibly available during each block in real time before submitting their </a:t>
            </a:r>
            <a:r>
              <a:rPr lang="en-US" sz="2400" u="sng" dirty="0"/>
              <a:t>requests</a:t>
            </a:r>
            <a:r>
              <a:rPr lang="en-US" sz="2400" dirty="0"/>
              <a:t>. </a:t>
            </a:r>
          </a:p>
          <a:p>
            <a:r>
              <a:rPr lang="en-US" sz="2400" dirty="0"/>
              <a:t>Students would NOT be able to double book courses across the affiliated hospitals because it limits students to one request per block.  </a:t>
            </a:r>
          </a:p>
          <a:p>
            <a:r>
              <a:rPr lang="en-US" sz="2400" dirty="0"/>
              <a:t>Once the student “accepts” the rotation, the information will transfer to the registrar’s page which eliminates the need for the student to “register” using a separate system (which students often forget to do).</a:t>
            </a:r>
          </a:p>
          <a:p>
            <a:r>
              <a:rPr lang="en-US" sz="2400" dirty="0"/>
              <a:t>CSRS has the capability to create reports needed i.e. on-boarding reports</a:t>
            </a:r>
          </a:p>
          <a:p>
            <a:r>
              <a:rPr lang="en-US" sz="2400" dirty="0"/>
              <a:t>Can be modified to accommodate your process.</a:t>
            </a:r>
          </a:p>
          <a:p>
            <a:r>
              <a:rPr lang="en-US" sz="2400" dirty="0"/>
              <a:t>Capable of a lottery signup for a rotation or for multiple rotations (and multiple sites)</a:t>
            </a:r>
          </a:p>
        </p:txBody>
      </p:sp>
    </p:spTree>
    <p:extLst>
      <p:ext uri="{BB962C8B-B14F-4D97-AF65-F5344CB8AC3E}">
        <p14:creationId xmlns:p14="http://schemas.microsoft.com/office/powerpoint/2010/main" val="1237311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609600"/>
          </a:xfrm>
        </p:spPr>
        <p:txBody>
          <a:bodyPr/>
          <a:lstStyle/>
          <a:p>
            <a:r>
              <a:rPr lang="en-US" sz="4800" dirty="0"/>
              <a:t>Admin Benefits for CSRS</a:t>
            </a:r>
          </a:p>
        </p:txBody>
      </p:sp>
      <p:sp>
        <p:nvSpPr>
          <p:cNvPr id="3" name="Content Placeholder 2"/>
          <p:cNvSpPr>
            <a:spLocks noGrp="1"/>
          </p:cNvSpPr>
          <p:nvPr>
            <p:ph idx="1"/>
          </p:nvPr>
        </p:nvSpPr>
        <p:spPr>
          <a:xfrm>
            <a:off x="32238" y="715108"/>
            <a:ext cx="12159762" cy="5638800"/>
          </a:xfrm>
        </p:spPr>
        <p:txBody>
          <a:bodyPr>
            <a:noAutofit/>
          </a:bodyPr>
          <a:lstStyle/>
          <a:p>
            <a:r>
              <a:rPr lang="en-US" sz="2000" dirty="0"/>
              <a:t>All rotation requests are submitted through the system instead of emails </a:t>
            </a:r>
          </a:p>
          <a:p>
            <a:pPr lvl="2"/>
            <a:r>
              <a:rPr lang="en-US" sz="1800" dirty="0"/>
              <a:t>Rotation requests sent from students are listed in the Admin Page view</a:t>
            </a:r>
          </a:p>
          <a:p>
            <a:pPr lvl="2"/>
            <a:r>
              <a:rPr lang="en-US" sz="1800" dirty="0"/>
              <a:t>Requests that require department/faculty approval are sent and managed through the system as well (no extra emails)</a:t>
            </a:r>
          </a:p>
          <a:p>
            <a:pPr lvl="2"/>
            <a:r>
              <a:rPr lang="en-US" sz="1800" dirty="0"/>
              <a:t>If a rotation is denied, a note can be included and a denial letter will be sent to the student automatically</a:t>
            </a:r>
          </a:p>
          <a:p>
            <a:pPr lvl="2"/>
            <a:r>
              <a:rPr lang="en-US" sz="1800" dirty="0"/>
              <a:t>If approved, an offer letter is sent to the student to accept or decline the offer within a week.  </a:t>
            </a:r>
          </a:p>
          <a:p>
            <a:pPr lvl="3"/>
            <a:r>
              <a:rPr lang="en-US" sz="1600" dirty="0"/>
              <a:t>If student declines, the rotation is removed from student page/schedule and the spot is available in CSRS again.</a:t>
            </a:r>
          </a:p>
          <a:p>
            <a:pPr lvl="3"/>
            <a:r>
              <a:rPr lang="en-US" sz="1600" dirty="0"/>
              <a:t>If the student accepts the offer, the rotation is confirmed on student page, a confirmation email is automatically sent to the student (cc the department), and the rotation information is automatically sent to the SOM Registrar’s page to be added to the student’s transcript (in SIS).</a:t>
            </a:r>
          </a:p>
          <a:p>
            <a:r>
              <a:rPr lang="en-US" sz="2000" dirty="0"/>
              <a:t>You control the rotation (course criteria) page which lets the students know whether or not a rotation is available.  This will cut down on getting requests for rotations that are NOT available or full.</a:t>
            </a:r>
          </a:p>
          <a:p>
            <a:r>
              <a:rPr lang="en-US" sz="2000" dirty="0"/>
              <a:t>Students are limited to request one rotation per block in CSRS – so this will eliminate double booking across the affiliated hospitals which will minimize the number of rotation drops needed.</a:t>
            </a:r>
          </a:p>
          <a:p>
            <a:r>
              <a:rPr lang="en-US" sz="2000" dirty="0"/>
              <a:t>You can customize the system to fit your process and create standard and ad-hoc reports as needed</a:t>
            </a:r>
          </a:p>
          <a:p>
            <a:pPr lvl="1"/>
            <a:r>
              <a:rPr lang="en-US" sz="1800" dirty="0"/>
              <a:t>Departments can create a waitlist to accept multiple requests and then select from the pool of students instead of using the first-come option</a:t>
            </a:r>
          </a:p>
          <a:p>
            <a:pPr lvl="1"/>
            <a:r>
              <a:rPr lang="en-US" sz="1800" dirty="0"/>
              <a:t>You can require specific information to be included with their requests e.g. CV, Personal Statement </a:t>
            </a:r>
          </a:p>
          <a:p>
            <a:pPr lvl="1"/>
            <a:r>
              <a:rPr lang="en-US" sz="1800" dirty="0"/>
              <a:t>Option for departments to prioritize residency matching into particular timeframes (via course criteria view)</a:t>
            </a:r>
          </a:p>
          <a:p>
            <a:endParaRPr lang="en-US" sz="2000" dirty="0"/>
          </a:p>
        </p:txBody>
      </p:sp>
    </p:spTree>
    <p:extLst>
      <p:ext uri="{BB962C8B-B14F-4D97-AF65-F5344CB8AC3E}">
        <p14:creationId xmlns:p14="http://schemas.microsoft.com/office/powerpoint/2010/main" val="238217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838200"/>
          </a:xfrm>
        </p:spPr>
        <p:txBody>
          <a:bodyPr/>
          <a:lstStyle/>
          <a:p>
            <a:r>
              <a:rPr lang="en-US" sz="4800" dirty="0"/>
              <a:t>Feedback</a:t>
            </a:r>
          </a:p>
        </p:txBody>
      </p:sp>
      <p:sp>
        <p:nvSpPr>
          <p:cNvPr id="3" name="Content Placeholder 2"/>
          <p:cNvSpPr>
            <a:spLocks noGrp="1"/>
          </p:cNvSpPr>
          <p:nvPr>
            <p:ph idx="1"/>
          </p:nvPr>
        </p:nvSpPr>
        <p:spPr>
          <a:xfrm>
            <a:off x="76200" y="838200"/>
            <a:ext cx="11963400" cy="5867400"/>
          </a:xfrm>
        </p:spPr>
        <p:txBody>
          <a:bodyPr>
            <a:normAutofit fontScale="92500" lnSpcReduction="10000"/>
          </a:bodyPr>
          <a:lstStyle/>
          <a:p>
            <a:pPr marL="0" indent="0">
              <a:buNone/>
            </a:pPr>
            <a:r>
              <a:rPr lang="en-US" sz="1800" b="1" dirty="0"/>
              <a:t>Feedback from Students is very positive… </a:t>
            </a:r>
          </a:p>
          <a:p>
            <a:pPr lvl="1"/>
            <a:r>
              <a:rPr lang="en-US" sz="1800" dirty="0"/>
              <a:t>Students like seeing available rotations in real-time</a:t>
            </a:r>
          </a:p>
          <a:p>
            <a:pPr lvl="1"/>
            <a:r>
              <a:rPr lang="en-US" sz="1800" dirty="0"/>
              <a:t>Students like seeing their schedule in one location (pending/confirmed/completed rotations, vacation time, and gaps within their schedule). Helps with planning their final year schedule</a:t>
            </a:r>
          </a:p>
          <a:p>
            <a:pPr lvl="1"/>
            <a:r>
              <a:rPr lang="en-US" sz="1800" dirty="0"/>
              <a:t>Scheduling is much quicker and less stressful with SRS and would like the other sites to use the system as well</a:t>
            </a:r>
          </a:p>
          <a:p>
            <a:pPr lvl="1"/>
            <a:r>
              <a:rPr lang="en-US" sz="1800" dirty="0"/>
              <a:t>CSRS causes some anxiety during the first few days the system opens for final year elective scheduling because of the limited number or AI spots…especially the Internal Medicine AIs across the affiliate hospitals. </a:t>
            </a:r>
          </a:p>
          <a:p>
            <a:pPr marL="0" indent="0">
              <a:buNone/>
            </a:pPr>
            <a:endParaRPr lang="en-US" sz="1800" b="1" dirty="0"/>
          </a:p>
          <a:p>
            <a:pPr marL="0" indent="0">
              <a:buNone/>
            </a:pPr>
            <a:r>
              <a:rPr lang="en-US" sz="1800" b="1" dirty="0"/>
              <a:t>Admin feedback…</a:t>
            </a:r>
          </a:p>
          <a:p>
            <a:pPr lvl="1"/>
            <a:r>
              <a:rPr lang="en-US" sz="1800" dirty="0"/>
              <a:t>Since using SRS at CC, rotations have increased significantly</a:t>
            </a:r>
          </a:p>
          <a:p>
            <a:pPr lvl="1"/>
            <a:r>
              <a:rPr lang="en-US" sz="1800" dirty="0"/>
              <a:t>Processing rotations is much easier to manage and because of the automatic functions then it is much faster and efficient:</a:t>
            </a:r>
          </a:p>
          <a:p>
            <a:pPr lvl="2"/>
            <a:r>
              <a:rPr lang="en-US" sz="1800" dirty="0"/>
              <a:t>Processed approximately 50 elective requests within 24 hours of opening for scheduling</a:t>
            </a:r>
          </a:p>
          <a:p>
            <a:pPr lvl="2"/>
            <a:r>
              <a:rPr lang="en-US" sz="1800" dirty="0"/>
              <a:t>Within 48 hours after start of processing, over 100 rotations confirmed and over 80 requests are pending department approval or waiting on students to accept/decline the rotation offer</a:t>
            </a:r>
          </a:p>
          <a:p>
            <a:pPr lvl="1"/>
            <a:r>
              <a:rPr lang="en-US" sz="1800" dirty="0"/>
              <a:t>Most rotations at CC are first-come/first-serve option since this is the only way that the real-time available spots can be used which normally works great for the students with the exception of the Internal Medicine – AI rotations during Blocks 1 – 4 as students has mentioned.  Students would prefer a lottery system for the IM AIs offered across affiliate hospitals during blocks 1 – 4.</a:t>
            </a:r>
          </a:p>
          <a:p>
            <a:pPr lvl="2"/>
            <a:r>
              <a:rPr lang="en-US" sz="1800" dirty="0"/>
              <a:t>We can create a lotto across all sites where students would be advised to sign up (if interested) and then the system would have an algorithm to assign students for spots across affiliate hospitals.</a:t>
            </a:r>
          </a:p>
          <a:p>
            <a:pPr lvl="2"/>
            <a:r>
              <a:rPr lang="en-US" sz="1800" dirty="0"/>
              <a:t>The criteria would need to be set for the algorithm i.e. residency choice, site preference vs block preference, and ensure each student receives a rotation before offering another student a second IM AI.</a:t>
            </a:r>
          </a:p>
          <a:p>
            <a:pPr lvl="2"/>
            <a:endParaRPr lang="en-US" sz="1600" dirty="0"/>
          </a:p>
          <a:p>
            <a:endParaRPr lang="en-US" sz="2000" dirty="0"/>
          </a:p>
          <a:p>
            <a:endParaRPr lang="en-US" sz="2000" dirty="0"/>
          </a:p>
          <a:p>
            <a:endParaRPr lang="en-US" sz="2400" dirty="0"/>
          </a:p>
          <a:p>
            <a:endParaRPr lang="en-US" sz="2000" dirty="0"/>
          </a:p>
        </p:txBody>
      </p:sp>
    </p:spTree>
    <p:extLst>
      <p:ext uri="{BB962C8B-B14F-4D97-AF65-F5344CB8AC3E}">
        <p14:creationId xmlns:p14="http://schemas.microsoft.com/office/powerpoint/2010/main" val="78457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811D9-362A-7F11-FA7C-F11CE5813D5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xmlns="" id="{C9903A77-F44C-32B3-92D9-437703CDD770}"/>
              </a:ext>
            </a:extLst>
          </p:cNvPr>
          <p:cNvSpPr>
            <a:spLocks noGrp="1"/>
          </p:cNvSpPr>
          <p:nvPr>
            <p:ph idx="1"/>
          </p:nvPr>
        </p:nvSpPr>
        <p:spPr/>
        <p:txBody>
          <a:bodyPr/>
          <a:lstStyle/>
          <a:p>
            <a:r>
              <a:rPr lang="en-US" sz="3600" dirty="0"/>
              <a:t>SOM office to alert students of change in requests.</a:t>
            </a:r>
          </a:p>
          <a:p>
            <a:r>
              <a:rPr lang="en-US" sz="3600" dirty="0"/>
              <a:t>Finalize / review your courses to go live on August 1.</a:t>
            </a:r>
          </a:p>
          <a:p>
            <a:r>
              <a:rPr lang="en-US" sz="3600" dirty="0"/>
              <a:t>Collect information for students already scheduled / confirmed as of July 21 and freeze on scheduling from 7/21-8/1 (specific details will be shared soon on what to collect</a:t>
            </a:r>
          </a:p>
        </p:txBody>
      </p:sp>
    </p:spTree>
    <p:extLst>
      <p:ext uri="{BB962C8B-B14F-4D97-AF65-F5344CB8AC3E}">
        <p14:creationId xmlns:p14="http://schemas.microsoft.com/office/powerpoint/2010/main" val="369199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811D9-362A-7F11-FA7C-F11CE5813D57}"/>
              </a:ext>
            </a:extLst>
          </p:cNvPr>
          <p:cNvSpPr>
            <a:spLocks noGrp="1"/>
          </p:cNvSpPr>
          <p:nvPr>
            <p:ph type="title"/>
          </p:nvPr>
        </p:nvSpPr>
        <p:spPr/>
        <p:txBody>
          <a:bodyPr/>
          <a:lstStyle/>
          <a:p>
            <a:r>
              <a:rPr lang="en-US" dirty="0"/>
              <a:t>Next steps – Info to collect on those scheduled</a:t>
            </a:r>
          </a:p>
        </p:txBody>
      </p:sp>
      <p:sp>
        <p:nvSpPr>
          <p:cNvPr id="3" name="Content Placeholder 2">
            <a:extLst>
              <a:ext uri="{FF2B5EF4-FFF2-40B4-BE49-F238E27FC236}">
                <a16:creationId xmlns:a16="http://schemas.microsoft.com/office/drawing/2014/main" xmlns="" id="{C9903A77-F44C-32B3-92D9-437703CDD770}"/>
              </a:ext>
            </a:extLst>
          </p:cNvPr>
          <p:cNvSpPr>
            <a:spLocks noGrp="1"/>
          </p:cNvSpPr>
          <p:nvPr>
            <p:ph idx="1"/>
          </p:nvPr>
        </p:nvSpPr>
        <p:spPr/>
        <p:txBody>
          <a:bodyPr/>
          <a:lstStyle/>
          <a:p>
            <a:r>
              <a:rPr lang="en-US" sz="1800" dirty="0"/>
              <a:t>Student Name </a:t>
            </a:r>
          </a:p>
          <a:p>
            <a:r>
              <a:rPr lang="en-US" sz="1800" dirty="0"/>
              <a:t>Student Type (visiting domestic, visiting international, UP or CP) </a:t>
            </a:r>
          </a:p>
          <a:p>
            <a:r>
              <a:rPr lang="en-US" sz="1800" dirty="0"/>
              <a:t>Gender </a:t>
            </a:r>
          </a:p>
          <a:p>
            <a:r>
              <a:rPr lang="en-US" sz="1800" dirty="0"/>
              <a:t>Student case Id (if applicable) </a:t>
            </a:r>
          </a:p>
          <a:p>
            <a:r>
              <a:rPr lang="en-US" sz="1800" dirty="0"/>
              <a:t>Email Address </a:t>
            </a:r>
          </a:p>
          <a:p>
            <a:r>
              <a:rPr lang="en-US" sz="1800" dirty="0"/>
              <a:t>School name (especially for visiting students) </a:t>
            </a:r>
          </a:p>
          <a:p>
            <a:r>
              <a:rPr lang="en-US" sz="1800" dirty="0"/>
              <a:t>Request status (pending/confirmed) or drop request </a:t>
            </a:r>
          </a:p>
          <a:p>
            <a:r>
              <a:rPr lang="en-US" sz="1800" dirty="0"/>
              <a:t>Course code </a:t>
            </a:r>
          </a:p>
          <a:p>
            <a:r>
              <a:rPr lang="en-US" sz="1800" dirty="0"/>
              <a:t>Start Date </a:t>
            </a:r>
          </a:p>
          <a:p>
            <a:r>
              <a:rPr lang="en-US" sz="1800" dirty="0"/>
              <a:t>End Date </a:t>
            </a:r>
          </a:p>
          <a:p>
            <a:r>
              <a:rPr lang="en-US" sz="1800" dirty="0"/>
              <a:t>Date confirmed (or date submitted / approved depending on status)</a:t>
            </a:r>
          </a:p>
          <a:p>
            <a:r>
              <a:rPr lang="en-US" sz="1800" dirty="0"/>
              <a:t>Admin responsible for rotation (name and email) </a:t>
            </a:r>
          </a:p>
          <a:p>
            <a:r>
              <a:rPr lang="en-US" sz="1800" dirty="0"/>
              <a:t>Student comments (if any) </a:t>
            </a:r>
          </a:p>
          <a:p>
            <a:endParaRPr lang="en-US" dirty="0"/>
          </a:p>
        </p:txBody>
      </p:sp>
    </p:spTree>
    <p:extLst>
      <p:ext uri="{BB962C8B-B14F-4D97-AF65-F5344CB8AC3E}">
        <p14:creationId xmlns:p14="http://schemas.microsoft.com/office/powerpoint/2010/main" val="306044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70670-36F7-33C8-D55A-DE1084B260AA}"/>
              </a:ext>
            </a:extLst>
          </p:cNvPr>
          <p:cNvSpPr>
            <a:spLocks noGrp="1"/>
          </p:cNvSpPr>
          <p:nvPr>
            <p:ph type="title"/>
          </p:nvPr>
        </p:nvSpPr>
        <p:spPr/>
        <p:txBody>
          <a:bodyPr/>
          <a:lstStyle/>
          <a:p>
            <a:r>
              <a:rPr lang="en-US" dirty="0"/>
              <a:t>Questions/Feedback?</a:t>
            </a:r>
          </a:p>
        </p:txBody>
      </p:sp>
      <p:sp>
        <p:nvSpPr>
          <p:cNvPr id="3" name="Content Placeholder 2">
            <a:extLst>
              <a:ext uri="{FF2B5EF4-FFF2-40B4-BE49-F238E27FC236}">
                <a16:creationId xmlns:a16="http://schemas.microsoft.com/office/drawing/2014/main" xmlns="" id="{C5C6644A-0582-961A-93A9-D14A94A1B023}"/>
              </a:ext>
            </a:extLst>
          </p:cNvPr>
          <p:cNvSpPr>
            <a:spLocks noGrp="1"/>
          </p:cNvSpPr>
          <p:nvPr>
            <p:ph idx="1"/>
          </p:nvPr>
        </p:nvSpPr>
        <p:spPr>
          <a:xfrm>
            <a:off x="838200" y="1825625"/>
            <a:ext cx="10515600" cy="1325563"/>
          </a:xfrm>
        </p:spPr>
        <p:txBody>
          <a:bodyPr/>
          <a:lstStyle/>
          <a:p>
            <a:pPr marL="0" indent="0" algn="ctr">
              <a:buNone/>
            </a:pPr>
            <a:r>
              <a:rPr lang="en-US" dirty="0"/>
              <a:t>csrs_team@case.edu</a:t>
            </a:r>
          </a:p>
        </p:txBody>
      </p:sp>
    </p:spTree>
    <p:extLst>
      <p:ext uri="{BB962C8B-B14F-4D97-AF65-F5344CB8AC3E}">
        <p14:creationId xmlns:p14="http://schemas.microsoft.com/office/powerpoint/2010/main" val="89188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76200"/>
            <a:ext cx="12192000" cy="838200"/>
          </a:xfrm>
        </p:spPr>
        <p:txBody>
          <a:bodyPr/>
          <a:lstStyle/>
          <a:p>
            <a:r>
              <a:rPr lang="en-US" sz="4800" dirty="0"/>
              <a:t>Purpose of </a:t>
            </a:r>
            <a:r>
              <a:rPr lang="en-US" sz="4800" dirty="0" err="1"/>
              <a:t>cSRS</a:t>
            </a:r>
            <a:endParaRPr lang="en-US" sz="4800" dirty="0"/>
          </a:p>
        </p:txBody>
      </p:sp>
      <p:sp>
        <p:nvSpPr>
          <p:cNvPr id="3" name="Content Placeholder 2"/>
          <p:cNvSpPr>
            <a:spLocks noGrp="1"/>
          </p:cNvSpPr>
          <p:nvPr>
            <p:ph idx="1"/>
          </p:nvPr>
        </p:nvSpPr>
        <p:spPr>
          <a:xfrm>
            <a:off x="-17585" y="838200"/>
            <a:ext cx="12086492" cy="5943600"/>
          </a:xfrm>
        </p:spPr>
        <p:txBody>
          <a:bodyPr/>
          <a:lstStyle/>
          <a:p>
            <a:pPr lvl="1"/>
            <a:r>
              <a:rPr lang="en-US" sz="3200" dirty="0"/>
              <a:t>Help Students with rotation </a:t>
            </a:r>
            <a:r>
              <a:rPr lang="en-US" sz="3200" u="sng" dirty="0"/>
              <a:t>REQUESTS </a:t>
            </a:r>
          </a:p>
          <a:p>
            <a:pPr lvl="2"/>
            <a:r>
              <a:rPr lang="en-US" sz="2000" dirty="0"/>
              <a:t>See what rotations </a:t>
            </a:r>
            <a:r>
              <a:rPr lang="en-US" sz="2000" i="1" dirty="0"/>
              <a:t>may be </a:t>
            </a:r>
            <a:r>
              <a:rPr lang="en-US" sz="2000" dirty="0"/>
              <a:t>available in real time, before </a:t>
            </a:r>
            <a:r>
              <a:rPr lang="en-US" sz="2000" b="1" i="1" dirty="0"/>
              <a:t>requesting</a:t>
            </a:r>
            <a:r>
              <a:rPr lang="en-US" sz="2000" dirty="0"/>
              <a:t> </a:t>
            </a:r>
          </a:p>
          <a:p>
            <a:pPr lvl="2"/>
            <a:r>
              <a:rPr lang="en-US" sz="2000" dirty="0"/>
              <a:t>Keep track of their schedules/all of their rotations (requested/approved/completed)</a:t>
            </a:r>
          </a:p>
          <a:p>
            <a:pPr lvl="2"/>
            <a:r>
              <a:rPr lang="en-US" sz="2000" dirty="0"/>
              <a:t>Students cannot double book at affiliate sites which opens up more spots to students and minimizes unnecessary work for admin (approve spots then having to cancel them)</a:t>
            </a:r>
          </a:p>
          <a:p>
            <a:pPr lvl="1"/>
            <a:r>
              <a:rPr lang="en-US" sz="3200" dirty="0"/>
              <a:t>Affiliate Hospital/Site Admin </a:t>
            </a:r>
          </a:p>
          <a:p>
            <a:pPr lvl="2"/>
            <a:r>
              <a:rPr lang="en-US" sz="2000" dirty="0"/>
              <a:t>Student requests will be listed in the scheduling request system instead of emails</a:t>
            </a:r>
          </a:p>
          <a:p>
            <a:pPr lvl="2"/>
            <a:r>
              <a:rPr lang="en-US" sz="2000" dirty="0"/>
              <a:t>Can set up to accommodate your current process since the system is customizable</a:t>
            </a:r>
          </a:p>
          <a:p>
            <a:pPr lvl="2"/>
            <a:r>
              <a:rPr lang="en-US" sz="2000" dirty="0"/>
              <a:t>Requests can be sent directly to faculty/departments for review/approval through the system (no account needed for dept approver) </a:t>
            </a:r>
          </a:p>
          <a:p>
            <a:pPr lvl="2"/>
            <a:r>
              <a:rPr lang="en-US" sz="2000" dirty="0"/>
              <a:t>Automatic confirmation emails are sent to the students from the system and cc others</a:t>
            </a:r>
          </a:p>
          <a:p>
            <a:pPr lvl="2"/>
            <a:r>
              <a:rPr lang="en-US" sz="2000" dirty="0"/>
              <a:t>Cross training would be much easier</a:t>
            </a:r>
          </a:p>
          <a:p>
            <a:pPr lvl="1"/>
            <a:r>
              <a:rPr lang="en-US" sz="3200" dirty="0"/>
              <a:t>Registrar’s Office – </a:t>
            </a:r>
          </a:p>
          <a:p>
            <a:pPr lvl="2"/>
            <a:r>
              <a:rPr lang="en-US" sz="2000" dirty="0"/>
              <a:t>Once the student has </a:t>
            </a:r>
            <a:r>
              <a:rPr lang="en-US" sz="2000" b="1" i="1" dirty="0"/>
              <a:t>accepted</a:t>
            </a:r>
            <a:r>
              <a:rPr lang="en-US" sz="2000" dirty="0"/>
              <a:t> the approved rotation, </a:t>
            </a:r>
            <a:r>
              <a:rPr lang="en-US" sz="2000" dirty="0" err="1"/>
              <a:t>otation</a:t>
            </a:r>
            <a:r>
              <a:rPr lang="en-US" sz="2000" dirty="0"/>
              <a:t> information is </a:t>
            </a:r>
            <a:r>
              <a:rPr lang="en-US" sz="2000" b="1" i="1" u="sng" dirty="0"/>
              <a:t>automatically</a:t>
            </a:r>
            <a:r>
              <a:rPr lang="en-US" sz="2000" dirty="0"/>
              <a:t> transferred to the SOM Registrar Page for enrollment in SIS (on the transcript)</a:t>
            </a:r>
          </a:p>
          <a:p>
            <a:pPr lvl="2"/>
            <a:r>
              <a:rPr lang="en-US" sz="2000" dirty="0"/>
              <a:t>This will minimize students from forgetting to register for rotations or forgetting that they had already scheduled a rotation during a specific block</a:t>
            </a:r>
          </a:p>
        </p:txBody>
      </p:sp>
    </p:spTree>
    <p:extLst>
      <p:ext uri="{BB962C8B-B14F-4D97-AF65-F5344CB8AC3E}">
        <p14:creationId xmlns:p14="http://schemas.microsoft.com/office/powerpoint/2010/main" val="256964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normAutofit/>
          </a:bodyPr>
          <a:lstStyle/>
          <a:p>
            <a:pPr algn="ctr"/>
            <a:r>
              <a:rPr lang="en-US" sz="4800" dirty="0">
                <a:latin typeface="+mn-lt"/>
              </a:rPr>
              <a:t>Course Criteria Page</a:t>
            </a:r>
          </a:p>
        </p:txBody>
      </p:sp>
      <p:sp>
        <p:nvSpPr>
          <p:cNvPr id="3" name="Content Placeholder 2"/>
          <p:cNvSpPr>
            <a:spLocks noGrp="1"/>
          </p:cNvSpPr>
          <p:nvPr>
            <p:ph idx="1"/>
          </p:nvPr>
        </p:nvSpPr>
        <p:spPr>
          <a:xfrm>
            <a:off x="76200" y="1143000"/>
            <a:ext cx="11963400" cy="5562600"/>
          </a:xfrm>
        </p:spPr>
        <p:txBody>
          <a:bodyPr>
            <a:normAutofit fontScale="25000" lnSpcReduction="20000"/>
          </a:bodyPr>
          <a:lstStyle/>
          <a:p>
            <a:pPr>
              <a:lnSpc>
                <a:spcPct val="120000"/>
              </a:lnSpc>
            </a:pPr>
            <a:r>
              <a:rPr lang="en-US" sz="9600" dirty="0"/>
              <a:t>This page is the </a:t>
            </a:r>
            <a:r>
              <a:rPr lang="en-US" sz="9600" b="1" i="1" dirty="0"/>
              <a:t>driving force </a:t>
            </a:r>
            <a:r>
              <a:rPr lang="en-US" sz="9600" dirty="0"/>
              <a:t>of the rotations offered to the students in CSRS</a:t>
            </a:r>
          </a:p>
          <a:p>
            <a:pPr>
              <a:lnSpc>
                <a:spcPct val="120000"/>
              </a:lnSpc>
            </a:pPr>
            <a:r>
              <a:rPr lang="en-US" sz="9600" dirty="0"/>
              <a:t>This page is managed by the hospital admin team who oversees the rotation(s)</a:t>
            </a:r>
          </a:p>
          <a:p>
            <a:pPr>
              <a:lnSpc>
                <a:spcPct val="120000"/>
              </a:lnSpc>
            </a:pPr>
            <a:r>
              <a:rPr lang="en-US" sz="9600" dirty="0"/>
              <a:t>The admin will manage the course criteria for each rotation such as…</a:t>
            </a:r>
          </a:p>
          <a:p>
            <a:pPr lvl="1">
              <a:lnSpc>
                <a:spcPct val="120000"/>
              </a:lnSpc>
            </a:pPr>
            <a:r>
              <a:rPr lang="en-US" sz="6400" dirty="0"/>
              <a:t>Course Duration – 2-week, 4-week, 2- or 4-weeks, and longitudinal</a:t>
            </a:r>
          </a:p>
          <a:p>
            <a:pPr lvl="1">
              <a:lnSpc>
                <a:spcPct val="120000"/>
              </a:lnSpc>
            </a:pPr>
            <a:r>
              <a:rPr lang="en-US" sz="6400" dirty="0"/>
              <a:t>Scheduling Lead Time – how much notice does the </a:t>
            </a:r>
            <a:r>
              <a:rPr lang="en-US" sz="6400" dirty="0" err="1"/>
              <a:t>dept</a:t>
            </a:r>
            <a:r>
              <a:rPr lang="en-US" sz="6400" dirty="0"/>
              <a:t> need to schedule (2 weeks advance?)</a:t>
            </a:r>
          </a:p>
          <a:p>
            <a:pPr lvl="1">
              <a:lnSpc>
                <a:spcPct val="120000"/>
              </a:lnSpc>
            </a:pPr>
            <a:r>
              <a:rPr lang="en-US" sz="6400" dirty="0"/>
              <a:t>Combined Courses – is total number of spots shared with another rotation (ex. </a:t>
            </a:r>
            <a:r>
              <a:rPr lang="en-US" sz="6400" dirty="0" err="1"/>
              <a:t>Anes</a:t>
            </a:r>
            <a:r>
              <a:rPr lang="en-US" sz="6400" dirty="0"/>
              <a:t> AI and </a:t>
            </a:r>
            <a:r>
              <a:rPr lang="en-US" sz="6400" dirty="0" err="1"/>
              <a:t>Anes</a:t>
            </a:r>
            <a:r>
              <a:rPr lang="en-US" sz="6400" dirty="0"/>
              <a:t>/</a:t>
            </a:r>
            <a:r>
              <a:rPr lang="en-US" sz="6400" dirty="0" err="1"/>
              <a:t>Periop</a:t>
            </a:r>
            <a:r>
              <a:rPr lang="en-US" sz="6400" dirty="0"/>
              <a:t> at CC share spots)</a:t>
            </a:r>
          </a:p>
          <a:p>
            <a:pPr lvl="1">
              <a:lnSpc>
                <a:spcPct val="120000"/>
              </a:lnSpc>
            </a:pPr>
            <a:r>
              <a:rPr lang="en-US" sz="6400" dirty="0"/>
              <a:t>Prerequisites – if offered to 3</a:t>
            </a:r>
            <a:r>
              <a:rPr lang="en-US" sz="6400" baseline="30000" dirty="0"/>
              <a:t>rd</a:t>
            </a:r>
            <a:r>
              <a:rPr lang="en-US" sz="6400" dirty="0"/>
              <a:t> year students, what pre-</a:t>
            </a:r>
            <a:r>
              <a:rPr lang="en-US" sz="6400" dirty="0" err="1"/>
              <a:t>reqs</a:t>
            </a:r>
            <a:r>
              <a:rPr lang="en-US" sz="6400" dirty="0"/>
              <a:t> are required?</a:t>
            </a:r>
          </a:p>
          <a:p>
            <a:pPr lvl="1">
              <a:lnSpc>
                <a:spcPct val="120000"/>
              </a:lnSpc>
            </a:pPr>
            <a:r>
              <a:rPr lang="en-US" sz="6400" dirty="0"/>
              <a:t>Student Type / Year that can schedule e.g. CWRU University Program (UP) and College Program (CP) students, and/or visiting and what year for home students (Y3 and/or Y4/Y5) </a:t>
            </a:r>
          </a:p>
          <a:p>
            <a:pPr lvl="1">
              <a:lnSpc>
                <a:spcPct val="120000"/>
              </a:lnSpc>
            </a:pPr>
            <a:r>
              <a:rPr lang="en-US" sz="6400" dirty="0"/>
              <a:t>Pre-approval required – if so, who? Must list this name in “Course Faculty and Contact” section as dept approval</a:t>
            </a:r>
          </a:p>
          <a:p>
            <a:pPr lvl="1">
              <a:lnSpc>
                <a:spcPct val="120000"/>
              </a:lnSpc>
            </a:pPr>
            <a:r>
              <a:rPr lang="en-US" sz="6400" dirty="0"/>
              <a:t>Number of spots available per block - this can vary from block to block and can be marked as unavailable for specific time/period.  Default is set at 1 spot each block unless changed by the admin team</a:t>
            </a:r>
          </a:p>
          <a:p>
            <a:pPr lvl="1">
              <a:lnSpc>
                <a:spcPct val="120000"/>
              </a:lnSpc>
            </a:pPr>
            <a:r>
              <a:rPr lang="en-US" sz="6400" dirty="0"/>
              <a:t>Preference in residency specialty for certain blocks can be listed</a:t>
            </a:r>
          </a:p>
          <a:p>
            <a:pPr lvl="1">
              <a:lnSpc>
                <a:spcPct val="120000"/>
              </a:lnSpc>
            </a:pPr>
            <a:r>
              <a:rPr lang="en-US" sz="6400" dirty="0"/>
              <a:t>Special documents can be collected for review i.e. CV or Statement of Interest must be uploaded for specific rotations</a:t>
            </a:r>
          </a:p>
          <a:p>
            <a:pPr lvl="1">
              <a:lnSpc>
                <a:spcPct val="120000"/>
              </a:lnSpc>
            </a:pPr>
            <a:r>
              <a:rPr lang="en-US" sz="6400" dirty="0"/>
              <a:t>Contact information for everyone needing notification of rotation (who will be cc’d on confirmation email)</a:t>
            </a:r>
          </a:p>
          <a:p>
            <a:pPr lvl="1">
              <a:lnSpc>
                <a:spcPct val="120000"/>
              </a:lnSpc>
            </a:pPr>
            <a:r>
              <a:rPr lang="en-US" sz="6400" dirty="0"/>
              <a:t>Student instructions for first day to be added to the confirmation page (customizable by admin)</a:t>
            </a:r>
          </a:p>
          <a:p>
            <a:endParaRPr lang="en-US" sz="6400" dirty="0"/>
          </a:p>
        </p:txBody>
      </p:sp>
    </p:spTree>
    <p:extLst>
      <p:ext uri="{BB962C8B-B14F-4D97-AF65-F5344CB8AC3E}">
        <p14:creationId xmlns:p14="http://schemas.microsoft.com/office/powerpoint/2010/main" val="51199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5562600" cy="830997"/>
          </a:xfrm>
          <a:prstGeom prst="rect">
            <a:avLst/>
          </a:prstGeom>
        </p:spPr>
        <p:txBody>
          <a:bodyPr wrap="square">
            <a:spAutoFit/>
          </a:bodyPr>
          <a:lstStyle/>
          <a:p>
            <a:r>
              <a:rPr lang="en-US" sz="4800" dirty="0"/>
              <a:t>Course Criteria Page - </a:t>
            </a:r>
          </a:p>
        </p:txBody>
      </p:sp>
      <p:sp>
        <p:nvSpPr>
          <p:cNvPr id="3" name="TextBox 2"/>
          <p:cNvSpPr txBox="1"/>
          <p:nvPr/>
        </p:nvSpPr>
        <p:spPr>
          <a:xfrm>
            <a:off x="76200" y="1951672"/>
            <a:ext cx="5562600" cy="4031873"/>
          </a:xfrm>
          <a:prstGeom prst="rect">
            <a:avLst/>
          </a:prstGeom>
          <a:noFill/>
        </p:spPr>
        <p:txBody>
          <a:bodyPr wrap="square" rtlCol="0">
            <a:spAutoFit/>
          </a:bodyPr>
          <a:lstStyle/>
          <a:p>
            <a:pPr marL="457200" indent="-457200" algn="l">
              <a:buFont typeface="Arial" panose="020B0604020202020204" pitchFamily="34" charset="0"/>
              <a:buChar char="•"/>
            </a:pPr>
            <a:r>
              <a:rPr lang="en-US" dirty="0">
                <a:latin typeface="+mj-lt"/>
              </a:rPr>
              <a:t>The site admin/coordinator is responsible to update this page</a:t>
            </a:r>
          </a:p>
          <a:p>
            <a:pPr marL="457200" indent="-457200" algn="l">
              <a:buFont typeface="Arial" panose="020B0604020202020204" pitchFamily="34" charset="0"/>
              <a:buChar char="•"/>
            </a:pPr>
            <a:r>
              <a:rPr lang="en-US" dirty="0">
                <a:latin typeface="+mj-lt"/>
              </a:rPr>
              <a:t>This is what drives the course offerings to students in CSRS</a:t>
            </a:r>
          </a:p>
          <a:p>
            <a:pPr marL="914400" lvl="1" indent="-457200" algn="l">
              <a:buFont typeface="Arial" panose="020B0604020202020204" pitchFamily="34" charset="0"/>
              <a:buChar char="•"/>
            </a:pPr>
            <a:r>
              <a:rPr lang="en-US" sz="2000" dirty="0">
                <a:latin typeface="+mj-lt"/>
              </a:rPr>
              <a:t>Course Information - duration</a:t>
            </a:r>
          </a:p>
          <a:p>
            <a:pPr marL="914400" lvl="1" indent="-457200" algn="l">
              <a:buFont typeface="Arial" panose="020B0604020202020204" pitchFamily="34" charset="0"/>
              <a:buChar char="•"/>
            </a:pPr>
            <a:r>
              <a:rPr lang="en-US" sz="2000" dirty="0">
                <a:latin typeface="+mj-lt"/>
              </a:rPr>
              <a:t>Course Features – lead time to schedule, pre-</a:t>
            </a:r>
            <a:r>
              <a:rPr lang="en-US" sz="2000" dirty="0" err="1">
                <a:latin typeface="+mj-lt"/>
              </a:rPr>
              <a:t>reqs</a:t>
            </a:r>
            <a:r>
              <a:rPr lang="en-US" sz="2000" dirty="0">
                <a:latin typeface="+mj-lt"/>
              </a:rPr>
              <a:t>, etc.</a:t>
            </a:r>
          </a:p>
          <a:p>
            <a:pPr marL="914400" lvl="1" indent="-457200" algn="l">
              <a:buFont typeface="Arial" panose="020B0604020202020204" pitchFamily="34" charset="0"/>
              <a:buChar char="•"/>
            </a:pPr>
            <a:r>
              <a:rPr lang="en-US" sz="2000" dirty="0">
                <a:latin typeface="+mj-lt"/>
              </a:rPr>
              <a:t>Scheduling Features – what students and how many spots</a:t>
            </a:r>
          </a:p>
          <a:p>
            <a:pPr marL="914400" lvl="1" indent="-457200" algn="l">
              <a:buFont typeface="Arial" panose="020B0604020202020204" pitchFamily="34" charset="0"/>
              <a:buChar char="•"/>
            </a:pPr>
            <a:r>
              <a:rPr lang="en-US" sz="2000" dirty="0">
                <a:latin typeface="+mj-lt"/>
              </a:rPr>
              <a:t>Course Faculty and Contact </a:t>
            </a:r>
          </a:p>
          <a:p>
            <a:pPr marL="914400" lvl="1" indent="-457200" algn="l">
              <a:buFont typeface="Arial" panose="020B0604020202020204" pitchFamily="34" charset="0"/>
              <a:buChar char="•"/>
            </a:pPr>
            <a:r>
              <a:rPr lang="en-US" sz="2000" dirty="0">
                <a:latin typeface="+mj-lt"/>
              </a:rPr>
              <a:t>Student Instructions (added to confirmation email)</a:t>
            </a:r>
          </a:p>
        </p:txBody>
      </p:sp>
      <p:pic>
        <p:nvPicPr>
          <p:cNvPr id="8" name="Picture 7">
            <a:extLst>
              <a:ext uri="{FF2B5EF4-FFF2-40B4-BE49-F238E27FC236}">
                <a16:creationId xmlns:a16="http://schemas.microsoft.com/office/drawing/2014/main" xmlns="" id="{36456906-CE5D-4958-595F-FF9413F79EF6}"/>
              </a:ext>
            </a:extLst>
          </p:cNvPr>
          <p:cNvPicPr>
            <a:picLocks noChangeAspect="1"/>
          </p:cNvPicPr>
          <p:nvPr/>
        </p:nvPicPr>
        <p:blipFill>
          <a:blip r:embed="rId2"/>
          <a:stretch>
            <a:fillRect/>
          </a:stretch>
        </p:blipFill>
        <p:spPr>
          <a:xfrm>
            <a:off x="5810646" y="609600"/>
            <a:ext cx="6287737" cy="5257800"/>
          </a:xfrm>
          <a:prstGeom prst="rect">
            <a:avLst/>
          </a:prstGeom>
        </p:spPr>
      </p:pic>
    </p:spTree>
    <p:extLst>
      <p:ext uri="{BB962C8B-B14F-4D97-AF65-F5344CB8AC3E}">
        <p14:creationId xmlns:p14="http://schemas.microsoft.com/office/powerpoint/2010/main" val="30020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12115800" cy="646331"/>
          </a:xfrm>
          <a:prstGeom prst="rect">
            <a:avLst/>
          </a:prstGeom>
        </p:spPr>
        <p:txBody>
          <a:bodyPr wrap="square">
            <a:spAutoFit/>
          </a:bodyPr>
          <a:lstStyle/>
          <a:p>
            <a:r>
              <a:rPr lang="en-US" sz="3600" dirty="0"/>
              <a:t>Course Criteria Page – Course Information and Course Features</a:t>
            </a:r>
          </a:p>
        </p:txBody>
      </p:sp>
      <p:pic>
        <p:nvPicPr>
          <p:cNvPr id="5" name="Picture 4">
            <a:extLst>
              <a:ext uri="{FF2B5EF4-FFF2-40B4-BE49-F238E27FC236}">
                <a16:creationId xmlns:a16="http://schemas.microsoft.com/office/drawing/2014/main" xmlns="" id="{7AE6515B-E30F-3E10-0A7A-6A3B23CA6D2B}"/>
              </a:ext>
            </a:extLst>
          </p:cNvPr>
          <p:cNvPicPr>
            <a:picLocks noChangeAspect="1"/>
          </p:cNvPicPr>
          <p:nvPr/>
        </p:nvPicPr>
        <p:blipFill>
          <a:blip r:embed="rId2"/>
          <a:stretch>
            <a:fillRect/>
          </a:stretch>
        </p:blipFill>
        <p:spPr>
          <a:xfrm>
            <a:off x="790575" y="833437"/>
            <a:ext cx="10610850" cy="5191125"/>
          </a:xfrm>
          <a:prstGeom prst="rect">
            <a:avLst/>
          </a:prstGeom>
        </p:spPr>
      </p:pic>
    </p:spTree>
    <p:extLst>
      <p:ext uri="{BB962C8B-B14F-4D97-AF65-F5344CB8AC3E}">
        <p14:creationId xmlns:p14="http://schemas.microsoft.com/office/powerpoint/2010/main" val="221201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846" y="152400"/>
            <a:ext cx="11049000" cy="646331"/>
          </a:xfrm>
          <a:prstGeom prst="rect">
            <a:avLst/>
          </a:prstGeom>
        </p:spPr>
        <p:txBody>
          <a:bodyPr wrap="square">
            <a:spAutoFit/>
          </a:bodyPr>
          <a:lstStyle/>
          <a:p>
            <a:r>
              <a:rPr lang="en-US" sz="3600" dirty="0"/>
              <a:t>Course Criteria View – Scheduling Features</a:t>
            </a:r>
          </a:p>
        </p:txBody>
      </p:sp>
      <p:pic>
        <p:nvPicPr>
          <p:cNvPr id="5" name="Picture 4">
            <a:extLst>
              <a:ext uri="{FF2B5EF4-FFF2-40B4-BE49-F238E27FC236}">
                <a16:creationId xmlns:a16="http://schemas.microsoft.com/office/drawing/2014/main" xmlns="" id="{8ED12CC6-22F8-8DA2-D813-BEF9582F8798}"/>
              </a:ext>
            </a:extLst>
          </p:cNvPr>
          <p:cNvPicPr>
            <a:picLocks noChangeAspect="1"/>
          </p:cNvPicPr>
          <p:nvPr/>
        </p:nvPicPr>
        <p:blipFill>
          <a:blip r:embed="rId2"/>
          <a:stretch>
            <a:fillRect/>
          </a:stretch>
        </p:blipFill>
        <p:spPr>
          <a:xfrm>
            <a:off x="339284" y="1336766"/>
            <a:ext cx="11581389" cy="3762375"/>
          </a:xfrm>
          <a:prstGeom prst="rect">
            <a:avLst/>
          </a:prstGeom>
        </p:spPr>
      </p:pic>
      <p:sp>
        <p:nvSpPr>
          <p:cNvPr id="2" name="TextBox 1">
            <a:extLst>
              <a:ext uri="{FF2B5EF4-FFF2-40B4-BE49-F238E27FC236}">
                <a16:creationId xmlns:a16="http://schemas.microsoft.com/office/drawing/2014/main" xmlns="" id="{AFFA5F27-6F17-7301-7D69-E44974464014}"/>
              </a:ext>
            </a:extLst>
          </p:cNvPr>
          <p:cNvSpPr txBox="1"/>
          <p:nvPr/>
        </p:nvSpPr>
        <p:spPr>
          <a:xfrm>
            <a:off x="914400" y="5521234"/>
            <a:ext cx="9601200" cy="1200329"/>
          </a:xfrm>
          <a:prstGeom prst="rect">
            <a:avLst/>
          </a:prstGeom>
          <a:noFill/>
        </p:spPr>
        <p:txBody>
          <a:bodyPr wrap="square" rtlCol="0">
            <a:spAutoFit/>
          </a:bodyPr>
          <a:lstStyle/>
          <a:p>
            <a:pPr algn="l"/>
            <a:r>
              <a:rPr lang="en-US" sz="2400" dirty="0"/>
              <a:t>Scheduling Criteria</a:t>
            </a:r>
          </a:p>
          <a:p>
            <a:pPr marL="457200" indent="-457200" algn="l">
              <a:buFont typeface="Arial" panose="020B0604020202020204" pitchFamily="34" charset="0"/>
              <a:buChar char="•"/>
            </a:pPr>
            <a:r>
              <a:rPr lang="en-US" dirty="0">
                <a:latin typeface="+mj-lt"/>
              </a:rPr>
              <a:t>Click pencil to edit</a:t>
            </a:r>
          </a:p>
          <a:p>
            <a:pPr marL="457200" indent="-457200" algn="l">
              <a:buFont typeface="Arial" panose="020B0604020202020204" pitchFamily="34" charset="0"/>
              <a:buChar char="•"/>
            </a:pPr>
            <a:r>
              <a:rPr lang="en-US" dirty="0">
                <a:latin typeface="+mj-lt"/>
              </a:rPr>
              <a:t>This is what controls number of spots offered per block</a:t>
            </a:r>
            <a:endParaRPr lang="en-US" sz="2000" dirty="0">
              <a:latin typeface="+mj-lt"/>
            </a:endParaRPr>
          </a:p>
        </p:txBody>
      </p:sp>
    </p:spTree>
    <p:extLst>
      <p:ext uri="{BB962C8B-B14F-4D97-AF65-F5344CB8AC3E}">
        <p14:creationId xmlns:p14="http://schemas.microsoft.com/office/powerpoint/2010/main" val="150217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846" y="152400"/>
            <a:ext cx="11049000" cy="1200329"/>
          </a:xfrm>
          <a:prstGeom prst="rect">
            <a:avLst/>
          </a:prstGeom>
        </p:spPr>
        <p:txBody>
          <a:bodyPr wrap="square">
            <a:spAutoFit/>
          </a:bodyPr>
          <a:lstStyle/>
          <a:p>
            <a:r>
              <a:rPr lang="en-US" sz="3600" dirty="0"/>
              <a:t>Course Criteria View – Scheduling Features – </a:t>
            </a:r>
          </a:p>
          <a:p>
            <a:r>
              <a:rPr lang="en-US" sz="3600" dirty="0"/>
              <a:t>Scheduling Criteria</a:t>
            </a:r>
          </a:p>
        </p:txBody>
      </p:sp>
      <p:sp>
        <p:nvSpPr>
          <p:cNvPr id="2" name="TextBox 1">
            <a:extLst>
              <a:ext uri="{FF2B5EF4-FFF2-40B4-BE49-F238E27FC236}">
                <a16:creationId xmlns:a16="http://schemas.microsoft.com/office/drawing/2014/main" xmlns="" id="{7A1AD588-136C-2E84-F783-6F8FC150019A}"/>
              </a:ext>
            </a:extLst>
          </p:cNvPr>
          <p:cNvSpPr txBox="1"/>
          <p:nvPr/>
        </p:nvSpPr>
        <p:spPr>
          <a:xfrm>
            <a:off x="791308" y="1752600"/>
            <a:ext cx="3704492" cy="3354765"/>
          </a:xfrm>
          <a:prstGeom prst="rect">
            <a:avLst/>
          </a:prstGeom>
          <a:noFill/>
        </p:spPr>
        <p:txBody>
          <a:bodyPr wrap="square" rtlCol="0">
            <a:spAutoFit/>
          </a:bodyPr>
          <a:lstStyle/>
          <a:p>
            <a:pPr marL="457200" indent="-457200" algn="l">
              <a:buFont typeface="Arial" panose="020B0604020202020204" pitchFamily="34" charset="0"/>
              <a:buChar char="•"/>
            </a:pPr>
            <a:r>
              <a:rPr lang="en-US" dirty="0">
                <a:latin typeface="+mj-lt"/>
              </a:rPr>
              <a:t>This is what controls number of spots offered per block</a:t>
            </a:r>
            <a:endParaRPr lang="en-US" sz="2000" dirty="0">
              <a:latin typeface="+mj-lt"/>
            </a:endParaRPr>
          </a:p>
          <a:p>
            <a:pPr marL="914400" lvl="1" indent="-457200" algn="l">
              <a:buFont typeface="Arial" panose="020B0604020202020204" pitchFamily="34" charset="0"/>
              <a:buChar char="•"/>
            </a:pPr>
            <a:r>
              <a:rPr lang="en-US" sz="2000" dirty="0">
                <a:latin typeface="+mj-lt"/>
              </a:rPr>
              <a:t>Can change number of spots per block </a:t>
            </a:r>
          </a:p>
          <a:p>
            <a:pPr marL="914400" lvl="1" indent="-457200" algn="l">
              <a:buFont typeface="Arial" panose="020B0604020202020204" pitchFamily="34" charset="0"/>
              <a:buChar char="•"/>
            </a:pPr>
            <a:r>
              <a:rPr lang="en-US" sz="2000" dirty="0">
                <a:latin typeface="+mj-lt"/>
              </a:rPr>
              <a:t>Close blocks as needed </a:t>
            </a:r>
          </a:p>
          <a:p>
            <a:pPr marL="914400" lvl="1" indent="-457200" algn="l">
              <a:buFont typeface="Arial" panose="020B0604020202020204" pitchFamily="34" charset="0"/>
              <a:buChar char="•"/>
            </a:pPr>
            <a:r>
              <a:rPr lang="en-US" sz="2000" dirty="0">
                <a:latin typeface="+mj-lt"/>
              </a:rPr>
              <a:t>Limit certain student types</a:t>
            </a:r>
          </a:p>
          <a:p>
            <a:pPr marL="914400" lvl="1" indent="-457200" algn="l">
              <a:buFont typeface="Arial" panose="020B0604020202020204" pitchFamily="34" charset="0"/>
              <a:buChar char="•"/>
            </a:pPr>
            <a:endParaRPr lang="en-US" sz="2000" dirty="0">
              <a:latin typeface="+mj-lt"/>
            </a:endParaRPr>
          </a:p>
        </p:txBody>
      </p:sp>
      <p:pic>
        <p:nvPicPr>
          <p:cNvPr id="6" name="Picture 5">
            <a:extLst>
              <a:ext uri="{FF2B5EF4-FFF2-40B4-BE49-F238E27FC236}">
                <a16:creationId xmlns:a16="http://schemas.microsoft.com/office/drawing/2014/main" xmlns="" id="{83C741C2-CEFC-6CC1-09C1-468C9B8EB8CF}"/>
              </a:ext>
            </a:extLst>
          </p:cNvPr>
          <p:cNvPicPr>
            <a:picLocks noChangeAspect="1"/>
          </p:cNvPicPr>
          <p:nvPr/>
        </p:nvPicPr>
        <p:blipFill>
          <a:blip r:embed="rId3"/>
          <a:stretch>
            <a:fillRect/>
          </a:stretch>
        </p:blipFill>
        <p:spPr>
          <a:xfrm>
            <a:off x="4876800" y="1524000"/>
            <a:ext cx="7134225" cy="4791075"/>
          </a:xfrm>
          <a:prstGeom prst="rect">
            <a:avLst/>
          </a:prstGeom>
        </p:spPr>
      </p:pic>
    </p:spTree>
    <p:extLst>
      <p:ext uri="{BB962C8B-B14F-4D97-AF65-F5344CB8AC3E}">
        <p14:creationId xmlns:p14="http://schemas.microsoft.com/office/powerpoint/2010/main" val="289731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46"/>
            <a:ext cx="12192000" cy="1200329"/>
          </a:xfrm>
          <a:prstGeom prst="rect">
            <a:avLst/>
          </a:prstGeom>
        </p:spPr>
        <p:txBody>
          <a:bodyPr wrap="square">
            <a:spAutoFit/>
          </a:bodyPr>
          <a:lstStyle/>
          <a:p>
            <a:r>
              <a:rPr lang="en-US" sz="3600" dirty="0"/>
              <a:t>Course Criteria View – Course Faculty and Contact Information / Student Instructions (added to confirmation email)</a:t>
            </a:r>
          </a:p>
        </p:txBody>
      </p:sp>
      <p:pic>
        <p:nvPicPr>
          <p:cNvPr id="7" name="Picture 6">
            <a:extLst>
              <a:ext uri="{FF2B5EF4-FFF2-40B4-BE49-F238E27FC236}">
                <a16:creationId xmlns:a16="http://schemas.microsoft.com/office/drawing/2014/main" xmlns="" id="{7F1130A8-26BE-163B-415F-A9E37A45F88A}"/>
              </a:ext>
            </a:extLst>
          </p:cNvPr>
          <p:cNvPicPr>
            <a:picLocks noChangeAspect="1"/>
          </p:cNvPicPr>
          <p:nvPr/>
        </p:nvPicPr>
        <p:blipFill>
          <a:blip r:embed="rId2"/>
          <a:stretch>
            <a:fillRect/>
          </a:stretch>
        </p:blipFill>
        <p:spPr>
          <a:xfrm>
            <a:off x="1143000" y="1295400"/>
            <a:ext cx="9906000" cy="5347804"/>
          </a:xfrm>
          <a:prstGeom prst="rect">
            <a:avLst/>
          </a:prstGeom>
        </p:spPr>
      </p:pic>
    </p:spTree>
    <p:extLst>
      <p:ext uri="{BB962C8B-B14F-4D97-AF65-F5344CB8AC3E}">
        <p14:creationId xmlns:p14="http://schemas.microsoft.com/office/powerpoint/2010/main" val="25105556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AD0E7"/>
      </a:accent1>
      <a:accent2>
        <a:srgbClr val="0877BC"/>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dirty="0" smtClean="0">
            <a:latin typeface="+mj-lt"/>
          </a:defRPr>
        </a:defPPr>
      </a:lstStyle>
    </a:txDef>
  </a:objectDefaults>
  <a:extraClrSchemeLst/>
  <a:extLst>
    <a:ext uri="{05A4C25C-085E-4340-85A3-A5531E510DB2}">
      <thm15:themeFamily xmlns:thm15="http://schemas.microsoft.com/office/thememl/2012/main" name="CC Template in masters.potx" id="{8ED1902E-83D6-4A10-ACD8-633C42C42CA0}" vid="{1DE40352-50BB-4BDA-BBD3-5BF4501393EE}"/>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7AD0E7"/>
      </a:accent1>
      <a:accent2>
        <a:srgbClr val="0877BC"/>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 Template in masters.potx" id="{8ED1902E-83D6-4A10-ACD8-633C42C42CA0}" vid="{1DE40352-50BB-4BDA-BBD3-5BF4501393E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34613</TotalTime>
  <Words>2276</Words>
  <Application>Microsoft Macintosh PowerPoint</Application>
  <PresentationFormat>Widescreen</PresentationFormat>
  <Paragraphs>163</Paragraphs>
  <Slides>24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 Theme</vt:lpstr>
      <vt:lpstr>1_Office Theme</vt:lpstr>
      <vt:lpstr>Centralized  Scheduling Request System  (cSRS)</vt:lpstr>
      <vt:lpstr>Centralized Scheduling Request System (cSRS)</vt:lpstr>
      <vt:lpstr>Purpose of cSRS</vt:lpstr>
      <vt:lpstr>Course Criteria Page</vt:lpstr>
      <vt:lpstr>PowerPoint Presentation</vt:lpstr>
      <vt:lpstr>PowerPoint Presentation</vt:lpstr>
      <vt:lpstr>PowerPoint Presentation</vt:lpstr>
      <vt:lpstr>PowerPoint Presentation</vt:lpstr>
      <vt:lpstr>PowerPoint Presentation</vt:lpstr>
      <vt:lpstr>Student Page</vt:lpstr>
      <vt:lpstr>Student View - Example</vt:lpstr>
      <vt:lpstr>Admin Page (Course Coordinator/Site Admin Team)</vt:lpstr>
      <vt:lpstr>Admin Home Page View – Grid</vt:lpstr>
      <vt:lpstr>Admin View of New Requests- Example</vt:lpstr>
      <vt:lpstr>If admin. has more than one elective to manage, CSRS gives the ability to send multiple requests for approval at one time (search by code and/or title)  </vt:lpstr>
      <vt:lpstr>PowerPoint Presentation</vt:lpstr>
      <vt:lpstr>Ability to approve many requests at one time (same course and block)</vt:lpstr>
      <vt:lpstr>Registrar Office Benefits </vt:lpstr>
      <vt:lpstr>Student Benefits for CSRS</vt:lpstr>
      <vt:lpstr>Admin Benefits for CSRS</vt:lpstr>
      <vt:lpstr>Feedback</vt:lpstr>
      <vt:lpstr>Next steps</vt:lpstr>
      <vt:lpstr>Next steps – Info to collect on those scheduled</vt:lpstr>
      <vt:lpstr>Questions/Feedback?</vt:lpstr>
    </vt:vector>
  </TitlesOfParts>
  <Company>Cleveland Clinic</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Zwischenberger, Andrea</dc:creator>
  <cp:lastModifiedBy>Microsoft Office User</cp:lastModifiedBy>
  <cp:revision>861</cp:revision>
  <cp:lastPrinted>2017-04-12T17:53:22Z</cp:lastPrinted>
  <dcterms:created xsi:type="dcterms:W3CDTF">2014-09-17T14:05:31Z</dcterms:created>
  <dcterms:modified xsi:type="dcterms:W3CDTF">2023-07-21T16:54:50Z</dcterms:modified>
</cp:coreProperties>
</file>