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38"/>
    <p:restoredTop sz="94692"/>
  </p:normalViewPr>
  <p:slideViewPr>
    <p:cSldViewPr snapToGrid="0">
      <p:cViewPr varScale="1">
        <p:scale>
          <a:sx n="128" d="100"/>
          <a:sy n="128" d="100"/>
        </p:scale>
        <p:origin x="192" y="9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A299C-C5C9-71D9-1A77-DED4D745AF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62C2774-F437-4B47-0AB4-E5C58D5D72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EE59E89-94F6-F665-5779-EC862C740D20}"/>
              </a:ext>
            </a:extLst>
          </p:cNvPr>
          <p:cNvSpPr>
            <a:spLocks noGrp="1"/>
          </p:cNvSpPr>
          <p:nvPr>
            <p:ph type="dt" sz="half" idx="10"/>
          </p:nvPr>
        </p:nvSpPr>
        <p:spPr/>
        <p:txBody>
          <a:bodyPr/>
          <a:lstStyle/>
          <a:p>
            <a:fld id="{4005E180-5454-8246-B2BF-F72E0981505D}" type="datetimeFigureOut">
              <a:rPr lang="en-US" smtClean="0"/>
              <a:t>11/30/22</a:t>
            </a:fld>
            <a:endParaRPr lang="en-US"/>
          </a:p>
        </p:txBody>
      </p:sp>
      <p:sp>
        <p:nvSpPr>
          <p:cNvPr id="5" name="Footer Placeholder 4">
            <a:extLst>
              <a:ext uri="{FF2B5EF4-FFF2-40B4-BE49-F238E27FC236}">
                <a16:creationId xmlns:a16="http://schemas.microsoft.com/office/drawing/2014/main" id="{5F5DF1EA-DD6E-B7C7-AC53-A50611E23A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A32E5A-61FC-85D8-3ED4-4AC69F4F136E}"/>
              </a:ext>
            </a:extLst>
          </p:cNvPr>
          <p:cNvSpPr>
            <a:spLocks noGrp="1"/>
          </p:cNvSpPr>
          <p:nvPr>
            <p:ph type="sldNum" sz="quarter" idx="12"/>
          </p:nvPr>
        </p:nvSpPr>
        <p:spPr/>
        <p:txBody>
          <a:bodyPr/>
          <a:lstStyle/>
          <a:p>
            <a:fld id="{4A568BCC-231F-BB46-8569-4D9A2DDA67CE}" type="slidenum">
              <a:rPr lang="en-US" smtClean="0"/>
              <a:t>‹#›</a:t>
            </a:fld>
            <a:endParaRPr lang="en-US"/>
          </a:p>
        </p:txBody>
      </p:sp>
    </p:spTree>
    <p:extLst>
      <p:ext uri="{BB962C8B-B14F-4D97-AF65-F5344CB8AC3E}">
        <p14:creationId xmlns:p14="http://schemas.microsoft.com/office/powerpoint/2010/main" val="2418572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E6AC5-3BBD-731B-1B9C-65420D28147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5ABF766-F6B0-0599-6EE7-72E136A8F6F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F4EFB1-AA37-C47F-4A13-43AD76846D11}"/>
              </a:ext>
            </a:extLst>
          </p:cNvPr>
          <p:cNvSpPr>
            <a:spLocks noGrp="1"/>
          </p:cNvSpPr>
          <p:nvPr>
            <p:ph type="dt" sz="half" idx="10"/>
          </p:nvPr>
        </p:nvSpPr>
        <p:spPr/>
        <p:txBody>
          <a:bodyPr/>
          <a:lstStyle/>
          <a:p>
            <a:fld id="{4005E180-5454-8246-B2BF-F72E0981505D}" type="datetimeFigureOut">
              <a:rPr lang="en-US" smtClean="0"/>
              <a:t>11/30/22</a:t>
            </a:fld>
            <a:endParaRPr lang="en-US"/>
          </a:p>
        </p:txBody>
      </p:sp>
      <p:sp>
        <p:nvSpPr>
          <p:cNvPr id="5" name="Footer Placeholder 4">
            <a:extLst>
              <a:ext uri="{FF2B5EF4-FFF2-40B4-BE49-F238E27FC236}">
                <a16:creationId xmlns:a16="http://schemas.microsoft.com/office/drawing/2014/main" id="{63445090-7582-4553-7C45-DA12DA80BD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E4D482-DD31-E9A6-7A46-C7F3060A366E}"/>
              </a:ext>
            </a:extLst>
          </p:cNvPr>
          <p:cNvSpPr>
            <a:spLocks noGrp="1"/>
          </p:cNvSpPr>
          <p:nvPr>
            <p:ph type="sldNum" sz="quarter" idx="12"/>
          </p:nvPr>
        </p:nvSpPr>
        <p:spPr/>
        <p:txBody>
          <a:bodyPr/>
          <a:lstStyle/>
          <a:p>
            <a:fld id="{4A568BCC-231F-BB46-8569-4D9A2DDA67CE}" type="slidenum">
              <a:rPr lang="en-US" smtClean="0"/>
              <a:t>‹#›</a:t>
            </a:fld>
            <a:endParaRPr lang="en-US"/>
          </a:p>
        </p:txBody>
      </p:sp>
    </p:spTree>
    <p:extLst>
      <p:ext uri="{BB962C8B-B14F-4D97-AF65-F5344CB8AC3E}">
        <p14:creationId xmlns:p14="http://schemas.microsoft.com/office/powerpoint/2010/main" val="2825968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1FA7DB-4F1A-2369-C6D8-E0C110769B7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31DBD87-E183-EE77-E342-17DD283CD9D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FECB71-EC9F-93C9-D2C5-4815645D9B92}"/>
              </a:ext>
            </a:extLst>
          </p:cNvPr>
          <p:cNvSpPr>
            <a:spLocks noGrp="1"/>
          </p:cNvSpPr>
          <p:nvPr>
            <p:ph type="dt" sz="half" idx="10"/>
          </p:nvPr>
        </p:nvSpPr>
        <p:spPr/>
        <p:txBody>
          <a:bodyPr/>
          <a:lstStyle/>
          <a:p>
            <a:fld id="{4005E180-5454-8246-B2BF-F72E0981505D}" type="datetimeFigureOut">
              <a:rPr lang="en-US" smtClean="0"/>
              <a:t>11/30/22</a:t>
            </a:fld>
            <a:endParaRPr lang="en-US"/>
          </a:p>
        </p:txBody>
      </p:sp>
      <p:sp>
        <p:nvSpPr>
          <p:cNvPr id="5" name="Footer Placeholder 4">
            <a:extLst>
              <a:ext uri="{FF2B5EF4-FFF2-40B4-BE49-F238E27FC236}">
                <a16:creationId xmlns:a16="http://schemas.microsoft.com/office/drawing/2014/main" id="{1D4D808B-1767-2468-57C0-AC1B92DFD4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C7973C-2BB6-5AC8-32A0-32C08CD34BFE}"/>
              </a:ext>
            </a:extLst>
          </p:cNvPr>
          <p:cNvSpPr>
            <a:spLocks noGrp="1"/>
          </p:cNvSpPr>
          <p:nvPr>
            <p:ph type="sldNum" sz="quarter" idx="12"/>
          </p:nvPr>
        </p:nvSpPr>
        <p:spPr/>
        <p:txBody>
          <a:bodyPr/>
          <a:lstStyle/>
          <a:p>
            <a:fld id="{4A568BCC-231F-BB46-8569-4D9A2DDA67CE}" type="slidenum">
              <a:rPr lang="en-US" smtClean="0"/>
              <a:t>‹#›</a:t>
            </a:fld>
            <a:endParaRPr lang="en-US"/>
          </a:p>
        </p:txBody>
      </p:sp>
    </p:spTree>
    <p:extLst>
      <p:ext uri="{BB962C8B-B14F-4D97-AF65-F5344CB8AC3E}">
        <p14:creationId xmlns:p14="http://schemas.microsoft.com/office/powerpoint/2010/main" val="4009258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79D8E-5BF7-D1A0-F72C-10E1F20F43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A322EE-5380-3D71-28C3-EC2A889C7A3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D7901D-F680-EEC2-A3F1-5BBF8C7C9E47}"/>
              </a:ext>
            </a:extLst>
          </p:cNvPr>
          <p:cNvSpPr>
            <a:spLocks noGrp="1"/>
          </p:cNvSpPr>
          <p:nvPr>
            <p:ph type="dt" sz="half" idx="10"/>
          </p:nvPr>
        </p:nvSpPr>
        <p:spPr/>
        <p:txBody>
          <a:bodyPr/>
          <a:lstStyle/>
          <a:p>
            <a:fld id="{4005E180-5454-8246-B2BF-F72E0981505D}" type="datetimeFigureOut">
              <a:rPr lang="en-US" smtClean="0"/>
              <a:t>11/30/22</a:t>
            </a:fld>
            <a:endParaRPr lang="en-US"/>
          </a:p>
        </p:txBody>
      </p:sp>
      <p:sp>
        <p:nvSpPr>
          <p:cNvPr id="5" name="Footer Placeholder 4">
            <a:extLst>
              <a:ext uri="{FF2B5EF4-FFF2-40B4-BE49-F238E27FC236}">
                <a16:creationId xmlns:a16="http://schemas.microsoft.com/office/drawing/2014/main" id="{7612E84A-AE5D-F8FC-9DDE-B302DB141C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7C4B52-F44C-7A52-A697-438C6ACDDE4D}"/>
              </a:ext>
            </a:extLst>
          </p:cNvPr>
          <p:cNvSpPr>
            <a:spLocks noGrp="1"/>
          </p:cNvSpPr>
          <p:nvPr>
            <p:ph type="sldNum" sz="quarter" idx="12"/>
          </p:nvPr>
        </p:nvSpPr>
        <p:spPr/>
        <p:txBody>
          <a:bodyPr/>
          <a:lstStyle/>
          <a:p>
            <a:fld id="{4A568BCC-231F-BB46-8569-4D9A2DDA67CE}" type="slidenum">
              <a:rPr lang="en-US" smtClean="0"/>
              <a:t>‹#›</a:t>
            </a:fld>
            <a:endParaRPr lang="en-US"/>
          </a:p>
        </p:txBody>
      </p:sp>
    </p:spTree>
    <p:extLst>
      <p:ext uri="{BB962C8B-B14F-4D97-AF65-F5344CB8AC3E}">
        <p14:creationId xmlns:p14="http://schemas.microsoft.com/office/powerpoint/2010/main" val="2884626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C9260-E5A4-8CEC-6B9E-9D5C4EFF32D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96975D7-375E-8981-E3E8-93158BDD02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702EEDC-AC51-E4A4-2671-CEA2D565EE41}"/>
              </a:ext>
            </a:extLst>
          </p:cNvPr>
          <p:cNvSpPr>
            <a:spLocks noGrp="1"/>
          </p:cNvSpPr>
          <p:nvPr>
            <p:ph type="dt" sz="half" idx="10"/>
          </p:nvPr>
        </p:nvSpPr>
        <p:spPr/>
        <p:txBody>
          <a:bodyPr/>
          <a:lstStyle/>
          <a:p>
            <a:fld id="{4005E180-5454-8246-B2BF-F72E0981505D}" type="datetimeFigureOut">
              <a:rPr lang="en-US" smtClean="0"/>
              <a:t>11/30/22</a:t>
            </a:fld>
            <a:endParaRPr lang="en-US"/>
          </a:p>
        </p:txBody>
      </p:sp>
      <p:sp>
        <p:nvSpPr>
          <p:cNvPr id="5" name="Footer Placeholder 4">
            <a:extLst>
              <a:ext uri="{FF2B5EF4-FFF2-40B4-BE49-F238E27FC236}">
                <a16:creationId xmlns:a16="http://schemas.microsoft.com/office/drawing/2014/main" id="{2CD0338F-ECB8-A408-3BC7-05B1AB66C6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ED97E9-A7EF-8FE0-04AE-F7BAA2545D75}"/>
              </a:ext>
            </a:extLst>
          </p:cNvPr>
          <p:cNvSpPr>
            <a:spLocks noGrp="1"/>
          </p:cNvSpPr>
          <p:nvPr>
            <p:ph type="sldNum" sz="quarter" idx="12"/>
          </p:nvPr>
        </p:nvSpPr>
        <p:spPr/>
        <p:txBody>
          <a:bodyPr/>
          <a:lstStyle/>
          <a:p>
            <a:fld id="{4A568BCC-231F-BB46-8569-4D9A2DDA67CE}" type="slidenum">
              <a:rPr lang="en-US" smtClean="0"/>
              <a:t>‹#›</a:t>
            </a:fld>
            <a:endParaRPr lang="en-US"/>
          </a:p>
        </p:txBody>
      </p:sp>
    </p:spTree>
    <p:extLst>
      <p:ext uri="{BB962C8B-B14F-4D97-AF65-F5344CB8AC3E}">
        <p14:creationId xmlns:p14="http://schemas.microsoft.com/office/powerpoint/2010/main" val="4222896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FD395-4549-BE1A-15B1-C2EA1A3582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2C7E396-7502-CA8A-6A3D-CFC87B47B48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C18BEB9-B1F1-7B71-4222-5532D2F86A9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7442E28-DD2F-D711-3CA4-0A1E97D253BD}"/>
              </a:ext>
            </a:extLst>
          </p:cNvPr>
          <p:cNvSpPr>
            <a:spLocks noGrp="1"/>
          </p:cNvSpPr>
          <p:nvPr>
            <p:ph type="dt" sz="half" idx="10"/>
          </p:nvPr>
        </p:nvSpPr>
        <p:spPr/>
        <p:txBody>
          <a:bodyPr/>
          <a:lstStyle/>
          <a:p>
            <a:fld id="{4005E180-5454-8246-B2BF-F72E0981505D}" type="datetimeFigureOut">
              <a:rPr lang="en-US" smtClean="0"/>
              <a:t>11/30/22</a:t>
            </a:fld>
            <a:endParaRPr lang="en-US"/>
          </a:p>
        </p:txBody>
      </p:sp>
      <p:sp>
        <p:nvSpPr>
          <p:cNvPr id="6" name="Footer Placeholder 5">
            <a:extLst>
              <a:ext uri="{FF2B5EF4-FFF2-40B4-BE49-F238E27FC236}">
                <a16:creationId xmlns:a16="http://schemas.microsoft.com/office/drawing/2014/main" id="{7BAFBCD3-4728-725C-2ED1-938307FBFC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773BA1-C210-C9BD-C260-87C8E8958229}"/>
              </a:ext>
            </a:extLst>
          </p:cNvPr>
          <p:cNvSpPr>
            <a:spLocks noGrp="1"/>
          </p:cNvSpPr>
          <p:nvPr>
            <p:ph type="sldNum" sz="quarter" idx="12"/>
          </p:nvPr>
        </p:nvSpPr>
        <p:spPr/>
        <p:txBody>
          <a:bodyPr/>
          <a:lstStyle/>
          <a:p>
            <a:fld id="{4A568BCC-231F-BB46-8569-4D9A2DDA67CE}" type="slidenum">
              <a:rPr lang="en-US" smtClean="0"/>
              <a:t>‹#›</a:t>
            </a:fld>
            <a:endParaRPr lang="en-US"/>
          </a:p>
        </p:txBody>
      </p:sp>
    </p:spTree>
    <p:extLst>
      <p:ext uri="{BB962C8B-B14F-4D97-AF65-F5344CB8AC3E}">
        <p14:creationId xmlns:p14="http://schemas.microsoft.com/office/powerpoint/2010/main" val="786073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8FF1D-845B-D7D6-464C-8EB53B61F4E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C3F2A4-13C4-F7CD-6D8A-6B78C087FB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0730AD7-6070-5782-D8A1-0A1CF1BD7F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87EA06E-9FAB-8D42-412E-000C4D92C5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D0640C0-C265-BB12-12CD-B1BD948503A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E062319-166F-D63D-2C94-FDB3641EB218}"/>
              </a:ext>
            </a:extLst>
          </p:cNvPr>
          <p:cNvSpPr>
            <a:spLocks noGrp="1"/>
          </p:cNvSpPr>
          <p:nvPr>
            <p:ph type="dt" sz="half" idx="10"/>
          </p:nvPr>
        </p:nvSpPr>
        <p:spPr/>
        <p:txBody>
          <a:bodyPr/>
          <a:lstStyle/>
          <a:p>
            <a:fld id="{4005E180-5454-8246-B2BF-F72E0981505D}" type="datetimeFigureOut">
              <a:rPr lang="en-US" smtClean="0"/>
              <a:t>11/30/22</a:t>
            </a:fld>
            <a:endParaRPr lang="en-US"/>
          </a:p>
        </p:txBody>
      </p:sp>
      <p:sp>
        <p:nvSpPr>
          <p:cNvPr id="8" name="Footer Placeholder 7">
            <a:extLst>
              <a:ext uri="{FF2B5EF4-FFF2-40B4-BE49-F238E27FC236}">
                <a16:creationId xmlns:a16="http://schemas.microsoft.com/office/drawing/2014/main" id="{B8A21AC9-F730-D946-BBEE-ADA411C0DF7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0DCB436-7233-9AC1-DAE9-8F4FFEEDC216}"/>
              </a:ext>
            </a:extLst>
          </p:cNvPr>
          <p:cNvSpPr>
            <a:spLocks noGrp="1"/>
          </p:cNvSpPr>
          <p:nvPr>
            <p:ph type="sldNum" sz="quarter" idx="12"/>
          </p:nvPr>
        </p:nvSpPr>
        <p:spPr/>
        <p:txBody>
          <a:bodyPr/>
          <a:lstStyle/>
          <a:p>
            <a:fld id="{4A568BCC-231F-BB46-8569-4D9A2DDA67CE}" type="slidenum">
              <a:rPr lang="en-US" smtClean="0"/>
              <a:t>‹#›</a:t>
            </a:fld>
            <a:endParaRPr lang="en-US"/>
          </a:p>
        </p:txBody>
      </p:sp>
    </p:spTree>
    <p:extLst>
      <p:ext uri="{BB962C8B-B14F-4D97-AF65-F5344CB8AC3E}">
        <p14:creationId xmlns:p14="http://schemas.microsoft.com/office/powerpoint/2010/main" val="270985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870A7-2DF3-5D5F-FABA-47D7FD77380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99AEEB1-AC37-16AF-FD44-23C5613A71CB}"/>
              </a:ext>
            </a:extLst>
          </p:cNvPr>
          <p:cNvSpPr>
            <a:spLocks noGrp="1"/>
          </p:cNvSpPr>
          <p:nvPr>
            <p:ph type="dt" sz="half" idx="10"/>
          </p:nvPr>
        </p:nvSpPr>
        <p:spPr/>
        <p:txBody>
          <a:bodyPr/>
          <a:lstStyle/>
          <a:p>
            <a:fld id="{4005E180-5454-8246-B2BF-F72E0981505D}" type="datetimeFigureOut">
              <a:rPr lang="en-US" smtClean="0"/>
              <a:t>11/30/22</a:t>
            </a:fld>
            <a:endParaRPr lang="en-US"/>
          </a:p>
        </p:txBody>
      </p:sp>
      <p:sp>
        <p:nvSpPr>
          <p:cNvPr id="4" name="Footer Placeholder 3">
            <a:extLst>
              <a:ext uri="{FF2B5EF4-FFF2-40B4-BE49-F238E27FC236}">
                <a16:creationId xmlns:a16="http://schemas.microsoft.com/office/drawing/2014/main" id="{3614FBC1-7673-0D46-0AD5-A2C4A8B9754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6A7C908-3A61-4E7E-64E7-DEC40A4E5AEC}"/>
              </a:ext>
            </a:extLst>
          </p:cNvPr>
          <p:cNvSpPr>
            <a:spLocks noGrp="1"/>
          </p:cNvSpPr>
          <p:nvPr>
            <p:ph type="sldNum" sz="quarter" idx="12"/>
          </p:nvPr>
        </p:nvSpPr>
        <p:spPr/>
        <p:txBody>
          <a:bodyPr/>
          <a:lstStyle/>
          <a:p>
            <a:fld id="{4A568BCC-231F-BB46-8569-4D9A2DDA67CE}" type="slidenum">
              <a:rPr lang="en-US" smtClean="0"/>
              <a:t>‹#›</a:t>
            </a:fld>
            <a:endParaRPr lang="en-US"/>
          </a:p>
        </p:txBody>
      </p:sp>
    </p:spTree>
    <p:extLst>
      <p:ext uri="{BB962C8B-B14F-4D97-AF65-F5344CB8AC3E}">
        <p14:creationId xmlns:p14="http://schemas.microsoft.com/office/powerpoint/2010/main" val="2593096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025B15-4419-61E3-B9DA-31BFD6EA2E9E}"/>
              </a:ext>
            </a:extLst>
          </p:cNvPr>
          <p:cNvSpPr>
            <a:spLocks noGrp="1"/>
          </p:cNvSpPr>
          <p:nvPr>
            <p:ph type="dt" sz="half" idx="10"/>
          </p:nvPr>
        </p:nvSpPr>
        <p:spPr/>
        <p:txBody>
          <a:bodyPr/>
          <a:lstStyle/>
          <a:p>
            <a:fld id="{4005E180-5454-8246-B2BF-F72E0981505D}" type="datetimeFigureOut">
              <a:rPr lang="en-US" smtClean="0"/>
              <a:t>11/30/22</a:t>
            </a:fld>
            <a:endParaRPr lang="en-US"/>
          </a:p>
        </p:txBody>
      </p:sp>
      <p:sp>
        <p:nvSpPr>
          <p:cNvPr id="3" name="Footer Placeholder 2">
            <a:extLst>
              <a:ext uri="{FF2B5EF4-FFF2-40B4-BE49-F238E27FC236}">
                <a16:creationId xmlns:a16="http://schemas.microsoft.com/office/drawing/2014/main" id="{EAB94A24-5FA7-B0D2-1682-0E14AFEEDAE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A81BCCF-2390-EFB8-9141-0B7E79128FC7}"/>
              </a:ext>
            </a:extLst>
          </p:cNvPr>
          <p:cNvSpPr>
            <a:spLocks noGrp="1"/>
          </p:cNvSpPr>
          <p:nvPr>
            <p:ph type="sldNum" sz="quarter" idx="12"/>
          </p:nvPr>
        </p:nvSpPr>
        <p:spPr/>
        <p:txBody>
          <a:bodyPr/>
          <a:lstStyle/>
          <a:p>
            <a:fld id="{4A568BCC-231F-BB46-8569-4D9A2DDA67CE}" type="slidenum">
              <a:rPr lang="en-US" smtClean="0"/>
              <a:t>‹#›</a:t>
            </a:fld>
            <a:endParaRPr lang="en-US"/>
          </a:p>
        </p:txBody>
      </p:sp>
    </p:spTree>
    <p:extLst>
      <p:ext uri="{BB962C8B-B14F-4D97-AF65-F5344CB8AC3E}">
        <p14:creationId xmlns:p14="http://schemas.microsoft.com/office/powerpoint/2010/main" val="2226445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CD8B2-F40D-C927-55FB-6DECAA3B21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7324BB7-9F08-46C4-4BFE-45DCD394AA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86B669A-9FC7-33B2-5D9C-B912BEB0CF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8AD7EA-87C9-D043-F7AA-370F52CC414D}"/>
              </a:ext>
            </a:extLst>
          </p:cNvPr>
          <p:cNvSpPr>
            <a:spLocks noGrp="1"/>
          </p:cNvSpPr>
          <p:nvPr>
            <p:ph type="dt" sz="half" idx="10"/>
          </p:nvPr>
        </p:nvSpPr>
        <p:spPr/>
        <p:txBody>
          <a:bodyPr/>
          <a:lstStyle/>
          <a:p>
            <a:fld id="{4005E180-5454-8246-B2BF-F72E0981505D}" type="datetimeFigureOut">
              <a:rPr lang="en-US" smtClean="0"/>
              <a:t>11/30/22</a:t>
            </a:fld>
            <a:endParaRPr lang="en-US"/>
          </a:p>
        </p:txBody>
      </p:sp>
      <p:sp>
        <p:nvSpPr>
          <p:cNvPr id="6" name="Footer Placeholder 5">
            <a:extLst>
              <a:ext uri="{FF2B5EF4-FFF2-40B4-BE49-F238E27FC236}">
                <a16:creationId xmlns:a16="http://schemas.microsoft.com/office/drawing/2014/main" id="{9C53F986-E279-C984-5997-87DB73295E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54B055-B4BC-775F-6A0E-EDCF9E2F00DD}"/>
              </a:ext>
            </a:extLst>
          </p:cNvPr>
          <p:cNvSpPr>
            <a:spLocks noGrp="1"/>
          </p:cNvSpPr>
          <p:nvPr>
            <p:ph type="sldNum" sz="quarter" idx="12"/>
          </p:nvPr>
        </p:nvSpPr>
        <p:spPr/>
        <p:txBody>
          <a:bodyPr/>
          <a:lstStyle/>
          <a:p>
            <a:fld id="{4A568BCC-231F-BB46-8569-4D9A2DDA67CE}" type="slidenum">
              <a:rPr lang="en-US" smtClean="0"/>
              <a:t>‹#›</a:t>
            </a:fld>
            <a:endParaRPr lang="en-US"/>
          </a:p>
        </p:txBody>
      </p:sp>
    </p:spTree>
    <p:extLst>
      <p:ext uri="{BB962C8B-B14F-4D97-AF65-F5344CB8AC3E}">
        <p14:creationId xmlns:p14="http://schemas.microsoft.com/office/powerpoint/2010/main" val="2164801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D5312-8410-A758-F64D-1A260D4C9B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B354296-1690-CBB4-4E19-538C2255C4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5109008-D2A3-A543-EA6A-E9F0FF1E8A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FA6798-BF2E-E7E8-9C40-BD411F412BB7}"/>
              </a:ext>
            </a:extLst>
          </p:cNvPr>
          <p:cNvSpPr>
            <a:spLocks noGrp="1"/>
          </p:cNvSpPr>
          <p:nvPr>
            <p:ph type="dt" sz="half" idx="10"/>
          </p:nvPr>
        </p:nvSpPr>
        <p:spPr/>
        <p:txBody>
          <a:bodyPr/>
          <a:lstStyle/>
          <a:p>
            <a:fld id="{4005E180-5454-8246-B2BF-F72E0981505D}" type="datetimeFigureOut">
              <a:rPr lang="en-US" smtClean="0"/>
              <a:t>11/30/22</a:t>
            </a:fld>
            <a:endParaRPr lang="en-US"/>
          </a:p>
        </p:txBody>
      </p:sp>
      <p:sp>
        <p:nvSpPr>
          <p:cNvPr id="6" name="Footer Placeholder 5">
            <a:extLst>
              <a:ext uri="{FF2B5EF4-FFF2-40B4-BE49-F238E27FC236}">
                <a16:creationId xmlns:a16="http://schemas.microsoft.com/office/drawing/2014/main" id="{AB29BA86-7226-8D99-6067-53D732A717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21B4C4-5C8B-36E7-3ED1-EC92269F060B}"/>
              </a:ext>
            </a:extLst>
          </p:cNvPr>
          <p:cNvSpPr>
            <a:spLocks noGrp="1"/>
          </p:cNvSpPr>
          <p:nvPr>
            <p:ph type="sldNum" sz="quarter" idx="12"/>
          </p:nvPr>
        </p:nvSpPr>
        <p:spPr/>
        <p:txBody>
          <a:bodyPr/>
          <a:lstStyle/>
          <a:p>
            <a:fld id="{4A568BCC-231F-BB46-8569-4D9A2DDA67CE}" type="slidenum">
              <a:rPr lang="en-US" smtClean="0"/>
              <a:t>‹#›</a:t>
            </a:fld>
            <a:endParaRPr lang="en-US"/>
          </a:p>
        </p:txBody>
      </p:sp>
    </p:spTree>
    <p:extLst>
      <p:ext uri="{BB962C8B-B14F-4D97-AF65-F5344CB8AC3E}">
        <p14:creationId xmlns:p14="http://schemas.microsoft.com/office/powerpoint/2010/main" val="2166823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2142384-5166-1D52-89C7-EF6AE4806B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3922ECF-F489-6B71-1A0E-074500EEEB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DE6B1C-35A0-CA4A-5755-CE63026796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05E180-5454-8246-B2BF-F72E0981505D}" type="datetimeFigureOut">
              <a:rPr lang="en-US" smtClean="0"/>
              <a:t>11/30/22</a:t>
            </a:fld>
            <a:endParaRPr lang="en-US"/>
          </a:p>
        </p:txBody>
      </p:sp>
      <p:sp>
        <p:nvSpPr>
          <p:cNvPr id="5" name="Footer Placeholder 4">
            <a:extLst>
              <a:ext uri="{FF2B5EF4-FFF2-40B4-BE49-F238E27FC236}">
                <a16:creationId xmlns:a16="http://schemas.microsoft.com/office/drawing/2014/main" id="{E5E5B435-5571-DFDD-0586-C1B8C475D9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2BBCF76-5B78-9996-07FC-4D8AF805FB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568BCC-231F-BB46-8569-4D9A2DDA67CE}" type="slidenum">
              <a:rPr lang="en-US" smtClean="0"/>
              <a:t>‹#›</a:t>
            </a:fld>
            <a:endParaRPr lang="en-US"/>
          </a:p>
        </p:txBody>
      </p:sp>
    </p:spTree>
    <p:extLst>
      <p:ext uri="{BB962C8B-B14F-4D97-AF65-F5344CB8AC3E}">
        <p14:creationId xmlns:p14="http://schemas.microsoft.com/office/powerpoint/2010/main" val="452998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DB5-B9FD-20FF-9A86-CFACB5247D4C}"/>
              </a:ext>
            </a:extLst>
          </p:cNvPr>
          <p:cNvSpPr>
            <a:spLocks noGrp="1"/>
          </p:cNvSpPr>
          <p:nvPr>
            <p:ph type="ctrTitle"/>
          </p:nvPr>
        </p:nvSpPr>
        <p:spPr>
          <a:xfrm>
            <a:off x="1524000" y="0"/>
            <a:ext cx="9144000" cy="958685"/>
          </a:xfrm>
        </p:spPr>
        <p:txBody>
          <a:bodyPr/>
          <a:lstStyle/>
          <a:p>
            <a:r>
              <a:rPr lang="en-US" u="sng" dirty="0"/>
              <a:t>SOM Lecture Committee</a:t>
            </a:r>
          </a:p>
        </p:txBody>
      </p:sp>
      <p:sp>
        <p:nvSpPr>
          <p:cNvPr id="3" name="Subtitle 2">
            <a:extLst>
              <a:ext uri="{FF2B5EF4-FFF2-40B4-BE49-F238E27FC236}">
                <a16:creationId xmlns:a16="http://schemas.microsoft.com/office/drawing/2014/main" id="{0921F7CD-AABD-7757-A4EC-502102C6F4C4}"/>
              </a:ext>
            </a:extLst>
          </p:cNvPr>
          <p:cNvSpPr>
            <a:spLocks noGrp="1"/>
          </p:cNvSpPr>
          <p:nvPr>
            <p:ph type="subTitle" idx="1"/>
          </p:nvPr>
        </p:nvSpPr>
        <p:spPr>
          <a:xfrm>
            <a:off x="1702676" y="1888851"/>
            <a:ext cx="9144000" cy="4186127"/>
          </a:xfrm>
        </p:spPr>
        <p:txBody>
          <a:bodyPr>
            <a:normAutofit/>
          </a:bodyPr>
          <a:lstStyle/>
          <a:p>
            <a:pPr algn="l"/>
            <a:r>
              <a:rPr lang="en-US" dirty="0"/>
              <a:t>David Buchner, Chair		Dept of Genetics		2024</a:t>
            </a:r>
          </a:p>
          <a:p>
            <a:pPr algn="l"/>
            <a:r>
              <a:rPr lang="en-US" dirty="0"/>
              <a:t>Drew Adams			Dept of Genetics		2023</a:t>
            </a:r>
          </a:p>
          <a:p>
            <a:pPr algn="l"/>
            <a:r>
              <a:rPr lang="en-US" dirty="0"/>
              <a:t>Neil Greenspan		Dept of Pathology		2025</a:t>
            </a:r>
          </a:p>
          <a:p>
            <a:pPr algn="l"/>
            <a:r>
              <a:rPr lang="en-US" dirty="0"/>
              <a:t>Pratima </a:t>
            </a:r>
            <a:r>
              <a:rPr lang="en-US" dirty="0" err="1"/>
              <a:t>Sood</a:t>
            </a:r>
            <a:r>
              <a:rPr lang="en-US" dirty="0"/>
              <a:t>			Dept of Medicine-VA		2024</a:t>
            </a:r>
          </a:p>
          <a:p>
            <a:pPr algn="l"/>
            <a:r>
              <a:rPr lang="en-US" dirty="0" err="1"/>
              <a:t>Sichun</a:t>
            </a:r>
            <a:r>
              <a:rPr lang="en-US" dirty="0"/>
              <a:t> Yang			Dept of Nutrition		2023</a:t>
            </a:r>
          </a:p>
          <a:p>
            <a:pPr algn="l"/>
            <a:endParaRPr lang="en-US" dirty="0"/>
          </a:p>
          <a:p>
            <a:pPr algn="l"/>
            <a:endParaRPr lang="en-US" dirty="0"/>
          </a:p>
          <a:p>
            <a:r>
              <a:rPr lang="en-US" dirty="0"/>
              <a:t>Presentation to the Faculty Council, Dec 2022</a:t>
            </a:r>
          </a:p>
        </p:txBody>
      </p:sp>
    </p:spTree>
    <p:extLst>
      <p:ext uri="{BB962C8B-B14F-4D97-AF65-F5344CB8AC3E}">
        <p14:creationId xmlns:p14="http://schemas.microsoft.com/office/powerpoint/2010/main" val="2524268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ADCEF-F84B-642C-5B49-D15F94BA24B0}"/>
              </a:ext>
            </a:extLst>
          </p:cNvPr>
          <p:cNvSpPr>
            <a:spLocks noGrp="1"/>
          </p:cNvSpPr>
          <p:nvPr>
            <p:ph type="title"/>
          </p:nvPr>
        </p:nvSpPr>
        <p:spPr>
          <a:xfrm>
            <a:off x="838200" y="0"/>
            <a:ext cx="10515600" cy="1325563"/>
          </a:xfrm>
        </p:spPr>
        <p:txBody>
          <a:bodyPr>
            <a:normAutofit/>
          </a:bodyPr>
          <a:lstStyle/>
          <a:p>
            <a:pPr algn="ctr"/>
            <a:r>
              <a:rPr lang="en-US" b="1" u="sng" dirty="0">
                <a:effectLst/>
                <a:latin typeface="Arial" panose="020B0604020202020204" pitchFamily="34" charset="0"/>
                <a:ea typeface="Times New Roman" panose="02020603050405020304" pitchFamily="18" charset="0"/>
                <a:cs typeface="Arial" panose="020B0604020202020204" pitchFamily="34" charset="0"/>
              </a:rPr>
              <a:t>Louis A. Bloomfield Memorial Lecture</a:t>
            </a:r>
            <a:endParaRPr lang="en-US" u="sng"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720E1C33-6E96-C018-A90F-2CE10EB23825}"/>
              </a:ext>
            </a:extLst>
          </p:cNvPr>
          <p:cNvSpPr>
            <a:spLocks noGrp="1"/>
          </p:cNvSpPr>
          <p:nvPr>
            <p:ph idx="1"/>
          </p:nvPr>
        </p:nvSpPr>
        <p:spPr>
          <a:xfrm>
            <a:off x="0" y="1325564"/>
            <a:ext cx="12192000" cy="5532436"/>
          </a:xfrm>
        </p:spPr>
        <p:txBody>
          <a:bodyPr>
            <a:normAutofit/>
          </a:bodyPr>
          <a:lstStyle/>
          <a:p>
            <a:pPr marL="0" marR="0" indent="0">
              <a:lnSpc>
                <a:spcPct val="100000"/>
              </a:lnSpc>
              <a:spcBef>
                <a:spcPts val="0"/>
              </a:spcBef>
              <a:spcAft>
                <a:spcPts val="800"/>
              </a:spcAft>
              <a:buNone/>
            </a:pPr>
            <a:r>
              <a:rPr lang="en-US" sz="1800" dirty="0">
                <a:effectLst/>
                <a:latin typeface="Arial" panose="020B0604020202020204" pitchFamily="34" charset="0"/>
                <a:ea typeface="Times New Roman" panose="02020603050405020304" pitchFamily="18" charset="0"/>
                <a:cs typeface="Arial" panose="020B0604020202020204" pitchFamily="34" charset="0"/>
              </a:rPr>
              <a:t>“Provide lectures in Greater Cleveland by distinguished medical Scientists and scholars”</a:t>
            </a:r>
          </a:p>
          <a:p>
            <a:pPr marL="0" marR="0">
              <a:lnSpc>
                <a:spcPct val="100000"/>
              </a:lnSpc>
              <a:spcBef>
                <a:spcPts val="0"/>
              </a:spcBef>
              <a:spcAft>
                <a:spcPts val="800"/>
              </a:spcAft>
            </a:pP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marR="0" indent="0">
              <a:lnSpc>
                <a:spcPct val="100000"/>
              </a:lnSpc>
              <a:spcBef>
                <a:spcPts val="0"/>
              </a:spcBef>
              <a:spcAft>
                <a:spcPts val="800"/>
              </a:spcAft>
              <a:buNone/>
            </a:pPr>
            <a:r>
              <a:rPr lang="en-US" sz="1800" b="1" dirty="0">
                <a:effectLst/>
                <a:latin typeface="Arial" panose="020B0604020202020204" pitchFamily="34" charset="0"/>
                <a:ea typeface="Times New Roman" panose="02020603050405020304" pitchFamily="18" charset="0"/>
                <a:cs typeface="Arial" panose="020B0604020202020204" pitchFamily="34" charset="0"/>
              </a:rPr>
              <a:t>2022:</a:t>
            </a:r>
            <a:r>
              <a:rPr lang="en-US" sz="1800" dirty="0">
                <a:effectLst/>
                <a:latin typeface="Arial" panose="020B0604020202020204" pitchFamily="34" charset="0"/>
                <a:ea typeface="Times New Roman" panose="02020603050405020304" pitchFamily="18" charset="0"/>
                <a:cs typeface="Arial" panose="020B0604020202020204" pitchFamily="34" charset="0"/>
              </a:rPr>
              <a:t> The Bloomfield lecture fund was used to support a lecture and visit by Dr. Jeff Friedman from HHMI and The Rockefeller University on 9/21/22. Dr. Friedman is best known for the discovery of Leptin and the mechanism by which leptin regulates appetite. Dr. Friedman has been recognized by many awards including the </a:t>
            </a:r>
            <a:r>
              <a:rPr lang="en-US" sz="1800" dirty="0">
                <a:effectLst/>
                <a:latin typeface="Arial" panose="020B0604020202020204" pitchFamily="34" charset="0"/>
                <a:ea typeface="Calibri" panose="020F0502020204030204" pitchFamily="34" charset="0"/>
                <a:cs typeface="Arial" panose="020B0604020202020204" pitchFamily="34" charset="0"/>
              </a:rPr>
              <a:t>Breakthrough Prize in Life Sciences, Wolf Prize in Medicine, Lasker Award, Harrington Prize for Innovation in Medicine, and Shaw Prize for Life Sciences and Medicine.</a:t>
            </a:r>
          </a:p>
          <a:p>
            <a:pPr marL="0" marR="0">
              <a:lnSpc>
                <a:spcPct val="100000"/>
              </a:lnSpc>
              <a:spcBef>
                <a:spcPts val="0"/>
              </a:spcBef>
              <a:spcAft>
                <a:spcPts val="800"/>
              </a:spcAft>
            </a:pP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marR="0" indent="0">
              <a:lnSpc>
                <a:spcPct val="100000"/>
              </a:lnSpc>
              <a:spcBef>
                <a:spcPts val="0"/>
              </a:spcBef>
              <a:spcAft>
                <a:spcPts val="800"/>
              </a:spcAft>
              <a:buNone/>
            </a:pPr>
            <a:r>
              <a:rPr lang="en-US" sz="1800" b="1" dirty="0">
                <a:effectLst/>
                <a:latin typeface="Arial" panose="020B0604020202020204" pitchFamily="34" charset="0"/>
                <a:ea typeface="Times New Roman" panose="02020603050405020304" pitchFamily="18" charset="0"/>
                <a:cs typeface="Arial" panose="020B0604020202020204" pitchFamily="34" charset="0"/>
              </a:rPr>
              <a:t>2023:</a:t>
            </a:r>
            <a:r>
              <a:rPr lang="en-US" sz="1800" dirty="0">
                <a:effectLst/>
                <a:latin typeface="Arial" panose="020B0604020202020204" pitchFamily="34" charset="0"/>
                <a:ea typeface="Times New Roman" panose="02020603050405020304" pitchFamily="18" charset="0"/>
                <a:cs typeface="Arial" panose="020B0604020202020204" pitchFamily="34" charset="0"/>
              </a:rPr>
              <a:t> The Bloomfield lecture fund will be used to support a lecture and visit by Dr. Tom </a:t>
            </a:r>
            <a:r>
              <a:rPr lang="en-US" sz="1800" dirty="0" err="1">
                <a:effectLst/>
                <a:latin typeface="Arial" panose="020B0604020202020204" pitchFamily="34" charset="0"/>
                <a:ea typeface="Times New Roman" panose="02020603050405020304" pitchFamily="18" charset="0"/>
                <a:cs typeface="Arial" panose="020B0604020202020204" pitchFamily="34" charset="0"/>
              </a:rPr>
              <a:t>Sudhof</a:t>
            </a:r>
            <a:r>
              <a:rPr lang="en-US" sz="1800" dirty="0">
                <a:effectLst/>
                <a:latin typeface="Arial" panose="020B0604020202020204" pitchFamily="34" charset="0"/>
                <a:ea typeface="Times New Roman" panose="02020603050405020304" pitchFamily="18" charset="0"/>
                <a:cs typeface="Arial" panose="020B0604020202020204" pitchFamily="34" charset="0"/>
              </a:rPr>
              <a:t> from HHMI and Stanford University on 3/13/23. Dr. </a:t>
            </a:r>
            <a:r>
              <a:rPr lang="en-US" sz="1800" dirty="0" err="1">
                <a:effectLst/>
                <a:latin typeface="Arial" panose="020B0604020202020204" pitchFamily="34" charset="0"/>
                <a:ea typeface="Times New Roman" panose="02020603050405020304" pitchFamily="18" charset="0"/>
                <a:cs typeface="Arial" panose="020B0604020202020204" pitchFamily="34" charset="0"/>
              </a:rPr>
              <a:t>Sudhof</a:t>
            </a:r>
            <a:r>
              <a:rPr lang="en-US" sz="1800" dirty="0">
                <a:effectLst/>
                <a:latin typeface="Arial" panose="020B0604020202020204" pitchFamily="34" charset="0"/>
                <a:ea typeface="Times New Roman" panose="02020603050405020304" pitchFamily="18" charset="0"/>
                <a:cs typeface="Arial" panose="020B0604020202020204" pitchFamily="34" charset="0"/>
              </a:rPr>
              <a:t> is best known for his work on neurotransmitter release and synaptic transmission for which he was awarded the Lasker Award and the Nobel Prize.  </a:t>
            </a:r>
          </a:p>
          <a:p>
            <a:pPr marL="0" marR="0" indent="0">
              <a:lnSpc>
                <a:spcPct val="100000"/>
              </a:lnSpc>
              <a:spcBef>
                <a:spcPts val="0"/>
              </a:spcBef>
              <a:spcAft>
                <a:spcPts val="800"/>
              </a:spcAft>
              <a:buNone/>
            </a:pP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0000"/>
              </a:lnSpc>
              <a:spcBef>
                <a:spcPts val="0"/>
              </a:spcBef>
              <a:spcAft>
                <a:spcPts val="8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In addition to the lectures, the SOM Lecture Committee was able to reconnect with many members of the Bloomfield family, including 5 of the grandchildren of Louis Bloomfield. One member of the family was able to attend the 2022 lecture in person and other members were able to view the lecture via zoom. The date for the 2023 lecture has been shared with the family so that they can continue to attend future lectures and reinvigorate their relationship with CWRU.  </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a:lnSpc>
                <a:spcPct val="100000"/>
              </a:lnSpc>
            </a:pP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296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BC214-A940-48A5-1614-E71A4E36C91B}"/>
              </a:ext>
            </a:extLst>
          </p:cNvPr>
          <p:cNvSpPr>
            <a:spLocks noGrp="1"/>
          </p:cNvSpPr>
          <p:nvPr>
            <p:ph type="title"/>
          </p:nvPr>
        </p:nvSpPr>
        <p:spPr>
          <a:xfrm>
            <a:off x="838200" y="18255"/>
            <a:ext cx="10515600" cy="1325563"/>
          </a:xfrm>
        </p:spPr>
        <p:txBody>
          <a:bodyPr>
            <a:normAutofit/>
          </a:bodyPr>
          <a:lstStyle/>
          <a:p>
            <a:pPr algn="ctr"/>
            <a:r>
              <a:rPr lang="en-US" b="1" u="sng" dirty="0">
                <a:effectLst/>
                <a:latin typeface="Arial" panose="020B0604020202020204" pitchFamily="34" charset="0"/>
                <a:ea typeface="Times New Roman" panose="02020603050405020304" pitchFamily="18" charset="0"/>
                <a:cs typeface="Arial" panose="020B0604020202020204" pitchFamily="34" charset="0"/>
              </a:rPr>
              <a:t>H.M. Hanna Lecture Fund</a:t>
            </a:r>
            <a:endParaRPr lang="en-US" b="1" u="sng"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28800CA-6106-D089-5182-2CA38D6A6C70}"/>
              </a:ext>
            </a:extLst>
          </p:cNvPr>
          <p:cNvSpPr>
            <a:spLocks noGrp="1"/>
          </p:cNvSpPr>
          <p:nvPr>
            <p:ph idx="1"/>
          </p:nvPr>
        </p:nvSpPr>
        <p:spPr>
          <a:xfrm>
            <a:off x="0" y="1343818"/>
            <a:ext cx="12192000" cy="4833145"/>
          </a:xfrm>
        </p:spPr>
        <p:txBody>
          <a:bodyPr/>
          <a:lstStyle/>
          <a:p>
            <a:pPr marL="0" marR="0" indent="0">
              <a:lnSpc>
                <a:spcPct val="100000"/>
              </a:lnSpc>
              <a:spcBef>
                <a:spcPts val="0"/>
              </a:spcBef>
              <a:spcAft>
                <a:spcPts val="800"/>
              </a:spcAft>
              <a:buNone/>
            </a:pPr>
            <a:r>
              <a:rPr lang="en-US" sz="1800" dirty="0">
                <a:effectLst/>
                <a:latin typeface="Arial" panose="020B0604020202020204" pitchFamily="34" charset="0"/>
                <a:ea typeface="Times New Roman" panose="02020603050405020304" pitchFamily="18" charset="0"/>
                <a:cs typeface="Arial" panose="020B0604020202020204" pitchFamily="34" charset="0"/>
              </a:rPr>
              <a:t>Lecture from “distinguished foreign visitors so that they might be attracted here to give lectures in the medical sciences”</a:t>
            </a:r>
          </a:p>
          <a:p>
            <a:pPr marL="0" marR="0">
              <a:lnSpc>
                <a:spcPct val="100000"/>
              </a:lnSpc>
              <a:spcBef>
                <a:spcPts val="0"/>
              </a:spcBef>
              <a:spcAft>
                <a:spcPts val="800"/>
              </a:spcAft>
            </a:pP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marR="0" indent="0">
              <a:lnSpc>
                <a:spcPct val="100000"/>
              </a:lnSpc>
              <a:spcBef>
                <a:spcPts val="0"/>
              </a:spcBef>
              <a:spcAft>
                <a:spcPts val="800"/>
              </a:spcAft>
              <a:buNone/>
            </a:pPr>
            <a:r>
              <a:rPr lang="en-US" sz="1800" b="1" dirty="0">
                <a:effectLst/>
                <a:latin typeface="Arial" panose="020B0604020202020204" pitchFamily="34" charset="0"/>
                <a:ea typeface="Times New Roman" panose="02020603050405020304" pitchFamily="18" charset="0"/>
                <a:cs typeface="Arial" panose="020B0604020202020204" pitchFamily="34" charset="0"/>
              </a:rPr>
              <a:t>2022:</a:t>
            </a:r>
            <a:r>
              <a:rPr lang="en-US" sz="1800" dirty="0">
                <a:effectLst/>
                <a:latin typeface="Arial" panose="020B0604020202020204" pitchFamily="34" charset="0"/>
                <a:ea typeface="Times New Roman" panose="02020603050405020304" pitchFamily="18" charset="0"/>
                <a:cs typeface="Arial" panose="020B0604020202020204" pitchFamily="34" charset="0"/>
              </a:rPr>
              <a:t> The Hanna fund was used to support a zoom lecture by Dr. Benjamin Lewin on 2/9/22. Dr. Lewin founded the journal </a:t>
            </a:r>
            <a:r>
              <a:rPr lang="en-US" sz="1800" i="1" dirty="0">
                <a:effectLst/>
                <a:latin typeface="Arial" panose="020B0604020202020204" pitchFamily="34" charset="0"/>
                <a:ea typeface="Times New Roman" panose="02020603050405020304" pitchFamily="18" charset="0"/>
                <a:cs typeface="Arial" panose="020B0604020202020204" pitchFamily="34" charset="0"/>
              </a:rPr>
              <a:t>Cell</a:t>
            </a:r>
            <a:r>
              <a:rPr lang="en-US" sz="1800" dirty="0">
                <a:effectLst/>
                <a:latin typeface="Arial" panose="020B0604020202020204" pitchFamily="34" charset="0"/>
                <a:ea typeface="Times New Roman" panose="02020603050405020304" pitchFamily="18" charset="0"/>
                <a:cs typeface="Arial" panose="020B0604020202020204" pitchFamily="34" charset="0"/>
              </a:rPr>
              <a:t> and wrote a definitive textbook in the field of genetics titled </a:t>
            </a:r>
            <a:r>
              <a:rPr lang="en-US" sz="1800" i="1" dirty="0">
                <a:effectLst/>
                <a:latin typeface="Arial" panose="020B0604020202020204" pitchFamily="34" charset="0"/>
                <a:ea typeface="Times New Roman" panose="02020603050405020304" pitchFamily="18" charset="0"/>
                <a:cs typeface="Arial" panose="020B0604020202020204" pitchFamily="34" charset="0"/>
              </a:rPr>
              <a:t>GENES</a:t>
            </a:r>
            <a:r>
              <a:rPr lang="en-US" sz="1800" dirty="0">
                <a:effectLst/>
                <a:latin typeface="Arial" panose="020B0604020202020204" pitchFamily="34" charset="0"/>
                <a:ea typeface="Times New Roman" panose="02020603050405020304" pitchFamily="18" charset="0"/>
                <a:cs typeface="Arial" panose="020B0604020202020204" pitchFamily="34" charset="0"/>
              </a:rPr>
              <a:t>.  </a:t>
            </a:r>
          </a:p>
          <a:p>
            <a:pPr marL="0" marR="0">
              <a:lnSpc>
                <a:spcPct val="100000"/>
              </a:lnSpc>
              <a:spcBef>
                <a:spcPts val="0"/>
              </a:spcBef>
              <a:spcAft>
                <a:spcPts val="800"/>
              </a:spcAft>
            </a:pP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marR="0" indent="0">
              <a:lnSpc>
                <a:spcPct val="100000"/>
              </a:lnSpc>
              <a:spcBef>
                <a:spcPts val="0"/>
              </a:spcBef>
              <a:spcAft>
                <a:spcPts val="800"/>
              </a:spcAft>
              <a:buNone/>
            </a:pPr>
            <a:r>
              <a:rPr lang="en-US" sz="1800" b="1" dirty="0">
                <a:effectLst/>
                <a:latin typeface="Arial" panose="020B0604020202020204" pitchFamily="34" charset="0"/>
                <a:ea typeface="Times New Roman" panose="02020603050405020304" pitchFamily="18" charset="0"/>
                <a:cs typeface="Arial" panose="020B0604020202020204" pitchFamily="34" charset="0"/>
              </a:rPr>
              <a:t>2023:</a:t>
            </a:r>
            <a:r>
              <a:rPr lang="en-US" sz="1800" dirty="0">
                <a:effectLst/>
                <a:latin typeface="Arial" panose="020B0604020202020204" pitchFamily="34" charset="0"/>
                <a:ea typeface="Times New Roman" panose="02020603050405020304" pitchFamily="18" charset="0"/>
                <a:cs typeface="Arial" panose="020B0604020202020204" pitchFamily="34" charset="0"/>
              </a:rPr>
              <a:t> Plans are in the works for a symposium focused on chemical biology. </a:t>
            </a:r>
          </a:p>
          <a:p>
            <a:pPr marL="0" marR="0" indent="0">
              <a:lnSpc>
                <a:spcPct val="100000"/>
              </a:lnSpc>
              <a:spcBef>
                <a:spcPts val="0"/>
              </a:spcBef>
              <a:spcAft>
                <a:spcPts val="800"/>
              </a:spcAft>
              <a:buNone/>
            </a:pPr>
            <a:r>
              <a:rPr lang="en-US" sz="1800" dirty="0">
                <a:latin typeface="Arial" panose="020B0604020202020204" pitchFamily="34" charset="0"/>
                <a:ea typeface="Calibri" panose="020F0502020204030204" pitchFamily="34" charset="0"/>
                <a:cs typeface="Arial" panose="020B0604020202020204" pitchFamily="34" charset="0"/>
              </a:rPr>
              <a:t>		- Committed speakers to date: Damian Young (Baylor)</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a:lnSpc>
                <a:spcPct val="100000"/>
              </a:lnSpc>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6655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73AAA-ECED-0405-0A81-146FA29A5FE7}"/>
              </a:ext>
            </a:extLst>
          </p:cNvPr>
          <p:cNvSpPr>
            <a:spLocks noGrp="1"/>
          </p:cNvSpPr>
          <p:nvPr>
            <p:ph type="title"/>
          </p:nvPr>
        </p:nvSpPr>
        <p:spPr>
          <a:xfrm>
            <a:off x="0" y="0"/>
            <a:ext cx="12192000" cy="1325563"/>
          </a:xfrm>
        </p:spPr>
        <p:txBody>
          <a:bodyPr>
            <a:normAutofit/>
          </a:bodyPr>
          <a:lstStyle/>
          <a:p>
            <a:pPr algn="ctr"/>
            <a:r>
              <a:rPr lang="en-US" sz="3600" b="1" u="sng" dirty="0">
                <a:effectLst/>
                <a:latin typeface="Arial" panose="020B0604020202020204" pitchFamily="34" charset="0"/>
                <a:ea typeface="Times New Roman" panose="02020603050405020304" pitchFamily="18" charset="0"/>
                <a:cs typeface="Arial" panose="020B0604020202020204" pitchFamily="34" charset="0"/>
              </a:rPr>
              <a:t>Courtney Burton Frontiers of Medicine Lecture Fund</a:t>
            </a:r>
            <a:endParaRPr lang="en-US" sz="3600" u="sng"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82230E4-58C5-327E-2966-6CE6CB3AC562}"/>
              </a:ext>
            </a:extLst>
          </p:cNvPr>
          <p:cNvSpPr>
            <a:spLocks noGrp="1"/>
          </p:cNvSpPr>
          <p:nvPr>
            <p:ph idx="1"/>
          </p:nvPr>
        </p:nvSpPr>
        <p:spPr>
          <a:xfrm>
            <a:off x="0" y="1133062"/>
            <a:ext cx="12192000" cy="5724938"/>
          </a:xfrm>
        </p:spPr>
        <p:txBody>
          <a:bodyPr>
            <a:normAutofit lnSpcReduction="10000"/>
          </a:bodyPr>
          <a:lstStyle/>
          <a:p>
            <a:pPr marL="0" marR="0" indent="0">
              <a:lnSpc>
                <a:spcPct val="100000"/>
              </a:lnSpc>
              <a:spcBef>
                <a:spcPts val="0"/>
              </a:spcBef>
              <a:spcAft>
                <a:spcPts val="800"/>
              </a:spcAft>
              <a:buNone/>
            </a:pPr>
            <a:r>
              <a:rPr lang="en-US" sz="18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Support an annual lecture from “an outstanding individual who has achieved or been involved in the achievement of a significant advance in medicine or a closely related field”</a:t>
            </a:r>
          </a:p>
          <a:p>
            <a:pPr marL="0" marR="0" indent="0">
              <a:lnSpc>
                <a:spcPct val="100000"/>
              </a:lnSpc>
              <a:spcBef>
                <a:spcPts val="0"/>
              </a:spcBef>
              <a:spcAft>
                <a:spcPts val="800"/>
              </a:spcAft>
              <a:buNone/>
            </a:pP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marR="0" indent="0">
              <a:lnSpc>
                <a:spcPct val="100000"/>
              </a:lnSpc>
              <a:spcBef>
                <a:spcPts val="0"/>
              </a:spcBef>
              <a:spcAft>
                <a:spcPts val="800"/>
              </a:spcAft>
              <a:buNone/>
            </a:pPr>
            <a:r>
              <a:rPr lang="en-US" sz="1800" u="sng" dirty="0">
                <a:effectLst/>
                <a:latin typeface="Arial" panose="020B0604020202020204" pitchFamily="34" charset="0"/>
                <a:ea typeface="Times New Roman" panose="02020603050405020304" pitchFamily="18" charset="0"/>
                <a:cs typeface="Arial" panose="020B0604020202020204" pitchFamily="34" charset="0"/>
              </a:rPr>
              <a:t>2022:</a:t>
            </a:r>
            <a:r>
              <a:rPr lang="en-US" sz="1800" dirty="0">
                <a:effectLst/>
                <a:latin typeface="Arial" panose="020B0604020202020204" pitchFamily="34" charset="0"/>
                <a:ea typeface="Times New Roman" panose="02020603050405020304" pitchFamily="18" charset="0"/>
                <a:cs typeface="Arial" panose="020B0604020202020204" pitchFamily="34" charset="0"/>
              </a:rPr>
              <a:t> The Burton funds will be used to support a lecture by Dr. Geoffrey Greene from the University of Chicago. The 2022 lecture was postponed due to COVID given the preference for an in-person seminar. The lecture will now be held in April 2023. Dr Greene is best known for his studies into the mechanisms and therapeutics of breast and prostate cancer. Dr. Greene is a AAAS Fellow and has been recognized for his work by the Susan Komen foundation, the North American Menopausal Society, and the Endocrine Society.  </a:t>
            </a:r>
          </a:p>
          <a:p>
            <a:pPr marL="0" marR="0" indent="0">
              <a:lnSpc>
                <a:spcPct val="100000"/>
              </a:lnSpc>
              <a:spcBef>
                <a:spcPts val="0"/>
              </a:spcBef>
              <a:spcAft>
                <a:spcPts val="800"/>
              </a:spcAft>
              <a:buNone/>
            </a:pP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marR="0" indent="0">
              <a:lnSpc>
                <a:spcPct val="100000"/>
              </a:lnSpc>
              <a:spcBef>
                <a:spcPts val="0"/>
              </a:spcBef>
              <a:spcAft>
                <a:spcPts val="800"/>
              </a:spcAft>
              <a:buNone/>
            </a:pPr>
            <a:r>
              <a:rPr lang="en-US" sz="1800" u="sng" dirty="0">
                <a:effectLst/>
                <a:latin typeface="Arial" panose="020B0604020202020204" pitchFamily="34" charset="0"/>
                <a:ea typeface="Times New Roman" panose="02020603050405020304" pitchFamily="18" charset="0"/>
                <a:cs typeface="Arial" panose="020B0604020202020204" pitchFamily="34" charset="0"/>
              </a:rPr>
              <a:t>2023:</a:t>
            </a:r>
            <a:r>
              <a:rPr lang="en-US" sz="1800" dirty="0">
                <a:effectLst/>
                <a:latin typeface="Arial" panose="020B0604020202020204" pitchFamily="34" charset="0"/>
                <a:ea typeface="Times New Roman" panose="02020603050405020304" pitchFamily="18" charset="0"/>
                <a:cs typeface="Arial" panose="020B0604020202020204" pitchFamily="34" charset="0"/>
              </a:rPr>
              <a:t> Plans are in the works for a symposium celebrating the 20</a:t>
            </a:r>
            <a:r>
              <a:rPr lang="en-US" sz="1800" baseline="30000" dirty="0">
                <a:effectLst/>
                <a:latin typeface="Arial" panose="020B0604020202020204" pitchFamily="34" charset="0"/>
                <a:ea typeface="Times New Roman" panose="02020603050405020304" pitchFamily="18" charset="0"/>
                <a:cs typeface="Arial" panose="020B0604020202020204" pitchFamily="34" charset="0"/>
              </a:rPr>
              <a:t>th</a:t>
            </a:r>
            <a:r>
              <a:rPr lang="en-US" sz="1800" dirty="0">
                <a:effectLst/>
                <a:latin typeface="Arial" panose="020B0604020202020204" pitchFamily="34" charset="0"/>
                <a:ea typeface="Times New Roman" panose="02020603050405020304" pitchFamily="18" charset="0"/>
                <a:cs typeface="Arial" panose="020B0604020202020204" pitchFamily="34" charset="0"/>
              </a:rPr>
              <a:t> anniversary of the sequencing of the human genome in the fall of 2023. The symposium will be jointly hosted by CWRU and the Cleveland Museum of Natural History.</a:t>
            </a:r>
          </a:p>
          <a:p>
            <a:pPr lvl="2">
              <a:lnSpc>
                <a:spcPct val="100000"/>
              </a:lnSpc>
              <a:spcBef>
                <a:spcPts val="0"/>
              </a:spcBef>
              <a:spcAft>
                <a:spcPts val="800"/>
              </a:spcAft>
            </a:pPr>
            <a:r>
              <a:rPr lang="en-US" sz="1700" dirty="0">
                <a:effectLst/>
                <a:latin typeface="Arial" panose="020B0604020202020204" pitchFamily="34" charset="0"/>
                <a:ea typeface="Times New Roman" panose="02020603050405020304" pitchFamily="18" charset="0"/>
                <a:cs typeface="Arial" panose="020B0604020202020204" pitchFamily="34" charset="0"/>
              </a:rPr>
              <a:t>Confirmed </a:t>
            </a:r>
            <a:r>
              <a:rPr lang="en-US" sz="1700" dirty="0">
                <a:latin typeface="Arial" panose="020B0604020202020204" pitchFamily="34" charset="0"/>
                <a:ea typeface="Times New Roman" panose="02020603050405020304" pitchFamily="18" charset="0"/>
                <a:cs typeface="Arial" panose="020B0604020202020204" pitchFamily="34" charset="0"/>
              </a:rPr>
              <a:t>thus </a:t>
            </a:r>
            <a:r>
              <a:rPr lang="en-US" sz="1700" dirty="0">
                <a:effectLst/>
                <a:latin typeface="Arial" panose="020B0604020202020204" pitchFamily="34" charset="0"/>
                <a:ea typeface="Times New Roman" panose="02020603050405020304" pitchFamily="18" charset="0"/>
                <a:cs typeface="Arial" panose="020B0604020202020204" pitchFamily="34" charset="0"/>
              </a:rPr>
              <a:t>far: Sarah </a:t>
            </a:r>
            <a:r>
              <a:rPr lang="en-US" sz="1700" dirty="0" err="1">
                <a:effectLst/>
                <a:latin typeface="Arial" panose="020B0604020202020204" pitchFamily="34" charset="0"/>
                <a:ea typeface="Times New Roman" panose="02020603050405020304" pitchFamily="18" charset="0"/>
                <a:cs typeface="Arial" panose="020B0604020202020204" pitchFamily="34" charset="0"/>
              </a:rPr>
              <a:t>Tishkoff</a:t>
            </a:r>
            <a:r>
              <a:rPr lang="en-US" sz="1700" dirty="0">
                <a:latin typeface="Arial" panose="020B0604020202020204" pitchFamily="34" charset="0"/>
                <a:ea typeface="Times New Roman" panose="02020603050405020304" pitchFamily="18" charset="0"/>
                <a:cs typeface="Arial" panose="020B0604020202020204" pitchFamily="34" charset="0"/>
              </a:rPr>
              <a:t> (</a:t>
            </a:r>
            <a:r>
              <a:rPr lang="en-US" sz="1700" dirty="0">
                <a:effectLst/>
                <a:latin typeface="Arial" panose="020B0604020202020204" pitchFamily="34" charset="0"/>
                <a:ea typeface="Times New Roman" panose="02020603050405020304" pitchFamily="18" charset="0"/>
                <a:cs typeface="Arial" panose="020B0604020202020204" pitchFamily="34" charset="0"/>
              </a:rPr>
              <a:t>UPENN); </a:t>
            </a:r>
            <a:r>
              <a:rPr lang="en-US" sz="1700">
                <a:effectLst/>
                <a:latin typeface="Arial" panose="020B0604020202020204" pitchFamily="34" charset="0"/>
                <a:ea typeface="Times New Roman" panose="02020603050405020304" pitchFamily="18" charset="0"/>
                <a:cs typeface="Arial" panose="020B0604020202020204" pitchFamily="34" charset="0"/>
              </a:rPr>
              <a:t>Heidi Rehm</a:t>
            </a:r>
            <a:r>
              <a:rPr lang="en-US" sz="1700">
                <a:latin typeface="Arial" panose="020B0604020202020204" pitchFamily="34" charset="0"/>
                <a:ea typeface="Times New Roman" panose="02020603050405020304" pitchFamily="18" charset="0"/>
                <a:cs typeface="Arial" panose="020B0604020202020204" pitchFamily="34" charset="0"/>
              </a:rPr>
              <a:t> (</a:t>
            </a:r>
            <a:r>
              <a:rPr lang="en-US" sz="1700">
                <a:effectLst/>
                <a:latin typeface="Arial" panose="020B0604020202020204" pitchFamily="34" charset="0"/>
                <a:ea typeface="Times New Roman" panose="02020603050405020304" pitchFamily="18" charset="0"/>
                <a:cs typeface="Arial" panose="020B0604020202020204" pitchFamily="34" charset="0"/>
              </a:rPr>
              <a:t>Broad); David Goldstein (Actio</a:t>
            </a:r>
            <a:r>
              <a:rPr lang="en-US" sz="1700" dirty="0">
                <a:effectLst/>
                <a:latin typeface="Arial" panose="020B0604020202020204" pitchFamily="34" charset="0"/>
                <a:ea typeface="Times New Roman" panose="02020603050405020304" pitchFamily="18" charset="0"/>
                <a:cs typeface="Arial" panose="020B0604020202020204" pitchFamily="34" charset="0"/>
              </a:rPr>
              <a:t> Biosciences). Fall 2023</a:t>
            </a:r>
          </a:p>
          <a:p>
            <a:pPr marL="0" marR="0" indent="0">
              <a:lnSpc>
                <a:spcPct val="100000"/>
              </a:lnSpc>
              <a:spcBef>
                <a:spcPts val="0"/>
              </a:spcBef>
              <a:spcAft>
                <a:spcPts val="800"/>
              </a:spcAft>
              <a:buNone/>
            </a:pP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0000"/>
              </a:lnSpc>
              <a:spcBef>
                <a:spcPts val="0"/>
              </a:spcBef>
              <a:spcAft>
                <a:spcPts val="8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In addition to these lectures, funds were used from the Burton Fund to support a research symposium jointly organized by Drs. Mark Chance, Robert Kirsch, and Robert </a:t>
            </a:r>
            <a:r>
              <a:rPr lang="en-US" sz="1800" dirty="0" err="1">
                <a:effectLst/>
                <a:latin typeface="Arial" panose="020B0604020202020204" pitchFamily="34" charset="0"/>
                <a:ea typeface="Times New Roman" panose="02020603050405020304" pitchFamily="18" charset="0"/>
                <a:cs typeface="Arial" panose="020B0604020202020204" pitchFamily="34" charset="0"/>
              </a:rPr>
              <a:t>Bonomo</a:t>
            </a:r>
            <a:r>
              <a:rPr lang="en-US" sz="1800" dirty="0">
                <a:effectLst/>
                <a:latin typeface="Arial" panose="020B0604020202020204" pitchFamily="34" charset="0"/>
                <a:ea typeface="Times New Roman" panose="02020603050405020304" pitchFamily="18" charset="0"/>
                <a:cs typeface="Arial" panose="020B0604020202020204" pitchFamily="34" charset="0"/>
              </a:rPr>
              <a:t>. The symposium took place August 18-19, 2022 at CWRU. The focus of the symposium was Department of Defense Themed Biomedical Research. Matching funds were provided by the Center for Translational Science Collaborative and the Center for Proteomics and Bioinformatics. </a:t>
            </a:r>
            <a:endParaRPr lang="en-US" sz="1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745854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230</TotalTime>
  <Words>688</Words>
  <Application>Microsoft Macintosh PowerPoint</Application>
  <PresentationFormat>Widescreen</PresentationFormat>
  <Paragraphs>33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SOM Lecture Committee</vt:lpstr>
      <vt:lpstr>Louis A. Bloomfield Memorial Lecture</vt:lpstr>
      <vt:lpstr>H.M. Hanna Lecture Fund</vt:lpstr>
      <vt:lpstr>Courtney Burton Frontiers of Medicine Lecture Fund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 Lecture Committee</dc:title>
  <dc:creator>David Buchner</dc:creator>
  <cp:lastModifiedBy>David Buchner</cp:lastModifiedBy>
  <cp:revision>9</cp:revision>
  <dcterms:created xsi:type="dcterms:W3CDTF">2022-11-22T15:09:36Z</dcterms:created>
  <dcterms:modified xsi:type="dcterms:W3CDTF">2022-11-30T18:11:43Z</dcterms:modified>
</cp:coreProperties>
</file>