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04AA4-0BF2-04F4-6A40-3015A3195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0A9F2-EBF3-729B-F65E-8845F4907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3A41-CCB4-2455-8F16-E2470B1B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D0439-FC43-3418-FE8B-92B1EEEF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51FC1-2F33-4353-B26D-ADD4B9BB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5EB8-7092-D87F-1BB8-6C0E3C5F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C5975-1FCB-FC97-7B1D-3B56098C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D8392-D254-1DA5-C965-B53F5170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9351-F1E3-CD10-FDC3-07AEE8A9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F237-FD07-0163-89CC-8E5DA93E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3D5F91-E7BE-1C36-451F-AC65CF30F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7F97D-B337-A473-F134-013A06075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47205-6433-AD9B-11CD-09AE2FEB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56E71-6B87-FB1D-BA75-201ED980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40DB0-129E-D39C-1EE2-A5CAD54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0525-56F8-7C1B-8645-A81E9ADD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25B18-FB88-0C01-3C94-F5B27E9E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5B951-56EB-6679-1955-B19D6A8F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6D9A9-1571-2313-25EB-E903854C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F099F-1842-B903-9A58-2726E9DE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2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15B9-DD0D-29C0-1DA8-ADF5CCFA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5E1DE-E00D-715D-AF26-EF37E3EF2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F073E-B063-3FE4-5C41-2AAAD903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75B5-A2E8-50CB-18E9-AC484C013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54BBD-8424-8AFD-7005-133A7D88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3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59F-95DA-1606-3CEA-33103962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EC2C-94E5-737B-36D3-209988044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91EFC-47CB-EC4E-6EDB-E62C6022F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2070A-133C-373C-EDF4-ED1A4668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2FE0B-5CA5-D171-2B18-E5C122CE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87A0B-D0F5-3B5B-4F0B-88C3AD8F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5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6EA6E-B690-E852-52D3-1BD6D02F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1C33D-6035-AB1C-445F-B1623835A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1EE8E-1A8C-526D-2761-E6F74A0B6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111C8-652D-2CD9-2C01-9EAF741E7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06C7D4-91DF-B43B-A763-13F564039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A83B8-189A-855C-A1D2-917E7D40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1932C-E23D-CEDD-7557-CEC28FAF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FFBEA-035B-86C2-5F99-39CF47031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90D4-63F9-38F1-C5BE-B2491391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384F9-50C3-C24E-EB1A-804CF2D72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85D36-94C2-1BA5-4EAB-850DC45D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D1E46-17EF-B0DD-BA02-782921FC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3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61ACD-6444-0971-083E-7EB45C30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C714C-12FD-8201-CF9F-53C1C31C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81BDE-BF73-A73A-717A-9F1CF6CF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B76E-20BE-DCE6-E319-569DF1C84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60DDD-04C8-1AA8-E3C0-F13FF71C7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8D319-1079-0305-8249-D506C0927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99FC8-60DD-10BE-3805-81F993F6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B46E4-8AB2-7BBE-CBB6-D3AEDE89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AFA93-7B7E-9272-A32D-AA448198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8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AD8B-1E22-107A-24C6-03B0D65C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242B7-513C-4AB1-D84F-4C97D4D94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E979C-28C0-DFAD-12B9-DFAC36B36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2DA90-4DA9-46CB-7EE7-94ACBA8E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57035-D73D-023C-62B0-7A45EE18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D1A76-0356-3BC7-AEAD-A44CBCFE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D570E-5A93-F889-DD63-87932F78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3F9B2-F4B5-62FB-D0AA-7E610BBC0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DB8CF-507E-CBF3-125F-A8B75B1DD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7B6F-1C8D-4483-84BC-02337BF8512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BA64-2794-177B-9BFD-BE065649E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AB412-965F-FBE2-DA85-9874F8981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DCF3-AB57-42F1-BBB6-22A8E30E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7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3F729E-CF1C-A431-BB9B-0D349267C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138112"/>
            <a:ext cx="5467350" cy="6581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83F6D5-B3CC-BD58-32EE-BB524105ED88}"/>
              </a:ext>
            </a:extLst>
          </p:cNvPr>
          <p:cNvSpPr txBox="1"/>
          <p:nvPr/>
        </p:nvSpPr>
        <p:spPr>
          <a:xfrm>
            <a:off x="7572895" y="1050977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E29A7-2AA3-1428-3728-F3E2CC2C2839}"/>
              </a:ext>
            </a:extLst>
          </p:cNvPr>
          <p:cNvSpPr txBox="1"/>
          <p:nvPr/>
        </p:nvSpPr>
        <p:spPr>
          <a:xfrm>
            <a:off x="5081847" y="1039091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6A77F2-184C-CAAC-4FEA-C445CCEFF8EC}"/>
              </a:ext>
            </a:extLst>
          </p:cNvPr>
          <p:cNvSpPr txBox="1"/>
          <p:nvPr/>
        </p:nvSpPr>
        <p:spPr>
          <a:xfrm>
            <a:off x="7572895" y="1841670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F407C-72B9-C48C-F1EC-3FCDC838A85A}"/>
              </a:ext>
            </a:extLst>
          </p:cNvPr>
          <p:cNvSpPr txBox="1"/>
          <p:nvPr/>
        </p:nvSpPr>
        <p:spPr>
          <a:xfrm>
            <a:off x="4364182" y="2676698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09168-6D7E-BC53-FD37-18686F27C416}"/>
              </a:ext>
            </a:extLst>
          </p:cNvPr>
          <p:cNvSpPr txBox="1"/>
          <p:nvPr/>
        </p:nvSpPr>
        <p:spPr>
          <a:xfrm>
            <a:off x="7697585" y="2676698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269877-AF6B-EE1E-7437-C1047700E2B8}"/>
              </a:ext>
            </a:extLst>
          </p:cNvPr>
          <p:cNvSpPr txBox="1"/>
          <p:nvPr/>
        </p:nvSpPr>
        <p:spPr>
          <a:xfrm>
            <a:off x="7572895" y="5106785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98CA1D-43B5-C83C-51A7-BD8C1C062464}"/>
              </a:ext>
            </a:extLst>
          </p:cNvPr>
          <p:cNvSpPr txBox="1"/>
          <p:nvPr/>
        </p:nvSpPr>
        <p:spPr>
          <a:xfrm>
            <a:off x="4619106" y="5106785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8E8F05-E4D0-753A-F464-987A7840B28E}"/>
              </a:ext>
            </a:extLst>
          </p:cNvPr>
          <p:cNvSpPr txBox="1"/>
          <p:nvPr/>
        </p:nvSpPr>
        <p:spPr>
          <a:xfrm>
            <a:off x="7431579" y="3511726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36BDA7-1BE1-1CA4-2062-28B1B6540C76}"/>
              </a:ext>
            </a:extLst>
          </p:cNvPr>
          <p:cNvSpPr txBox="1"/>
          <p:nvPr/>
        </p:nvSpPr>
        <p:spPr>
          <a:xfrm>
            <a:off x="4524461" y="2629468"/>
            <a:ext cx="5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CE363C-2EEE-224E-500B-BA1C1D3F5DCD}"/>
              </a:ext>
            </a:extLst>
          </p:cNvPr>
          <p:cNvSpPr txBox="1"/>
          <p:nvPr/>
        </p:nvSpPr>
        <p:spPr>
          <a:xfrm>
            <a:off x="7720708" y="5059556"/>
            <a:ext cx="5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3B8BED-6E1A-8460-4E09-8B8B91782D0D}"/>
              </a:ext>
            </a:extLst>
          </p:cNvPr>
          <p:cNvSpPr txBox="1"/>
          <p:nvPr/>
        </p:nvSpPr>
        <p:spPr>
          <a:xfrm>
            <a:off x="4760422" y="5059555"/>
            <a:ext cx="5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5C5CEC-37B5-8118-282D-91BA0C7ECD14}"/>
              </a:ext>
            </a:extLst>
          </p:cNvPr>
          <p:cNvSpPr txBox="1"/>
          <p:nvPr/>
        </p:nvSpPr>
        <p:spPr>
          <a:xfrm>
            <a:off x="9433733" y="1039091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1CA941-67E2-DEA9-DE3E-E815A37BCB35}"/>
              </a:ext>
            </a:extLst>
          </p:cNvPr>
          <p:cNvSpPr txBox="1"/>
          <p:nvPr/>
        </p:nvSpPr>
        <p:spPr>
          <a:xfrm>
            <a:off x="9475295" y="1605339"/>
            <a:ext cx="5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D932C9-A512-25F9-7223-6514CD32D38A}"/>
              </a:ext>
            </a:extLst>
          </p:cNvPr>
          <p:cNvSpPr txBox="1"/>
          <p:nvPr/>
        </p:nvSpPr>
        <p:spPr>
          <a:xfrm>
            <a:off x="9867207" y="1050977"/>
            <a:ext cx="1695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 CAPT</a:t>
            </a:r>
          </a:p>
          <a:p>
            <a:endParaRPr lang="en-US" dirty="0"/>
          </a:p>
          <a:p>
            <a:r>
              <a:rPr lang="en-US" dirty="0"/>
              <a:t>FCSC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4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102639-51B3-0424-51F5-9EB63D1ED54E}"/>
              </a:ext>
            </a:extLst>
          </p:cNvPr>
          <p:cNvSpPr txBox="1"/>
          <p:nvPr/>
        </p:nvSpPr>
        <p:spPr>
          <a:xfrm>
            <a:off x="781398" y="2277111"/>
            <a:ext cx="1056547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Ensure that practices across the five campuses remain compliant with Faculty Handbook and SOM Bylaws and are sufficient to capture and promote faculty activities.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7F6C2-5BDF-4511-ECC1-249F6D43962D}"/>
              </a:ext>
            </a:extLst>
          </p:cNvPr>
          <p:cNvSpPr txBox="1"/>
          <p:nvPr/>
        </p:nvSpPr>
        <p:spPr>
          <a:xfrm>
            <a:off x="752303" y="3593274"/>
            <a:ext cx="1046572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Provide recommendations on distinguishing and more explicitly defining the criteria for promotion versus award of tenure with attention to faculty diversity in academic medicine.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0CB01-BFF5-01D5-B4CC-5AE34EA125F9}"/>
              </a:ext>
            </a:extLst>
          </p:cNvPr>
          <p:cNvSpPr txBox="1"/>
          <p:nvPr/>
        </p:nvSpPr>
        <p:spPr>
          <a:xfrm>
            <a:off x="702426" y="4796444"/>
            <a:ext cx="105654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u="none" strike="noStrike" baseline="0" dirty="0">
                <a:latin typeface="Calibri Light" panose="020F0302020204030204" pitchFamily="34" charset="0"/>
              </a:rPr>
              <a:t>3. Make recommendations on the suﬃciency of the current standards and</a:t>
            </a:r>
          </a:p>
          <a:p>
            <a:pPr marR="1040"/>
            <a:r>
              <a:rPr lang="en-US" sz="2000" b="1" i="0" u="none" strike="noStrike" baseline="0" dirty="0">
                <a:latin typeface="Calibri Light" panose="020F0302020204030204" pitchFamily="34" charset="0"/>
              </a:rPr>
              <a:t>opportunities for improved processes and oﬀer guidance on considering information submitted in the optional COVID and DEI statements.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9C5DC8-DD43-9746-D231-0E83D71BF487}"/>
              </a:ext>
            </a:extLst>
          </p:cNvPr>
          <p:cNvSpPr txBox="1"/>
          <p:nvPr/>
        </p:nvSpPr>
        <p:spPr>
          <a:xfrm>
            <a:off x="3844637" y="856212"/>
            <a:ext cx="428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COMMITTEE CHARGE</a:t>
            </a:r>
          </a:p>
        </p:txBody>
      </p:sp>
    </p:spTree>
    <p:extLst>
      <p:ext uri="{BB962C8B-B14F-4D97-AF65-F5344CB8AC3E}">
        <p14:creationId xmlns:p14="http://schemas.microsoft.com/office/powerpoint/2010/main" val="210620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EFE585-AAC8-E9B2-5367-26BD57BDF502}"/>
              </a:ext>
            </a:extLst>
          </p:cNvPr>
          <p:cNvSpPr txBox="1"/>
          <p:nvPr/>
        </p:nvSpPr>
        <p:spPr>
          <a:xfrm>
            <a:off x="4713317" y="507078"/>
            <a:ext cx="227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METHODOLOGY</a:t>
            </a:r>
          </a:p>
          <a:p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14DDD3-F3C2-4461-2E02-9CF450637930}"/>
              </a:ext>
            </a:extLst>
          </p:cNvPr>
          <p:cNvSpPr txBox="1"/>
          <p:nvPr/>
        </p:nvSpPr>
        <p:spPr>
          <a:xfrm>
            <a:off x="1421476" y="1025389"/>
            <a:ext cx="8861368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Monthly meetings January – December 2023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Committee reviewed following documents: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	CWRU Faculty Handbook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SOM Bylaws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SOM Bylaws Appendix I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Documents from Faculty Affairs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Examples of arms-length violations in external letters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CV template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Promotion and tenure success statistics provided to Faculty Council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	Letter of concerns from CCF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Committee queried Faculty Affairs representatives from ~ 20 peer institutions</a:t>
            </a:r>
          </a:p>
        </p:txBody>
      </p:sp>
    </p:spTree>
    <p:extLst>
      <p:ext uri="{BB962C8B-B14F-4D97-AF65-F5344CB8AC3E}">
        <p14:creationId xmlns:p14="http://schemas.microsoft.com/office/powerpoint/2010/main" val="292385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A06F17-F019-1538-BB50-7B3A29D3DDAB}"/>
              </a:ext>
            </a:extLst>
          </p:cNvPr>
          <p:cNvSpPr txBox="1"/>
          <p:nvPr/>
        </p:nvSpPr>
        <p:spPr>
          <a:xfrm>
            <a:off x="2184862" y="997357"/>
            <a:ext cx="782227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Committee met with: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SOM Dean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SOM Standing Committee on Bylaws</a:t>
            </a:r>
          </a:p>
          <a:p>
            <a:pPr>
              <a:lnSpc>
                <a:spcPct val="150000"/>
              </a:lnSpc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Committee representatives met with: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Recently promoted faculty from the four aﬃliate hospitals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Faculty Council Steering Committee</a:t>
            </a:r>
          </a:p>
          <a:p>
            <a:pPr marL="285750" marR="497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Chief Academic Oﬃcers and support staff from four hospital affiliates</a:t>
            </a:r>
          </a:p>
          <a:p>
            <a:pPr marL="285750" marR="497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Council of Basic Science Chairs</a:t>
            </a:r>
          </a:p>
          <a:p>
            <a:pPr marL="285750" marR="497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 SOM Standing Committee on Women and Minority Faculty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SOM Standing Committee on Medical 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sz="1800" b="0" i="0" u="none" strike="noStrike" baseline="0" dirty="0">
                <a:latin typeface="Calibri" panose="020F0502020204030204" pitchFamily="34" charset="0"/>
              </a:rPr>
              <a:t>CWRU and SOM DEI staﬀ</a:t>
            </a:r>
          </a:p>
          <a:p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2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FED5A-9F92-4822-E48F-47CE1AFFA791}"/>
              </a:ext>
            </a:extLst>
          </p:cNvPr>
          <p:cNvSpPr txBox="1"/>
          <p:nvPr/>
        </p:nvSpPr>
        <p:spPr>
          <a:xfrm>
            <a:off x="1321723" y="1396540"/>
            <a:ext cx="97092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Regional reputational requirement for promotion to associate professor in NTT track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Career track for faculty primarily engaged in clinical supervision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	Local versus regional reputation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	Definition of ‘part-time’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Appointment/promotion criteria for Instructor and Senior Instructor faculty positions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NTT 6-year reviews/improve communication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TT faculty engaged in medical education scholarship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Public and policy advocacy portfolio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Senior level appointments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2EC72-F604-59F5-E663-64E35DD08A4C}"/>
              </a:ext>
            </a:extLst>
          </p:cNvPr>
          <p:cNvSpPr txBox="1"/>
          <p:nvPr/>
        </p:nvSpPr>
        <p:spPr>
          <a:xfrm>
            <a:off x="2818016" y="465513"/>
            <a:ext cx="5403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Concerns/Committee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2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5333</TotalTime>
  <Words>306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Cathleen Carlin</dc:creator>
  <cp:lastModifiedBy>Cathleen Carlin</cp:lastModifiedBy>
  <cp:revision>3</cp:revision>
  <dcterms:created xsi:type="dcterms:W3CDTF">2024-03-14T20:59:14Z</dcterms:created>
  <dcterms:modified xsi:type="dcterms:W3CDTF">2024-03-18T13:52:41Z</dcterms:modified>
</cp:coreProperties>
</file>