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8"/>
  </p:notesMasterIdLst>
  <p:sldIdLst>
    <p:sldId id="256" r:id="rId3"/>
    <p:sldId id="275" r:id="rId4"/>
    <p:sldId id="276" r:id="rId5"/>
    <p:sldId id="277" r:id="rId6"/>
    <p:sldId id="278" r:id="rId7"/>
    <p:sldId id="284" r:id="rId8"/>
    <p:sldId id="293" r:id="rId9"/>
    <p:sldId id="292" r:id="rId10"/>
    <p:sldId id="285" r:id="rId11"/>
    <p:sldId id="286" r:id="rId12"/>
    <p:sldId id="287" r:id="rId13"/>
    <p:sldId id="288" r:id="rId14"/>
    <p:sldId id="290" r:id="rId15"/>
    <p:sldId id="291"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zella, Corinne" initials="BC" lastIdx="1" clrIdx="0">
    <p:extLst>
      <p:ext uri="{19B8F6BF-5375-455C-9EA6-DF929625EA0E}">
        <p15:presenceInfo xmlns:p15="http://schemas.microsoft.com/office/powerpoint/2012/main" userId="S-1-5-21-191044553-1107890727-1469997231-1276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304E"/>
    <a:srgbClr val="FFE699"/>
    <a:srgbClr val="0070C0"/>
    <a:srgbClr val="DEEBF7"/>
    <a:srgbClr val="FFC1C1"/>
    <a:srgbClr val="FFFFFF"/>
    <a:srgbClr val="1F4E79"/>
    <a:srgbClr val="015289"/>
    <a:srgbClr val="191919"/>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88" autoAdjust="0"/>
    <p:restoredTop sz="91429" autoAdjust="0"/>
  </p:normalViewPr>
  <p:slideViewPr>
    <p:cSldViewPr snapToGrid="0">
      <p:cViewPr varScale="1">
        <p:scale>
          <a:sx n="67" d="100"/>
          <a:sy n="67" d="100"/>
        </p:scale>
        <p:origin x="132"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544"/>
    </p:cViewPr>
  </p:sorterViewPr>
  <p:notesViewPr>
    <p:cSldViewPr snapToGrid="0">
      <p:cViewPr varScale="1">
        <p:scale>
          <a:sx n="100" d="100"/>
          <a:sy n="100" d="100"/>
        </p:scale>
        <p:origin x="3552"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7DCF18-B7FE-4B94-9EF0-3917B1D36F2D}" type="datetimeFigureOut">
              <a:rPr lang="en-US" smtClean="0"/>
              <a:t>5/20/2024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1BA57C-B760-4E73-8E5D-F18F2999EDCB}" type="slidenum">
              <a:rPr lang="en-US" smtClean="0"/>
              <a:t>‹#›</a:t>
            </a:fld>
            <a:endParaRPr lang="en-US"/>
          </a:p>
        </p:txBody>
      </p:sp>
    </p:spTree>
    <p:extLst>
      <p:ext uri="{BB962C8B-B14F-4D97-AF65-F5344CB8AC3E}">
        <p14:creationId xmlns:p14="http://schemas.microsoft.com/office/powerpoint/2010/main" val="4096593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Thanks for your willingness to watch this video that details</a:t>
            </a:r>
            <a:r>
              <a:rPr lang="en-US" baseline="0" dirty="0"/>
              <a:t> the requested approvals needed to move the recommendations of the M1-4 University Program task force forward. </a:t>
            </a:r>
            <a:endParaRPr lang="en-US" dirty="0"/>
          </a:p>
        </p:txBody>
      </p:sp>
      <p:sp>
        <p:nvSpPr>
          <p:cNvPr id="4" name="Slide Number Placeholder 3"/>
          <p:cNvSpPr>
            <a:spLocks noGrp="1"/>
          </p:cNvSpPr>
          <p:nvPr>
            <p:ph type="sldNum" sz="quarter" idx="10"/>
          </p:nvPr>
        </p:nvSpPr>
        <p:spPr/>
        <p:txBody>
          <a:bodyPr/>
          <a:lstStyle/>
          <a:p>
            <a:fld id="{B01BA57C-B760-4E73-8E5D-F18F2999EDCB}" type="slidenum">
              <a:rPr lang="en-US" smtClean="0"/>
              <a:t>1</a:t>
            </a:fld>
            <a:endParaRPr lang="en-US"/>
          </a:p>
        </p:txBody>
      </p:sp>
    </p:spTree>
    <p:extLst>
      <p:ext uri="{BB962C8B-B14F-4D97-AF65-F5344CB8AC3E}">
        <p14:creationId xmlns:p14="http://schemas.microsoft.com/office/powerpoint/2010/main" val="3399620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1BA57C-B760-4E73-8E5D-F18F2999EDCB}" type="slidenum">
              <a:rPr lang="en-US" smtClean="0"/>
              <a:t>15</a:t>
            </a:fld>
            <a:endParaRPr lang="en-US"/>
          </a:p>
        </p:txBody>
      </p:sp>
    </p:spTree>
    <p:extLst>
      <p:ext uri="{BB962C8B-B14F-4D97-AF65-F5344CB8AC3E}">
        <p14:creationId xmlns:p14="http://schemas.microsoft.com/office/powerpoint/2010/main" val="1342361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F57718B-CD4C-470E-9A51-1DA695A19BAE}"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4FE448-3702-4012-84DD-30D5E7618EB3}" type="slidenum">
              <a:rPr lang="en-US" smtClean="0"/>
              <a:t>‹#›</a:t>
            </a:fld>
            <a:endParaRPr lang="en-US"/>
          </a:p>
        </p:txBody>
      </p:sp>
    </p:spTree>
    <p:extLst>
      <p:ext uri="{BB962C8B-B14F-4D97-AF65-F5344CB8AC3E}">
        <p14:creationId xmlns:p14="http://schemas.microsoft.com/office/powerpoint/2010/main" val="3808761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57718B-CD4C-470E-9A51-1DA695A19BAE}"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4FE448-3702-4012-84DD-30D5E7618EB3}" type="slidenum">
              <a:rPr lang="en-US" smtClean="0"/>
              <a:t>‹#›</a:t>
            </a:fld>
            <a:endParaRPr lang="en-US"/>
          </a:p>
        </p:txBody>
      </p:sp>
    </p:spTree>
    <p:extLst>
      <p:ext uri="{BB962C8B-B14F-4D97-AF65-F5344CB8AC3E}">
        <p14:creationId xmlns:p14="http://schemas.microsoft.com/office/powerpoint/2010/main" val="4262336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57718B-CD4C-470E-9A51-1DA695A19BAE}"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4FE448-3702-4012-84DD-30D5E7618EB3}" type="slidenum">
              <a:rPr lang="en-US" smtClean="0"/>
              <a:t>‹#›</a:t>
            </a:fld>
            <a:endParaRPr lang="en-US"/>
          </a:p>
        </p:txBody>
      </p:sp>
    </p:spTree>
    <p:extLst>
      <p:ext uri="{BB962C8B-B14F-4D97-AF65-F5344CB8AC3E}">
        <p14:creationId xmlns:p14="http://schemas.microsoft.com/office/powerpoint/2010/main" val="5626518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19585447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09600" y="1600200"/>
            <a:ext cx="10972800" cy="39592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D5E65BD2-7942-8744-B566-1557C4599617}" type="datetime1">
              <a:rPr lang="en-US"/>
              <a:pPr>
                <a:defRPr/>
              </a:pPr>
              <a:t>5/20/2024</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1F42CA82-CE8A-3945-97B5-2024678BE2A5}" type="slidenum">
              <a:rPr lang="en-US"/>
              <a:pPr>
                <a:defRPr/>
              </a:pPr>
              <a:t>‹#›</a:t>
            </a:fld>
            <a:endParaRPr lang="en-US"/>
          </a:p>
        </p:txBody>
      </p:sp>
      <p:sp>
        <p:nvSpPr>
          <p:cNvPr id="7" name="Rectangle 6">
            <a:extLst>
              <a:ext uri="{FF2B5EF4-FFF2-40B4-BE49-F238E27FC236}">
                <a16:creationId xmlns:a16="http://schemas.microsoft.com/office/drawing/2014/main" id="{A55B81EE-BC60-FB43-A0CD-E447FF64F2CA}"/>
              </a:ext>
            </a:extLst>
          </p:cNvPr>
          <p:cNvSpPr/>
          <p:nvPr userDrawn="1"/>
        </p:nvSpPr>
        <p:spPr>
          <a:xfrm>
            <a:off x="0" y="5695950"/>
            <a:ext cx="6096000" cy="1162050"/>
          </a:xfrm>
          <a:prstGeom prst="rect">
            <a:avLst/>
          </a:prstGeom>
          <a:solidFill>
            <a:srgbClr val="00355F"/>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pic>
        <p:nvPicPr>
          <p:cNvPr id="9" name="Picture 8" descr="CWRU-SOM-white-rev-logo.eps">
            <a:extLst>
              <a:ext uri="{FF2B5EF4-FFF2-40B4-BE49-F238E27FC236}">
                <a16:creationId xmlns:a16="http://schemas.microsoft.com/office/drawing/2014/main" id="{D3930FE3-0DF0-3E44-B1C1-D3CA19763C9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8133" y="5961063"/>
            <a:ext cx="3422968" cy="651620"/>
          </a:xfrm>
          <a:prstGeom prst="rect">
            <a:avLst/>
          </a:prstGeom>
        </p:spPr>
      </p:pic>
    </p:spTree>
    <p:extLst>
      <p:ext uri="{BB962C8B-B14F-4D97-AF65-F5344CB8AC3E}">
        <p14:creationId xmlns:p14="http://schemas.microsoft.com/office/powerpoint/2010/main" val="10396624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277947"/>
            <a:ext cx="103632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4" y="2678907"/>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8226652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392136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392136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73446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3935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3935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770954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623737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41A09893-A9CC-104D-ADCA-0178CEFFF14E}" type="datetime1">
              <a:rPr lang="en-US"/>
              <a:pPr>
                <a:defRPr/>
              </a:pPr>
              <a:t>5/20/2024</a:t>
            </a:fld>
            <a:endParaRPr lang="en-US"/>
          </a:p>
        </p:txBody>
      </p:sp>
      <p:sp>
        <p:nvSpPr>
          <p:cNvPr id="5" name="Rectangle 4">
            <a:extLst>
              <a:ext uri="{FF2B5EF4-FFF2-40B4-BE49-F238E27FC236}">
                <a16:creationId xmlns:a16="http://schemas.microsoft.com/office/drawing/2014/main" id="{536EEABF-F738-8C46-8FE9-AAA21AB7EB48}"/>
              </a:ext>
            </a:extLst>
          </p:cNvPr>
          <p:cNvSpPr/>
          <p:nvPr userDrawn="1"/>
        </p:nvSpPr>
        <p:spPr>
          <a:xfrm>
            <a:off x="0" y="5695950"/>
            <a:ext cx="6096000" cy="1162050"/>
          </a:xfrm>
          <a:prstGeom prst="rect">
            <a:avLst/>
          </a:prstGeom>
          <a:solidFill>
            <a:srgbClr val="00355F"/>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pic>
        <p:nvPicPr>
          <p:cNvPr id="6" name="Picture 5" descr="CWRU-SOM-white-rev-logo.eps">
            <a:extLst>
              <a:ext uri="{FF2B5EF4-FFF2-40B4-BE49-F238E27FC236}">
                <a16:creationId xmlns:a16="http://schemas.microsoft.com/office/drawing/2014/main" id="{F68A2D4B-E906-C64A-8F96-64195FF6D3B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8133" y="5961063"/>
            <a:ext cx="3422968" cy="651620"/>
          </a:xfrm>
          <a:prstGeom prst="rect">
            <a:avLst/>
          </a:prstGeom>
        </p:spPr>
      </p:pic>
    </p:spTree>
    <p:extLst>
      <p:ext uri="{BB962C8B-B14F-4D97-AF65-F5344CB8AC3E}">
        <p14:creationId xmlns:p14="http://schemas.microsoft.com/office/powerpoint/2010/main" val="27898721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1564091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57718B-CD4C-470E-9A51-1DA695A19BAE}"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4FE448-3702-4012-84DD-30D5E7618EB3}" type="slidenum">
              <a:rPr lang="en-US" smtClean="0"/>
              <a:t>‹#›</a:t>
            </a:fld>
            <a:endParaRPr lang="en-US"/>
          </a:p>
        </p:txBody>
      </p:sp>
    </p:spTree>
    <p:extLst>
      <p:ext uri="{BB962C8B-B14F-4D97-AF65-F5344CB8AC3E}">
        <p14:creationId xmlns:p14="http://schemas.microsoft.com/office/powerpoint/2010/main" val="9070510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469669"/>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354869"/>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2389717" y="5036408"/>
            <a:ext cx="7315200" cy="5789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17585724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600201"/>
            <a:ext cx="10972800" cy="399170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6096703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27037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2703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40318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57718B-CD4C-470E-9A51-1DA695A19BAE}"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4FE448-3702-4012-84DD-30D5E7618EB3}" type="slidenum">
              <a:rPr lang="en-US" smtClean="0"/>
              <a:t>‹#›</a:t>
            </a:fld>
            <a:endParaRPr lang="en-US"/>
          </a:p>
        </p:txBody>
      </p:sp>
    </p:spTree>
    <p:extLst>
      <p:ext uri="{BB962C8B-B14F-4D97-AF65-F5344CB8AC3E}">
        <p14:creationId xmlns:p14="http://schemas.microsoft.com/office/powerpoint/2010/main" val="758209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F57718B-CD4C-470E-9A51-1DA695A19BAE}"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4FE448-3702-4012-84DD-30D5E7618EB3}" type="slidenum">
              <a:rPr lang="en-US" smtClean="0"/>
              <a:t>‹#›</a:t>
            </a:fld>
            <a:endParaRPr lang="en-US"/>
          </a:p>
        </p:txBody>
      </p:sp>
    </p:spTree>
    <p:extLst>
      <p:ext uri="{BB962C8B-B14F-4D97-AF65-F5344CB8AC3E}">
        <p14:creationId xmlns:p14="http://schemas.microsoft.com/office/powerpoint/2010/main" val="282616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F57718B-CD4C-470E-9A51-1DA695A19BAE}" type="datetimeFigureOut">
              <a:rPr lang="en-US" smtClean="0"/>
              <a:t>5/20/2024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4FE448-3702-4012-84DD-30D5E7618EB3}" type="slidenum">
              <a:rPr lang="en-US" smtClean="0"/>
              <a:t>‹#›</a:t>
            </a:fld>
            <a:endParaRPr lang="en-US"/>
          </a:p>
        </p:txBody>
      </p:sp>
    </p:spTree>
    <p:extLst>
      <p:ext uri="{BB962C8B-B14F-4D97-AF65-F5344CB8AC3E}">
        <p14:creationId xmlns:p14="http://schemas.microsoft.com/office/powerpoint/2010/main" val="3487409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F57718B-CD4C-470E-9A51-1DA695A19BAE}" type="datetimeFigureOut">
              <a:rPr lang="en-US" smtClean="0"/>
              <a:t>5/20/2024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4FE448-3702-4012-84DD-30D5E7618EB3}" type="slidenum">
              <a:rPr lang="en-US" smtClean="0"/>
              <a:t>‹#›</a:t>
            </a:fld>
            <a:endParaRPr lang="en-US"/>
          </a:p>
        </p:txBody>
      </p:sp>
    </p:spTree>
    <p:extLst>
      <p:ext uri="{BB962C8B-B14F-4D97-AF65-F5344CB8AC3E}">
        <p14:creationId xmlns:p14="http://schemas.microsoft.com/office/powerpoint/2010/main" val="2257944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57718B-CD4C-470E-9A51-1DA695A19BAE}" type="datetimeFigureOut">
              <a:rPr lang="en-US" smtClean="0"/>
              <a:t>5/20/2024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4FE448-3702-4012-84DD-30D5E7618EB3}" type="slidenum">
              <a:rPr lang="en-US" smtClean="0"/>
              <a:t>‹#›</a:t>
            </a:fld>
            <a:endParaRPr lang="en-US"/>
          </a:p>
        </p:txBody>
      </p:sp>
    </p:spTree>
    <p:extLst>
      <p:ext uri="{BB962C8B-B14F-4D97-AF65-F5344CB8AC3E}">
        <p14:creationId xmlns:p14="http://schemas.microsoft.com/office/powerpoint/2010/main" val="420564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F57718B-CD4C-470E-9A51-1DA695A19BAE}"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4FE448-3702-4012-84DD-30D5E7618EB3}" type="slidenum">
              <a:rPr lang="en-US" smtClean="0"/>
              <a:t>‹#›</a:t>
            </a:fld>
            <a:endParaRPr lang="en-US"/>
          </a:p>
        </p:txBody>
      </p:sp>
    </p:spTree>
    <p:extLst>
      <p:ext uri="{BB962C8B-B14F-4D97-AF65-F5344CB8AC3E}">
        <p14:creationId xmlns:p14="http://schemas.microsoft.com/office/powerpoint/2010/main" val="3032682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F57718B-CD4C-470E-9A51-1DA695A19BAE}"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4FE448-3702-4012-84DD-30D5E7618EB3}" type="slidenum">
              <a:rPr lang="en-US" smtClean="0"/>
              <a:t>‹#›</a:t>
            </a:fld>
            <a:endParaRPr lang="en-US"/>
          </a:p>
        </p:txBody>
      </p:sp>
    </p:spTree>
    <p:extLst>
      <p:ext uri="{BB962C8B-B14F-4D97-AF65-F5344CB8AC3E}">
        <p14:creationId xmlns:p14="http://schemas.microsoft.com/office/powerpoint/2010/main" val="4060808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57718B-CD4C-470E-9A51-1DA695A19BAE}" type="datetimeFigureOut">
              <a:rPr lang="en-US" smtClean="0"/>
              <a:t>5/20/2024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4FE448-3702-4012-84DD-30D5E7618EB3}" type="slidenum">
              <a:rPr lang="en-US" smtClean="0"/>
              <a:t>‹#›</a:t>
            </a:fld>
            <a:endParaRPr lang="en-US"/>
          </a:p>
        </p:txBody>
      </p:sp>
    </p:spTree>
    <p:extLst>
      <p:ext uri="{BB962C8B-B14F-4D97-AF65-F5344CB8AC3E}">
        <p14:creationId xmlns:p14="http://schemas.microsoft.com/office/powerpoint/2010/main" val="643825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a:p>
        </p:txBody>
      </p:sp>
      <p:sp>
        <p:nvSpPr>
          <p:cNvPr id="1027"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a:extLst>
              <a:ext uri="{FF2B5EF4-FFF2-40B4-BE49-F238E27FC236}">
                <a16:creationId xmlns:a16="http://schemas.microsoft.com/office/drawing/2014/main" id="{D119C7C6-9146-154A-9C13-859F37D42024}"/>
              </a:ext>
            </a:extLst>
          </p:cNvPr>
          <p:cNvSpPr/>
          <p:nvPr userDrawn="1"/>
        </p:nvSpPr>
        <p:spPr>
          <a:xfrm>
            <a:off x="0" y="5695950"/>
            <a:ext cx="6094307" cy="1162050"/>
          </a:xfrm>
          <a:prstGeom prst="rect">
            <a:avLst/>
          </a:prstGeom>
          <a:solidFill>
            <a:srgbClr val="00355F"/>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pic>
        <p:nvPicPr>
          <p:cNvPr id="8" name="Picture 7" descr="CWRU-SOM-white-rev-logo.eps">
            <a:extLst>
              <a:ext uri="{FF2B5EF4-FFF2-40B4-BE49-F238E27FC236}">
                <a16:creationId xmlns:a16="http://schemas.microsoft.com/office/drawing/2014/main" id="{67D7B81C-B093-3A48-84FC-75B95588FB03}"/>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28133" y="5961063"/>
            <a:ext cx="3422968" cy="651620"/>
          </a:xfrm>
          <a:prstGeom prst="rect">
            <a:avLst/>
          </a:prstGeom>
        </p:spPr>
      </p:pic>
      <p:pic>
        <p:nvPicPr>
          <p:cNvPr id="9" name="Picture 8" descr="Text&#10;&#10;Description automatically generated">
            <a:extLst>
              <a:ext uri="{FF2B5EF4-FFF2-40B4-BE49-F238E27FC236}">
                <a16:creationId xmlns:a16="http://schemas.microsoft.com/office/drawing/2014/main" id="{7FFC97F5-6792-2A41-A98F-D0B0913AE456}"/>
              </a:ext>
            </a:extLst>
          </p:cNvPr>
          <p:cNvPicPr>
            <a:picLocks noChangeAspect="1"/>
          </p:cNvPicPr>
          <p:nvPr userDrawn="1"/>
        </p:nvPicPr>
        <p:blipFill>
          <a:blip r:embed="rId14"/>
          <a:stretch>
            <a:fillRect/>
          </a:stretch>
        </p:blipFill>
        <p:spPr>
          <a:xfrm>
            <a:off x="6094307" y="5874123"/>
            <a:ext cx="6097693" cy="825500"/>
          </a:xfrm>
          <a:prstGeom prst="rect">
            <a:avLst/>
          </a:prstGeom>
        </p:spPr>
      </p:pic>
    </p:spTree>
    <p:extLst>
      <p:ext uri="{BB962C8B-B14F-4D97-AF65-F5344CB8AC3E}">
        <p14:creationId xmlns:p14="http://schemas.microsoft.com/office/powerpoint/2010/main" val="24315100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pitchFamily="-111" charset="-128"/>
          <a:cs typeface="ＭＳ Ｐゴシック" pitchFamily="-111" charset="-128"/>
        </a:defRPr>
      </a:lvl1pPr>
      <a:lvl2pPr algn="ctr" defTabSz="457200" rtl="0" eaLnBrk="1" fontAlgn="base" hangingPunct="1">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2pPr>
      <a:lvl3pPr algn="ctr" defTabSz="457200" rtl="0" eaLnBrk="1" fontAlgn="base" hangingPunct="1">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3pPr>
      <a:lvl4pPr algn="ctr" defTabSz="457200" rtl="0" eaLnBrk="1" fontAlgn="base" hangingPunct="1">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4pPr>
      <a:lvl5pPr algn="ctr" defTabSz="457200" rtl="0" eaLnBrk="1" fontAlgn="base" hangingPunct="1">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5pPr>
      <a:lvl6pPr marL="457200" algn="ctr" defTabSz="457200" rtl="0" eaLnBrk="1" fontAlgn="base" hangingPunct="1">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6pPr>
      <a:lvl7pPr marL="914400" algn="ctr" defTabSz="457200" rtl="0" eaLnBrk="1" fontAlgn="base" hangingPunct="1">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7pPr>
      <a:lvl8pPr marL="1371600" algn="ctr" defTabSz="457200" rtl="0" eaLnBrk="1" fontAlgn="base" hangingPunct="1">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8pPr>
      <a:lvl9pPr marL="1828800" algn="ctr" defTabSz="457200" rtl="0" eaLnBrk="1" fontAlgn="base" hangingPunct="1">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9pPr>
    </p:titleStyle>
    <p:bodyStyle>
      <a:lvl1pPr marL="342900" indent="-342900" algn="l" defTabSz="457200" rtl="0" eaLnBrk="1" fontAlgn="base" hangingPunct="1">
        <a:spcBef>
          <a:spcPct val="20000"/>
        </a:spcBef>
        <a:spcAft>
          <a:spcPct val="0"/>
        </a:spcAft>
        <a:buFont typeface="Arial" pitchFamily="-111" charset="0"/>
        <a:buChar char="•"/>
        <a:defRPr sz="3200" kern="1200">
          <a:solidFill>
            <a:schemeClr val="tx1"/>
          </a:solidFill>
          <a:latin typeface="+mn-lt"/>
          <a:ea typeface="ＭＳ Ｐゴシック" pitchFamily="-111" charset="-128"/>
          <a:cs typeface="ＭＳ Ｐゴシック" pitchFamily="-111" charset="-128"/>
        </a:defRPr>
      </a:lvl1pPr>
      <a:lvl2pPr marL="742950" indent="-285750" algn="l" defTabSz="457200" rtl="0" eaLnBrk="1" fontAlgn="base" hangingPunct="1">
        <a:spcBef>
          <a:spcPct val="20000"/>
        </a:spcBef>
        <a:spcAft>
          <a:spcPct val="0"/>
        </a:spcAft>
        <a:buFont typeface="Arial" pitchFamily="-111" charset="0"/>
        <a:buChar char="–"/>
        <a:defRPr sz="2800" kern="1200">
          <a:solidFill>
            <a:schemeClr val="tx1"/>
          </a:solidFill>
          <a:latin typeface="+mn-lt"/>
          <a:ea typeface="ＭＳ Ｐゴシック" pitchFamily="-111" charset="-128"/>
          <a:cs typeface="+mn-cs"/>
        </a:defRPr>
      </a:lvl2pPr>
      <a:lvl3pPr marL="1143000" indent="-228600" algn="l" defTabSz="457200" rtl="0" eaLnBrk="1" fontAlgn="base" hangingPunct="1">
        <a:spcBef>
          <a:spcPct val="20000"/>
        </a:spcBef>
        <a:spcAft>
          <a:spcPct val="0"/>
        </a:spcAft>
        <a:buFont typeface="Arial" pitchFamily="-111" charset="0"/>
        <a:buChar char="•"/>
        <a:defRPr sz="2400" kern="1200">
          <a:solidFill>
            <a:schemeClr val="tx1"/>
          </a:solidFill>
          <a:latin typeface="+mn-lt"/>
          <a:ea typeface="ＭＳ Ｐゴシック" pitchFamily="-111" charset="-128"/>
          <a:cs typeface="+mn-cs"/>
        </a:defRPr>
      </a:lvl3pPr>
      <a:lvl4pPr marL="1600200" indent="-228600" algn="l" defTabSz="457200" rtl="0" eaLnBrk="1" fontAlgn="base" hangingPunct="1">
        <a:spcBef>
          <a:spcPct val="20000"/>
        </a:spcBef>
        <a:spcAft>
          <a:spcPct val="0"/>
        </a:spcAft>
        <a:buFont typeface="Arial" pitchFamily="-111" charset="0"/>
        <a:buChar char="–"/>
        <a:defRPr sz="2000" kern="1200">
          <a:solidFill>
            <a:schemeClr val="tx1"/>
          </a:solidFill>
          <a:latin typeface="+mn-lt"/>
          <a:ea typeface="ＭＳ Ｐゴシック" pitchFamily="-111" charset="-128"/>
          <a:cs typeface="+mn-cs"/>
        </a:defRPr>
      </a:lvl4pPr>
      <a:lvl5pPr marL="2057400" indent="-228600" algn="l" defTabSz="457200" rtl="0" eaLnBrk="1" fontAlgn="base" hangingPunct="1">
        <a:spcBef>
          <a:spcPct val="20000"/>
        </a:spcBef>
        <a:spcAft>
          <a:spcPct val="0"/>
        </a:spcAft>
        <a:buFont typeface="Arial" pitchFamily="-111" charset="0"/>
        <a:buChar char="»"/>
        <a:defRPr sz="2000" kern="1200">
          <a:solidFill>
            <a:schemeClr val="tx1"/>
          </a:solidFill>
          <a:latin typeface="+mn-lt"/>
          <a:ea typeface="ＭＳ Ｐゴシック" pitchFamily="-11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5855855"/>
            <a:ext cx="12192000" cy="1002145"/>
          </a:xfrm>
          <a:prstGeom prst="rect">
            <a:avLst/>
          </a:prstGeom>
          <a:solidFill>
            <a:srgbClr val="0A304E"/>
          </a:solidFill>
          <a:ln>
            <a:solidFill>
              <a:srgbClr val="0A30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2" descr="Case Western Reserve University est 182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269" y="6110621"/>
            <a:ext cx="3128019" cy="50048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E84A236C-A95F-EB43-9C1E-BF593A31126B}"/>
              </a:ext>
            </a:extLst>
          </p:cNvPr>
          <p:cNvSpPr txBox="1"/>
          <p:nvPr/>
        </p:nvSpPr>
        <p:spPr>
          <a:xfrm>
            <a:off x="3615393" y="1183808"/>
            <a:ext cx="4961230" cy="1323439"/>
          </a:xfrm>
          <a:prstGeom prst="rect">
            <a:avLst/>
          </a:prstGeom>
          <a:noFill/>
        </p:spPr>
        <p:txBody>
          <a:bodyPr wrap="none" rtlCol="0">
            <a:spAutoFit/>
          </a:bodyPr>
          <a:lstStyle/>
          <a:p>
            <a:pPr algn="ctr"/>
            <a:r>
              <a:rPr lang="en-US" sz="4000" u="sng" dirty="0" smtClean="0"/>
              <a:t>Faculty Counsel Report</a:t>
            </a:r>
          </a:p>
          <a:p>
            <a:pPr algn="ctr"/>
            <a:r>
              <a:rPr lang="en-US" sz="4000" u="sng" dirty="0" smtClean="0"/>
              <a:t>CME</a:t>
            </a:r>
            <a:endParaRPr lang="en-US" sz="4000" u="sng" dirty="0"/>
          </a:p>
        </p:txBody>
      </p:sp>
      <p:sp>
        <p:nvSpPr>
          <p:cNvPr id="11" name="TextBox 10">
            <a:extLst>
              <a:ext uri="{FF2B5EF4-FFF2-40B4-BE49-F238E27FC236}">
                <a16:creationId xmlns:a16="http://schemas.microsoft.com/office/drawing/2014/main" id="{874668F3-DDCB-6A40-B00E-09255789CF67}"/>
              </a:ext>
            </a:extLst>
          </p:cNvPr>
          <p:cNvSpPr txBox="1"/>
          <p:nvPr/>
        </p:nvSpPr>
        <p:spPr>
          <a:xfrm>
            <a:off x="3859866" y="4135492"/>
            <a:ext cx="4340291" cy="1015663"/>
          </a:xfrm>
          <a:prstGeom prst="rect">
            <a:avLst/>
          </a:prstGeom>
          <a:noFill/>
        </p:spPr>
        <p:txBody>
          <a:bodyPr wrap="none" rtlCol="0">
            <a:spAutoFit/>
          </a:bodyPr>
          <a:lstStyle/>
          <a:p>
            <a:pPr algn="ctr"/>
            <a:r>
              <a:rPr lang="en-US" sz="2400" dirty="0"/>
              <a:t>Committee on Medical Education</a:t>
            </a:r>
          </a:p>
          <a:p>
            <a:pPr algn="ctr"/>
            <a:r>
              <a:rPr lang="en-US" dirty="0"/>
              <a:t>Corinne Bazella MD</a:t>
            </a:r>
          </a:p>
          <a:p>
            <a:pPr algn="ctr"/>
            <a:r>
              <a:rPr lang="en-US" dirty="0" smtClean="0"/>
              <a:t>May, </a:t>
            </a:r>
            <a:r>
              <a:rPr lang="en-US" dirty="0" smtClean="0"/>
              <a:t>2024</a:t>
            </a:r>
            <a:endParaRPr lang="en-US" dirty="0"/>
          </a:p>
        </p:txBody>
      </p:sp>
    </p:spTree>
    <p:extLst>
      <p:ext uri="{BB962C8B-B14F-4D97-AF65-F5344CB8AC3E}">
        <p14:creationId xmlns:p14="http://schemas.microsoft.com/office/powerpoint/2010/main" val="2872312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Membership Article </a:t>
            </a:r>
            <a:r>
              <a:rPr lang="en-US" dirty="0" smtClean="0"/>
              <a:t>2.6b</a:t>
            </a:r>
            <a:endParaRPr lang="en-US" dirty="0"/>
          </a:p>
        </p:txBody>
      </p:sp>
      <p:sp>
        <p:nvSpPr>
          <p:cNvPr id="3" name="Content Placeholder 2"/>
          <p:cNvSpPr>
            <a:spLocks noGrp="1"/>
          </p:cNvSpPr>
          <p:nvPr>
            <p:ph idx="1"/>
          </p:nvPr>
        </p:nvSpPr>
        <p:spPr/>
        <p:txBody>
          <a:bodyPr/>
          <a:lstStyle/>
          <a:p>
            <a:pPr marL="0" indent="0">
              <a:buNone/>
            </a:pPr>
            <a:r>
              <a:rPr lang="en-US" sz="2000" dirty="0"/>
              <a:t>Voting:</a:t>
            </a:r>
          </a:p>
          <a:p>
            <a:pPr marL="0" indent="0">
              <a:buNone/>
            </a:pPr>
            <a:r>
              <a:rPr lang="en-US" sz="2000" dirty="0"/>
              <a:t>13 Elected Voting members</a:t>
            </a:r>
          </a:p>
          <a:p>
            <a:pPr marL="0" indent="0">
              <a:buNone/>
            </a:pPr>
            <a:r>
              <a:rPr lang="en-US" sz="2000" dirty="0"/>
              <a:t>1 Chair of CME voting member</a:t>
            </a:r>
          </a:p>
          <a:p>
            <a:pPr marL="0" indent="0">
              <a:buNone/>
            </a:pPr>
            <a:r>
              <a:rPr lang="en-US" sz="2000" dirty="0"/>
              <a:t>4 Student votes</a:t>
            </a:r>
          </a:p>
          <a:p>
            <a:pPr marL="0" indent="0">
              <a:buNone/>
            </a:pPr>
            <a:r>
              <a:rPr lang="en-US" sz="2000" dirty="0"/>
              <a:t>2 appointed faculty members</a:t>
            </a:r>
          </a:p>
          <a:p>
            <a:pPr marL="0" indent="0">
              <a:buNone/>
            </a:pPr>
            <a:r>
              <a:rPr lang="en-US" sz="2000" dirty="0"/>
              <a:t>1 </a:t>
            </a:r>
            <a:r>
              <a:rPr lang="en-US" sz="2000" dirty="0" smtClean="0"/>
              <a:t>Associate </a:t>
            </a:r>
            <a:r>
              <a:rPr lang="en-US" sz="2000" dirty="0"/>
              <a:t>Dean DEI</a:t>
            </a:r>
          </a:p>
          <a:p>
            <a:pPr marL="0" indent="0">
              <a:buNone/>
            </a:pPr>
            <a:r>
              <a:rPr lang="en-US" sz="2000" dirty="0"/>
              <a:t>2 </a:t>
            </a:r>
            <a:r>
              <a:rPr lang="en-US" sz="2000" dirty="0" smtClean="0"/>
              <a:t>Associate Deans </a:t>
            </a:r>
            <a:r>
              <a:rPr lang="en-US" sz="2000" dirty="0"/>
              <a:t>Curriculum</a:t>
            </a:r>
          </a:p>
          <a:p>
            <a:pPr marL="0" indent="0">
              <a:buNone/>
            </a:pPr>
            <a:r>
              <a:rPr lang="en-US" sz="2000" dirty="0"/>
              <a:t>2 Society Dean/CP</a:t>
            </a:r>
          </a:p>
          <a:p>
            <a:pPr marL="0" indent="0">
              <a:buNone/>
            </a:pPr>
            <a:endParaRPr lang="en-US" sz="2000" dirty="0"/>
          </a:p>
          <a:p>
            <a:pPr marL="0" indent="0">
              <a:buNone/>
            </a:pPr>
            <a:r>
              <a:rPr lang="en-US" sz="2000" dirty="0"/>
              <a:t>Total 25 Voting Members- 13 Elected members are 52% in compliance with </a:t>
            </a:r>
            <a:r>
              <a:rPr lang="en-US" sz="2000" dirty="0" smtClean="0"/>
              <a:t>Article </a:t>
            </a:r>
            <a:r>
              <a:rPr lang="en-US" sz="2000" dirty="0"/>
              <a:t>2.6b </a:t>
            </a:r>
          </a:p>
        </p:txBody>
      </p:sp>
    </p:spTree>
    <p:extLst>
      <p:ext uri="{BB962C8B-B14F-4D97-AF65-F5344CB8AC3E}">
        <p14:creationId xmlns:p14="http://schemas.microsoft.com/office/powerpoint/2010/main" val="2567715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Bylaws</a:t>
            </a:r>
            <a:endParaRPr lang="en-US" dirty="0"/>
          </a:p>
        </p:txBody>
      </p:sp>
      <p:sp>
        <p:nvSpPr>
          <p:cNvPr id="3" name="Content Placeholder 2"/>
          <p:cNvSpPr>
            <a:spLocks noGrp="1"/>
          </p:cNvSpPr>
          <p:nvPr>
            <p:ph idx="1"/>
          </p:nvPr>
        </p:nvSpPr>
        <p:spPr>
          <a:xfrm>
            <a:off x="513347" y="1273259"/>
            <a:ext cx="10972800" cy="3959225"/>
          </a:xfrm>
        </p:spPr>
        <p:txBody>
          <a:bodyPr/>
          <a:lstStyle/>
          <a:p>
            <a:r>
              <a:rPr lang="en-US" dirty="0" smtClean="0"/>
              <a:t>Article 2.6d Standing </a:t>
            </a:r>
            <a:r>
              <a:rPr lang="en-US" dirty="0"/>
              <a:t>committees may include members holding the office of assistant, associate, or vice dean, as long as their number does not exceed 25% of the membership. The exception to this rule is the Committee on Medical Education, which may include members holding the office of assistant, associate, or vice dean, as long as Faculty of Medicine Bylaws 8 Approved by the Faculty Senate 1/30/18 their numbers do not exceed 40% of the membership.</a:t>
            </a:r>
          </a:p>
        </p:txBody>
      </p:sp>
    </p:spTree>
    <p:extLst>
      <p:ext uri="{BB962C8B-B14F-4D97-AF65-F5344CB8AC3E}">
        <p14:creationId xmlns:p14="http://schemas.microsoft.com/office/powerpoint/2010/main" val="3455238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Membership Article 2.6d</a:t>
            </a:r>
            <a:endParaRPr lang="en-US" dirty="0"/>
          </a:p>
        </p:txBody>
      </p:sp>
      <p:sp>
        <p:nvSpPr>
          <p:cNvPr id="3" name="Content Placeholder 2"/>
          <p:cNvSpPr>
            <a:spLocks noGrp="1"/>
          </p:cNvSpPr>
          <p:nvPr>
            <p:ph sz="half" idx="1"/>
          </p:nvPr>
        </p:nvSpPr>
        <p:spPr/>
        <p:txBody>
          <a:bodyPr/>
          <a:lstStyle/>
          <a:p>
            <a:pPr marL="0" indent="0">
              <a:buNone/>
            </a:pPr>
            <a:r>
              <a:rPr lang="en-US" sz="1600" dirty="0"/>
              <a:t>Membership:</a:t>
            </a:r>
          </a:p>
          <a:p>
            <a:pPr marL="0" indent="0">
              <a:buNone/>
            </a:pPr>
            <a:r>
              <a:rPr lang="en-US" sz="1600" dirty="0"/>
              <a:t>1 CME Chair</a:t>
            </a:r>
          </a:p>
          <a:p>
            <a:pPr marL="0" indent="0">
              <a:buNone/>
            </a:pPr>
            <a:r>
              <a:rPr lang="en-US" sz="1600" dirty="0"/>
              <a:t>13 Elected Faculty Members</a:t>
            </a:r>
          </a:p>
          <a:p>
            <a:pPr marL="0" indent="0">
              <a:buNone/>
            </a:pPr>
            <a:r>
              <a:rPr lang="en-US" sz="1600" dirty="0"/>
              <a:t>2 Appointed Faculty Members</a:t>
            </a:r>
          </a:p>
          <a:p>
            <a:pPr marL="0" indent="0">
              <a:buNone/>
            </a:pPr>
            <a:r>
              <a:rPr lang="en-US" sz="1600" dirty="0"/>
              <a:t>4 </a:t>
            </a:r>
            <a:r>
              <a:rPr lang="en-US" sz="1600" dirty="0" smtClean="0"/>
              <a:t>Student votes</a:t>
            </a:r>
            <a:endParaRPr lang="en-US" sz="1600" dirty="0"/>
          </a:p>
          <a:p>
            <a:pPr marL="0" indent="0">
              <a:buNone/>
            </a:pPr>
            <a:r>
              <a:rPr lang="en-US" sz="1600" dirty="0"/>
              <a:t>2 Associate Deans for Curriculum</a:t>
            </a:r>
          </a:p>
          <a:p>
            <a:pPr marL="0" indent="0">
              <a:buNone/>
            </a:pPr>
            <a:r>
              <a:rPr lang="en-US" sz="1600" dirty="0"/>
              <a:t>1 </a:t>
            </a:r>
            <a:r>
              <a:rPr lang="en-US" sz="1600" dirty="0" smtClean="0"/>
              <a:t>Vice Dean for Medical Education</a:t>
            </a:r>
            <a:endParaRPr lang="en-US" sz="1600" dirty="0"/>
          </a:p>
          <a:p>
            <a:pPr marL="0" indent="0">
              <a:buNone/>
            </a:pPr>
            <a:r>
              <a:rPr lang="en-US" sz="1600" dirty="0"/>
              <a:t>1 Executive </a:t>
            </a:r>
            <a:r>
              <a:rPr lang="en-US" sz="1600" dirty="0" smtClean="0"/>
              <a:t>Dean for CP</a:t>
            </a:r>
            <a:endParaRPr lang="en-US" sz="1600" dirty="0"/>
          </a:p>
          <a:p>
            <a:pPr marL="0" indent="0">
              <a:buNone/>
            </a:pPr>
            <a:r>
              <a:rPr lang="en-US" sz="1600" dirty="0"/>
              <a:t>2 Basic Science </a:t>
            </a:r>
            <a:r>
              <a:rPr lang="en-US" sz="1600" dirty="0" smtClean="0"/>
              <a:t>Deans (CP/UP)</a:t>
            </a:r>
            <a:endParaRPr lang="en-US" sz="1600" dirty="0"/>
          </a:p>
          <a:p>
            <a:pPr marL="0" indent="0">
              <a:buNone/>
            </a:pPr>
            <a:r>
              <a:rPr lang="en-US" sz="1600" dirty="0"/>
              <a:t>1 </a:t>
            </a:r>
            <a:r>
              <a:rPr lang="en-US" sz="1600" dirty="0" smtClean="0"/>
              <a:t>Associate </a:t>
            </a:r>
            <a:r>
              <a:rPr lang="en-US" sz="1600" dirty="0"/>
              <a:t>Dean GME</a:t>
            </a:r>
          </a:p>
          <a:p>
            <a:pPr marL="0" indent="0">
              <a:buNone/>
            </a:pPr>
            <a:r>
              <a:rPr lang="en-US" sz="1600" dirty="0"/>
              <a:t>2 </a:t>
            </a:r>
            <a:r>
              <a:rPr lang="en-US" sz="1600" dirty="0" smtClean="0"/>
              <a:t>Assistant </a:t>
            </a:r>
            <a:r>
              <a:rPr lang="en-US" sz="1600" dirty="0"/>
              <a:t>Deans for Clinical Education</a:t>
            </a:r>
          </a:p>
          <a:p>
            <a:pPr marL="0" indent="0">
              <a:buNone/>
            </a:pPr>
            <a:r>
              <a:rPr lang="en-US" sz="1600" dirty="0"/>
              <a:t>1 </a:t>
            </a:r>
            <a:r>
              <a:rPr lang="en-US" sz="1600" dirty="0" smtClean="0"/>
              <a:t>Assistant </a:t>
            </a:r>
            <a:r>
              <a:rPr lang="en-US" sz="1600" dirty="0"/>
              <a:t>Dean </a:t>
            </a:r>
            <a:r>
              <a:rPr lang="en-US" sz="1600" dirty="0" smtClean="0"/>
              <a:t>DEI for students</a:t>
            </a:r>
            <a:endParaRPr lang="en-US" sz="1600" dirty="0"/>
          </a:p>
          <a:p>
            <a:pPr marL="0" indent="0">
              <a:buNone/>
            </a:pPr>
            <a:r>
              <a:rPr lang="en-US" sz="1600" dirty="0"/>
              <a:t>2 Society Dean/CP</a:t>
            </a:r>
          </a:p>
          <a:p>
            <a:pPr marL="0" indent="0">
              <a:buNone/>
            </a:pPr>
            <a:endParaRPr lang="en-US" sz="1600" dirty="0"/>
          </a:p>
          <a:p>
            <a:pPr marL="0" indent="0">
              <a:buNone/>
            </a:pPr>
            <a:endParaRPr lang="en-US" dirty="0"/>
          </a:p>
        </p:txBody>
      </p:sp>
      <p:sp>
        <p:nvSpPr>
          <p:cNvPr id="9" name="Content Placeholder 8"/>
          <p:cNvSpPr>
            <a:spLocks noGrp="1"/>
          </p:cNvSpPr>
          <p:nvPr>
            <p:ph sz="half" idx="2"/>
          </p:nvPr>
        </p:nvSpPr>
        <p:spPr/>
        <p:txBody>
          <a:bodyPr/>
          <a:lstStyle/>
          <a:p>
            <a:pPr marL="0" indent="0">
              <a:buNone/>
            </a:pPr>
            <a:r>
              <a:rPr lang="en-US" dirty="0" smtClean="0"/>
              <a:t>Member Total- 31 </a:t>
            </a:r>
          </a:p>
          <a:p>
            <a:pPr marL="0" indent="0">
              <a:buNone/>
            </a:pPr>
            <a:r>
              <a:rPr lang="en-US" dirty="0" smtClean="0"/>
              <a:t>13 Elected </a:t>
            </a:r>
          </a:p>
          <a:p>
            <a:pPr marL="0" indent="0">
              <a:buNone/>
            </a:pPr>
            <a:r>
              <a:rPr lang="en-US" dirty="0" smtClean="0"/>
              <a:t>12 </a:t>
            </a:r>
            <a:r>
              <a:rPr lang="en-US" dirty="0"/>
              <a:t>hold office of DEAN </a:t>
            </a:r>
            <a:endParaRPr lang="en-US" dirty="0" smtClean="0"/>
          </a:p>
          <a:p>
            <a:pPr marL="0" indent="0">
              <a:buNone/>
            </a:pPr>
            <a:r>
              <a:rPr lang="en-US" dirty="0" smtClean="0"/>
              <a:t>38</a:t>
            </a:r>
            <a:r>
              <a:rPr lang="en-US" dirty="0"/>
              <a:t>% of the </a:t>
            </a:r>
            <a:r>
              <a:rPr lang="en-US" dirty="0" smtClean="0"/>
              <a:t>Committee in </a:t>
            </a:r>
            <a:r>
              <a:rPr lang="en-US" dirty="0"/>
              <a:t>compliance with </a:t>
            </a:r>
            <a:r>
              <a:rPr lang="en-US" dirty="0" smtClean="0"/>
              <a:t>Article 2.6d</a:t>
            </a:r>
            <a:endParaRPr lang="en-US" dirty="0"/>
          </a:p>
          <a:p>
            <a:pPr marL="0" indent="0">
              <a:buNone/>
            </a:pPr>
            <a:endParaRPr lang="en-US" dirty="0"/>
          </a:p>
        </p:txBody>
      </p:sp>
    </p:spTree>
    <p:extLst>
      <p:ext uri="{BB962C8B-B14F-4D97-AF65-F5344CB8AC3E}">
        <p14:creationId xmlns:p14="http://schemas.microsoft.com/office/powerpoint/2010/main" val="4257636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Voting Members</a:t>
            </a:r>
            <a:endParaRPr lang="en-US" dirty="0"/>
          </a:p>
        </p:txBody>
      </p:sp>
      <p:sp>
        <p:nvSpPr>
          <p:cNvPr id="4" name="Content Placeholder 3"/>
          <p:cNvSpPr>
            <a:spLocks noGrp="1"/>
          </p:cNvSpPr>
          <p:nvPr>
            <p:ph sz="half" idx="2"/>
          </p:nvPr>
        </p:nvSpPr>
        <p:spPr/>
        <p:txBody>
          <a:bodyPr/>
          <a:lstStyle/>
          <a:p>
            <a:pPr marL="0" indent="0">
              <a:buNone/>
            </a:pPr>
            <a:r>
              <a:rPr lang="en-US" sz="1800" b="1" u="sng" dirty="0"/>
              <a:t>Assistant Dean, DEI</a:t>
            </a:r>
          </a:p>
          <a:p>
            <a:pPr marL="0" indent="0">
              <a:buNone/>
            </a:pPr>
            <a:r>
              <a:rPr lang="en-US" sz="1800" dirty="0" smtClean="0"/>
              <a:t>Monica </a:t>
            </a:r>
            <a:r>
              <a:rPr lang="en-US" sz="1800" dirty="0" err="1" smtClean="0"/>
              <a:t>Yepes</a:t>
            </a:r>
            <a:r>
              <a:rPr lang="en-US" sz="1800" dirty="0" smtClean="0"/>
              <a:t>-Rios</a:t>
            </a:r>
          </a:p>
          <a:p>
            <a:pPr marL="0" indent="0">
              <a:buNone/>
            </a:pPr>
            <a:endParaRPr lang="en-US" sz="1800" dirty="0"/>
          </a:p>
          <a:p>
            <a:pPr marL="0" indent="0">
              <a:buNone/>
            </a:pPr>
            <a:endParaRPr lang="en-US" sz="1800" dirty="0" smtClean="0"/>
          </a:p>
          <a:p>
            <a:pPr marL="0" indent="0">
              <a:buNone/>
            </a:pPr>
            <a:r>
              <a:rPr lang="en-US" sz="1800" b="1" u="sng" dirty="0"/>
              <a:t>Student Affairs Leads (2 – UP and CP) </a:t>
            </a:r>
            <a:endParaRPr lang="en-US" sz="1800" b="1" u="sng" dirty="0" smtClean="0"/>
          </a:p>
          <a:p>
            <a:pPr marL="0" indent="0">
              <a:buNone/>
            </a:pPr>
            <a:r>
              <a:rPr lang="en-US" sz="1800" dirty="0" smtClean="0"/>
              <a:t>Steven </a:t>
            </a:r>
            <a:r>
              <a:rPr lang="en-US" sz="1800" dirty="0"/>
              <a:t>Ricanati</a:t>
            </a:r>
          </a:p>
          <a:p>
            <a:pPr marL="0" indent="0">
              <a:buNone/>
            </a:pPr>
            <a:r>
              <a:rPr lang="en-US" sz="1800" dirty="0"/>
              <a:t>Christine Warren</a:t>
            </a:r>
          </a:p>
          <a:p>
            <a:pPr marL="0" indent="0">
              <a:buNone/>
            </a:pPr>
            <a:endParaRPr lang="en-US" dirty="0"/>
          </a:p>
        </p:txBody>
      </p:sp>
      <p:sp>
        <p:nvSpPr>
          <p:cNvPr id="9" name="Content Placeholder 8"/>
          <p:cNvSpPr>
            <a:spLocks noGrp="1"/>
          </p:cNvSpPr>
          <p:nvPr>
            <p:ph sz="half" idx="1"/>
          </p:nvPr>
        </p:nvSpPr>
        <p:spPr>
          <a:xfrm>
            <a:off x="609600" y="1600201"/>
            <a:ext cx="5384800" cy="3921369"/>
          </a:xfrm>
        </p:spPr>
        <p:txBody>
          <a:bodyPr/>
          <a:lstStyle/>
          <a:p>
            <a:pPr marL="0" indent="0">
              <a:buNone/>
            </a:pPr>
            <a:r>
              <a:rPr lang="en-US" sz="1800" b="1" u="sng" dirty="0" smtClean="0"/>
              <a:t>Associate Deans of Curriculum (2-UP &amp;CP)</a:t>
            </a:r>
          </a:p>
          <a:p>
            <a:pPr marL="0" indent="0">
              <a:buNone/>
            </a:pPr>
            <a:r>
              <a:rPr lang="en-US" sz="1800" dirty="0"/>
              <a:t>Amy Wilson-Delfosse</a:t>
            </a:r>
          </a:p>
          <a:p>
            <a:pPr marL="0" indent="0">
              <a:buNone/>
            </a:pPr>
            <a:r>
              <a:rPr lang="en-US" sz="1800" dirty="0"/>
              <a:t>Neil </a:t>
            </a:r>
            <a:r>
              <a:rPr lang="en-US" sz="1800" dirty="0" smtClean="0"/>
              <a:t>Mehta</a:t>
            </a:r>
          </a:p>
          <a:p>
            <a:pPr marL="0" indent="0">
              <a:buNone/>
            </a:pPr>
            <a:endParaRPr lang="en-US" sz="1800" dirty="0"/>
          </a:p>
          <a:p>
            <a:pPr marL="0" indent="0">
              <a:buNone/>
            </a:pPr>
            <a:endParaRPr lang="en-US" sz="1800" dirty="0" smtClean="0"/>
          </a:p>
          <a:p>
            <a:pPr marL="0" indent="0">
              <a:buNone/>
            </a:pPr>
            <a:r>
              <a:rPr lang="en-US" sz="1800" b="1" u="sng" dirty="0"/>
              <a:t>Student Representatives (</a:t>
            </a:r>
            <a:r>
              <a:rPr lang="en-US" sz="1800" b="1" u="sng" dirty="0" smtClean="0"/>
              <a:t>7) 4 votes shared</a:t>
            </a:r>
            <a:endParaRPr lang="en-US" sz="1800" b="1" u="sng" dirty="0"/>
          </a:p>
          <a:p>
            <a:pPr marL="0" indent="0">
              <a:buNone/>
            </a:pPr>
            <a:r>
              <a:rPr lang="en-US" sz="1800" dirty="0"/>
              <a:t>      UP (4 - M1, M2, M3, M4)</a:t>
            </a:r>
          </a:p>
          <a:p>
            <a:pPr marL="0" indent="0">
              <a:buNone/>
            </a:pPr>
            <a:r>
              <a:rPr lang="en-US" sz="1800" dirty="0"/>
              <a:t>      CP (2 - </a:t>
            </a:r>
            <a:r>
              <a:rPr lang="en-US" sz="1800" dirty="0" err="1"/>
              <a:t>preclerk</a:t>
            </a:r>
            <a:r>
              <a:rPr lang="en-US" sz="1800" dirty="0"/>
              <a:t>, clerk)</a:t>
            </a:r>
          </a:p>
          <a:p>
            <a:pPr marL="0" indent="0">
              <a:buNone/>
            </a:pPr>
            <a:r>
              <a:rPr lang="en-US" sz="1800" dirty="0"/>
              <a:t>      MSTP (1</a:t>
            </a:r>
            <a:r>
              <a:rPr lang="en-US" sz="1800" dirty="0" smtClean="0"/>
              <a:t>)</a:t>
            </a:r>
          </a:p>
          <a:p>
            <a:pPr marL="0" indent="0">
              <a:buNone/>
            </a:pPr>
            <a:endParaRPr lang="en-US" sz="1800" dirty="0" smtClean="0"/>
          </a:p>
          <a:p>
            <a:pPr marL="0" indent="0">
              <a:buNone/>
            </a:pPr>
            <a:endParaRPr lang="en-US" sz="18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874479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Non-Voting Members</a:t>
            </a:r>
            <a:endParaRPr lang="en-US" dirty="0"/>
          </a:p>
        </p:txBody>
      </p:sp>
      <p:sp>
        <p:nvSpPr>
          <p:cNvPr id="3" name="Content Placeholder 2"/>
          <p:cNvSpPr>
            <a:spLocks noGrp="1"/>
          </p:cNvSpPr>
          <p:nvPr>
            <p:ph sz="half" idx="1"/>
          </p:nvPr>
        </p:nvSpPr>
        <p:spPr>
          <a:xfrm>
            <a:off x="609600" y="1417639"/>
            <a:ext cx="5384800" cy="4103932"/>
          </a:xfrm>
        </p:spPr>
        <p:txBody>
          <a:bodyPr/>
          <a:lstStyle/>
          <a:p>
            <a:pPr marL="0" indent="0">
              <a:buNone/>
            </a:pPr>
            <a:r>
              <a:rPr lang="en-US" dirty="0"/>
              <a:t>Vice Dean for Medical </a:t>
            </a:r>
            <a:r>
              <a:rPr lang="en-US" dirty="0" smtClean="0"/>
              <a:t>Education-</a:t>
            </a:r>
            <a:r>
              <a:rPr lang="en-US" dirty="0"/>
              <a:t>Lia </a:t>
            </a:r>
            <a:r>
              <a:rPr lang="en-US" dirty="0" smtClean="0"/>
              <a:t>Logio</a:t>
            </a:r>
          </a:p>
          <a:p>
            <a:pPr marL="0" indent="0">
              <a:buNone/>
            </a:pPr>
            <a:endParaRPr lang="en-US" dirty="0" smtClean="0"/>
          </a:p>
          <a:p>
            <a:pPr marL="0" indent="0">
              <a:buNone/>
            </a:pPr>
            <a:r>
              <a:rPr lang="en-US" dirty="0" smtClean="0"/>
              <a:t>Executive </a:t>
            </a:r>
            <a:r>
              <a:rPr lang="en-US" dirty="0"/>
              <a:t>Dean (CP)-Bud </a:t>
            </a:r>
            <a:r>
              <a:rPr lang="en-US" dirty="0" smtClean="0"/>
              <a:t>Isaacson</a:t>
            </a:r>
          </a:p>
          <a:p>
            <a:pPr marL="0" indent="0">
              <a:buNone/>
            </a:pPr>
            <a:endParaRPr lang="en-US" dirty="0" smtClean="0"/>
          </a:p>
          <a:p>
            <a:pPr marL="0" indent="0">
              <a:buNone/>
            </a:pPr>
            <a:r>
              <a:rPr lang="en-US" dirty="0" smtClean="0"/>
              <a:t>Basic </a:t>
            </a:r>
            <a:r>
              <a:rPr lang="en-US" dirty="0"/>
              <a:t>Science Deans </a:t>
            </a:r>
            <a:r>
              <a:rPr lang="en-US" dirty="0" smtClean="0"/>
              <a:t>(</a:t>
            </a:r>
            <a:r>
              <a:rPr lang="en-US" dirty="0"/>
              <a:t>2 – UP and CP)-Colleen Croniger</a:t>
            </a:r>
          </a:p>
          <a:p>
            <a:pPr marL="0" indent="0">
              <a:buNone/>
            </a:pPr>
            <a:r>
              <a:rPr lang="en-US" dirty="0"/>
              <a:t>Christine </a:t>
            </a:r>
            <a:r>
              <a:rPr lang="en-US" dirty="0" err="1"/>
              <a:t>Moravec</a:t>
            </a:r>
            <a:endParaRPr lang="en-US" dirty="0"/>
          </a:p>
          <a:p>
            <a:pPr marL="0" indent="0">
              <a:buNone/>
            </a:pPr>
            <a:endParaRPr lang="en-US" dirty="0"/>
          </a:p>
          <a:p>
            <a:pPr marL="0" indent="0">
              <a:buNone/>
            </a:pPr>
            <a:endParaRPr lang="en-US" dirty="0"/>
          </a:p>
        </p:txBody>
      </p:sp>
      <p:sp>
        <p:nvSpPr>
          <p:cNvPr id="4" name="Content Placeholder 3"/>
          <p:cNvSpPr>
            <a:spLocks noGrp="1"/>
          </p:cNvSpPr>
          <p:nvPr>
            <p:ph sz="half" idx="2"/>
          </p:nvPr>
        </p:nvSpPr>
        <p:spPr>
          <a:xfrm>
            <a:off x="6197600" y="1417639"/>
            <a:ext cx="5384800" cy="4103932"/>
          </a:xfrm>
        </p:spPr>
        <p:txBody>
          <a:bodyPr/>
          <a:lstStyle/>
          <a:p>
            <a:pPr marL="0" indent="0">
              <a:buNone/>
            </a:pPr>
            <a:r>
              <a:rPr lang="en-US" dirty="0"/>
              <a:t>Associate Dean GME </a:t>
            </a:r>
          </a:p>
          <a:p>
            <a:pPr marL="0" indent="0">
              <a:buNone/>
            </a:pPr>
            <a:r>
              <a:rPr lang="en-US" dirty="0"/>
              <a:t>(1 – rotating among 3</a:t>
            </a:r>
            <a:r>
              <a:rPr lang="en-US" dirty="0" smtClean="0"/>
              <a:t>) </a:t>
            </a:r>
            <a:r>
              <a:rPr lang="en-US" dirty="0" smtClean="0"/>
              <a:t>UH</a:t>
            </a:r>
            <a:r>
              <a:rPr lang="en-US" dirty="0" smtClean="0"/>
              <a:t>, Metro, and CCF</a:t>
            </a:r>
          </a:p>
          <a:p>
            <a:pPr marL="0" indent="0">
              <a:buNone/>
            </a:pPr>
            <a:endParaRPr lang="en-US" dirty="0"/>
          </a:p>
          <a:p>
            <a:pPr marL="0" indent="0">
              <a:buNone/>
            </a:pPr>
            <a:r>
              <a:rPr lang="en-US" dirty="0"/>
              <a:t>Assistant Deans Clinical Education </a:t>
            </a:r>
            <a:r>
              <a:rPr lang="en-US" dirty="0" smtClean="0"/>
              <a:t>(</a:t>
            </a:r>
            <a:r>
              <a:rPr lang="en-US" dirty="0"/>
              <a:t>2 – UP and CP</a:t>
            </a:r>
            <a:r>
              <a:rPr lang="en-US" dirty="0" smtClean="0"/>
              <a:t>)-</a:t>
            </a:r>
            <a:r>
              <a:rPr lang="en-US" dirty="0"/>
              <a:t>Anastasia Rowland-Seymour</a:t>
            </a:r>
          </a:p>
          <a:p>
            <a:pPr marL="0" indent="0">
              <a:buNone/>
            </a:pPr>
            <a:r>
              <a:rPr lang="en-US" dirty="0"/>
              <a:t>Craig </a:t>
            </a:r>
            <a:r>
              <a:rPr lang="en-US" dirty="0" err="1"/>
              <a:t>Neilsen</a:t>
            </a:r>
            <a:endParaRPr lang="en-US" dirty="0"/>
          </a:p>
          <a:p>
            <a:pPr marL="0" indent="0">
              <a:buNone/>
            </a:pPr>
            <a:endParaRPr lang="en-US" dirty="0"/>
          </a:p>
        </p:txBody>
      </p:sp>
    </p:spTree>
    <p:extLst>
      <p:ext uri="{BB962C8B-B14F-4D97-AF65-F5344CB8AC3E}">
        <p14:creationId xmlns:p14="http://schemas.microsoft.com/office/powerpoint/2010/main" val="563071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5855855"/>
            <a:ext cx="12192000" cy="1002145"/>
          </a:xfrm>
          <a:prstGeom prst="rect">
            <a:avLst/>
          </a:prstGeom>
          <a:solidFill>
            <a:srgbClr val="0A304E"/>
          </a:solidFill>
          <a:ln>
            <a:solidFill>
              <a:srgbClr val="0A30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2" descr="Case Western Reserve University est 182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269" y="6110621"/>
            <a:ext cx="3128019" cy="500483"/>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CF518FC4-756E-D247-A99F-2783E83F9DD8}"/>
              </a:ext>
            </a:extLst>
          </p:cNvPr>
          <p:cNvSpPr txBox="1"/>
          <p:nvPr/>
        </p:nvSpPr>
        <p:spPr>
          <a:xfrm>
            <a:off x="622513" y="785486"/>
            <a:ext cx="8290789" cy="769441"/>
          </a:xfrm>
          <a:prstGeom prst="rect">
            <a:avLst/>
          </a:prstGeom>
          <a:noFill/>
        </p:spPr>
        <p:txBody>
          <a:bodyPr wrap="square" rtlCol="0">
            <a:spAutoFit/>
          </a:bodyPr>
          <a:lstStyle/>
          <a:p>
            <a:r>
              <a:rPr lang="en-US" sz="4400" dirty="0"/>
              <a:t>Faculty Comments</a:t>
            </a:r>
          </a:p>
        </p:txBody>
      </p:sp>
      <p:sp>
        <p:nvSpPr>
          <p:cNvPr id="5" name="TextBox 4">
            <a:extLst>
              <a:ext uri="{FF2B5EF4-FFF2-40B4-BE49-F238E27FC236}">
                <a16:creationId xmlns:a16="http://schemas.microsoft.com/office/drawing/2014/main" id="{B1DB4376-A7D7-2F48-A49F-2F8F2932097C}"/>
              </a:ext>
            </a:extLst>
          </p:cNvPr>
          <p:cNvSpPr txBox="1"/>
          <p:nvPr/>
        </p:nvSpPr>
        <p:spPr>
          <a:xfrm>
            <a:off x="384180" y="1946958"/>
            <a:ext cx="9550628" cy="3847207"/>
          </a:xfrm>
          <a:prstGeom prst="rect">
            <a:avLst/>
          </a:prstGeom>
          <a:noFill/>
        </p:spPr>
        <p:txBody>
          <a:bodyPr wrap="none" rtlCol="0">
            <a:spAutoFit/>
          </a:bodyPr>
          <a:lstStyle/>
          <a:p>
            <a:pPr algn="ctr"/>
            <a:r>
              <a:rPr lang="en-US" sz="4400" dirty="0">
                <a:latin typeface="Calibri" panose="020F0502020204030204" pitchFamily="34" charset="0"/>
                <a:cs typeface="Calibri" panose="020F0502020204030204" pitchFamily="34" charset="0"/>
              </a:rPr>
              <a:t>Questions</a:t>
            </a:r>
            <a:r>
              <a:rPr lang="en-US" sz="4400" dirty="0" smtClean="0">
                <a:latin typeface="Calibri" panose="020F0502020204030204" pitchFamily="34" charset="0"/>
                <a:cs typeface="Calibri" panose="020F0502020204030204" pitchFamily="34" charset="0"/>
              </a:rPr>
              <a:t>?</a:t>
            </a:r>
          </a:p>
          <a:p>
            <a:pPr algn="ctr"/>
            <a:endParaRPr lang="en-US" sz="4400" dirty="0" smtClean="0">
              <a:latin typeface="Calibri" panose="020F0502020204030204" pitchFamily="34" charset="0"/>
              <a:cs typeface="Calibri" panose="020F0502020204030204" pitchFamily="34" charset="0"/>
            </a:endParaRPr>
          </a:p>
          <a:p>
            <a:pPr algn="ctr"/>
            <a:r>
              <a:rPr lang="en-US" sz="4400" dirty="0" smtClean="0">
                <a:latin typeface="Calibri" panose="020F0502020204030204" pitchFamily="34" charset="0"/>
                <a:cs typeface="Calibri" panose="020F0502020204030204" pitchFamily="34" charset="0"/>
              </a:rPr>
              <a:t>Gratitude to Bylaws committee and NEC</a:t>
            </a:r>
            <a:endParaRPr lang="en-US" sz="44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CME is an open committee. We invite and welcome your insight.</a:t>
            </a:r>
          </a:p>
          <a:p>
            <a:endParaRPr lang="en-US" sz="2800" dirty="0"/>
          </a:p>
        </p:txBody>
      </p:sp>
    </p:spTree>
    <p:extLst>
      <p:ext uri="{BB962C8B-B14F-4D97-AF65-F5344CB8AC3E}">
        <p14:creationId xmlns:p14="http://schemas.microsoft.com/office/powerpoint/2010/main" val="535303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Elected Committee Members</a:t>
            </a:r>
            <a:endParaRPr lang="en-US" dirty="0"/>
          </a:p>
        </p:txBody>
      </p:sp>
      <p:sp>
        <p:nvSpPr>
          <p:cNvPr id="3" name="Content Placeholder 2"/>
          <p:cNvSpPr>
            <a:spLocks noGrp="1"/>
          </p:cNvSpPr>
          <p:nvPr>
            <p:ph idx="1"/>
          </p:nvPr>
        </p:nvSpPr>
        <p:spPr>
          <a:xfrm>
            <a:off x="838200" y="1306286"/>
            <a:ext cx="10515600" cy="4870677"/>
          </a:xfrm>
        </p:spPr>
        <p:txBody>
          <a:bodyPr>
            <a:normAutofit/>
          </a:bodyPr>
          <a:lstStyle/>
          <a:p>
            <a:pPr marL="0" indent="0">
              <a:lnSpc>
                <a:spcPct val="100000"/>
              </a:lnSpc>
              <a:buNone/>
            </a:pPr>
            <a:r>
              <a:rPr lang="en-US" sz="1400" dirty="0"/>
              <a:t>Chair - Corinne Bazella, MD - </a:t>
            </a:r>
            <a:r>
              <a:rPr lang="en-US" sz="1400" dirty="0" err="1" smtClean="0"/>
              <a:t>Dept</a:t>
            </a:r>
            <a:r>
              <a:rPr lang="en-US" sz="1400" dirty="0" smtClean="0"/>
              <a:t> </a:t>
            </a:r>
            <a:r>
              <a:rPr lang="en-US" sz="1400" dirty="0"/>
              <a:t>of Reproductive Biology</a:t>
            </a:r>
            <a:br>
              <a:rPr lang="en-US" sz="1400" dirty="0"/>
            </a:br>
            <a:r>
              <a:rPr lang="en-US" sz="1400" b="1" dirty="0"/>
              <a:t>Melissa Jenkins, MD - </a:t>
            </a:r>
            <a:r>
              <a:rPr lang="en-US" sz="1400" dirty="0" err="1" smtClean="0"/>
              <a:t>Dept</a:t>
            </a:r>
            <a:r>
              <a:rPr lang="en-US" sz="1400" dirty="0" smtClean="0"/>
              <a:t> </a:t>
            </a:r>
            <a:r>
              <a:rPr lang="en-US" sz="1400" dirty="0"/>
              <a:t>of </a:t>
            </a:r>
            <a:r>
              <a:rPr lang="en-US" sz="1400" dirty="0" smtClean="0"/>
              <a:t>Medicine</a:t>
            </a:r>
          </a:p>
          <a:p>
            <a:pPr marL="0" indent="0">
              <a:lnSpc>
                <a:spcPct val="100000"/>
              </a:lnSpc>
              <a:buNone/>
            </a:pPr>
            <a:r>
              <a:rPr lang="en-US" sz="1400" b="1" dirty="0"/>
              <a:t>Mildred Lam, MD - </a:t>
            </a:r>
            <a:r>
              <a:rPr lang="en-US" sz="1400" dirty="0" err="1" smtClean="0"/>
              <a:t>Dept</a:t>
            </a:r>
            <a:r>
              <a:rPr lang="en-US" sz="1400" dirty="0" smtClean="0"/>
              <a:t> </a:t>
            </a:r>
            <a:r>
              <a:rPr lang="en-US" sz="1400" dirty="0"/>
              <a:t>of </a:t>
            </a:r>
            <a:r>
              <a:rPr lang="en-US" sz="1400" dirty="0" smtClean="0"/>
              <a:t>Medicine</a:t>
            </a:r>
          </a:p>
          <a:p>
            <a:pPr marL="0" indent="0">
              <a:lnSpc>
                <a:spcPct val="100000"/>
              </a:lnSpc>
              <a:buNone/>
            </a:pPr>
            <a:r>
              <a:rPr lang="en-US" sz="1400" b="1" dirty="0"/>
              <a:t>Marina Magrey, MD - </a:t>
            </a:r>
            <a:r>
              <a:rPr lang="en-US" sz="1400" dirty="0" err="1" smtClean="0"/>
              <a:t>Dept</a:t>
            </a:r>
            <a:r>
              <a:rPr lang="en-US" sz="1400" dirty="0" smtClean="0"/>
              <a:t> </a:t>
            </a:r>
            <a:r>
              <a:rPr lang="en-US" sz="1400" dirty="0"/>
              <a:t>of </a:t>
            </a:r>
            <a:r>
              <a:rPr lang="en-US" sz="1400" dirty="0" smtClean="0"/>
              <a:t>Medicine</a:t>
            </a:r>
          </a:p>
          <a:p>
            <a:pPr marL="0" indent="0">
              <a:lnSpc>
                <a:spcPct val="100000"/>
              </a:lnSpc>
              <a:buNone/>
            </a:pPr>
            <a:r>
              <a:rPr lang="en-US" sz="1400" b="1" dirty="0"/>
              <a:t>Katherine Miller, MD - </a:t>
            </a:r>
            <a:r>
              <a:rPr lang="en-US" sz="1400" dirty="0" err="1" smtClean="0"/>
              <a:t>Dept</a:t>
            </a:r>
            <a:r>
              <a:rPr lang="en-US" sz="1400" dirty="0" smtClean="0"/>
              <a:t> </a:t>
            </a:r>
            <a:r>
              <a:rPr lang="en-US" sz="1400" dirty="0"/>
              <a:t>of </a:t>
            </a:r>
            <a:r>
              <a:rPr lang="en-US" sz="1400" dirty="0" smtClean="0"/>
              <a:t>Pediatrics</a:t>
            </a:r>
          </a:p>
          <a:p>
            <a:pPr marL="0" indent="0">
              <a:lnSpc>
                <a:spcPct val="100000"/>
              </a:lnSpc>
              <a:buNone/>
            </a:pPr>
            <a:r>
              <a:rPr lang="en-US" sz="1400" b="1" dirty="0"/>
              <a:t>Jessica Taylor, PhD - </a:t>
            </a:r>
            <a:r>
              <a:rPr lang="en-US" sz="1400" dirty="0" err="1" smtClean="0"/>
              <a:t>Dept</a:t>
            </a:r>
            <a:r>
              <a:rPr lang="en-US" sz="1400" dirty="0" smtClean="0"/>
              <a:t> </a:t>
            </a:r>
            <a:r>
              <a:rPr lang="en-US" sz="1400" dirty="0"/>
              <a:t>of Physiology and </a:t>
            </a:r>
            <a:r>
              <a:rPr lang="en-US" sz="1400" dirty="0" smtClean="0"/>
              <a:t>Biophysics</a:t>
            </a:r>
          </a:p>
          <a:p>
            <a:pPr marL="0" indent="0">
              <a:lnSpc>
                <a:spcPct val="100000"/>
              </a:lnSpc>
              <a:buNone/>
            </a:pPr>
            <a:r>
              <a:rPr lang="en-US" sz="1400" b="1" dirty="0"/>
              <a:t>Jennifer Yoest, MD - </a:t>
            </a:r>
            <a:r>
              <a:rPr lang="en-US" sz="1400" dirty="0" err="1" smtClean="0"/>
              <a:t>Dept</a:t>
            </a:r>
            <a:r>
              <a:rPr lang="en-US" sz="1400" dirty="0" smtClean="0"/>
              <a:t> </a:t>
            </a:r>
            <a:r>
              <a:rPr lang="en-US" sz="1400" dirty="0"/>
              <a:t>of </a:t>
            </a:r>
            <a:r>
              <a:rPr lang="en-US" sz="1400" dirty="0" smtClean="0"/>
              <a:t>Pathology</a:t>
            </a:r>
          </a:p>
          <a:p>
            <a:pPr marL="0" indent="0">
              <a:lnSpc>
                <a:spcPct val="100000"/>
              </a:lnSpc>
              <a:buNone/>
            </a:pPr>
            <a:r>
              <a:rPr lang="en-US" sz="1400" b="1" dirty="0" smtClean="0"/>
              <a:t>Caroline </a:t>
            </a:r>
            <a:r>
              <a:rPr lang="en-US" sz="1400" b="1" dirty="0" err="1"/>
              <a:t>Abramovich</a:t>
            </a:r>
            <a:r>
              <a:rPr lang="en-US" sz="1400" b="1" dirty="0"/>
              <a:t>, MD </a:t>
            </a:r>
            <a:r>
              <a:rPr lang="en-US" sz="1400" dirty="0"/>
              <a:t>– </a:t>
            </a:r>
            <a:r>
              <a:rPr lang="en-US" sz="1400" dirty="0" err="1"/>
              <a:t>Dept</a:t>
            </a:r>
            <a:r>
              <a:rPr lang="en-US" sz="1400" dirty="0"/>
              <a:t> of </a:t>
            </a:r>
            <a:r>
              <a:rPr lang="en-US" sz="1400" dirty="0" smtClean="0"/>
              <a:t>Pathology</a:t>
            </a:r>
          </a:p>
          <a:p>
            <a:pPr marL="0" indent="0">
              <a:lnSpc>
                <a:spcPct val="100000"/>
              </a:lnSpc>
              <a:buNone/>
            </a:pPr>
            <a:r>
              <a:rPr lang="en-US" sz="1400" b="1" dirty="0" smtClean="0"/>
              <a:t>Preeti Gandhi, MD </a:t>
            </a:r>
            <a:r>
              <a:rPr lang="en-US" sz="1400" dirty="0" smtClean="0"/>
              <a:t>– </a:t>
            </a:r>
            <a:r>
              <a:rPr lang="en-US" sz="1400" dirty="0" err="1" smtClean="0"/>
              <a:t>Dept</a:t>
            </a:r>
            <a:r>
              <a:rPr lang="en-US" sz="1400" dirty="0" smtClean="0"/>
              <a:t> of Anesthesiology &amp; Perioperative Medicine</a:t>
            </a:r>
          </a:p>
          <a:p>
            <a:pPr marL="0" indent="0">
              <a:lnSpc>
                <a:spcPct val="110000"/>
              </a:lnSpc>
              <a:buNone/>
            </a:pPr>
            <a:r>
              <a:rPr lang="en-US" sz="1400" b="1" dirty="0" smtClean="0"/>
              <a:t>Anantha Harijith, MD </a:t>
            </a:r>
            <a:r>
              <a:rPr lang="en-US" sz="1400" dirty="0" smtClean="0"/>
              <a:t>– </a:t>
            </a:r>
            <a:r>
              <a:rPr lang="en-US" sz="1400" dirty="0" err="1" smtClean="0"/>
              <a:t>Dept</a:t>
            </a:r>
            <a:r>
              <a:rPr lang="en-US" sz="1400" dirty="0" smtClean="0"/>
              <a:t> of Pediatrics</a:t>
            </a:r>
          </a:p>
          <a:p>
            <a:pPr marL="0" indent="0">
              <a:lnSpc>
                <a:spcPct val="100000"/>
              </a:lnSpc>
              <a:buNone/>
            </a:pPr>
            <a:r>
              <a:rPr lang="en-US" sz="1400" b="1" dirty="0" smtClean="0"/>
              <a:t>Oliver </a:t>
            </a:r>
            <a:r>
              <a:rPr lang="en-US" sz="1400" b="1" dirty="0"/>
              <a:t>Schirokauer MD, PhD </a:t>
            </a:r>
            <a:r>
              <a:rPr lang="en-US" sz="1400" dirty="0"/>
              <a:t>– </a:t>
            </a:r>
            <a:r>
              <a:rPr lang="en-US" sz="1400" dirty="0" err="1" smtClean="0"/>
              <a:t>Dept</a:t>
            </a:r>
            <a:r>
              <a:rPr lang="en-US" sz="1400" dirty="0" smtClean="0"/>
              <a:t> </a:t>
            </a:r>
            <a:r>
              <a:rPr lang="en-US" sz="1400" dirty="0"/>
              <a:t>of </a:t>
            </a:r>
            <a:r>
              <a:rPr lang="en-US" sz="1400" dirty="0" smtClean="0"/>
              <a:t>Bioethics</a:t>
            </a:r>
          </a:p>
          <a:p>
            <a:pPr marL="0" indent="0">
              <a:lnSpc>
                <a:spcPct val="100000"/>
              </a:lnSpc>
              <a:buNone/>
            </a:pPr>
            <a:r>
              <a:rPr lang="en-US" sz="1400" b="1" dirty="0"/>
              <a:t>Abigail Basson, PhD </a:t>
            </a:r>
            <a:r>
              <a:rPr lang="en-US" sz="1400" dirty="0"/>
              <a:t>– </a:t>
            </a:r>
            <a:r>
              <a:rPr lang="en-US" sz="1400" dirty="0" err="1" smtClean="0"/>
              <a:t>Dept</a:t>
            </a:r>
            <a:r>
              <a:rPr lang="en-US" sz="1400" dirty="0" smtClean="0"/>
              <a:t> </a:t>
            </a:r>
            <a:r>
              <a:rPr lang="en-US" sz="1400" dirty="0"/>
              <a:t>of </a:t>
            </a:r>
            <a:r>
              <a:rPr lang="en-US" sz="1400" dirty="0" smtClean="0"/>
              <a:t>Nutrition</a:t>
            </a:r>
          </a:p>
          <a:p>
            <a:pPr marL="0" indent="0">
              <a:lnSpc>
                <a:spcPct val="100000"/>
              </a:lnSpc>
              <a:buNone/>
            </a:pPr>
            <a:r>
              <a:rPr lang="en-US" sz="1400" b="1" dirty="0"/>
              <a:t>Marcus Germany, MD </a:t>
            </a:r>
            <a:r>
              <a:rPr lang="en-US" sz="1400" dirty="0"/>
              <a:t>– </a:t>
            </a:r>
            <a:r>
              <a:rPr lang="en-US" sz="1400" dirty="0" err="1" smtClean="0"/>
              <a:t>Dept</a:t>
            </a:r>
            <a:r>
              <a:rPr lang="en-US" sz="1400" dirty="0" smtClean="0"/>
              <a:t> </a:t>
            </a:r>
            <a:r>
              <a:rPr lang="en-US" sz="1400" dirty="0"/>
              <a:t>of Medicine </a:t>
            </a:r>
            <a:endParaRPr lang="en-US" sz="1400" dirty="0" smtClean="0"/>
          </a:p>
          <a:p>
            <a:pPr marL="0" indent="0">
              <a:buNone/>
            </a:pPr>
            <a:endParaRPr lang="en-US" sz="1600" dirty="0" smtClean="0"/>
          </a:p>
          <a:p>
            <a:pPr marL="0" indent="0">
              <a:buNone/>
            </a:pPr>
            <a:endParaRPr lang="en-US" sz="1600" dirty="0" smtClean="0"/>
          </a:p>
          <a:p>
            <a:pPr marL="0" indent="0">
              <a:buNone/>
            </a:pPr>
            <a:endParaRPr lang="en-US" dirty="0"/>
          </a:p>
        </p:txBody>
      </p:sp>
      <p:sp>
        <p:nvSpPr>
          <p:cNvPr id="4" name="Rectangle 3"/>
          <p:cNvSpPr/>
          <p:nvPr/>
        </p:nvSpPr>
        <p:spPr>
          <a:xfrm>
            <a:off x="0" y="5855855"/>
            <a:ext cx="12192000" cy="1002145"/>
          </a:xfrm>
          <a:prstGeom prst="rect">
            <a:avLst/>
          </a:prstGeom>
          <a:solidFill>
            <a:srgbClr val="0A304E"/>
          </a:solidFill>
          <a:ln>
            <a:solidFill>
              <a:srgbClr val="0A30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2" descr="Case Western Reserve University est 182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269" y="6110621"/>
            <a:ext cx="3128019" cy="5004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3005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Meetings</a:t>
            </a:r>
            <a:endParaRPr lang="en-US" dirty="0"/>
          </a:p>
        </p:txBody>
      </p:sp>
      <p:sp>
        <p:nvSpPr>
          <p:cNvPr id="3" name="Content Placeholder 2"/>
          <p:cNvSpPr>
            <a:spLocks noGrp="1"/>
          </p:cNvSpPr>
          <p:nvPr>
            <p:ph idx="1"/>
          </p:nvPr>
        </p:nvSpPr>
        <p:spPr/>
        <p:txBody>
          <a:bodyPr/>
          <a:lstStyle/>
          <a:p>
            <a:r>
              <a:rPr lang="en-US" b="1" u="sng" dirty="0"/>
              <a:t>Meetings</a:t>
            </a:r>
            <a:r>
              <a:rPr lang="en-US" dirty="0"/>
              <a:t>: </a:t>
            </a:r>
            <a:r>
              <a:rPr lang="en-US" dirty="0" smtClean="0"/>
              <a:t>7/27/2023, 8/24/2023, 9/28/2023, 10/26/2023, 11/30/2023, 1/25/2023, 2/22/2024, 3/21/2024, 4/25/2024, 5/23/2024, 6/27/2024</a:t>
            </a:r>
          </a:p>
          <a:p>
            <a:endParaRPr lang="en-US" dirty="0" smtClean="0"/>
          </a:p>
          <a:p>
            <a:r>
              <a:rPr lang="en-US" dirty="0" smtClean="0"/>
              <a:t>4th Thursday of the month-Zoom 4-5:50pm</a:t>
            </a:r>
            <a:endParaRPr lang="en-US" dirty="0"/>
          </a:p>
          <a:p>
            <a:endParaRPr lang="en-US" dirty="0"/>
          </a:p>
        </p:txBody>
      </p:sp>
      <p:sp>
        <p:nvSpPr>
          <p:cNvPr id="4" name="Rectangle 3"/>
          <p:cNvSpPr/>
          <p:nvPr/>
        </p:nvSpPr>
        <p:spPr>
          <a:xfrm>
            <a:off x="0" y="5855855"/>
            <a:ext cx="12192000" cy="1002145"/>
          </a:xfrm>
          <a:prstGeom prst="rect">
            <a:avLst/>
          </a:prstGeom>
          <a:solidFill>
            <a:srgbClr val="0A304E"/>
          </a:solidFill>
          <a:ln>
            <a:solidFill>
              <a:srgbClr val="0A30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2" descr="Case Western Reserve University est 182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269" y="6110621"/>
            <a:ext cx="3128019" cy="5004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8805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CME year in review</a:t>
            </a:r>
            <a:endParaRPr lang="en-US" dirty="0"/>
          </a:p>
        </p:txBody>
      </p:sp>
      <p:sp>
        <p:nvSpPr>
          <p:cNvPr id="3" name="Content Placeholder 2"/>
          <p:cNvSpPr>
            <a:spLocks noGrp="1"/>
          </p:cNvSpPr>
          <p:nvPr>
            <p:ph idx="1"/>
          </p:nvPr>
        </p:nvSpPr>
        <p:spPr>
          <a:xfrm>
            <a:off x="838200" y="1628503"/>
            <a:ext cx="10515600" cy="4227352"/>
          </a:xfrm>
        </p:spPr>
        <p:txBody>
          <a:bodyPr>
            <a:normAutofit/>
          </a:bodyPr>
          <a:lstStyle/>
          <a:p>
            <a:r>
              <a:rPr lang="en-US" dirty="0"/>
              <a:t>Evaluated, reviewed and made recommendations of CME sub-committees activity through regular reports of JCOG, WR2, CCLCM Steering Council, and </a:t>
            </a:r>
            <a:r>
              <a:rPr lang="en-US" dirty="0" smtClean="0"/>
              <a:t>assessment </a:t>
            </a:r>
            <a:r>
              <a:rPr lang="en-US" dirty="0" smtClean="0"/>
              <a:t>committees. Oversaw the charge </a:t>
            </a:r>
            <a:r>
              <a:rPr lang="en-US" dirty="0" smtClean="0"/>
              <a:t>changes for those committees.</a:t>
            </a:r>
          </a:p>
          <a:p>
            <a:r>
              <a:rPr lang="en-US" dirty="0" smtClean="0"/>
              <a:t>Reviewed</a:t>
            </a:r>
            <a:r>
              <a:rPr lang="en-US" dirty="0" smtClean="0"/>
              <a:t> </a:t>
            </a:r>
            <a:r>
              <a:rPr lang="en-US" dirty="0" smtClean="0"/>
              <a:t>the revision of Educational Program Objectives- what all students must learn prior to graduation and the curriculum mapping</a:t>
            </a:r>
            <a:r>
              <a:rPr lang="en-US" dirty="0" smtClean="0"/>
              <a:t>.</a:t>
            </a:r>
            <a:endParaRPr lang="en-US" dirty="0" smtClean="0"/>
          </a:p>
        </p:txBody>
      </p:sp>
      <p:sp>
        <p:nvSpPr>
          <p:cNvPr id="4" name="Rectangle 3"/>
          <p:cNvSpPr/>
          <p:nvPr/>
        </p:nvSpPr>
        <p:spPr>
          <a:xfrm>
            <a:off x="0" y="5855855"/>
            <a:ext cx="12192000" cy="1002145"/>
          </a:xfrm>
          <a:prstGeom prst="rect">
            <a:avLst/>
          </a:prstGeom>
          <a:solidFill>
            <a:srgbClr val="0A304E"/>
          </a:solidFill>
          <a:ln>
            <a:solidFill>
              <a:srgbClr val="0A30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2" descr="Case Western Reserve University est 182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269" y="6110621"/>
            <a:ext cx="3128019" cy="5004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2726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CME year in review</a:t>
            </a:r>
          </a:p>
        </p:txBody>
      </p:sp>
      <p:sp>
        <p:nvSpPr>
          <p:cNvPr id="3" name="Content Placeholder 2"/>
          <p:cNvSpPr>
            <a:spLocks noGrp="1"/>
          </p:cNvSpPr>
          <p:nvPr>
            <p:ph idx="1"/>
          </p:nvPr>
        </p:nvSpPr>
        <p:spPr>
          <a:xfrm>
            <a:off x="838200" y="1512387"/>
            <a:ext cx="10515600" cy="4351338"/>
          </a:xfrm>
        </p:spPr>
        <p:txBody>
          <a:bodyPr/>
          <a:lstStyle/>
          <a:p>
            <a:r>
              <a:rPr lang="en-US" dirty="0" smtClean="0"/>
              <a:t>Evaluated</a:t>
            </a:r>
            <a:r>
              <a:rPr lang="en-US" dirty="0" smtClean="0"/>
              <a:t> </a:t>
            </a:r>
            <a:r>
              <a:rPr lang="en-US" dirty="0" smtClean="0"/>
              <a:t>and </a:t>
            </a:r>
            <a:r>
              <a:rPr lang="en-US" dirty="0" smtClean="0"/>
              <a:t>approved several </a:t>
            </a:r>
            <a:r>
              <a:rPr lang="en-US" dirty="0" smtClean="0"/>
              <a:t>new </a:t>
            </a:r>
            <a:r>
              <a:rPr lang="en-US" dirty="0" smtClean="0"/>
              <a:t>policies: Technical standards, Transfers and Drug Screening.</a:t>
            </a:r>
            <a:endParaRPr lang="en-US" dirty="0" smtClean="0"/>
          </a:p>
          <a:p>
            <a:r>
              <a:rPr lang="en-US" dirty="0" smtClean="0"/>
              <a:t>Reviewed graduation rates, USMLE results, resident readiness survey, and Whole curriculum review report.  </a:t>
            </a:r>
            <a:endParaRPr lang="en-US" dirty="0" smtClean="0"/>
          </a:p>
          <a:p>
            <a:r>
              <a:rPr lang="en-US" dirty="0"/>
              <a:t>Monitored LCME standards dashboard- areas of compliance and non-compliance and improvement plans for standards of non-compliance.</a:t>
            </a:r>
          </a:p>
          <a:p>
            <a:r>
              <a:rPr lang="en-US" dirty="0"/>
              <a:t>Reviewed data from Graduate Questionnaire and the Independent Student Analysis survey of student satisfaction with their educational experience in preparation for LCME site visit.</a:t>
            </a:r>
          </a:p>
          <a:p>
            <a:endParaRPr lang="en-US" dirty="0"/>
          </a:p>
        </p:txBody>
      </p:sp>
      <p:sp>
        <p:nvSpPr>
          <p:cNvPr id="4" name="Rectangle 3"/>
          <p:cNvSpPr/>
          <p:nvPr/>
        </p:nvSpPr>
        <p:spPr>
          <a:xfrm>
            <a:off x="0" y="5855855"/>
            <a:ext cx="12192000" cy="1002145"/>
          </a:xfrm>
          <a:prstGeom prst="rect">
            <a:avLst/>
          </a:prstGeom>
          <a:solidFill>
            <a:srgbClr val="0A304E"/>
          </a:solidFill>
          <a:ln>
            <a:solidFill>
              <a:srgbClr val="0A30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2" descr="Case Western Reserve University est 182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269" y="6110621"/>
            <a:ext cx="3128019" cy="5004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8573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Charge Edits</a:t>
            </a:r>
            <a:endParaRPr lang="en-US" dirty="0"/>
          </a:p>
        </p:txBody>
      </p:sp>
      <p:sp>
        <p:nvSpPr>
          <p:cNvPr id="3" name="Content Placeholder 2"/>
          <p:cNvSpPr>
            <a:spLocks noGrp="1"/>
          </p:cNvSpPr>
          <p:nvPr>
            <p:ph idx="1"/>
          </p:nvPr>
        </p:nvSpPr>
        <p:spPr/>
        <p:txBody>
          <a:bodyPr/>
          <a:lstStyle/>
          <a:p>
            <a:pPr marL="0" indent="0">
              <a:buNone/>
            </a:pPr>
            <a:r>
              <a:rPr lang="en-US" sz="2400" dirty="0"/>
              <a:t>GOALS of our CME Bylaw changes: </a:t>
            </a:r>
          </a:p>
          <a:p>
            <a:pPr marL="0" indent="0">
              <a:buNone/>
            </a:pPr>
            <a:r>
              <a:rPr lang="en-US" sz="2400" dirty="0" smtClean="0"/>
              <a:t>-</a:t>
            </a:r>
            <a:r>
              <a:rPr lang="en-US" sz="2400" dirty="0"/>
              <a:t>S</a:t>
            </a:r>
            <a:r>
              <a:rPr lang="en-US" sz="2400" dirty="0" smtClean="0"/>
              <a:t>tudent </a:t>
            </a:r>
            <a:r>
              <a:rPr lang="en-US" sz="2400" dirty="0"/>
              <a:t>representation proportional to the number of students in the various program</a:t>
            </a:r>
          </a:p>
          <a:p>
            <a:pPr marL="0" indent="0">
              <a:buNone/>
            </a:pPr>
            <a:r>
              <a:rPr lang="en-US" sz="2400" dirty="0" smtClean="0"/>
              <a:t>-Add new leadership positions &amp; </a:t>
            </a:r>
            <a:r>
              <a:rPr lang="en-US" sz="2400" dirty="0" smtClean="0"/>
              <a:t>remove </a:t>
            </a:r>
            <a:r>
              <a:rPr lang="en-US" sz="2400" dirty="0" smtClean="0"/>
              <a:t>positions that have not been </a:t>
            </a:r>
            <a:r>
              <a:rPr lang="en-US" sz="2400" dirty="0" smtClean="0"/>
              <a:t>either combined or eliminated</a:t>
            </a:r>
            <a:r>
              <a:rPr lang="en-US" sz="2400" dirty="0" smtClean="0"/>
              <a:t>. Ex Dean </a:t>
            </a:r>
            <a:r>
              <a:rPr lang="en-US" sz="2400" dirty="0"/>
              <a:t>of DEI and </a:t>
            </a:r>
            <a:r>
              <a:rPr lang="en-US" sz="2400" dirty="0" smtClean="0"/>
              <a:t>Dean of Health </a:t>
            </a:r>
            <a:r>
              <a:rPr lang="en-US" sz="2400" dirty="0" smtClean="0"/>
              <a:t>Systems Sciences. </a:t>
            </a:r>
            <a:r>
              <a:rPr lang="en-US" sz="2400" dirty="0"/>
              <a:t>A</a:t>
            </a:r>
            <a:r>
              <a:rPr lang="en-US" sz="2400" dirty="0" smtClean="0"/>
              <a:t>djust </a:t>
            </a:r>
            <a:r>
              <a:rPr lang="en-US" sz="2400" dirty="0"/>
              <a:t>membership to allow </a:t>
            </a:r>
            <a:r>
              <a:rPr lang="en-US" sz="2400" dirty="0" smtClean="0"/>
              <a:t>leadership representation within </a:t>
            </a:r>
            <a:r>
              <a:rPr lang="en-US" sz="2400" dirty="0"/>
              <a:t>the confines of the </a:t>
            </a:r>
            <a:r>
              <a:rPr lang="en-US" sz="2400" dirty="0" smtClean="0"/>
              <a:t>bylaws.</a:t>
            </a:r>
            <a:endParaRPr lang="en-US" sz="2400" dirty="0"/>
          </a:p>
          <a:p>
            <a:pPr marL="0" indent="0">
              <a:buNone/>
            </a:pPr>
            <a:r>
              <a:rPr lang="en-US" sz="2400" dirty="0" smtClean="0"/>
              <a:t>-Re-structure </a:t>
            </a:r>
            <a:r>
              <a:rPr lang="en-US" sz="2400" dirty="0"/>
              <a:t>subcommittees to address the flow of information on LCME </a:t>
            </a:r>
            <a:r>
              <a:rPr lang="en-US" sz="2400" dirty="0" smtClean="0"/>
              <a:t>standards, assessment </a:t>
            </a:r>
            <a:r>
              <a:rPr lang="en-US" sz="2400" dirty="0"/>
              <a:t>and </a:t>
            </a:r>
            <a:r>
              <a:rPr lang="en-US" sz="2400" dirty="0" smtClean="0"/>
              <a:t>curriculum effectiveness.  Update the charge to reflect new committees that have been created.</a:t>
            </a:r>
            <a:endParaRPr lang="en-US" sz="2400" dirty="0"/>
          </a:p>
          <a:p>
            <a:pPr marL="0" indent="0">
              <a:buNone/>
            </a:pPr>
            <a:endParaRPr lang="en-US" dirty="0"/>
          </a:p>
        </p:txBody>
      </p:sp>
    </p:spTree>
    <p:extLst>
      <p:ext uri="{BB962C8B-B14F-4D97-AF65-F5344CB8AC3E}">
        <p14:creationId xmlns:p14="http://schemas.microsoft.com/office/powerpoint/2010/main" val="2819349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pic>
        <p:nvPicPr>
          <p:cNvPr id="6" name="Picture 5"/>
          <p:cNvPicPr>
            <a:picLocks noChangeAspect="1"/>
          </p:cNvPicPr>
          <p:nvPr/>
        </p:nvPicPr>
        <p:blipFill rotWithShape="1">
          <a:blip r:embed="rId2"/>
          <a:srcRect r="15287" b="5183"/>
          <a:stretch/>
        </p:blipFill>
        <p:spPr>
          <a:xfrm>
            <a:off x="825770" y="0"/>
            <a:ext cx="9075467" cy="5718938"/>
          </a:xfrm>
          <a:prstGeom prst="rect">
            <a:avLst/>
          </a:prstGeom>
        </p:spPr>
      </p:pic>
    </p:spTree>
    <p:extLst>
      <p:ext uri="{BB962C8B-B14F-4D97-AF65-F5344CB8AC3E}">
        <p14:creationId xmlns:p14="http://schemas.microsoft.com/office/powerpoint/2010/main" val="422370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a:t>
            </a:r>
            <a:r>
              <a:rPr lang="en-US" dirty="0" smtClean="0"/>
              <a:t>Edits</a:t>
            </a:r>
            <a:endParaRPr lang="en-US" dirty="0"/>
          </a:p>
        </p:txBody>
      </p:sp>
      <p:sp>
        <p:nvSpPr>
          <p:cNvPr id="3" name="Content Placeholder 2"/>
          <p:cNvSpPr>
            <a:spLocks noGrp="1"/>
          </p:cNvSpPr>
          <p:nvPr>
            <p:ph sz="half" idx="1"/>
          </p:nvPr>
        </p:nvSpPr>
        <p:spPr/>
        <p:txBody>
          <a:bodyPr/>
          <a:lstStyle/>
          <a:p>
            <a:r>
              <a:rPr lang="en-US" sz="1800" dirty="0" smtClean="0"/>
              <a:t>Article 2 Section 5 Voting-  The </a:t>
            </a:r>
            <a:r>
              <a:rPr lang="en-US" sz="1800" dirty="0"/>
              <a:t>quorum required to conduct the committee’s business shall be the presence of 50% or more of the voting members, with a majority of the voting members present being elected or appointed faculty members</a:t>
            </a:r>
            <a:r>
              <a:rPr lang="en-US" sz="1800" dirty="0" smtClean="0"/>
              <a:t>.</a:t>
            </a:r>
          </a:p>
          <a:p>
            <a:endParaRPr lang="en-US" sz="1800" dirty="0" smtClean="0"/>
          </a:p>
          <a:p>
            <a:r>
              <a:rPr lang="en-US" sz="1800" dirty="0" smtClean="0"/>
              <a:t>Eliminated redundant wording lines 261-267 based on Bylaws committee recommendations</a:t>
            </a:r>
            <a:endParaRPr lang="en-US" sz="1800" dirty="0"/>
          </a:p>
        </p:txBody>
      </p:sp>
      <p:sp>
        <p:nvSpPr>
          <p:cNvPr id="4" name="Content Placeholder 3"/>
          <p:cNvSpPr>
            <a:spLocks noGrp="1"/>
          </p:cNvSpPr>
          <p:nvPr>
            <p:ph sz="half" idx="2"/>
          </p:nvPr>
        </p:nvSpPr>
        <p:spPr/>
        <p:txBody>
          <a:bodyPr/>
          <a:lstStyle/>
          <a:p>
            <a:r>
              <a:rPr lang="en-US" sz="1800" dirty="0" smtClean="0"/>
              <a:t>Article 2 Section 4 Membership- Elected Members- added additional member that is separate from the Chair and clarified the verbiage of the chair being from either an elected member or an appointed member.</a:t>
            </a:r>
          </a:p>
          <a:p>
            <a:endParaRPr lang="en-US" sz="1800" dirty="0" smtClean="0"/>
          </a:p>
          <a:p>
            <a:r>
              <a:rPr lang="en-US" sz="1800" dirty="0" smtClean="0"/>
              <a:t>Descriptors of the CQIC and CMC committee added, removal of PEAC</a:t>
            </a:r>
          </a:p>
          <a:p>
            <a:endParaRPr lang="en-US" sz="1800" dirty="0" smtClean="0"/>
          </a:p>
          <a:p>
            <a:r>
              <a:rPr lang="en-US" sz="1800" dirty="0" smtClean="0"/>
              <a:t>Membership of CQIC and CMC committee added, PEAC removed</a:t>
            </a:r>
          </a:p>
          <a:p>
            <a:endParaRPr lang="en-US" sz="1800" dirty="0"/>
          </a:p>
          <a:p>
            <a:r>
              <a:rPr lang="en-US" sz="1800" dirty="0" smtClean="0"/>
              <a:t>Executive Dean of CP removed from JCOG membership per request of the Executive Dean</a:t>
            </a:r>
            <a:endParaRPr lang="en-US" sz="1800" dirty="0"/>
          </a:p>
        </p:txBody>
      </p:sp>
    </p:spTree>
    <p:extLst>
      <p:ext uri="{BB962C8B-B14F-4D97-AF65-F5344CB8AC3E}">
        <p14:creationId xmlns:p14="http://schemas.microsoft.com/office/powerpoint/2010/main" val="186826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Bylaws</a:t>
            </a:r>
            <a:endParaRPr lang="en-US" dirty="0"/>
          </a:p>
        </p:txBody>
      </p:sp>
      <p:sp>
        <p:nvSpPr>
          <p:cNvPr id="3" name="Content Placeholder 2"/>
          <p:cNvSpPr>
            <a:spLocks noGrp="1"/>
          </p:cNvSpPr>
          <p:nvPr>
            <p:ph idx="1"/>
          </p:nvPr>
        </p:nvSpPr>
        <p:spPr/>
        <p:txBody>
          <a:bodyPr/>
          <a:lstStyle/>
          <a:p>
            <a:pPr marL="0" indent="0">
              <a:buNone/>
            </a:pPr>
            <a:r>
              <a:rPr lang="en-US" sz="3600" dirty="0" smtClean="0"/>
              <a:t>Article </a:t>
            </a:r>
            <a:r>
              <a:rPr lang="en-US" sz="3600" dirty="0"/>
              <a:t>2.6b states that: The majority of the voting members of each of these Standing Committees shall be elected by the regular members of the Faculty of Medicine. </a:t>
            </a:r>
            <a:endParaRPr lang="en-US" sz="3600" dirty="0" smtClean="0"/>
          </a:p>
          <a:p>
            <a:pPr marL="0" indent="0">
              <a:buNone/>
            </a:pPr>
            <a:endParaRPr lang="en-US" sz="3600" dirty="0"/>
          </a:p>
        </p:txBody>
      </p:sp>
    </p:spTree>
    <p:extLst>
      <p:ext uri="{BB962C8B-B14F-4D97-AF65-F5344CB8AC3E}">
        <p14:creationId xmlns:p14="http://schemas.microsoft.com/office/powerpoint/2010/main" val="22045416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omoption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3EFDDCA2-1F89-9E4E-ABB1-1E9CAA8D6A6B}" vid="{26869258-5244-4C42-9C0F-C024BB60219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34472</TotalTime>
  <Words>944</Words>
  <Application>Microsoft Office PowerPoint</Application>
  <PresentationFormat>Widescreen</PresentationFormat>
  <Paragraphs>121</Paragraphs>
  <Slides>15</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ＭＳ Ｐゴシック</vt:lpstr>
      <vt:lpstr>Arial</vt:lpstr>
      <vt:lpstr>Calibri</vt:lpstr>
      <vt:lpstr>Calibri Light</vt:lpstr>
      <vt:lpstr>Georgia</vt:lpstr>
      <vt:lpstr>Office Theme</vt:lpstr>
      <vt:lpstr>somoption3</vt:lpstr>
      <vt:lpstr>PowerPoint Presentation</vt:lpstr>
      <vt:lpstr>Elected Committee Members</vt:lpstr>
      <vt:lpstr>Meetings</vt:lpstr>
      <vt:lpstr>CME year in review</vt:lpstr>
      <vt:lpstr>CME year in review</vt:lpstr>
      <vt:lpstr>Charge Edits</vt:lpstr>
      <vt:lpstr>PowerPoint Presentation</vt:lpstr>
      <vt:lpstr>Additional Edits</vt:lpstr>
      <vt:lpstr>Bylaws</vt:lpstr>
      <vt:lpstr>Membership Article 2.6b</vt:lpstr>
      <vt:lpstr>Bylaws</vt:lpstr>
      <vt:lpstr>Membership Article 2.6d</vt:lpstr>
      <vt:lpstr>Voting Members</vt:lpstr>
      <vt:lpstr>Non-Voting Members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IQ + Orientation</dc:title>
  <dc:creator>Kathryn Miller</dc:creator>
  <cp:lastModifiedBy>Bazella, Corinne</cp:lastModifiedBy>
  <cp:revision>307</cp:revision>
  <cp:lastPrinted>2022-02-04T01:57:28Z</cp:lastPrinted>
  <dcterms:created xsi:type="dcterms:W3CDTF">2017-05-05T14:29:13Z</dcterms:created>
  <dcterms:modified xsi:type="dcterms:W3CDTF">2024-05-20T19:02:49Z</dcterms:modified>
</cp:coreProperties>
</file>