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46B4B-95D8-44B3-9931-C2AC71EF4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DC669-843D-440C-B3D5-5963EAB92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D1B83-529D-48AC-BC7B-BCBB633B1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8A17E-8BF5-4F1F-B7E8-B1C887475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92CEB-1616-428C-B655-49AD55A09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3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45679-38D7-4054-8F61-8755890FF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74DD2-3C1A-44E1-8840-ED08B14E88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703EC-9873-4400-8C5A-B6BA80294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822DC-3E42-4BBA-B3FB-132F9251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FA965-62F9-4C03-8692-B28E7E765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3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0E9FE-1141-4ED3-8315-E8BF88054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D2E5B-F30B-4297-970D-3EAF5B045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87D2F-3293-47F0-9892-E5582C16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5EF2D-4D90-4903-B7B3-52C51CA2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EA28A-6E56-4BA7-8262-A5FB31FC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7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C4839-E64C-4A8E-9D2B-C3A216A5C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5D47F-CEBD-437C-96CF-F40FF2684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DC76A-A85E-4BFC-A057-173AF644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A247-A769-412E-911A-D6A0506D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E231A-E879-46BF-94BC-F003828E0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69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BFEA1-D7B8-469F-A200-79D54A8E7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EB902-1EBE-4D61-84D7-544E6B6AA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AEDC6-3173-499D-8A77-03976A07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326E3-A1A7-42E2-AC49-90A083510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E1A4E-708E-4400-88C9-3471B043E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1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05857-9B17-43CD-82BB-75B5B02D3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44544-D097-4192-9C0F-00ACCE6B6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3642C-24DF-413A-A9B5-2B1EE1BA4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6EB24-340B-4402-AC70-6E66CDDE7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A53BA8-FA41-47D6-A4A3-EB53AFC85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B2008-84D6-4FDA-87CD-7DD65B4B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99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C940B-0CF5-48B9-9EE4-801044E4C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73434-6CED-442F-8AF9-8A6E2074E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45C78A-F32E-48C3-A966-C10A4FB64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2BD665-BC59-4EC8-89A8-8A059CA3F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C11929-19F6-4F08-B77B-F60E0D70C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3362A1-FF7C-4E8D-96AA-F09AA780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2F31A-3504-4124-966C-556B18BB9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6FACA6-6B49-4AB4-84C8-09827EE48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34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0C645-F7B9-40C4-BF47-D8F275E55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14550-3FB3-4921-B31C-5893C8FD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45AD5A-8FE4-4145-A45A-38777ADC5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6F0FDD-EEA5-4C3A-B1EC-2CFF3216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7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C1F1DF-5BD9-4420-9A92-73884393E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307A6-62D2-4D6E-A3B5-154BB59E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C1326-D84A-4D0A-986A-000ADED61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7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1FDBC-7BCE-4FD7-8831-C989D82A2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3103C-464E-4B36-83F2-224846AEB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DC692-A6B4-4E0A-AB36-E7FE49E4A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57BDA-B353-48CC-93EE-09CB9557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67C8D-FEA5-4EE8-AC39-0DCC90B9B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68EB85-E137-4E03-B92D-F0913DE8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D3266-FCB5-4931-AF6A-F950DB3E0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DC69BF-CDF1-49E1-9F35-78383325B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6602F-1FB3-4F00-A582-954522C1C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5C638-E06B-46EC-B3BA-1353B17A5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F802D-2AE0-46EC-B929-17C55877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809F4-CDBA-46EC-8616-CC361D91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5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74E85-D436-4E36-8B1D-4EEE7159B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54807-3822-42D8-9A19-106937118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49F0B-4C0C-48AC-86BA-E39D735BF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4EEE0-8F85-4443-AA3A-3C7BA152970B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40D26-E17C-4218-8935-C6BB8BE202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A5F1A-55F3-4705-9CC4-59109E6CF5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7E0E0-7B17-468A-B67C-65D63DB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58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680C1-CCE1-4A1C-8EF4-492DAF7D3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532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Committee on Medical Student Promotion and Advancement (CMSPA)</a:t>
            </a:r>
            <a:br>
              <a:rPr lang="en-US" dirty="0"/>
            </a:br>
            <a:r>
              <a:rPr lang="en-US" dirty="0"/>
              <a:t> Annual Report to Faculty Council AY 23/24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6F1D5E-9973-476A-8BFF-D064D1617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46918"/>
            <a:ext cx="9144000" cy="1655762"/>
          </a:xfrm>
        </p:spPr>
        <p:txBody>
          <a:bodyPr/>
          <a:lstStyle/>
          <a:p>
            <a:r>
              <a:rPr lang="en-US" dirty="0"/>
              <a:t>Sarah Augustine, MD</a:t>
            </a:r>
          </a:p>
          <a:p>
            <a:r>
              <a:rPr lang="en-US" dirty="0"/>
              <a:t>Chair, CMSPSA</a:t>
            </a:r>
          </a:p>
          <a:p>
            <a:r>
              <a:rPr lang="en-US" dirty="0"/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98939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D8116-DC58-4429-B808-7FB67F23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D3946-07E2-4404-8ACF-AC991BF9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47192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Review total performance of all students within the School of Medicine</a:t>
            </a:r>
          </a:p>
          <a:p>
            <a:pPr lvl="1"/>
            <a:r>
              <a:rPr lang="en-US" dirty="0"/>
              <a:t>Concerns with academic progress</a:t>
            </a:r>
          </a:p>
          <a:p>
            <a:pPr lvl="1"/>
            <a:r>
              <a:rPr lang="en-US" dirty="0"/>
              <a:t>Professionalism concerns </a:t>
            </a:r>
          </a:p>
          <a:p>
            <a:pPr lvl="1"/>
            <a:r>
              <a:rPr lang="en-US" dirty="0"/>
              <a:t>Any Early Concerns vetted thru Professionalism Workgroup (PWG)</a:t>
            </a:r>
          </a:p>
          <a:p>
            <a:r>
              <a:rPr lang="en-US" dirty="0"/>
              <a:t>Approve student promotions to next academic year</a:t>
            </a:r>
          </a:p>
          <a:p>
            <a:r>
              <a:rPr lang="en-US" dirty="0"/>
              <a:t>Recommend candidates for the award of degree of Doctor of Medicine</a:t>
            </a:r>
          </a:p>
          <a:p>
            <a:r>
              <a:rPr lang="en-US" dirty="0"/>
              <a:t>Review and approve recommendations for promotion, dismissal, full year remediation for CCLCM students at the request of the  Medical Student Performance Review Committee (MSPRC)</a:t>
            </a:r>
          </a:p>
        </p:txBody>
      </p:sp>
    </p:spTree>
    <p:extLst>
      <p:ext uri="{BB962C8B-B14F-4D97-AF65-F5344CB8AC3E}">
        <p14:creationId xmlns:p14="http://schemas.microsoft.com/office/powerpoint/2010/main" val="741960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CCAE4-4287-4A3C-A1AC-B8D68731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B8C6A-37A5-4D51-80B6-3F06F09DD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 every third Thursday of the month</a:t>
            </a:r>
          </a:p>
          <a:p>
            <a:r>
              <a:rPr lang="en-US" dirty="0"/>
              <a:t>Quorum required for voting (simple majority of voting members)</a:t>
            </a:r>
          </a:p>
          <a:p>
            <a:r>
              <a:rPr lang="en-US" dirty="0"/>
              <a:t>Action items reviewed the following Friday</a:t>
            </a:r>
          </a:p>
          <a:p>
            <a:r>
              <a:rPr lang="en-US" dirty="0"/>
              <a:t>Formal action item letters sent the following Monday</a:t>
            </a:r>
          </a:p>
          <a:p>
            <a:r>
              <a:rPr lang="en-US" dirty="0"/>
              <a:t>COMS reconsideration process with student advocate</a:t>
            </a:r>
          </a:p>
          <a:p>
            <a:r>
              <a:rPr lang="en-US" dirty="0"/>
              <a:t>Two tier appeals process</a:t>
            </a:r>
          </a:p>
          <a:p>
            <a:r>
              <a:rPr lang="en-US" dirty="0"/>
              <a:t>Regular interface with legal, PWG, mental health resources</a:t>
            </a:r>
          </a:p>
        </p:txBody>
      </p:sp>
    </p:spTree>
    <p:extLst>
      <p:ext uri="{BB962C8B-B14F-4D97-AF65-F5344CB8AC3E}">
        <p14:creationId xmlns:p14="http://schemas.microsoft.com/office/powerpoint/2010/main" val="1091760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576678-5CA9-4E0E-AB28-EC185B35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rmAutofit fontScale="90000"/>
          </a:bodyPr>
          <a:lstStyle/>
          <a:p>
            <a:r>
              <a:rPr lang="en-US" dirty="0"/>
              <a:t>Members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FED14C-8045-4604-B038-978D0BF66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205949"/>
            <a:ext cx="5181600" cy="54724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ELECTED</a:t>
            </a:r>
          </a:p>
          <a:p>
            <a:r>
              <a:rPr lang="en-US" dirty="0">
                <a:solidFill>
                  <a:srgbClr val="0070C0"/>
                </a:solidFill>
              </a:rPr>
              <a:t>Sarah Augustine, MD  Chair (2027-c)</a:t>
            </a:r>
          </a:p>
          <a:p>
            <a:r>
              <a:rPr lang="en-US" dirty="0">
                <a:solidFill>
                  <a:srgbClr val="0070C0"/>
                </a:solidFill>
              </a:rPr>
              <a:t>Charlene Pan, MD (2029-c)</a:t>
            </a:r>
          </a:p>
          <a:p>
            <a:r>
              <a:rPr lang="en-US" dirty="0">
                <a:solidFill>
                  <a:srgbClr val="0070C0"/>
                </a:solidFill>
              </a:rPr>
              <a:t>Attila Nemeth, MD (2029-c)</a:t>
            </a:r>
          </a:p>
          <a:p>
            <a:r>
              <a:rPr lang="en-US" dirty="0">
                <a:solidFill>
                  <a:srgbClr val="0070C0"/>
                </a:solidFill>
              </a:rPr>
              <a:t>Tawna Mangosh, PhD (2027-b)</a:t>
            </a:r>
          </a:p>
          <a:p>
            <a:r>
              <a:rPr lang="en-US" dirty="0">
                <a:solidFill>
                  <a:srgbClr val="0070C0"/>
                </a:solidFill>
              </a:rPr>
              <a:t>Robert Owen, MD (2029-c)</a:t>
            </a:r>
          </a:p>
          <a:p>
            <a:r>
              <a:rPr lang="en-US" dirty="0">
                <a:solidFill>
                  <a:srgbClr val="0070C0"/>
                </a:solidFill>
              </a:rPr>
              <a:t>Jason Thuener, MD (2027-c)</a:t>
            </a:r>
          </a:p>
          <a:p>
            <a:r>
              <a:rPr lang="en-US" dirty="0">
                <a:solidFill>
                  <a:srgbClr val="0070C0"/>
                </a:solidFill>
              </a:rPr>
              <a:t>Nathan Stehouwer, MD (2026-c)</a:t>
            </a:r>
          </a:p>
          <a:p>
            <a:r>
              <a:rPr lang="en-US" dirty="0">
                <a:solidFill>
                  <a:srgbClr val="0070C0"/>
                </a:solidFill>
              </a:rPr>
              <a:t>Erika Allen, MD (2029-b)</a:t>
            </a:r>
          </a:p>
          <a:p>
            <a:r>
              <a:rPr lang="en-US" dirty="0">
                <a:solidFill>
                  <a:srgbClr val="0070C0"/>
                </a:solidFill>
              </a:rPr>
              <a:t>Nicholas Ziats, PhD (2029-b)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DEAN APPOINTED</a:t>
            </a:r>
          </a:p>
          <a:p>
            <a:r>
              <a:rPr lang="en-US" dirty="0">
                <a:solidFill>
                  <a:srgbClr val="FF0000"/>
                </a:solidFill>
              </a:rPr>
              <a:t>Keith Armitage, MD (2025-c)</a:t>
            </a:r>
          </a:p>
          <a:p>
            <a:r>
              <a:rPr lang="en-US" dirty="0">
                <a:solidFill>
                  <a:srgbClr val="FF0000"/>
                </a:solidFill>
              </a:rPr>
              <a:t>David Friel, PhD (2025-b)</a:t>
            </a:r>
          </a:p>
          <a:p>
            <a:r>
              <a:rPr lang="en-US" dirty="0">
                <a:solidFill>
                  <a:srgbClr val="FF0000"/>
                </a:solidFill>
              </a:rPr>
              <a:t>Beata Jaztrzebska, PhD (2025-b)</a:t>
            </a:r>
          </a:p>
          <a:p>
            <a:r>
              <a:rPr lang="en-US" dirty="0">
                <a:solidFill>
                  <a:srgbClr val="FF0000"/>
                </a:solidFill>
              </a:rPr>
              <a:t>Oliver Schirokauer, MD, PhD (2025-c)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5AF49-4D9F-492A-B836-4583EF707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205949"/>
            <a:ext cx="5181600" cy="51565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EX OFFICIO</a:t>
            </a:r>
          </a:p>
          <a:p>
            <a:r>
              <a:rPr lang="en-US" dirty="0"/>
              <a:t>Corinne Bazella, MD</a:t>
            </a:r>
          </a:p>
          <a:p>
            <a:r>
              <a:rPr lang="en-US" dirty="0"/>
              <a:t>Colleen </a:t>
            </a:r>
            <a:r>
              <a:rPr lang="en-US" dirty="0" err="1"/>
              <a:t>Croninger</a:t>
            </a:r>
            <a:r>
              <a:rPr lang="en-US" dirty="0"/>
              <a:t>, PhD</a:t>
            </a:r>
          </a:p>
          <a:p>
            <a:r>
              <a:rPr lang="en-US" dirty="0"/>
              <a:t>Lia Logio, MD</a:t>
            </a:r>
          </a:p>
          <a:p>
            <a:r>
              <a:rPr lang="en-US" dirty="0"/>
              <a:t>Steven Ricanati, MD</a:t>
            </a:r>
          </a:p>
          <a:p>
            <a:r>
              <a:rPr lang="en-US" dirty="0"/>
              <a:t>Amy Wilson-Delfosse, PhD</a:t>
            </a:r>
          </a:p>
          <a:p>
            <a:r>
              <a:rPr lang="en-US" dirty="0"/>
              <a:t>John Tetzlaff, MD</a:t>
            </a:r>
          </a:p>
          <a:p>
            <a:r>
              <a:rPr lang="en-US" dirty="0" err="1"/>
              <a:t>Xioamei</a:t>
            </a:r>
            <a:r>
              <a:rPr lang="en-US" dirty="0"/>
              <a:t> Song</a:t>
            </a:r>
          </a:p>
          <a:p>
            <a:r>
              <a:rPr lang="en-US" dirty="0"/>
              <a:t>Simran Singh, MD</a:t>
            </a:r>
          </a:p>
          <a:p>
            <a:r>
              <a:rPr lang="en-US" dirty="0"/>
              <a:t>Ben Seanor, Assistant Registrar</a:t>
            </a:r>
          </a:p>
          <a:p>
            <a:r>
              <a:rPr lang="en-US" dirty="0"/>
              <a:t>Kelsey Jorgensen, Registrar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735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3A1799-FAD7-48D1-BE50-2B1D189B9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8255"/>
            <a:ext cx="4709160" cy="1325563"/>
          </a:xfrm>
        </p:spPr>
        <p:txBody>
          <a:bodyPr/>
          <a:lstStyle/>
          <a:p>
            <a:r>
              <a:rPr lang="en-US" dirty="0"/>
              <a:t>Committee Motions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EBD12-E50F-FD71-F008-1915F2103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290637"/>
            <a:ext cx="5181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43 student presentations</a:t>
            </a:r>
          </a:p>
          <a:p>
            <a:r>
              <a:rPr lang="en-US" dirty="0"/>
              <a:t>31 unique students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D4D898-246D-9BA1-7D01-18ECBD28B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90637"/>
            <a:ext cx="5181600" cy="5567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Consideration for Dismissal		0</a:t>
            </a:r>
          </a:p>
          <a:p>
            <a:pPr marL="0" indent="0">
              <a:buNone/>
            </a:pPr>
            <a:r>
              <a:rPr lang="en-US" dirty="0"/>
              <a:t>Dismissals				0</a:t>
            </a:r>
          </a:p>
          <a:p>
            <a:pPr marL="0" indent="0">
              <a:buNone/>
            </a:pPr>
            <a:r>
              <a:rPr lang="en-US" dirty="0"/>
              <a:t>Voluntary withdrawals		1</a:t>
            </a:r>
          </a:p>
          <a:p>
            <a:pPr marL="0" indent="0">
              <a:buNone/>
            </a:pPr>
            <a:r>
              <a:rPr lang="en-US" dirty="0"/>
              <a:t>Full </a:t>
            </a:r>
            <a:r>
              <a:rPr lang="en-US" dirty="0" err="1"/>
              <a:t>yr</a:t>
            </a:r>
            <a:r>
              <a:rPr lang="en-US" dirty="0"/>
              <a:t> remediation			1</a:t>
            </a:r>
          </a:p>
          <a:p>
            <a:pPr marL="0" indent="0">
              <a:buNone/>
            </a:pPr>
            <a:r>
              <a:rPr lang="en-US" dirty="0"/>
              <a:t>Ext. request granted			5</a:t>
            </a:r>
          </a:p>
          <a:p>
            <a:pPr marL="0" indent="0">
              <a:buNone/>
            </a:pPr>
            <a:r>
              <a:rPr lang="en-US" dirty="0"/>
              <a:t>LOA request granted		9</a:t>
            </a:r>
          </a:p>
          <a:p>
            <a:pPr marL="0" indent="0">
              <a:buNone/>
            </a:pPr>
            <a:r>
              <a:rPr lang="en-US" dirty="0"/>
              <a:t>Referral for FFD			0</a:t>
            </a:r>
          </a:p>
          <a:p>
            <a:pPr marL="0" indent="0">
              <a:buNone/>
            </a:pPr>
            <a:r>
              <a:rPr lang="en-US" dirty="0"/>
              <a:t>Referral to PWG			7</a:t>
            </a:r>
          </a:p>
          <a:p>
            <a:pPr marL="0" indent="0">
              <a:buNone/>
            </a:pPr>
            <a:r>
              <a:rPr lang="en-US" dirty="0"/>
              <a:t>General professionalism		6</a:t>
            </a:r>
          </a:p>
          <a:p>
            <a:pPr marL="0" indent="0">
              <a:buNone/>
            </a:pPr>
            <a:r>
              <a:rPr lang="en-US" dirty="0"/>
              <a:t>Academic remediation		7</a:t>
            </a:r>
          </a:p>
          <a:p>
            <a:pPr marL="0" indent="0">
              <a:buNone/>
            </a:pPr>
            <a:r>
              <a:rPr lang="en-US" dirty="0"/>
              <a:t>Step 1 concerns			13</a:t>
            </a:r>
          </a:p>
          <a:p>
            <a:pPr marL="0" indent="0">
              <a:buNone/>
            </a:pPr>
            <a:r>
              <a:rPr lang="en-US" dirty="0"/>
              <a:t>Step 2 concerns			2</a:t>
            </a:r>
          </a:p>
        </p:txBody>
      </p:sp>
    </p:spTree>
    <p:extLst>
      <p:ext uri="{BB962C8B-B14F-4D97-AF65-F5344CB8AC3E}">
        <p14:creationId xmlns:p14="http://schemas.microsoft.com/office/powerpoint/2010/main" val="222446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BF0759-2AB6-41D5-9123-2ACA2515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data</a:t>
            </a:r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97F38801-0DDC-43CA-9588-48A73598980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75421967"/>
              </p:ext>
            </p:extLst>
          </p:nvPr>
        </p:nvGraphicFramePr>
        <p:xfrm>
          <a:off x="6626087" y="1961322"/>
          <a:ext cx="4280450" cy="2912033"/>
        </p:xfrm>
        <a:graphic>
          <a:graphicData uri="http://schemas.openxmlformats.org/drawingml/2006/table">
            <a:tbl>
              <a:tblPr/>
              <a:tblGrid>
                <a:gridCol w="1650294">
                  <a:extLst>
                    <a:ext uri="{9D8B030D-6E8A-4147-A177-3AD203B41FA5}">
                      <a16:colId xmlns:a16="http://schemas.microsoft.com/office/drawing/2014/main" val="89239595"/>
                    </a:ext>
                  </a:extLst>
                </a:gridCol>
                <a:gridCol w="1392435">
                  <a:extLst>
                    <a:ext uri="{9D8B030D-6E8A-4147-A177-3AD203B41FA5}">
                      <a16:colId xmlns:a16="http://schemas.microsoft.com/office/drawing/2014/main" val="1512626119"/>
                    </a:ext>
                  </a:extLst>
                </a:gridCol>
                <a:gridCol w="1237721">
                  <a:extLst>
                    <a:ext uri="{9D8B030D-6E8A-4147-A177-3AD203B41FA5}">
                      <a16:colId xmlns:a16="http://schemas.microsoft.com/office/drawing/2014/main" val="199008689"/>
                    </a:ext>
                  </a:extLst>
                </a:gridCol>
              </a:tblGrid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CMSPA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74124"/>
                  </a:ext>
                </a:extLst>
              </a:tr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 (10%)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98815"/>
                  </a:ext>
                </a:extLst>
              </a:tr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Black/Brown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9/31 (29%)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049427"/>
                  </a:ext>
                </a:extLst>
              </a:tr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Latinx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6/31 (19%)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7472254"/>
                  </a:ext>
                </a:extLst>
              </a:tr>
              <a:tr h="41770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Caucasian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7/31 (23%)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909032"/>
                  </a:ext>
                </a:extLst>
              </a:tr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Mixed race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 (10%)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997714"/>
                  </a:ext>
                </a:extLst>
              </a:tr>
              <a:tr h="41572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2/31 (6%)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083174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0102D01-4A33-2CBF-7D7F-3F037E16B0C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53739164"/>
              </p:ext>
            </p:extLst>
          </p:nvPr>
        </p:nvGraphicFramePr>
        <p:xfrm>
          <a:off x="1174750" y="1961322"/>
          <a:ext cx="4280450" cy="1569278"/>
        </p:xfrm>
        <a:graphic>
          <a:graphicData uri="http://schemas.openxmlformats.org/drawingml/2006/table">
            <a:tbl>
              <a:tblPr/>
              <a:tblGrid>
                <a:gridCol w="1678518">
                  <a:extLst>
                    <a:ext uri="{9D8B030D-6E8A-4147-A177-3AD203B41FA5}">
                      <a16:colId xmlns:a16="http://schemas.microsoft.com/office/drawing/2014/main" val="1005222954"/>
                    </a:ext>
                  </a:extLst>
                </a:gridCol>
                <a:gridCol w="1328259">
                  <a:extLst>
                    <a:ext uri="{9D8B030D-6E8A-4147-A177-3AD203B41FA5}">
                      <a16:colId xmlns:a16="http://schemas.microsoft.com/office/drawing/2014/main" val="3664646621"/>
                    </a:ext>
                  </a:extLst>
                </a:gridCol>
                <a:gridCol w="1273673">
                  <a:extLst>
                    <a:ext uri="{9D8B030D-6E8A-4147-A177-3AD203B41FA5}">
                      <a16:colId xmlns:a16="http://schemas.microsoft.com/office/drawing/2014/main" val="372294332"/>
                    </a:ext>
                  </a:extLst>
                </a:gridCol>
              </a:tblGrid>
              <a:tr h="372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CMSPA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49614"/>
                  </a:ext>
                </a:extLst>
              </a:tr>
              <a:tr h="4195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16/31 (52%)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68005"/>
                  </a:ext>
                </a:extLst>
              </a:tr>
              <a:tr h="41951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15/31 (48%)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382144"/>
                  </a:ext>
                </a:extLst>
              </a:tr>
              <a:tr h="35736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0/31 (0%)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0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004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1E821-7447-487E-A057-DB1016654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0" y="338621"/>
            <a:ext cx="4648200" cy="1325563"/>
          </a:xfrm>
        </p:spPr>
        <p:txBody>
          <a:bodyPr/>
          <a:lstStyle/>
          <a:p>
            <a:r>
              <a:rPr lang="en-US" dirty="0"/>
              <a:t>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19DDA-A118-4314-9A44-48C841437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22400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Difficulty in tracking students who delay USMLE exams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Consistency in committee recommendations across professional schools</a:t>
            </a:r>
          </a:p>
          <a:p>
            <a:endParaRPr lang="en-US" dirty="0"/>
          </a:p>
          <a:p>
            <a:r>
              <a:rPr lang="en-US" dirty="0"/>
              <a:t>Categorizing lapses in conscientious behavior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1C91F1-61D0-495D-9EC3-74212BFB6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22400"/>
            <a:ext cx="5181600" cy="50969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Name change and charge revision</a:t>
            </a:r>
          </a:p>
          <a:p>
            <a:r>
              <a:rPr lang="en-US" dirty="0"/>
              <a:t>New presentation template designed and implemented</a:t>
            </a:r>
          </a:p>
          <a:p>
            <a:r>
              <a:rPr lang="en-US" dirty="0"/>
              <a:t>Realignment of processes with MSPRC</a:t>
            </a:r>
          </a:p>
          <a:p>
            <a:r>
              <a:rPr lang="en-US" dirty="0"/>
              <a:t>Equal participation from all committee members</a:t>
            </a:r>
          </a:p>
          <a:p>
            <a:r>
              <a:rPr lang="en-US" dirty="0"/>
              <a:t>Revision of committee membership</a:t>
            </a:r>
          </a:p>
          <a:p>
            <a:r>
              <a:rPr lang="en-US" dirty="0"/>
              <a:t>Development of two-tiered appeals process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41A4BE-33DB-4334-9648-DD676F277ADA}"/>
              </a:ext>
            </a:extLst>
          </p:cNvPr>
          <p:cNvSpPr txBox="1">
            <a:spLocks/>
          </p:cNvSpPr>
          <p:nvPr/>
        </p:nvSpPr>
        <p:spPr>
          <a:xfrm>
            <a:off x="1003852" y="338620"/>
            <a:ext cx="4648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val="424812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57D3D-AF9B-9827-605D-DB637B36B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Graduation data AY 23/24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F5B494-26D6-9DC9-759C-4A3F42D7D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209 total candidate for graduation</a:t>
            </a:r>
          </a:p>
          <a:p>
            <a:pPr lvl="1"/>
            <a:r>
              <a:rPr lang="en-US" dirty="0"/>
              <a:t>199 MD candidates</a:t>
            </a:r>
          </a:p>
          <a:p>
            <a:pPr lvl="1"/>
            <a:r>
              <a:rPr lang="en-US" dirty="0"/>
              <a:t>10 MSTP candidates</a:t>
            </a:r>
          </a:p>
          <a:p>
            <a:r>
              <a:rPr lang="en-US" dirty="0"/>
              <a:t>Excluding MSTP candidates</a:t>
            </a:r>
          </a:p>
          <a:p>
            <a:pPr lvl="1"/>
            <a:r>
              <a:rPr lang="en-US" dirty="0"/>
              <a:t>182 MD candidates (91.5%) graduated in 5 years or less</a:t>
            </a:r>
          </a:p>
          <a:p>
            <a:pPr lvl="1"/>
            <a:r>
              <a:rPr lang="en-US" dirty="0"/>
              <a:t>17 MD candidates (8.5%) graduated in 6 years or more</a:t>
            </a:r>
          </a:p>
          <a:p>
            <a:r>
              <a:rPr lang="en-US" dirty="0"/>
              <a:t>Including MSTP candidates</a:t>
            </a:r>
          </a:p>
          <a:p>
            <a:pPr lvl="1"/>
            <a:r>
              <a:rPr lang="en-US" dirty="0"/>
              <a:t>27 candidates (12.9%) graduated in 6 years or more</a:t>
            </a:r>
          </a:p>
        </p:txBody>
      </p:sp>
    </p:spTree>
    <p:extLst>
      <p:ext uri="{BB962C8B-B14F-4D97-AF65-F5344CB8AC3E}">
        <p14:creationId xmlns:p14="http://schemas.microsoft.com/office/powerpoint/2010/main" val="258188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561</Words>
  <Application>Microsoft Office PowerPoint</Application>
  <PresentationFormat>Widescreen</PresentationFormat>
  <Paragraphs>118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Committee on Medical Student Promotion and Advancement (CMSPA)  Annual Report to Faculty Council AY 23/24</vt:lpstr>
      <vt:lpstr>Charge</vt:lpstr>
      <vt:lpstr>Operational Metrics</vt:lpstr>
      <vt:lpstr>Members</vt:lpstr>
      <vt:lpstr>Committee Motions</vt:lpstr>
      <vt:lpstr>Demographic data</vt:lpstr>
      <vt:lpstr>Successes</vt:lpstr>
      <vt:lpstr>Graduation data AY 23/24</vt:lpstr>
    </vt:vector>
  </TitlesOfParts>
  <Company>Department of 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Committee on Medical Students Annual Report to Faculty Council</dc:title>
  <dc:creator>Augustine, Sarah A. (VHACLE)</dc:creator>
  <cp:lastModifiedBy>Augustine, Sarah A. (VHACLE)</cp:lastModifiedBy>
  <cp:revision>6</cp:revision>
  <dcterms:created xsi:type="dcterms:W3CDTF">2022-11-03T15:11:06Z</dcterms:created>
  <dcterms:modified xsi:type="dcterms:W3CDTF">2025-01-06T19:17:13Z</dcterms:modified>
</cp:coreProperties>
</file>