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331" r:id="rId3"/>
    <p:sldId id="258" r:id="rId4"/>
    <p:sldId id="332" r:id="rId5"/>
    <p:sldId id="333" r:id="rId6"/>
    <p:sldId id="262" r:id="rId7"/>
    <p:sldId id="334" r:id="rId8"/>
    <p:sldId id="265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ra Pelfrey" initials="CP" lastIdx="6" clrIdx="0">
    <p:extLst>
      <p:ext uri="{19B8F6BF-5375-455C-9EA6-DF929625EA0E}">
        <p15:presenceInfo xmlns:p15="http://schemas.microsoft.com/office/powerpoint/2012/main" userId="Clara Pelfrey" providerId="None"/>
      </p:ext>
    </p:extLst>
  </p:cmAuthor>
  <p:cmAuthor id="2" name="Bierer, Beth" initials="BB" lastIdx="4" clrIdx="1">
    <p:extLst>
      <p:ext uri="{19B8F6BF-5375-455C-9EA6-DF929625EA0E}">
        <p15:presenceInfo xmlns:p15="http://schemas.microsoft.com/office/powerpoint/2012/main" userId="S-1-5-21-416425361-97259607-924725345-230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2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01" autoAdjust="0"/>
    <p:restoredTop sz="78667" autoAdjust="0"/>
  </p:normalViewPr>
  <p:slideViewPr>
    <p:cSldViewPr snapToGrid="0" snapToObjects="1">
      <p:cViewPr varScale="1">
        <p:scale>
          <a:sx n="59" d="100"/>
          <a:sy n="59" d="100"/>
        </p:scale>
        <p:origin x="126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10/23/2019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1AA2C-9602-488C-A21E-7DC0FCE57C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75423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10/23/2019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85FBA-861A-473A-9EA9-680E43FDB8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68692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B2F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white open frame&#10;">
            <a:extLst>
              <a:ext uri="{FF2B5EF4-FFF2-40B4-BE49-F238E27FC236}">
                <a16:creationId xmlns:a16="http://schemas.microsoft.com/office/drawing/2014/main" id="{78C31C43-8309-1C44-AC4C-2E0D5B9E41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46100" y="666750"/>
            <a:ext cx="7759700" cy="481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8752" y="1314880"/>
            <a:ext cx="7321378" cy="108233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9398" y="3490784"/>
            <a:ext cx="6190735" cy="1171832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 descr="grey footer box">
            <a:extLst>
              <a:ext uri="{FF2B5EF4-FFF2-40B4-BE49-F238E27FC236}">
                <a16:creationId xmlns:a16="http://schemas.microsoft.com/office/drawing/2014/main" id="{7A469E31-14BD-114B-88C1-631276CDAF63}"/>
              </a:ext>
            </a:extLst>
          </p:cNvPr>
          <p:cNvSpPr/>
          <p:nvPr userDrawn="1"/>
        </p:nvSpPr>
        <p:spPr>
          <a:xfrm>
            <a:off x="0" y="5695950"/>
            <a:ext cx="9144000" cy="1162050"/>
          </a:xfrm>
          <a:prstGeom prst="rect">
            <a:avLst/>
          </a:prstGeom>
          <a:solidFill>
            <a:srgbClr val="455560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3" name="Picture 12" descr="CWRU-SOM-white-rev-logo.eps">
            <a:extLst>
              <a:ext uri="{FF2B5EF4-FFF2-40B4-BE49-F238E27FC236}">
                <a16:creationId xmlns:a16="http://schemas.microsoft.com/office/drawing/2014/main" id="{68C2E2A3-8E00-DA44-AC1E-154D561AA73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" y="5961063"/>
            <a:ext cx="2567226" cy="6516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457189" rtl="0" eaLnBrk="1" fontAlgn="base" hangingPunct="1">
        <a:spcBef>
          <a:spcPct val="0"/>
        </a:spcBef>
        <a:spcAft>
          <a:spcPct val="0"/>
        </a:spcAft>
        <a:defRPr sz="4400" b="1" i="0" kern="1200">
          <a:solidFill>
            <a:schemeClr val="tx1"/>
          </a:solidFill>
          <a:latin typeface="Titillium" pitchFamily="2" charset="77"/>
          <a:ea typeface="ＭＳ Ｐゴシック" pitchFamily="-111" charset="-128"/>
          <a:cs typeface="Titillium" pitchFamily="2" charset="77"/>
        </a:defRPr>
      </a:lvl1pPr>
      <a:lvl2pPr algn="ctr" defTabSz="45718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2pPr>
      <a:lvl3pPr algn="ctr" defTabSz="45718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3pPr>
      <a:lvl4pPr algn="ctr" defTabSz="45718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4pPr>
      <a:lvl5pPr algn="ctr" defTabSz="45718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5pPr>
      <a:lvl6pPr marL="457189" algn="ctr" defTabSz="45718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6pPr>
      <a:lvl7pPr marL="914377" algn="ctr" defTabSz="45718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7pPr>
      <a:lvl8pPr marL="1371566" algn="ctr" defTabSz="45718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8pPr>
      <a:lvl9pPr marL="1828754" algn="ctr" defTabSz="45718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342891" indent="-342891" algn="l" defTabSz="457189" rtl="0" eaLnBrk="1" fontAlgn="base" hangingPunct="1">
        <a:spcBef>
          <a:spcPct val="20000"/>
        </a:spcBef>
        <a:spcAft>
          <a:spcPct val="0"/>
        </a:spcAft>
        <a:buFont typeface="Arial" pitchFamily="-111" charset="0"/>
        <a:buChar char="•"/>
        <a:defRPr sz="3200" b="0" i="0" kern="1200">
          <a:solidFill>
            <a:schemeClr val="tx1"/>
          </a:solidFill>
          <a:latin typeface="Titillium" pitchFamily="2" charset="77"/>
          <a:ea typeface="ＭＳ Ｐゴシック" pitchFamily="-111" charset="-128"/>
          <a:cs typeface="Titillium" pitchFamily="2" charset="77"/>
        </a:defRPr>
      </a:lvl1pPr>
      <a:lvl2pPr marL="742932" indent="-285744" algn="l" defTabSz="457189" rtl="0" eaLnBrk="1" fontAlgn="base" hangingPunct="1">
        <a:spcBef>
          <a:spcPct val="20000"/>
        </a:spcBef>
        <a:spcAft>
          <a:spcPct val="0"/>
        </a:spcAft>
        <a:buFont typeface="Arial" pitchFamily="-111" charset="0"/>
        <a:buChar char="–"/>
        <a:defRPr sz="2800" b="0" i="0" kern="1200">
          <a:solidFill>
            <a:schemeClr val="tx1"/>
          </a:solidFill>
          <a:latin typeface="Titillium" pitchFamily="2" charset="77"/>
          <a:ea typeface="ＭＳ Ｐゴシック" pitchFamily="-111" charset="-128"/>
          <a:cs typeface="+mn-cs"/>
        </a:defRPr>
      </a:lvl2pPr>
      <a:lvl3pPr marL="1142971" indent="-228594" algn="l" defTabSz="457189" rtl="0" eaLnBrk="1" fontAlgn="base" hangingPunct="1">
        <a:spcBef>
          <a:spcPct val="20000"/>
        </a:spcBef>
        <a:spcAft>
          <a:spcPct val="0"/>
        </a:spcAft>
        <a:buFont typeface="Arial" pitchFamily="-111" charset="0"/>
        <a:buChar char="•"/>
        <a:defRPr sz="2400" b="0" i="0" kern="1200">
          <a:solidFill>
            <a:schemeClr val="tx1"/>
          </a:solidFill>
          <a:latin typeface="Titillium" pitchFamily="2" charset="77"/>
          <a:ea typeface="ＭＳ Ｐゴシック" pitchFamily="-111" charset="-128"/>
          <a:cs typeface="+mn-cs"/>
        </a:defRPr>
      </a:lvl3pPr>
      <a:lvl4pPr marL="1600160" indent="-228594" algn="l" defTabSz="457189" rtl="0" eaLnBrk="1" fontAlgn="base" hangingPunct="1">
        <a:spcBef>
          <a:spcPct val="20000"/>
        </a:spcBef>
        <a:spcAft>
          <a:spcPct val="0"/>
        </a:spcAft>
        <a:buFont typeface="Arial" pitchFamily="-111" charset="0"/>
        <a:buChar char="–"/>
        <a:defRPr sz="2000" b="0" i="0" kern="1200">
          <a:solidFill>
            <a:schemeClr val="tx1"/>
          </a:solidFill>
          <a:latin typeface="Titillium" pitchFamily="2" charset="77"/>
          <a:ea typeface="ＭＳ Ｐゴシック" pitchFamily="-111" charset="-128"/>
          <a:cs typeface="+mn-cs"/>
        </a:defRPr>
      </a:lvl4pPr>
      <a:lvl5pPr marL="2057349" indent="-228594" algn="l" defTabSz="457189" rtl="0" eaLnBrk="1" fontAlgn="base" hangingPunct="1">
        <a:spcBef>
          <a:spcPct val="20000"/>
        </a:spcBef>
        <a:spcAft>
          <a:spcPct val="0"/>
        </a:spcAft>
        <a:buFont typeface="Arial" pitchFamily="-111" charset="0"/>
        <a:buChar char="»"/>
        <a:defRPr sz="2000" b="0" i="0" kern="1200">
          <a:solidFill>
            <a:schemeClr val="tx1"/>
          </a:solidFill>
          <a:latin typeface="Titillium" pitchFamily="2" charset="77"/>
          <a:ea typeface="ＭＳ Ｐゴシック" pitchFamily="-111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2831986" y="3067732"/>
            <a:ext cx="1671638" cy="1628775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755570" y="2034950"/>
            <a:ext cx="1671638" cy="1628775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902277" y="2034950"/>
            <a:ext cx="1671638" cy="1628775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614987" y="2034950"/>
            <a:ext cx="1671638" cy="162877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685279" y="3067732"/>
            <a:ext cx="1671638" cy="1628775"/>
          </a:xfrm>
          <a:prstGeom prst="ellipse">
            <a:avLst/>
          </a:prstGeom>
          <a:noFill/>
          <a:ln w="762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990487" y="2456897"/>
            <a:ext cx="1495218" cy="7155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 dirty="0">
                <a:ln w="0">
                  <a:solidFill>
                    <a:srgbClr val="0070C0"/>
                  </a:solidFill>
                </a:ln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Student Experience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755572" y="2618479"/>
            <a:ext cx="1731273" cy="39241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 dirty="0">
                <a:ln w="0">
                  <a:solidFill>
                    <a:schemeClr val="tx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Infrastructure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949341" y="3685912"/>
            <a:ext cx="1436932" cy="39241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dirty="0">
                <a:ln w="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Curriculum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28199" y="3530803"/>
            <a:ext cx="1671638" cy="9925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000" dirty="0">
                <a:ln w="0">
                  <a:solidFill>
                    <a:srgbClr val="008000"/>
                  </a:solidFill>
                </a:ln>
                <a:solidFill>
                  <a:srgbClr val="008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Admissions &amp; Progression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947946" y="2624979"/>
            <a:ext cx="1005725" cy="39241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dirty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Faculty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43643" y="415917"/>
            <a:ext cx="8468250" cy="735095"/>
          </a:xfrm>
        </p:spPr>
        <p:txBody>
          <a:bodyPr/>
          <a:lstStyle/>
          <a:p>
            <a:pPr algn="ctr"/>
            <a:r>
              <a:rPr lang="en-US" sz="3600" dirty="0"/>
              <a:t>CWRU SOM LCME Self-Study Committees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7E02A8-BC18-5A48-B95F-BB770BF9911D}"/>
              </a:ext>
            </a:extLst>
          </p:cNvPr>
          <p:cNvSpPr/>
          <p:nvPr/>
        </p:nvSpPr>
        <p:spPr>
          <a:xfrm>
            <a:off x="538528" y="4180139"/>
            <a:ext cx="1828604" cy="1038746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 dirty="0">
                <a:ln w="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Assessment Working Group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14EFDC1-FAA0-874C-8018-F13D54DBBE36}"/>
              </a:ext>
            </a:extLst>
          </p:cNvPr>
          <p:cNvSpPr/>
          <p:nvPr/>
        </p:nvSpPr>
        <p:spPr>
          <a:xfrm>
            <a:off x="6983289" y="4180141"/>
            <a:ext cx="1828604" cy="715581"/>
          </a:xfrm>
          <a:prstGeom prst="rect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 dirty="0">
                <a:ln w="0">
                  <a:solidFill>
                    <a:schemeClr val="tx1"/>
                  </a:solidFill>
                </a:ln>
                <a:solidFill>
                  <a:schemeClr val="bg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Executive Committee</a:t>
            </a:r>
          </a:p>
        </p:txBody>
      </p:sp>
    </p:spTree>
    <p:extLst>
      <p:ext uri="{BB962C8B-B14F-4D97-AF65-F5344CB8AC3E}">
        <p14:creationId xmlns:p14="http://schemas.microsoft.com/office/powerpoint/2010/main" val="1704462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1902277" y="2034950"/>
            <a:ext cx="1671638" cy="1628775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959429" y="2491546"/>
            <a:ext cx="1557337" cy="7155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 dirty="0">
                <a:ln w="0">
                  <a:solidFill>
                    <a:srgbClr val="0070C0"/>
                  </a:solidFill>
                </a:ln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Student Experience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628650" y="305044"/>
            <a:ext cx="7886700" cy="735095"/>
          </a:xfrm>
        </p:spPr>
        <p:txBody>
          <a:bodyPr/>
          <a:lstStyle/>
          <a:p>
            <a:pPr algn="ctr"/>
            <a:r>
              <a:rPr lang="en-US" b="1" dirty="0"/>
              <a:t>LCME Student Experience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D612DA-7E81-454E-B19B-C0A49686AEA8}"/>
              </a:ext>
            </a:extLst>
          </p:cNvPr>
          <p:cNvSpPr txBox="1"/>
          <p:nvPr/>
        </p:nvSpPr>
        <p:spPr>
          <a:xfrm>
            <a:off x="4263812" y="1314299"/>
            <a:ext cx="39433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Co-Chairs:</a:t>
            </a:r>
          </a:p>
          <a:p>
            <a:r>
              <a:rPr lang="en-US" sz="2000" b="1" dirty="0"/>
              <a:t>Steve Ricanati</a:t>
            </a:r>
          </a:p>
          <a:p>
            <a:r>
              <a:rPr lang="en-US" sz="2000" b="1" dirty="0"/>
              <a:t>Christine Warren</a:t>
            </a:r>
          </a:p>
          <a:p>
            <a:endParaRPr lang="en-US" sz="2000" b="1" dirty="0"/>
          </a:p>
          <a:p>
            <a:r>
              <a:rPr lang="en-US" sz="2000" b="1" dirty="0"/>
              <a:t>38 Members</a:t>
            </a:r>
          </a:p>
          <a:p>
            <a:endParaRPr lang="en-US" sz="2000" b="1" dirty="0"/>
          </a:p>
          <a:p>
            <a:r>
              <a:rPr lang="en-US" sz="2000" b="1" dirty="0"/>
              <a:t>Standard 3</a:t>
            </a:r>
          </a:p>
          <a:p>
            <a:r>
              <a:rPr lang="en-US" sz="2000" b="1" dirty="0"/>
              <a:t>Standard 11</a:t>
            </a:r>
          </a:p>
          <a:p>
            <a:r>
              <a:rPr lang="en-US" sz="2000" b="1" dirty="0"/>
              <a:t>Standard 12</a:t>
            </a:r>
          </a:p>
          <a:p>
            <a:endParaRPr lang="en-US" sz="2000" b="1" dirty="0"/>
          </a:p>
          <a:p>
            <a:r>
              <a:rPr lang="en-US" sz="2000" b="1" dirty="0"/>
              <a:t>20 Standard Elements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18033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3755570" y="2034950"/>
            <a:ext cx="1671638" cy="1628775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727368" y="2653129"/>
            <a:ext cx="1794658" cy="39241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 dirty="0">
                <a:ln w="0">
                  <a:solidFill>
                    <a:schemeClr val="tx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Infrastructure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628650" y="288371"/>
            <a:ext cx="7886700" cy="735095"/>
          </a:xfrm>
        </p:spPr>
        <p:txBody>
          <a:bodyPr/>
          <a:lstStyle/>
          <a:p>
            <a:pPr algn="ctr"/>
            <a:r>
              <a:rPr lang="en-US" dirty="0"/>
              <a:t>LCME </a:t>
            </a:r>
            <a:r>
              <a:rPr lang="en-US" b="1" dirty="0"/>
              <a:t>Infrastructure Committee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5755FB-428E-2A4B-863F-37D36BEF7ED9}"/>
              </a:ext>
            </a:extLst>
          </p:cNvPr>
          <p:cNvSpPr txBox="1"/>
          <p:nvPr/>
        </p:nvSpPr>
        <p:spPr>
          <a:xfrm>
            <a:off x="1227933" y="1329760"/>
            <a:ext cx="326094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/>
              <a:t>Co-Chairs:</a:t>
            </a:r>
          </a:p>
          <a:p>
            <a:r>
              <a:rPr lang="en-US" sz="2100" b="1" dirty="0"/>
              <a:t>Paul Bristol</a:t>
            </a:r>
          </a:p>
          <a:p>
            <a:r>
              <a:rPr lang="en-US" sz="2100" b="1" dirty="0"/>
              <a:t>Jill Stanley</a:t>
            </a:r>
          </a:p>
          <a:p>
            <a:endParaRPr lang="en-US" sz="2100" b="1" dirty="0"/>
          </a:p>
          <a:p>
            <a:r>
              <a:rPr lang="en-US" sz="2100" b="1" dirty="0"/>
              <a:t>17 Members</a:t>
            </a:r>
          </a:p>
          <a:p>
            <a:endParaRPr lang="en-US" sz="2100" b="1" dirty="0"/>
          </a:p>
          <a:p>
            <a:r>
              <a:rPr lang="en-US" sz="2100" b="1" dirty="0"/>
              <a:t>Standard 1</a:t>
            </a:r>
          </a:p>
          <a:p>
            <a:r>
              <a:rPr lang="en-US" sz="2100" b="1" dirty="0"/>
              <a:t>Standard 2</a:t>
            </a:r>
          </a:p>
          <a:p>
            <a:r>
              <a:rPr lang="en-US" sz="2100" b="1" dirty="0"/>
              <a:t>Standard 5</a:t>
            </a:r>
          </a:p>
          <a:p>
            <a:endParaRPr lang="en-US" sz="2100" b="1" dirty="0"/>
          </a:p>
          <a:p>
            <a:r>
              <a:rPr lang="en-US" sz="2100" b="1" dirty="0"/>
              <a:t>22 Standard Elements</a:t>
            </a:r>
          </a:p>
        </p:txBody>
      </p:sp>
    </p:spTree>
    <p:extLst>
      <p:ext uri="{BB962C8B-B14F-4D97-AF65-F5344CB8AC3E}">
        <p14:creationId xmlns:p14="http://schemas.microsoft.com/office/powerpoint/2010/main" val="3592828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5614987" y="2034950"/>
            <a:ext cx="1671638" cy="162877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947946" y="2624979"/>
            <a:ext cx="1005725" cy="39241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dirty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Faculty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628650" y="372776"/>
            <a:ext cx="7886700" cy="735095"/>
          </a:xfrm>
        </p:spPr>
        <p:txBody>
          <a:bodyPr/>
          <a:lstStyle/>
          <a:p>
            <a:pPr algn="ctr"/>
            <a:r>
              <a:rPr lang="en-US" b="1" dirty="0"/>
              <a:t>LCME Faculty Committee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1FA450-6015-BE4C-ACAF-33F9AD43C7D3}"/>
              </a:ext>
            </a:extLst>
          </p:cNvPr>
          <p:cNvSpPr txBox="1"/>
          <p:nvPr/>
        </p:nvSpPr>
        <p:spPr>
          <a:xfrm>
            <a:off x="2068966" y="1759219"/>
            <a:ext cx="3367454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/>
              <a:t>Co Chairs:</a:t>
            </a:r>
          </a:p>
          <a:p>
            <a:r>
              <a:rPr lang="en-US" sz="2100" b="1" dirty="0"/>
              <a:t>Cynthia Kubu</a:t>
            </a:r>
          </a:p>
          <a:p>
            <a:r>
              <a:rPr lang="en-US" sz="2100" b="1" dirty="0"/>
              <a:t>Nicole Deming</a:t>
            </a:r>
          </a:p>
          <a:p>
            <a:endParaRPr lang="en-US" sz="2100" b="1" dirty="0"/>
          </a:p>
          <a:p>
            <a:r>
              <a:rPr lang="en-US" sz="2100" b="1" dirty="0"/>
              <a:t>20 members</a:t>
            </a:r>
          </a:p>
          <a:p>
            <a:endParaRPr lang="en-US" sz="2100" b="1" dirty="0"/>
          </a:p>
          <a:p>
            <a:r>
              <a:rPr lang="en-US" sz="2100" b="1" dirty="0"/>
              <a:t>Standard 4</a:t>
            </a:r>
          </a:p>
          <a:p>
            <a:endParaRPr lang="en-US" sz="2100" b="1" dirty="0"/>
          </a:p>
          <a:p>
            <a:r>
              <a:rPr lang="en-US" sz="2100" b="1" dirty="0"/>
              <a:t>6 Standard Elements</a:t>
            </a:r>
          </a:p>
        </p:txBody>
      </p:sp>
    </p:spTree>
    <p:extLst>
      <p:ext uri="{BB962C8B-B14F-4D97-AF65-F5344CB8AC3E}">
        <p14:creationId xmlns:p14="http://schemas.microsoft.com/office/powerpoint/2010/main" val="2133017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2831986" y="3067732"/>
            <a:ext cx="1671638" cy="1628775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949341" y="3685912"/>
            <a:ext cx="1436932" cy="39241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dirty="0">
                <a:ln w="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Curriculum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628650" y="249494"/>
            <a:ext cx="7886700" cy="735095"/>
          </a:xfrm>
        </p:spPr>
        <p:txBody>
          <a:bodyPr/>
          <a:lstStyle/>
          <a:p>
            <a:pPr algn="ctr"/>
            <a:r>
              <a:rPr lang="en-US" b="1" dirty="0"/>
              <a:t>LCME Curriculum Committee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3BDF65-B8D6-7747-B421-905AE7DA7F42}"/>
              </a:ext>
            </a:extLst>
          </p:cNvPr>
          <p:cNvSpPr txBox="1"/>
          <p:nvPr/>
        </p:nvSpPr>
        <p:spPr>
          <a:xfrm>
            <a:off x="4875334" y="1443841"/>
            <a:ext cx="36400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/>
              <a:t>Co-Chairs</a:t>
            </a:r>
          </a:p>
          <a:p>
            <a:r>
              <a:rPr lang="en-US" sz="2100" b="1" dirty="0"/>
              <a:t>Amy Wilson-Delfosse</a:t>
            </a:r>
          </a:p>
          <a:p>
            <a:r>
              <a:rPr lang="en-US" sz="2100" b="1" dirty="0"/>
              <a:t>Neil Mehta</a:t>
            </a:r>
          </a:p>
          <a:p>
            <a:endParaRPr lang="en-US" sz="2100" b="1" dirty="0"/>
          </a:p>
          <a:p>
            <a:r>
              <a:rPr lang="en-US" sz="2100" b="1" dirty="0"/>
              <a:t>35 members</a:t>
            </a:r>
          </a:p>
          <a:p>
            <a:endParaRPr lang="en-US" sz="2100" b="1" dirty="0"/>
          </a:p>
          <a:p>
            <a:r>
              <a:rPr lang="en-US" sz="2100" b="1" dirty="0"/>
              <a:t>Standard 6</a:t>
            </a:r>
          </a:p>
          <a:p>
            <a:r>
              <a:rPr lang="en-US" sz="2100" b="1" dirty="0"/>
              <a:t>Standard 7</a:t>
            </a:r>
          </a:p>
          <a:p>
            <a:r>
              <a:rPr lang="en-US" sz="2100" b="1" dirty="0"/>
              <a:t>Standard 8</a:t>
            </a:r>
          </a:p>
          <a:p>
            <a:r>
              <a:rPr lang="en-US" sz="2100" b="1" dirty="0"/>
              <a:t>Standards 9</a:t>
            </a:r>
          </a:p>
          <a:p>
            <a:endParaRPr lang="en-US" sz="2100" b="1" dirty="0"/>
          </a:p>
          <a:p>
            <a:r>
              <a:rPr lang="en-US" sz="2100" b="1" dirty="0"/>
              <a:t>29 Standard Elements</a:t>
            </a:r>
          </a:p>
        </p:txBody>
      </p:sp>
    </p:spTree>
    <p:extLst>
      <p:ext uri="{BB962C8B-B14F-4D97-AF65-F5344CB8AC3E}">
        <p14:creationId xmlns:p14="http://schemas.microsoft.com/office/powerpoint/2010/main" val="1896037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4685279" y="3067732"/>
            <a:ext cx="1671638" cy="1628775"/>
          </a:xfrm>
          <a:prstGeom prst="ellipse">
            <a:avLst/>
          </a:prstGeom>
          <a:noFill/>
          <a:ln w="762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685279" y="3393377"/>
            <a:ext cx="1671638" cy="9925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000" dirty="0">
                <a:ln w="0">
                  <a:solidFill>
                    <a:srgbClr val="008000"/>
                  </a:solidFill>
                </a:ln>
                <a:solidFill>
                  <a:srgbClr val="008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Admissions &amp; Progression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628650" y="384649"/>
            <a:ext cx="7886700" cy="1254146"/>
          </a:xfrm>
        </p:spPr>
        <p:txBody>
          <a:bodyPr/>
          <a:lstStyle/>
          <a:p>
            <a:pPr algn="ctr"/>
            <a:r>
              <a:rPr lang="en-US" b="1" dirty="0"/>
              <a:t>LCME Admissions &amp; Progression Committee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1D3CBF-795D-E242-BBEC-07C7E9D7EFB3}"/>
              </a:ext>
            </a:extLst>
          </p:cNvPr>
          <p:cNvSpPr txBox="1"/>
          <p:nvPr/>
        </p:nvSpPr>
        <p:spPr>
          <a:xfrm>
            <a:off x="1100063" y="2393251"/>
            <a:ext cx="3358661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/>
              <a:t>Co-Chairs:</a:t>
            </a:r>
          </a:p>
          <a:p>
            <a:r>
              <a:rPr lang="en-US" sz="2100" b="1" dirty="0"/>
              <a:t>Lina Mehta</a:t>
            </a:r>
          </a:p>
          <a:p>
            <a:r>
              <a:rPr lang="en-US" sz="2100" b="1" dirty="0"/>
              <a:t>Christine Warren</a:t>
            </a:r>
          </a:p>
          <a:p>
            <a:endParaRPr lang="en-US" sz="2100" b="1" dirty="0"/>
          </a:p>
          <a:p>
            <a:r>
              <a:rPr lang="en-US" sz="2100" b="1" dirty="0"/>
              <a:t>9 members</a:t>
            </a:r>
          </a:p>
          <a:p>
            <a:endParaRPr lang="en-US" sz="2100" b="1" dirty="0"/>
          </a:p>
          <a:p>
            <a:r>
              <a:rPr lang="en-US" sz="2100" b="1" dirty="0"/>
              <a:t>Standard 10</a:t>
            </a:r>
          </a:p>
          <a:p>
            <a:endParaRPr lang="en-US" sz="2100" b="1" dirty="0"/>
          </a:p>
          <a:p>
            <a:r>
              <a:rPr lang="en-US" sz="2100" b="1" dirty="0"/>
              <a:t>9 Standard Elements</a:t>
            </a:r>
          </a:p>
        </p:txBody>
      </p:sp>
    </p:spTree>
    <p:extLst>
      <p:ext uri="{BB962C8B-B14F-4D97-AF65-F5344CB8AC3E}">
        <p14:creationId xmlns:p14="http://schemas.microsoft.com/office/powerpoint/2010/main" val="2000790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628650" y="289648"/>
            <a:ext cx="7886700" cy="73509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LCME Assessment &amp; Executive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7E02A8-BC18-5A48-B95F-BB770BF9911D}"/>
              </a:ext>
            </a:extLst>
          </p:cNvPr>
          <p:cNvSpPr/>
          <p:nvPr/>
        </p:nvSpPr>
        <p:spPr>
          <a:xfrm>
            <a:off x="1542951" y="1293944"/>
            <a:ext cx="1828604" cy="1038746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 dirty="0">
                <a:ln w="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Assessment Working Group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F979D2A-C75A-BB42-A88C-1ECD556649DE}"/>
              </a:ext>
            </a:extLst>
          </p:cNvPr>
          <p:cNvSpPr/>
          <p:nvPr/>
        </p:nvSpPr>
        <p:spPr>
          <a:xfrm>
            <a:off x="5772445" y="1455528"/>
            <a:ext cx="1828604" cy="715581"/>
          </a:xfrm>
          <a:prstGeom prst="rect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 dirty="0">
                <a:ln w="0">
                  <a:solidFill>
                    <a:schemeClr val="tx1"/>
                  </a:solidFill>
                </a:ln>
                <a:solidFill>
                  <a:schemeClr val="bg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Executive Committee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44A4EA-3ACD-0344-B0A2-3D43835C5965}"/>
              </a:ext>
            </a:extLst>
          </p:cNvPr>
          <p:cNvSpPr txBox="1"/>
          <p:nvPr/>
        </p:nvSpPr>
        <p:spPr>
          <a:xfrm>
            <a:off x="1085234" y="2601893"/>
            <a:ext cx="27440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Co-Chairs</a:t>
            </a:r>
          </a:p>
          <a:p>
            <a:r>
              <a:rPr lang="en-US" b="1" dirty="0"/>
              <a:t>Xiaomei Song</a:t>
            </a:r>
          </a:p>
          <a:p>
            <a:r>
              <a:rPr lang="en-US" b="1" dirty="0"/>
              <a:t>Beth Bierer</a:t>
            </a:r>
          </a:p>
          <a:p>
            <a:endParaRPr lang="en-US" b="1" dirty="0"/>
          </a:p>
          <a:p>
            <a:r>
              <a:rPr lang="en-US" b="1" dirty="0"/>
              <a:t>8 Members</a:t>
            </a:r>
          </a:p>
          <a:p>
            <a:endParaRPr lang="en-US" b="1" dirty="0"/>
          </a:p>
          <a:p>
            <a:r>
              <a:rPr lang="en-US" b="1" dirty="0"/>
              <a:t>Standard 8</a:t>
            </a:r>
          </a:p>
          <a:p>
            <a:r>
              <a:rPr lang="en-US" b="1" dirty="0"/>
              <a:t>Standard 9</a:t>
            </a:r>
          </a:p>
          <a:p>
            <a:endParaRPr lang="en-US" b="1" dirty="0"/>
          </a:p>
          <a:p>
            <a:r>
              <a:rPr lang="en-US" b="1" dirty="0"/>
              <a:t>5 Standard Elements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3D7890-4A1C-814C-900B-216D310119E8}"/>
              </a:ext>
            </a:extLst>
          </p:cNvPr>
          <p:cNvSpPr txBox="1"/>
          <p:nvPr/>
        </p:nvSpPr>
        <p:spPr>
          <a:xfrm>
            <a:off x="5484547" y="2768350"/>
            <a:ext cx="2404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Co-Chairs</a:t>
            </a:r>
          </a:p>
          <a:p>
            <a:r>
              <a:rPr lang="en-US" b="1" dirty="0"/>
              <a:t>Lia Logio</a:t>
            </a:r>
          </a:p>
          <a:p>
            <a:r>
              <a:rPr lang="en-US" b="1" dirty="0"/>
              <a:t>Bud Isaacson</a:t>
            </a:r>
          </a:p>
          <a:p>
            <a:r>
              <a:rPr lang="en-US" b="1" dirty="0"/>
              <a:t>Kelli Qua</a:t>
            </a:r>
          </a:p>
          <a:p>
            <a:endParaRPr lang="en-US" b="1" dirty="0"/>
          </a:p>
          <a:p>
            <a:r>
              <a:rPr lang="en-US" b="1" dirty="0"/>
              <a:t>15 Members</a:t>
            </a:r>
          </a:p>
          <a:p>
            <a:endParaRPr lang="en-US" b="1" dirty="0"/>
          </a:p>
          <a:p>
            <a:r>
              <a:rPr lang="en-US" b="1" dirty="0"/>
              <a:t>The whole shebang!</a:t>
            </a:r>
          </a:p>
        </p:txBody>
      </p:sp>
    </p:spTree>
    <p:extLst>
      <p:ext uri="{BB962C8B-B14F-4D97-AF65-F5344CB8AC3E}">
        <p14:creationId xmlns:p14="http://schemas.microsoft.com/office/powerpoint/2010/main" val="2260530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2831986" y="3067732"/>
            <a:ext cx="1671638" cy="1628775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755570" y="2034950"/>
            <a:ext cx="1671638" cy="1628775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902277" y="2034950"/>
            <a:ext cx="1671638" cy="1628775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614987" y="2034950"/>
            <a:ext cx="1671638" cy="162877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685279" y="3067732"/>
            <a:ext cx="1671638" cy="1628775"/>
          </a:xfrm>
          <a:prstGeom prst="ellipse">
            <a:avLst/>
          </a:prstGeom>
          <a:noFill/>
          <a:ln w="762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016578" y="2447968"/>
            <a:ext cx="1534886" cy="7155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 dirty="0">
                <a:ln w="0">
                  <a:solidFill>
                    <a:srgbClr val="0070C0"/>
                  </a:solidFill>
                </a:ln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Student Experience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93794" y="2632671"/>
            <a:ext cx="1830844" cy="37702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000" dirty="0">
                <a:ln w="0">
                  <a:solidFill>
                    <a:schemeClr val="tx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Infrastructure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949341" y="3685912"/>
            <a:ext cx="1436932" cy="39241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dirty="0">
                <a:ln w="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Curriculum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44030" y="3425644"/>
            <a:ext cx="1554136" cy="9925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000" dirty="0">
                <a:ln w="0">
                  <a:solidFill>
                    <a:srgbClr val="008000"/>
                  </a:solidFill>
                </a:ln>
                <a:solidFill>
                  <a:srgbClr val="008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Admissions &amp; Progression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947946" y="2624979"/>
            <a:ext cx="1005725" cy="39241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dirty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Faculty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42923" y="415917"/>
            <a:ext cx="7886700" cy="735095"/>
          </a:xfrm>
        </p:spPr>
        <p:txBody>
          <a:bodyPr/>
          <a:lstStyle/>
          <a:p>
            <a:pPr algn="ctr"/>
            <a:r>
              <a:rPr lang="en-US" b="1" dirty="0"/>
              <a:t>LCME Self-Study Committees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7E02A8-BC18-5A48-B95F-BB770BF9911D}"/>
              </a:ext>
            </a:extLst>
          </p:cNvPr>
          <p:cNvSpPr/>
          <p:nvPr/>
        </p:nvSpPr>
        <p:spPr>
          <a:xfrm>
            <a:off x="538528" y="4180139"/>
            <a:ext cx="1828604" cy="1038746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 dirty="0">
                <a:ln w="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Assessment Working Group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14EFDC1-FAA0-874C-8018-F13D54DBBE36}"/>
              </a:ext>
            </a:extLst>
          </p:cNvPr>
          <p:cNvSpPr/>
          <p:nvPr/>
        </p:nvSpPr>
        <p:spPr>
          <a:xfrm>
            <a:off x="6983289" y="4180141"/>
            <a:ext cx="1828604" cy="715581"/>
          </a:xfrm>
          <a:prstGeom prst="rect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 dirty="0">
                <a:ln w="0">
                  <a:solidFill>
                    <a:schemeClr val="tx1"/>
                  </a:solidFill>
                </a:ln>
                <a:solidFill>
                  <a:schemeClr val="bg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Executive Committee</a:t>
            </a:r>
          </a:p>
        </p:txBody>
      </p:sp>
    </p:spTree>
    <p:extLst>
      <p:ext uri="{BB962C8B-B14F-4D97-AF65-F5344CB8AC3E}">
        <p14:creationId xmlns:p14="http://schemas.microsoft.com/office/powerpoint/2010/main" val="4221938052"/>
      </p:ext>
    </p:extLst>
  </p:cSld>
  <p:clrMapOvr>
    <a:masterClrMapping/>
  </p:clrMapOvr>
</p:sld>
</file>

<file path=ppt/theme/theme1.xml><?xml version="1.0" encoding="utf-8"?>
<a:theme xmlns:a="http://schemas.openxmlformats.org/drawingml/2006/main" name="bnchoptio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1805</TotalTime>
  <Words>174</Words>
  <Application>Microsoft Office PowerPoint</Application>
  <PresentationFormat>On-screen Show (4:3)</PresentationFormat>
  <Paragraphs>99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Titillium</vt:lpstr>
      <vt:lpstr>bnchoption1</vt:lpstr>
      <vt:lpstr>CWRU SOM LCME Self-Study Committees</vt:lpstr>
      <vt:lpstr>LCME Student Experience</vt:lpstr>
      <vt:lpstr>LCME Infrastructure Committee</vt:lpstr>
      <vt:lpstr>LCME Faculty Committee</vt:lpstr>
      <vt:lpstr>LCME Curriculum Committee</vt:lpstr>
      <vt:lpstr>LCME Admissions &amp; Progression Committee</vt:lpstr>
      <vt:lpstr>LCME Assessment &amp; Executive</vt:lpstr>
      <vt:lpstr>LCME Self-Study Committees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LCME Nuts &amp; Bolts</dc:title>
  <dc:creator>Kelli Qua</dc:creator>
  <cp:lastModifiedBy>Kelli Qua</cp:lastModifiedBy>
  <cp:revision>22</cp:revision>
  <dcterms:created xsi:type="dcterms:W3CDTF">2022-02-18T17:07:27Z</dcterms:created>
  <dcterms:modified xsi:type="dcterms:W3CDTF">2025-02-05T16:43:26Z</dcterms:modified>
</cp:coreProperties>
</file>