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64" r:id="rId5"/>
    <p:sldId id="265" r:id="rId6"/>
    <p:sldId id="266" r:id="rId7"/>
    <p:sldId id="258" r:id="rId8"/>
    <p:sldId id="259" r:id="rId9"/>
    <p:sldId id="263" r:id="rId10"/>
    <p:sldId id="260"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26"/>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B474-9D89-708C-2B4E-B37DBFEE07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F0D054-C0AC-471B-C82B-037AD6BF9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3A2083-923A-FD72-56BB-11778E2B3A1D}"/>
              </a:ext>
            </a:extLst>
          </p:cNvPr>
          <p:cNvSpPr>
            <a:spLocks noGrp="1"/>
          </p:cNvSpPr>
          <p:nvPr>
            <p:ph type="dt" sz="half" idx="10"/>
          </p:nvPr>
        </p:nvSpPr>
        <p:spPr/>
        <p:txBody>
          <a:bodyPr/>
          <a:lstStyle/>
          <a:p>
            <a:fld id="{B4B2F36C-498F-8944-99C4-F8F42E02459F}" type="datetimeFigureOut">
              <a:rPr lang="en-US" smtClean="0"/>
              <a:t>3/24/25</a:t>
            </a:fld>
            <a:endParaRPr lang="en-US"/>
          </a:p>
        </p:txBody>
      </p:sp>
      <p:sp>
        <p:nvSpPr>
          <p:cNvPr id="5" name="Footer Placeholder 4">
            <a:extLst>
              <a:ext uri="{FF2B5EF4-FFF2-40B4-BE49-F238E27FC236}">
                <a16:creationId xmlns:a16="http://schemas.microsoft.com/office/drawing/2014/main" id="{BB47E56C-44F8-584E-1168-8DE673E9E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96B71-7B44-B1D2-512A-E83E51784771}"/>
              </a:ext>
            </a:extLst>
          </p:cNvPr>
          <p:cNvSpPr>
            <a:spLocks noGrp="1"/>
          </p:cNvSpPr>
          <p:nvPr>
            <p:ph type="sldNum" sz="quarter" idx="12"/>
          </p:nvPr>
        </p:nvSpPr>
        <p:spPr/>
        <p:txBody>
          <a:bodyPr/>
          <a:lstStyle/>
          <a:p>
            <a:fld id="{9ECF5AD5-916F-6540-BEC2-935E912EE468}" type="slidenum">
              <a:rPr lang="en-US" smtClean="0"/>
              <a:t>‹#›</a:t>
            </a:fld>
            <a:endParaRPr lang="en-US"/>
          </a:p>
        </p:txBody>
      </p:sp>
    </p:spTree>
    <p:extLst>
      <p:ext uri="{BB962C8B-B14F-4D97-AF65-F5344CB8AC3E}">
        <p14:creationId xmlns:p14="http://schemas.microsoft.com/office/powerpoint/2010/main" val="257973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007D-23B1-0C2A-2BDC-1FE2A3B539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758A-8836-DF49-8A99-1B0D074CCA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DD5A6-1A98-E640-1D62-2145F4FA48DF}"/>
              </a:ext>
            </a:extLst>
          </p:cNvPr>
          <p:cNvSpPr>
            <a:spLocks noGrp="1"/>
          </p:cNvSpPr>
          <p:nvPr>
            <p:ph type="dt" sz="half" idx="10"/>
          </p:nvPr>
        </p:nvSpPr>
        <p:spPr/>
        <p:txBody>
          <a:bodyPr/>
          <a:lstStyle/>
          <a:p>
            <a:fld id="{B4B2F36C-498F-8944-99C4-F8F42E02459F}" type="datetimeFigureOut">
              <a:rPr lang="en-US" smtClean="0"/>
              <a:t>3/24/25</a:t>
            </a:fld>
            <a:endParaRPr lang="en-US"/>
          </a:p>
        </p:txBody>
      </p:sp>
      <p:sp>
        <p:nvSpPr>
          <p:cNvPr id="5" name="Footer Placeholder 4">
            <a:extLst>
              <a:ext uri="{FF2B5EF4-FFF2-40B4-BE49-F238E27FC236}">
                <a16:creationId xmlns:a16="http://schemas.microsoft.com/office/drawing/2014/main" id="{D3044048-E49C-6E1B-2651-8EA51BE8E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B9D9B-A8FB-A025-49BF-8DAD6159BC78}"/>
              </a:ext>
            </a:extLst>
          </p:cNvPr>
          <p:cNvSpPr>
            <a:spLocks noGrp="1"/>
          </p:cNvSpPr>
          <p:nvPr>
            <p:ph type="sldNum" sz="quarter" idx="12"/>
          </p:nvPr>
        </p:nvSpPr>
        <p:spPr/>
        <p:txBody>
          <a:bodyPr/>
          <a:lstStyle/>
          <a:p>
            <a:fld id="{9ECF5AD5-916F-6540-BEC2-935E912EE468}" type="slidenum">
              <a:rPr lang="en-US" smtClean="0"/>
              <a:t>‹#›</a:t>
            </a:fld>
            <a:endParaRPr lang="en-US"/>
          </a:p>
        </p:txBody>
      </p:sp>
    </p:spTree>
    <p:extLst>
      <p:ext uri="{BB962C8B-B14F-4D97-AF65-F5344CB8AC3E}">
        <p14:creationId xmlns:p14="http://schemas.microsoft.com/office/powerpoint/2010/main" val="140755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11ED2A-DB13-0405-98C6-8644FA7EC6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AC2F52-BE0E-C27C-13CF-BDED37582E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E9B77-0D1F-EC04-B197-3281C4D18E58}"/>
              </a:ext>
            </a:extLst>
          </p:cNvPr>
          <p:cNvSpPr>
            <a:spLocks noGrp="1"/>
          </p:cNvSpPr>
          <p:nvPr>
            <p:ph type="dt" sz="half" idx="10"/>
          </p:nvPr>
        </p:nvSpPr>
        <p:spPr/>
        <p:txBody>
          <a:bodyPr/>
          <a:lstStyle/>
          <a:p>
            <a:fld id="{B4B2F36C-498F-8944-99C4-F8F42E02459F}" type="datetimeFigureOut">
              <a:rPr lang="en-US" smtClean="0"/>
              <a:t>3/24/25</a:t>
            </a:fld>
            <a:endParaRPr lang="en-US"/>
          </a:p>
        </p:txBody>
      </p:sp>
      <p:sp>
        <p:nvSpPr>
          <p:cNvPr id="5" name="Footer Placeholder 4">
            <a:extLst>
              <a:ext uri="{FF2B5EF4-FFF2-40B4-BE49-F238E27FC236}">
                <a16:creationId xmlns:a16="http://schemas.microsoft.com/office/drawing/2014/main" id="{6640C698-A94F-B20A-ED09-1E1587AA5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AE2D7-12E4-0F94-CA66-94B279E44E0F}"/>
              </a:ext>
            </a:extLst>
          </p:cNvPr>
          <p:cNvSpPr>
            <a:spLocks noGrp="1"/>
          </p:cNvSpPr>
          <p:nvPr>
            <p:ph type="sldNum" sz="quarter" idx="12"/>
          </p:nvPr>
        </p:nvSpPr>
        <p:spPr/>
        <p:txBody>
          <a:bodyPr/>
          <a:lstStyle/>
          <a:p>
            <a:fld id="{9ECF5AD5-916F-6540-BEC2-935E912EE468}" type="slidenum">
              <a:rPr lang="en-US" smtClean="0"/>
              <a:t>‹#›</a:t>
            </a:fld>
            <a:endParaRPr lang="en-US"/>
          </a:p>
        </p:txBody>
      </p:sp>
    </p:spTree>
    <p:extLst>
      <p:ext uri="{BB962C8B-B14F-4D97-AF65-F5344CB8AC3E}">
        <p14:creationId xmlns:p14="http://schemas.microsoft.com/office/powerpoint/2010/main" val="181862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9C3A-BC65-7DEF-5168-8844AE1EE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8BB2F-469C-F0E9-F0B9-F3D1E69D3C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79AA5-AD79-AF43-AA68-3C7AD61EB0A6}"/>
              </a:ext>
            </a:extLst>
          </p:cNvPr>
          <p:cNvSpPr>
            <a:spLocks noGrp="1"/>
          </p:cNvSpPr>
          <p:nvPr>
            <p:ph type="dt" sz="half" idx="10"/>
          </p:nvPr>
        </p:nvSpPr>
        <p:spPr/>
        <p:txBody>
          <a:bodyPr/>
          <a:lstStyle/>
          <a:p>
            <a:fld id="{B4B2F36C-498F-8944-99C4-F8F42E02459F}" type="datetimeFigureOut">
              <a:rPr lang="en-US" smtClean="0"/>
              <a:t>3/24/25</a:t>
            </a:fld>
            <a:endParaRPr lang="en-US"/>
          </a:p>
        </p:txBody>
      </p:sp>
      <p:sp>
        <p:nvSpPr>
          <p:cNvPr id="5" name="Footer Placeholder 4">
            <a:extLst>
              <a:ext uri="{FF2B5EF4-FFF2-40B4-BE49-F238E27FC236}">
                <a16:creationId xmlns:a16="http://schemas.microsoft.com/office/drawing/2014/main" id="{BEABA94D-544E-659D-1D80-A7C7AAE83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6387B-8E67-F72B-CDE5-E0A074A84AB0}"/>
              </a:ext>
            </a:extLst>
          </p:cNvPr>
          <p:cNvSpPr>
            <a:spLocks noGrp="1"/>
          </p:cNvSpPr>
          <p:nvPr>
            <p:ph type="sldNum" sz="quarter" idx="12"/>
          </p:nvPr>
        </p:nvSpPr>
        <p:spPr/>
        <p:txBody>
          <a:bodyPr/>
          <a:lstStyle/>
          <a:p>
            <a:fld id="{9ECF5AD5-916F-6540-BEC2-935E912EE468}" type="slidenum">
              <a:rPr lang="en-US" smtClean="0"/>
              <a:t>‹#›</a:t>
            </a:fld>
            <a:endParaRPr lang="en-US"/>
          </a:p>
        </p:txBody>
      </p:sp>
    </p:spTree>
    <p:extLst>
      <p:ext uri="{BB962C8B-B14F-4D97-AF65-F5344CB8AC3E}">
        <p14:creationId xmlns:p14="http://schemas.microsoft.com/office/powerpoint/2010/main" val="247822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DC6ED-5BFE-1F16-EA1C-1E29E5194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BCCB15-B2BC-9F7B-3ABE-F47158AEC9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C23055-31DA-B77B-DA6E-0D9CAA5CBAB7}"/>
              </a:ext>
            </a:extLst>
          </p:cNvPr>
          <p:cNvSpPr>
            <a:spLocks noGrp="1"/>
          </p:cNvSpPr>
          <p:nvPr>
            <p:ph type="dt" sz="half" idx="10"/>
          </p:nvPr>
        </p:nvSpPr>
        <p:spPr/>
        <p:txBody>
          <a:bodyPr/>
          <a:lstStyle/>
          <a:p>
            <a:fld id="{B4B2F36C-498F-8944-99C4-F8F42E02459F}" type="datetimeFigureOut">
              <a:rPr lang="en-US" smtClean="0"/>
              <a:t>3/24/25</a:t>
            </a:fld>
            <a:endParaRPr lang="en-US"/>
          </a:p>
        </p:txBody>
      </p:sp>
      <p:sp>
        <p:nvSpPr>
          <p:cNvPr id="5" name="Footer Placeholder 4">
            <a:extLst>
              <a:ext uri="{FF2B5EF4-FFF2-40B4-BE49-F238E27FC236}">
                <a16:creationId xmlns:a16="http://schemas.microsoft.com/office/drawing/2014/main" id="{1F04796F-ADF2-2CF1-315A-116602FBE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C7315-ADA5-F98C-41A2-EC571F9C31FD}"/>
              </a:ext>
            </a:extLst>
          </p:cNvPr>
          <p:cNvSpPr>
            <a:spLocks noGrp="1"/>
          </p:cNvSpPr>
          <p:nvPr>
            <p:ph type="sldNum" sz="quarter" idx="12"/>
          </p:nvPr>
        </p:nvSpPr>
        <p:spPr/>
        <p:txBody>
          <a:bodyPr/>
          <a:lstStyle/>
          <a:p>
            <a:fld id="{9ECF5AD5-916F-6540-BEC2-935E912EE468}" type="slidenum">
              <a:rPr lang="en-US" smtClean="0"/>
              <a:t>‹#›</a:t>
            </a:fld>
            <a:endParaRPr lang="en-US"/>
          </a:p>
        </p:txBody>
      </p:sp>
    </p:spTree>
    <p:extLst>
      <p:ext uri="{BB962C8B-B14F-4D97-AF65-F5344CB8AC3E}">
        <p14:creationId xmlns:p14="http://schemas.microsoft.com/office/powerpoint/2010/main" val="5205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6169-41DA-71B3-B315-818C8AD2E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4B985-9294-1275-23BB-453490452C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65853-2E82-DB6B-2986-4265AB2CDD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0F3E1E-9B72-DA66-D825-DF148BD2BEE1}"/>
              </a:ext>
            </a:extLst>
          </p:cNvPr>
          <p:cNvSpPr>
            <a:spLocks noGrp="1"/>
          </p:cNvSpPr>
          <p:nvPr>
            <p:ph type="dt" sz="half" idx="10"/>
          </p:nvPr>
        </p:nvSpPr>
        <p:spPr/>
        <p:txBody>
          <a:bodyPr/>
          <a:lstStyle/>
          <a:p>
            <a:fld id="{B4B2F36C-498F-8944-99C4-F8F42E02459F}" type="datetimeFigureOut">
              <a:rPr lang="en-US" smtClean="0"/>
              <a:t>3/24/25</a:t>
            </a:fld>
            <a:endParaRPr lang="en-US"/>
          </a:p>
        </p:txBody>
      </p:sp>
      <p:sp>
        <p:nvSpPr>
          <p:cNvPr id="6" name="Footer Placeholder 5">
            <a:extLst>
              <a:ext uri="{FF2B5EF4-FFF2-40B4-BE49-F238E27FC236}">
                <a16:creationId xmlns:a16="http://schemas.microsoft.com/office/drawing/2014/main" id="{2E97C2C6-BFAE-3447-39B0-31E8D0B5C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93A11F-167A-E876-849A-2E9306908D27}"/>
              </a:ext>
            </a:extLst>
          </p:cNvPr>
          <p:cNvSpPr>
            <a:spLocks noGrp="1"/>
          </p:cNvSpPr>
          <p:nvPr>
            <p:ph type="sldNum" sz="quarter" idx="12"/>
          </p:nvPr>
        </p:nvSpPr>
        <p:spPr/>
        <p:txBody>
          <a:bodyPr/>
          <a:lstStyle/>
          <a:p>
            <a:fld id="{9ECF5AD5-916F-6540-BEC2-935E912EE468}" type="slidenum">
              <a:rPr lang="en-US" smtClean="0"/>
              <a:t>‹#›</a:t>
            </a:fld>
            <a:endParaRPr lang="en-US"/>
          </a:p>
        </p:txBody>
      </p:sp>
    </p:spTree>
    <p:extLst>
      <p:ext uri="{BB962C8B-B14F-4D97-AF65-F5344CB8AC3E}">
        <p14:creationId xmlns:p14="http://schemas.microsoft.com/office/powerpoint/2010/main" val="101268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87AE-430F-25A4-E66D-CC153BD312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137334-5CB2-9EB6-DA10-DCA4392A8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868466-C05A-C4D0-97AC-3E5954007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4B72C-ABDD-ED7D-6A3F-2E69F73EB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35215-C351-2D62-63F5-B20AA35401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1B3A94-AED8-A66A-8212-7EFA146465B0}"/>
              </a:ext>
            </a:extLst>
          </p:cNvPr>
          <p:cNvSpPr>
            <a:spLocks noGrp="1"/>
          </p:cNvSpPr>
          <p:nvPr>
            <p:ph type="dt" sz="half" idx="10"/>
          </p:nvPr>
        </p:nvSpPr>
        <p:spPr/>
        <p:txBody>
          <a:bodyPr/>
          <a:lstStyle/>
          <a:p>
            <a:fld id="{B4B2F36C-498F-8944-99C4-F8F42E02459F}" type="datetimeFigureOut">
              <a:rPr lang="en-US" smtClean="0"/>
              <a:t>3/24/25</a:t>
            </a:fld>
            <a:endParaRPr lang="en-US"/>
          </a:p>
        </p:txBody>
      </p:sp>
      <p:sp>
        <p:nvSpPr>
          <p:cNvPr id="8" name="Footer Placeholder 7">
            <a:extLst>
              <a:ext uri="{FF2B5EF4-FFF2-40B4-BE49-F238E27FC236}">
                <a16:creationId xmlns:a16="http://schemas.microsoft.com/office/drawing/2014/main" id="{EB283E70-51B9-D3F5-5C16-F3492942BA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A4E637-A6EC-3BA3-063D-10F6927EDD15}"/>
              </a:ext>
            </a:extLst>
          </p:cNvPr>
          <p:cNvSpPr>
            <a:spLocks noGrp="1"/>
          </p:cNvSpPr>
          <p:nvPr>
            <p:ph type="sldNum" sz="quarter" idx="12"/>
          </p:nvPr>
        </p:nvSpPr>
        <p:spPr/>
        <p:txBody>
          <a:bodyPr/>
          <a:lstStyle/>
          <a:p>
            <a:fld id="{9ECF5AD5-916F-6540-BEC2-935E912EE468}" type="slidenum">
              <a:rPr lang="en-US" smtClean="0"/>
              <a:t>‹#›</a:t>
            </a:fld>
            <a:endParaRPr lang="en-US"/>
          </a:p>
        </p:txBody>
      </p:sp>
    </p:spTree>
    <p:extLst>
      <p:ext uri="{BB962C8B-B14F-4D97-AF65-F5344CB8AC3E}">
        <p14:creationId xmlns:p14="http://schemas.microsoft.com/office/powerpoint/2010/main" val="394066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F0AF-8741-C832-3A32-44B4FA578F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2D759C-CECA-22E3-1375-7FC4CAC29A53}"/>
              </a:ext>
            </a:extLst>
          </p:cNvPr>
          <p:cNvSpPr>
            <a:spLocks noGrp="1"/>
          </p:cNvSpPr>
          <p:nvPr>
            <p:ph type="dt" sz="half" idx="10"/>
          </p:nvPr>
        </p:nvSpPr>
        <p:spPr/>
        <p:txBody>
          <a:bodyPr/>
          <a:lstStyle/>
          <a:p>
            <a:fld id="{B4B2F36C-498F-8944-99C4-F8F42E02459F}" type="datetimeFigureOut">
              <a:rPr lang="en-US" smtClean="0"/>
              <a:t>3/24/25</a:t>
            </a:fld>
            <a:endParaRPr lang="en-US"/>
          </a:p>
        </p:txBody>
      </p:sp>
      <p:sp>
        <p:nvSpPr>
          <p:cNvPr id="4" name="Footer Placeholder 3">
            <a:extLst>
              <a:ext uri="{FF2B5EF4-FFF2-40B4-BE49-F238E27FC236}">
                <a16:creationId xmlns:a16="http://schemas.microsoft.com/office/drawing/2014/main" id="{500DAE63-2318-1117-F92B-2FAE984B1D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FBC74-89F3-75A8-9E1E-EBF2B44F1232}"/>
              </a:ext>
            </a:extLst>
          </p:cNvPr>
          <p:cNvSpPr>
            <a:spLocks noGrp="1"/>
          </p:cNvSpPr>
          <p:nvPr>
            <p:ph type="sldNum" sz="quarter" idx="12"/>
          </p:nvPr>
        </p:nvSpPr>
        <p:spPr/>
        <p:txBody>
          <a:bodyPr/>
          <a:lstStyle/>
          <a:p>
            <a:fld id="{9ECF5AD5-916F-6540-BEC2-935E912EE468}" type="slidenum">
              <a:rPr lang="en-US" smtClean="0"/>
              <a:t>‹#›</a:t>
            </a:fld>
            <a:endParaRPr lang="en-US"/>
          </a:p>
        </p:txBody>
      </p:sp>
    </p:spTree>
    <p:extLst>
      <p:ext uri="{BB962C8B-B14F-4D97-AF65-F5344CB8AC3E}">
        <p14:creationId xmlns:p14="http://schemas.microsoft.com/office/powerpoint/2010/main" val="342210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E1E5E-66C6-A47E-E280-477206A947E3}"/>
              </a:ext>
            </a:extLst>
          </p:cNvPr>
          <p:cNvSpPr>
            <a:spLocks noGrp="1"/>
          </p:cNvSpPr>
          <p:nvPr>
            <p:ph type="dt" sz="half" idx="10"/>
          </p:nvPr>
        </p:nvSpPr>
        <p:spPr/>
        <p:txBody>
          <a:bodyPr/>
          <a:lstStyle/>
          <a:p>
            <a:fld id="{B4B2F36C-498F-8944-99C4-F8F42E02459F}" type="datetimeFigureOut">
              <a:rPr lang="en-US" smtClean="0"/>
              <a:t>3/24/25</a:t>
            </a:fld>
            <a:endParaRPr lang="en-US"/>
          </a:p>
        </p:txBody>
      </p:sp>
      <p:sp>
        <p:nvSpPr>
          <p:cNvPr id="3" name="Footer Placeholder 2">
            <a:extLst>
              <a:ext uri="{FF2B5EF4-FFF2-40B4-BE49-F238E27FC236}">
                <a16:creationId xmlns:a16="http://schemas.microsoft.com/office/drawing/2014/main" id="{EDC5B9EE-4AFA-0B02-0C8D-0F4719E1E9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78CED-B3FD-2006-6690-C3C2DB7FBD3E}"/>
              </a:ext>
            </a:extLst>
          </p:cNvPr>
          <p:cNvSpPr>
            <a:spLocks noGrp="1"/>
          </p:cNvSpPr>
          <p:nvPr>
            <p:ph type="sldNum" sz="quarter" idx="12"/>
          </p:nvPr>
        </p:nvSpPr>
        <p:spPr/>
        <p:txBody>
          <a:bodyPr/>
          <a:lstStyle/>
          <a:p>
            <a:fld id="{9ECF5AD5-916F-6540-BEC2-935E912EE468}" type="slidenum">
              <a:rPr lang="en-US" smtClean="0"/>
              <a:t>‹#›</a:t>
            </a:fld>
            <a:endParaRPr lang="en-US"/>
          </a:p>
        </p:txBody>
      </p:sp>
    </p:spTree>
    <p:extLst>
      <p:ext uri="{BB962C8B-B14F-4D97-AF65-F5344CB8AC3E}">
        <p14:creationId xmlns:p14="http://schemas.microsoft.com/office/powerpoint/2010/main" val="295019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17B8C-6C45-69D3-F53E-ED9ED72E2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D7A5EB-C1E2-FCCB-A13B-AE3A672FFE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01597-8ED7-0D8D-B4FA-04BF7F8E2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066E1-AC0C-73C5-50DB-61DDAAD14109}"/>
              </a:ext>
            </a:extLst>
          </p:cNvPr>
          <p:cNvSpPr>
            <a:spLocks noGrp="1"/>
          </p:cNvSpPr>
          <p:nvPr>
            <p:ph type="dt" sz="half" idx="10"/>
          </p:nvPr>
        </p:nvSpPr>
        <p:spPr/>
        <p:txBody>
          <a:bodyPr/>
          <a:lstStyle/>
          <a:p>
            <a:fld id="{B4B2F36C-498F-8944-99C4-F8F42E02459F}" type="datetimeFigureOut">
              <a:rPr lang="en-US" smtClean="0"/>
              <a:t>3/24/25</a:t>
            </a:fld>
            <a:endParaRPr lang="en-US"/>
          </a:p>
        </p:txBody>
      </p:sp>
      <p:sp>
        <p:nvSpPr>
          <p:cNvPr id="6" name="Footer Placeholder 5">
            <a:extLst>
              <a:ext uri="{FF2B5EF4-FFF2-40B4-BE49-F238E27FC236}">
                <a16:creationId xmlns:a16="http://schemas.microsoft.com/office/drawing/2014/main" id="{955E507C-BDAC-6E0C-85BA-F6724AC12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0E4EB-AA2C-0E0D-6F28-5411C02F432A}"/>
              </a:ext>
            </a:extLst>
          </p:cNvPr>
          <p:cNvSpPr>
            <a:spLocks noGrp="1"/>
          </p:cNvSpPr>
          <p:nvPr>
            <p:ph type="sldNum" sz="quarter" idx="12"/>
          </p:nvPr>
        </p:nvSpPr>
        <p:spPr/>
        <p:txBody>
          <a:bodyPr/>
          <a:lstStyle/>
          <a:p>
            <a:fld id="{9ECF5AD5-916F-6540-BEC2-935E912EE468}" type="slidenum">
              <a:rPr lang="en-US" smtClean="0"/>
              <a:t>‹#›</a:t>
            </a:fld>
            <a:endParaRPr lang="en-US"/>
          </a:p>
        </p:txBody>
      </p:sp>
    </p:spTree>
    <p:extLst>
      <p:ext uri="{BB962C8B-B14F-4D97-AF65-F5344CB8AC3E}">
        <p14:creationId xmlns:p14="http://schemas.microsoft.com/office/powerpoint/2010/main" val="254544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1FED-3C21-E57D-D7D3-E3CF2047D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97DDA3-2075-18B4-3A40-548A8ABFF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BDF158-BEFA-3E07-B50C-FFF054C50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B68C7E-A6E9-4EB5-B951-EBA690934BCB}"/>
              </a:ext>
            </a:extLst>
          </p:cNvPr>
          <p:cNvSpPr>
            <a:spLocks noGrp="1"/>
          </p:cNvSpPr>
          <p:nvPr>
            <p:ph type="dt" sz="half" idx="10"/>
          </p:nvPr>
        </p:nvSpPr>
        <p:spPr/>
        <p:txBody>
          <a:bodyPr/>
          <a:lstStyle/>
          <a:p>
            <a:fld id="{B4B2F36C-498F-8944-99C4-F8F42E02459F}" type="datetimeFigureOut">
              <a:rPr lang="en-US" smtClean="0"/>
              <a:t>3/24/25</a:t>
            </a:fld>
            <a:endParaRPr lang="en-US"/>
          </a:p>
        </p:txBody>
      </p:sp>
      <p:sp>
        <p:nvSpPr>
          <p:cNvPr id="6" name="Footer Placeholder 5">
            <a:extLst>
              <a:ext uri="{FF2B5EF4-FFF2-40B4-BE49-F238E27FC236}">
                <a16:creationId xmlns:a16="http://schemas.microsoft.com/office/drawing/2014/main" id="{BFE88E6A-9D6E-A70B-20E7-764D8EE69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77A049-EFF3-F096-0CFE-E300DE03053D}"/>
              </a:ext>
            </a:extLst>
          </p:cNvPr>
          <p:cNvSpPr>
            <a:spLocks noGrp="1"/>
          </p:cNvSpPr>
          <p:nvPr>
            <p:ph type="sldNum" sz="quarter" idx="12"/>
          </p:nvPr>
        </p:nvSpPr>
        <p:spPr/>
        <p:txBody>
          <a:bodyPr/>
          <a:lstStyle/>
          <a:p>
            <a:fld id="{9ECF5AD5-916F-6540-BEC2-935E912EE468}" type="slidenum">
              <a:rPr lang="en-US" smtClean="0"/>
              <a:t>‹#›</a:t>
            </a:fld>
            <a:endParaRPr lang="en-US"/>
          </a:p>
        </p:txBody>
      </p:sp>
    </p:spTree>
    <p:extLst>
      <p:ext uri="{BB962C8B-B14F-4D97-AF65-F5344CB8AC3E}">
        <p14:creationId xmlns:p14="http://schemas.microsoft.com/office/powerpoint/2010/main" val="274053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72B06D-5763-FF9D-C079-3D8038EB5E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448660-2F0D-D5D4-0358-57266FC63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E8279-8EE6-4473-0CCD-1A0D2B04A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B2F36C-498F-8944-99C4-F8F42E02459F}" type="datetimeFigureOut">
              <a:rPr lang="en-US" smtClean="0"/>
              <a:t>3/24/25</a:t>
            </a:fld>
            <a:endParaRPr lang="en-US"/>
          </a:p>
        </p:txBody>
      </p:sp>
      <p:sp>
        <p:nvSpPr>
          <p:cNvPr id="5" name="Footer Placeholder 4">
            <a:extLst>
              <a:ext uri="{FF2B5EF4-FFF2-40B4-BE49-F238E27FC236}">
                <a16:creationId xmlns:a16="http://schemas.microsoft.com/office/drawing/2014/main" id="{0D38EBDE-BF6A-8EA9-D534-C1A513D2E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CC8863-F7EE-5970-26AE-8260FD692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CF5AD5-916F-6540-BEC2-935E912EE468}" type="slidenum">
              <a:rPr lang="en-US" smtClean="0"/>
              <a:t>‹#›</a:t>
            </a:fld>
            <a:endParaRPr lang="en-US"/>
          </a:p>
        </p:txBody>
      </p:sp>
    </p:spTree>
    <p:extLst>
      <p:ext uri="{BB962C8B-B14F-4D97-AF65-F5344CB8AC3E}">
        <p14:creationId xmlns:p14="http://schemas.microsoft.com/office/powerpoint/2010/main" val="2367103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4E56-FC42-D343-7AC2-781CD6C45BAB}"/>
              </a:ext>
            </a:extLst>
          </p:cNvPr>
          <p:cNvSpPr>
            <a:spLocks noGrp="1"/>
          </p:cNvSpPr>
          <p:nvPr>
            <p:ph type="ctrTitle"/>
          </p:nvPr>
        </p:nvSpPr>
        <p:spPr/>
        <p:txBody>
          <a:bodyPr/>
          <a:lstStyle/>
          <a:p>
            <a:r>
              <a:rPr lang="en-US" dirty="0"/>
              <a:t>Committee for Biomedical Research</a:t>
            </a:r>
          </a:p>
        </p:txBody>
      </p:sp>
      <p:sp>
        <p:nvSpPr>
          <p:cNvPr id="3" name="Subtitle 2">
            <a:extLst>
              <a:ext uri="{FF2B5EF4-FFF2-40B4-BE49-F238E27FC236}">
                <a16:creationId xmlns:a16="http://schemas.microsoft.com/office/drawing/2014/main" id="{38E1A814-37FE-D5D6-7A0F-F067216F6B58}"/>
              </a:ext>
            </a:extLst>
          </p:cNvPr>
          <p:cNvSpPr>
            <a:spLocks noGrp="1"/>
          </p:cNvSpPr>
          <p:nvPr>
            <p:ph type="subTitle" idx="1"/>
          </p:nvPr>
        </p:nvSpPr>
        <p:spPr/>
        <p:txBody>
          <a:bodyPr/>
          <a:lstStyle/>
          <a:p>
            <a:r>
              <a:rPr lang="en-US" dirty="0"/>
              <a:t>2024 Summary</a:t>
            </a:r>
          </a:p>
        </p:txBody>
      </p:sp>
    </p:spTree>
    <p:extLst>
      <p:ext uri="{BB962C8B-B14F-4D97-AF65-F5344CB8AC3E}">
        <p14:creationId xmlns:p14="http://schemas.microsoft.com/office/powerpoint/2010/main" val="2037690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9F3CD-B734-98F6-0242-3346B654CFB4}"/>
              </a:ext>
            </a:extLst>
          </p:cNvPr>
          <p:cNvSpPr>
            <a:spLocks noGrp="1"/>
          </p:cNvSpPr>
          <p:nvPr>
            <p:ph type="title"/>
          </p:nvPr>
        </p:nvSpPr>
        <p:spPr/>
        <p:txBody>
          <a:bodyPr/>
          <a:lstStyle/>
          <a:p>
            <a:r>
              <a:rPr lang="en-US" dirty="0"/>
              <a:t>Needs + next steps</a:t>
            </a:r>
          </a:p>
        </p:txBody>
      </p:sp>
      <p:sp>
        <p:nvSpPr>
          <p:cNvPr id="3" name="Content Placeholder 2">
            <a:extLst>
              <a:ext uri="{FF2B5EF4-FFF2-40B4-BE49-F238E27FC236}">
                <a16:creationId xmlns:a16="http://schemas.microsoft.com/office/drawing/2014/main" id="{37CA84E5-EBFA-68FB-5971-07322CC7C9C9}"/>
              </a:ext>
            </a:extLst>
          </p:cNvPr>
          <p:cNvSpPr>
            <a:spLocks noGrp="1"/>
          </p:cNvSpPr>
          <p:nvPr>
            <p:ph idx="1"/>
          </p:nvPr>
        </p:nvSpPr>
        <p:spPr/>
        <p:txBody>
          <a:bodyPr/>
          <a:lstStyle/>
          <a:p>
            <a:r>
              <a:rPr lang="en-US" dirty="0"/>
              <a:t>Dedicated instructor funds + effort for course directors</a:t>
            </a:r>
          </a:p>
          <a:p>
            <a:r>
              <a:rPr lang="en-US" dirty="0"/>
              <a:t>Expand Section 2 Bootcamp into a mini-course on Python &amp; R </a:t>
            </a:r>
          </a:p>
          <a:p>
            <a:pPr lvl="1"/>
            <a:r>
              <a:rPr lang="en-US" dirty="0"/>
              <a:t>Also </a:t>
            </a:r>
            <a:r>
              <a:rPr lang="en-US"/>
              <a:t>requested in  course evaluations</a:t>
            </a:r>
            <a:endParaRPr lang="en-US" dirty="0"/>
          </a:p>
          <a:p>
            <a:r>
              <a:rPr lang="en-US" dirty="0"/>
              <a:t>Course coordinator in order to..</a:t>
            </a:r>
          </a:p>
          <a:p>
            <a:pPr lvl="1"/>
            <a:r>
              <a:rPr lang="en-US" dirty="0"/>
              <a:t>Leverage IBMS 450 together with other introductory courses</a:t>
            </a:r>
          </a:p>
          <a:p>
            <a:pPr lvl="1"/>
            <a:r>
              <a:rPr lang="en-US" dirty="0"/>
              <a:t>Tie together cross-disciplinary AI courses across CWRU (BME, SYBB, PQHS, CSE) to form a comprehensive certificate program on “AI for Biomedicine”</a:t>
            </a:r>
          </a:p>
          <a:p>
            <a:pPr lvl="1"/>
            <a:r>
              <a:rPr lang="en-US" dirty="0"/>
              <a:t>Ensure sustainability of program through partial tuition cost recovery </a:t>
            </a:r>
          </a:p>
        </p:txBody>
      </p:sp>
    </p:spTree>
    <p:extLst>
      <p:ext uri="{BB962C8B-B14F-4D97-AF65-F5344CB8AC3E}">
        <p14:creationId xmlns:p14="http://schemas.microsoft.com/office/powerpoint/2010/main" val="302168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C59-9D6A-1021-817B-B85149CDF215}"/>
              </a:ext>
            </a:extLst>
          </p:cNvPr>
          <p:cNvSpPr>
            <a:spLocks noGrp="1"/>
          </p:cNvSpPr>
          <p:nvPr>
            <p:ph type="title"/>
          </p:nvPr>
        </p:nvSpPr>
        <p:spPr/>
        <p:txBody>
          <a:bodyPr/>
          <a:lstStyle/>
          <a:p>
            <a:r>
              <a:rPr lang="en-US" dirty="0"/>
              <a:t>2025 Agenda</a:t>
            </a:r>
          </a:p>
        </p:txBody>
      </p:sp>
      <p:sp>
        <p:nvSpPr>
          <p:cNvPr id="3" name="Content Placeholder 2">
            <a:extLst>
              <a:ext uri="{FF2B5EF4-FFF2-40B4-BE49-F238E27FC236}">
                <a16:creationId xmlns:a16="http://schemas.microsoft.com/office/drawing/2014/main" id="{F227955B-664B-4A3D-C5B6-1CB8A008C076}"/>
              </a:ext>
            </a:extLst>
          </p:cNvPr>
          <p:cNvSpPr>
            <a:spLocks noGrp="1"/>
          </p:cNvSpPr>
          <p:nvPr>
            <p:ph idx="1"/>
          </p:nvPr>
        </p:nvSpPr>
        <p:spPr/>
        <p:txBody>
          <a:bodyPr/>
          <a:lstStyle/>
          <a:p>
            <a:r>
              <a:rPr lang="en-US" dirty="0"/>
              <a:t>Tech Transfer changes-Dan Pendergast 1/23/25</a:t>
            </a:r>
          </a:p>
          <a:p>
            <a:r>
              <a:rPr lang="en-US" dirty="0"/>
              <a:t>NIH Changes 2/7/25 and 3/27/25</a:t>
            </a:r>
          </a:p>
          <a:p>
            <a:r>
              <a:rPr lang="en-US" dirty="0"/>
              <a:t>New/Junior Faculty?</a:t>
            </a:r>
          </a:p>
          <a:p>
            <a:r>
              <a:rPr lang="en-US" dirty="0"/>
              <a:t>Major challenges at CWRU?</a:t>
            </a:r>
          </a:p>
          <a:p>
            <a:endParaRPr lang="en-US" dirty="0"/>
          </a:p>
          <a:p>
            <a:endParaRPr lang="en-US" dirty="0"/>
          </a:p>
        </p:txBody>
      </p:sp>
    </p:spTree>
    <p:extLst>
      <p:ext uri="{BB962C8B-B14F-4D97-AF65-F5344CB8AC3E}">
        <p14:creationId xmlns:p14="http://schemas.microsoft.com/office/powerpoint/2010/main" val="91858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D7DA-CDAF-F0C6-6EB5-4E785A785CCE}"/>
              </a:ext>
            </a:extLst>
          </p:cNvPr>
          <p:cNvSpPr>
            <a:spLocks noGrp="1"/>
          </p:cNvSpPr>
          <p:nvPr>
            <p:ph type="title"/>
          </p:nvPr>
        </p:nvSpPr>
        <p:spPr>
          <a:xfrm>
            <a:off x="533400" y="117359"/>
            <a:ext cx="10515600" cy="1325563"/>
          </a:xfrm>
        </p:spPr>
        <p:txBody>
          <a:bodyPr/>
          <a:lstStyle/>
          <a:p>
            <a:r>
              <a:rPr lang="en-US" dirty="0"/>
              <a:t>CBR Meetings 2024</a:t>
            </a:r>
          </a:p>
        </p:txBody>
      </p:sp>
      <p:graphicFrame>
        <p:nvGraphicFramePr>
          <p:cNvPr id="12" name="Content Placeholder 11">
            <a:extLst>
              <a:ext uri="{FF2B5EF4-FFF2-40B4-BE49-F238E27FC236}">
                <a16:creationId xmlns:a16="http://schemas.microsoft.com/office/drawing/2014/main" id="{DA35168D-BD93-724D-9A5E-C8BFD908322D}"/>
              </a:ext>
            </a:extLst>
          </p:cNvPr>
          <p:cNvGraphicFramePr>
            <a:graphicFrameLocks noGrp="1"/>
          </p:cNvGraphicFramePr>
          <p:nvPr>
            <p:ph idx="1"/>
            <p:extLst>
              <p:ext uri="{D42A27DB-BD31-4B8C-83A1-F6EECF244321}">
                <p14:modId xmlns:p14="http://schemas.microsoft.com/office/powerpoint/2010/main" val="4164237736"/>
              </p:ext>
            </p:extLst>
          </p:nvPr>
        </p:nvGraphicFramePr>
        <p:xfrm>
          <a:off x="962174" y="1074652"/>
          <a:ext cx="8413055" cy="5573458"/>
        </p:xfrm>
        <a:graphic>
          <a:graphicData uri="http://schemas.openxmlformats.org/drawingml/2006/table">
            <a:tbl>
              <a:tblPr>
                <a:tableStyleId>{5C22544A-7EE6-4342-B048-85BDC9FD1C3A}</a:tableStyleId>
              </a:tblPr>
              <a:tblGrid>
                <a:gridCol w="1161788">
                  <a:extLst>
                    <a:ext uri="{9D8B030D-6E8A-4147-A177-3AD203B41FA5}">
                      <a16:colId xmlns:a16="http://schemas.microsoft.com/office/drawing/2014/main" val="1345981666"/>
                    </a:ext>
                  </a:extLst>
                </a:gridCol>
                <a:gridCol w="1003361">
                  <a:extLst>
                    <a:ext uri="{9D8B030D-6E8A-4147-A177-3AD203B41FA5}">
                      <a16:colId xmlns:a16="http://schemas.microsoft.com/office/drawing/2014/main" val="2221721273"/>
                    </a:ext>
                  </a:extLst>
                </a:gridCol>
                <a:gridCol w="1415928">
                  <a:extLst>
                    <a:ext uri="{9D8B030D-6E8A-4147-A177-3AD203B41FA5}">
                      <a16:colId xmlns:a16="http://schemas.microsoft.com/office/drawing/2014/main" val="4047330465"/>
                    </a:ext>
                  </a:extLst>
                </a:gridCol>
                <a:gridCol w="4831978">
                  <a:extLst>
                    <a:ext uri="{9D8B030D-6E8A-4147-A177-3AD203B41FA5}">
                      <a16:colId xmlns:a16="http://schemas.microsoft.com/office/drawing/2014/main" val="2701944608"/>
                    </a:ext>
                  </a:extLst>
                </a:gridCol>
              </a:tblGrid>
              <a:tr h="119919">
                <a:tc gridSpan="2">
                  <a:txBody>
                    <a:bodyPr/>
                    <a:lstStyle/>
                    <a:p>
                      <a:pPr algn="l" fontAlgn="b"/>
                      <a:r>
                        <a:rPr lang="en-US" sz="1000" u="none" strike="noStrike">
                          <a:effectLst/>
                        </a:rPr>
                        <a:t>Thursday December 14</a:t>
                      </a:r>
                      <a:endParaRPr lang="en-US" sz="1000" b="1" i="0" u="none" strike="noStrike">
                        <a:solidFill>
                          <a:srgbClr val="FFFFFF"/>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1528607772"/>
                  </a:ext>
                </a:extLst>
              </a:tr>
              <a:tr h="119919">
                <a:tc>
                  <a:txBody>
                    <a:bodyPr/>
                    <a:lstStyle/>
                    <a:p>
                      <a:pPr algn="l" fontAlgn="b"/>
                      <a:r>
                        <a:rPr lang="en-US" sz="1000" u="none" strike="noStrike">
                          <a:effectLst/>
                        </a:rPr>
                        <a:t>Time</a:t>
                      </a:r>
                      <a:endParaRPr lang="en-US" sz="1000" b="1"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Name </a:t>
                      </a:r>
                      <a:endParaRPr lang="en-US" sz="1000" b="1"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Center</a:t>
                      </a:r>
                      <a:endParaRPr lang="en-US" sz="1000" b="1"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805927646"/>
                  </a:ext>
                </a:extLst>
              </a:tr>
              <a:tr h="119919">
                <a:tc>
                  <a:txBody>
                    <a:bodyPr/>
                    <a:lstStyle/>
                    <a:p>
                      <a:pPr algn="l" fontAlgn="b"/>
                      <a:r>
                        <a:rPr lang="en-US" sz="1000" u="none" strike="noStrike">
                          <a:effectLst/>
                        </a:rPr>
                        <a:t>3:00 - 3:30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Rong Xu</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Center for Artificial Intelligence in Drug Discovery</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2255896980"/>
                  </a:ext>
                </a:extLst>
              </a:tr>
              <a:tr h="119919">
                <a:tc>
                  <a:txBody>
                    <a:bodyPr/>
                    <a:lstStyle/>
                    <a:p>
                      <a:pPr algn="l" fontAlgn="b"/>
                      <a:r>
                        <a:rPr lang="en-US" sz="1000" u="none" strike="noStrike">
                          <a:effectLst/>
                        </a:rPr>
                        <a:t>3:30 - 4:00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Closed session for voting members of CBR</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026446632"/>
                  </a:ext>
                </a:extLst>
              </a:tr>
              <a:tr h="119919">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662147353"/>
                  </a:ext>
                </a:extLst>
              </a:tr>
              <a:tr h="119919">
                <a:tc gridSpan="2">
                  <a:txBody>
                    <a:bodyPr/>
                    <a:lstStyle/>
                    <a:p>
                      <a:pPr algn="l" fontAlgn="b"/>
                      <a:r>
                        <a:rPr lang="en-US" sz="1000" u="none" strike="noStrike">
                          <a:effectLst/>
                        </a:rPr>
                        <a:t>Thursday January 25</a:t>
                      </a:r>
                      <a:endParaRPr lang="en-US" sz="1000" b="1" i="0" u="none" strike="noStrike">
                        <a:solidFill>
                          <a:srgbClr val="FFFFFF"/>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27498434"/>
                  </a:ext>
                </a:extLst>
              </a:tr>
              <a:tr h="119919">
                <a:tc>
                  <a:txBody>
                    <a:bodyPr/>
                    <a:lstStyle/>
                    <a:p>
                      <a:pPr algn="l" fontAlgn="b"/>
                      <a:r>
                        <a:rPr lang="en-US" sz="1000" u="none" strike="noStrike">
                          <a:effectLst/>
                        </a:rPr>
                        <a:t>Time</a:t>
                      </a:r>
                      <a:endParaRPr lang="en-US" sz="1000" b="1"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Name </a:t>
                      </a:r>
                      <a:endParaRPr lang="en-US" sz="1000" b="1"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Center</a:t>
                      </a:r>
                      <a:endParaRPr lang="en-US" sz="1000" b="1"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711947031"/>
                  </a:ext>
                </a:extLst>
              </a:tr>
              <a:tr h="119919">
                <a:tc>
                  <a:txBody>
                    <a:bodyPr/>
                    <a:lstStyle/>
                    <a:p>
                      <a:pPr algn="l" fontAlgn="b"/>
                      <a:r>
                        <a:rPr lang="en-US" sz="1000" u="none" strike="noStrike">
                          <a:effectLst/>
                        </a:rPr>
                        <a:t>3:30 - 4:00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Jason Mears</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Center for Mitochondrial Research and Therapeutics</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432581722"/>
                  </a:ext>
                </a:extLst>
              </a:tr>
              <a:tr h="119919">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1196522584"/>
                  </a:ext>
                </a:extLst>
              </a:tr>
              <a:tr h="119919">
                <a:tc gridSpan="2">
                  <a:txBody>
                    <a:bodyPr/>
                    <a:lstStyle/>
                    <a:p>
                      <a:pPr algn="l" fontAlgn="b"/>
                      <a:r>
                        <a:rPr lang="en-US" sz="1000" u="none" strike="noStrike">
                          <a:effectLst/>
                        </a:rPr>
                        <a:t>Thursday February 22</a:t>
                      </a:r>
                      <a:endParaRPr lang="en-US" sz="1000" b="1" i="0" u="none" strike="noStrike">
                        <a:solidFill>
                          <a:srgbClr val="FFFFFF"/>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1111409498"/>
                  </a:ext>
                </a:extLst>
              </a:tr>
              <a:tr h="256969">
                <a:tc>
                  <a:txBody>
                    <a:bodyPr/>
                    <a:lstStyle/>
                    <a:p>
                      <a:pPr algn="l" fontAlgn="b"/>
                      <a:r>
                        <a:rPr lang="en-US" sz="1000" u="none" strike="noStrike">
                          <a:effectLst/>
                        </a:rPr>
                        <a:t>3:00 - 3:30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Grace McComsey</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IRB</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287759027"/>
                  </a:ext>
                </a:extLst>
              </a:tr>
              <a:tr h="119919">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4188995476"/>
                  </a:ext>
                </a:extLst>
              </a:tr>
              <a:tr h="119919">
                <a:tc gridSpan="2">
                  <a:txBody>
                    <a:bodyPr/>
                    <a:lstStyle/>
                    <a:p>
                      <a:pPr algn="l" fontAlgn="b"/>
                      <a:r>
                        <a:rPr lang="en-US" sz="1000" u="none" strike="noStrike">
                          <a:effectLst/>
                        </a:rPr>
                        <a:t>Thursday March 28</a:t>
                      </a:r>
                      <a:endParaRPr lang="en-US" sz="1000" b="1" i="0" u="none" strike="noStrike">
                        <a:solidFill>
                          <a:srgbClr val="FFFFFF"/>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2046195266"/>
                  </a:ext>
                </a:extLst>
              </a:tr>
              <a:tr h="119919">
                <a:tc>
                  <a:txBody>
                    <a:bodyPr/>
                    <a:lstStyle/>
                    <a:p>
                      <a:pPr algn="l" fontAlgn="b"/>
                      <a:r>
                        <a:rPr lang="en-US" sz="1000" u="none" strike="noStrike">
                          <a:effectLst/>
                        </a:rPr>
                        <a:t>3:00 - 3:30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John Wang</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Genetics and Genome Sciences</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1200457372"/>
                  </a:ext>
                </a:extLst>
              </a:tr>
              <a:tr h="119919">
                <a:tc>
                  <a:txBody>
                    <a:bodyPr/>
                    <a:lstStyle/>
                    <a:p>
                      <a:pPr algn="l" fontAlgn="b"/>
                      <a:r>
                        <a:rPr lang="en-US" sz="1000" u="none" strike="noStrike">
                          <a:effectLst/>
                        </a:rPr>
                        <a:t>3:30 - 4:00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Peter Hovmand</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Center for Community Health Integration</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866005709"/>
                  </a:ext>
                </a:extLst>
              </a:tr>
              <a:tr h="119919">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897386787"/>
                  </a:ext>
                </a:extLst>
              </a:tr>
              <a:tr h="119919">
                <a:tc gridSpan="2">
                  <a:txBody>
                    <a:bodyPr/>
                    <a:lstStyle/>
                    <a:p>
                      <a:pPr algn="l" fontAlgn="b"/>
                      <a:r>
                        <a:rPr lang="en-US" sz="1000" u="none" strike="noStrike">
                          <a:effectLst/>
                        </a:rPr>
                        <a:t>Thursday April 25</a:t>
                      </a:r>
                      <a:endParaRPr lang="en-US" sz="1000" b="1" i="0" u="none" strike="noStrike">
                        <a:solidFill>
                          <a:srgbClr val="FFFFFF"/>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937528729"/>
                  </a:ext>
                </a:extLst>
              </a:tr>
              <a:tr h="256969">
                <a:tc>
                  <a:txBody>
                    <a:bodyPr/>
                    <a:lstStyle/>
                    <a:p>
                      <a:pPr algn="l" fontAlgn="b"/>
                      <a:r>
                        <a:rPr lang="en-US" sz="1000" u="none" strike="noStrike">
                          <a:effectLst/>
                        </a:rPr>
                        <a:t>3:00 - 3:30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Michael Oakes</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Research Administration</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2679928448"/>
                  </a:ext>
                </a:extLst>
              </a:tr>
              <a:tr h="119919">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865230668"/>
                  </a:ext>
                </a:extLst>
              </a:tr>
              <a:tr h="119919">
                <a:tc gridSpan="2">
                  <a:txBody>
                    <a:bodyPr/>
                    <a:lstStyle/>
                    <a:p>
                      <a:pPr algn="l" fontAlgn="b"/>
                      <a:r>
                        <a:rPr lang="en-US" sz="1000" u="none" strike="noStrike">
                          <a:effectLst/>
                        </a:rPr>
                        <a:t>Thursday May 23</a:t>
                      </a:r>
                      <a:endParaRPr lang="en-US" sz="1000" b="1" i="0" u="none" strike="noStrike">
                        <a:solidFill>
                          <a:srgbClr val="FFFFFF"/>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2647152468"/>
                  </a:ext>
                </a:extLst>
              </a:tr>
              <a:tr h="119919">
                <a:tc>
                  <a:txBody>
                    <a:bodyPr/>
                    <a:lstStyle/>
                    <a:p>
                      <a:pPr algn="l" fontAlgn="b"/>
                      <a:r>
                        <a:rPr lang="en-US" sz="1000" u="none" strike="noStrike">
                          <a:effectLst/>
                        </a:rPr>
                        <a:t>3:00 - 3:30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Robert Bonomo</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Case VA CARES</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1048002100"/>
                  </a:ext>
                </a:extLst>
              </a:tr>
              <a:tr h="119919">
                <a:tc>
                  <a:txBody>
                    <a:bodyPr/>
                    <a:lstStyle/>
                    <a:p>
                      <a:pPr algn="l" fontAlgn="b"/>
                      <a:r>
                        <a:rPr lang="en-US" sz="1000" u="none" strike="noStrike">
                          <a:effectLst/>
                        </a:rPr>
                        <a:t>3:30 - 4:00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Erika Trapl</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Prevention Research Center for Healthy Neighborhoods</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2137159721"/>
                  </a:ext>
                </a:extLst>
              </a:tr>
              <a:tr h="119919">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2915522308"/>
                  </a:ext>
                </a:extLst>
              </a:tr>
              <a:tr h="119919">
                <a:tc gridSpan="2">
                  <a:txBody>
                    <a:bodyPr/>
                    <a:lstStyle/>
                    <a:p>
                      <a:pPr algn="l" fontAlgn="b"/>
                      <a:r>
                        <a:rPr lang="en-US" sz="1000" u="none" strike="noStrike">
                          <a:effectLst/>
                        </a:rPr>
                        <a:t>Thursday September 26</a:t>
                      </a:r>
                      <a:endParaRPr lang="en-US" sz="1000" b="1" i="0" u="none" strike="noStrike">
                        <a:solidFill>
                          <a:srgbClr val="FFFFFF"/>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399890644"/>
                  </a:ext>
                </a:extLst>
              </a:tr>
              <a:tr h="119919">
                <a:tc>
                  <a:txBody>
                    <a:bodyPr/>
                    <a:lstStyle/>
                    <a:p>
                      <a:pPr algn="l" fontAlgn="b"/>
                      <a:r>
                        <a:rPr lang="en-US" sz="1000" u="none" strike="noStrike">
                          <a:effectLst/>
                        </a:rPr>
                        <a:t>3:00 - 3:30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Sudha Chakrapani</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Pharmacology</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431291921"/>
                  </a:ext>
                </a:extLst>
              </a:tr>
              <a:tr h="119919">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1279473525"/>
                  </a:ext>
                </a:extLst>
              </a:tr>
              <a:tr h="119919">
                <a:tc gridSpan="2">
                  <a:txBody>
                    <a:bodyPr/>
                    <a:lstStyle/>
                    <a:p>
                      <a:pPr algn="l" fontAlgn="b"/>
                      <a:r>
                        <a:rPr lang="en-US" sz="1000" u="none" strike="noStrike">
                          <a:effectLst/>
                        </a:rPr>
                        <a:t>Thursday October 24</a:t>
                      </a:r>
                      <a:endParaRPr lang="en-US" sz="1000" b="1" i="0" u="none" strike="noStrike">
                        <a:solidFill>
                          <a:srgbClr val="FFFFFF"/>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2191238725"/>
                  </a:ext>
                </a:extLst>
              </a:tr>
              <a:tr h="119919">
                <a:tc>
                  <a:txBody>
                    <a:bodyPr/>
                    <a:lstStyle/>
                    <a:p>
                      <a:pPr algn="l" fontAlgn="b"/>
                      <a:r>
                        <a:rPr lang="en-US" sz="1000" u="none" strike="noStrike">
                          <a:effectLst/>
                        </a:rPr>
                        <a:t>3:00 - 3:30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Drew Adams </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Drug Development Program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895589176"/>
                  </a:ext>
                </a:extLst>
              </a:tr>
              <a:tr h="119919">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828240479"/>
                  </a:ext>
                </a:extLst>
              </a:tr>
              <a:tr h="119919">
                <a:tc gridSpan="2">
                  <a:txBody>
                    <a:bodyPr/>
                    <a:lstStyle/>
                    <a:p>
                      <a:pPr algn="l" fontAlgn="b"/>
                      <a:r>
                        <a:rPr lang="en-US" sz="1000" u="none" strike="noStrike">
                          <a:effectLst/>
                        </a:rPr>
                        <a:t>Thursday November 21</a:t>
                      </a:r>
                      <a:endParaRPr lang="en-US" sz="1000" b="1" i="0" u="none" strike="noStrike">
                        <a:solidFill>
                          <a:srgbClr val="FFFFFF"/>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2246393693"/>
                  </a:ext>
                </a:extLst>
              </a:tr>
              <a:tr h="119919">
                <a:tc>
                  <a:txBody>
                    <a:bodyPr/>
                    <a:lstStyle/>
                    <a:p>
                      <a:pPr algn="l" fontAlgn="b"/>
                      <a:r>
                        <a:rPr lang="en-US" sz="1000" u="none" strike="noStrike">
                          <a:effectLst/>
                        </a:rPr>
                        <a:t>3:00 - 3:30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Derek Taylor</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Core Facilities</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587084865"/>
                  </a:ext>
                </a:extLst>
              </a:tr>
              <a:tr h="119919">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1650683700"/>
                  </a:ext>
                </a:extLst>
              </a:tr>
              <a:tr h="119919">
                <a:tc gridSpan="2">
                  <a:txBody>
                    <a:bodyPr/>
                    <a:lstStyle/>
                    <a:p>
                      <a:pPr algn="l" fontAlgn="b"/>
                      <a:r>
                        <a:rPr lang="en-US" sz="1000" u="none" strike="noStrike">
                          <a:effectLst/>
                        </a:rPr>
                        <a:t>Thursday December 19</a:t>
                      </a:r>
                      <a:endParaRPr lang="en-US" sz="1000" b="1" i="0" u="none" strike="noStrike">
                        <a:solidFill>
                          <a:srgbClr val="FFFFFF"/>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3625664086"/>
                  </a:ext>
                </a:extLst>
              </a:tr>
              <a:tr h="119919">
                <a:tc>
                  <a:txBody>
                    <a:bodyPr/>
                    <a:lstStyle/>
                    <a:p>
                      <a:pPr algn="l" fontAlgn="b"/>
                      <a:r>
                        <a:rPr lang="en-US" sz="1000" u="none" strike="noStrike">
                          <a:effectLst/>
                        </a:rPr>
                        <a:t>3:00 - 3:30 pm</a:t>
                      </a:r>
                      <a:endParaRPr lang="en-US" sz="1000" b="0" i="0" u="none" strike="noStrike">
                        <a:solidFill>
                          <a:srgbClr val="000000"/>
                        </a:solidFill>
                        <a:effectLst/>
                        <a:latin typeface="Arial" panose="020B0604020202020204" pitchFamily="34" charset="0"/>
                      </a:endParaRPr>
                    </a:p>
                  </a:txBody>
                  <a:tcPr marL="5710" marR="5710" marT="5710" marB="0" anchor="b"/>
                </a:tc>
                <a:tc gridSpan="2">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710" marR="5710" marT="5710" marB="0" anchor="b"/>
                </a:tc>
                <a:tc hMerge="1">
                  <a:txBody>
                    <a:bodyPr/>
                    <a:lstStyle/>
                    <a:p>
                      <a:endParaRPr lang="en-US"/>
                    </a:p>
                  </a:txBody>
                  <a:tcPr/>
                </a:tc>
                <a:tc>
                  <a:txBody>
                    <a:bodyPr/>
                    <a:lstStyle/>
                    <a:p>
                      <a:pPr algn="l" fontAlgn="b"/>
                      <a:r>
                        <a:rPr lang="en-US" sz="1000" u="none" strike="noStrike" dirty="0">
                          <a:effectLst/>
                        </a:rPr>
                        <a:t>AI in the SOM</a:t>
                      </a:r>
                      <a:endParaRPr lang="en-US" sz="1000" b="0" i="0" u="none" strike="noStrike" dirty="0">
                        <a:solidFill>
                          <a:srgbClr val="000000"/>
                        </a:solidFill>
                        <a:effectLst/>
                        <a:latin typeface="Arial" panose="020B0604020202020204" pitchFamily="34" charset="0"/>
                      </a:endParaRPr>
                    </a:p>
                  </a:txBody>
                  <a:tcPr marL="5710" marR="5710" marT="5710" marB="0" anchor="b"/>
                </a:tc>
                <a:extLst>
                  <a:ext uri="{0D108BD9-81ED-4DB2-BD59-A6C34878D82A}">
                    <a16:rowId xmlns:a16="http://schemas.microsoft.com/office/drawing/2014/main" val="2329550942"/>
                  </a:ext>
                </a:extLst>
              </a:tr>
            </a:tbl>
          </a:graphicData>
        </a:graphic>
      </p:graphicFrame>
    </p:spTree>
    <p:extLst>
      <p:ext uri="{BB962C8B-B14F-4D97-AF65-F5344CB8AC3E}">
        <p14:creationId xmlns:p14="http://schemas.microsoft.com/office/powerpoint/2010/main" val="190586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8963-1ED4-705B-C80C-8C1761E478A3}"/>
              </a:ext>
            </a:extLst>
          </p:cNvPr>
          <p:cNvSpPr>
            <a:spLocks noGrp="1"/>
          </p:cNvSpPr>
          <p:nvPr>
            <p:ph type="title"/>
          </p:nvPr>
        </p:nvSpPr>
        <p:spPr/>
        <p:txBody>
          <a:bodyPr/>
          <a:lstStyle/>
          <a:p>
            <a:r>
              <a:rPr lang="en-US" dirty="0"/>
              <a:t>Major Issues Discussed</a:t>
            </a:r>
          </a:p>
        </p:txBody>
      </p:sp>
      <p:sp>
        <p:nvSpPr>
          <p:cNvPr id="3" name="Content Placeholder 2">
            <a:extLst>
              <a:ext uri="{FF2B5EF4-FFF2-40B4-BE49-F238E27FC236}">
                <a16:creationId xmlns:a16="http://schemas.microsoft.com/office/drawing/2014/main" id="{1C865EA0-940E-DD89-5B23-0E828823195A}"/>
              </a:ext>
            </a:extLst>
          </p:cNvPr>
          <p:cNvSpPr>
            <a:spLocks noGrp="1"/>
          </p:cNvSpPr>
          <p:nvPr>
            <p:ph idx="1"/>
          </p:nvPr>
        </p:nvSpPr>
        <p:spPr/>
        <p:txBody>
          <a:bodyPr/>
          <a:lstStyle/>
          <a:p>
            <a:r>
              <a:rPr lang="en-US" dirty="0"/>
              <a:t>AI in School of Medicine</a:t>
            </a:r>
          </a:p>
          <a:p>
            <a:r>
              <a:rPr lang="en-US" dirty="0"/>
              <a:t>IRB</a:t>
            </a:r>
          </a:p>
        </p:txBody>
      </p:sp>
    </p:spTree>
    <p:extLst>
      <p:ext uri="{BB962C8B-B14F-4D97-AF65-F5344CB8AC3E}">
        <p14:creationId xmlns:p14="http://schemas.microsoft.com/office/powerpoint/2010/main" val="51553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oft, blurry watercolor-style illustration symbolizing generative AI in a futuristic medical education setting. The image features an abstract, glowing AI hologram with interconnected nodes and flowing, colorful patterns, surrounded by students and educators engaging with virtual interfaces. The scene uses pastel tones and abstract brushstroke textures, creating a serene, dreamlike, and innovative atmosphere.">
            <a:extLst>
              <a:ext uri="{FF2B5EF4-FFF2-40B4-BE49-F238E27FC236}">
                <a16:creationId xmlns:a16="http://schemas.microsoft.com/office/drawing/2014/main" id="{F93D03AE-3AD9-2FD1-7405-2A259A257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576" b="501"/>
          <a:stretch/>
        </p:blipFill>
        <p:spPr bwMode="auto">
          <a:xfrm>
            <a:off x="5066073" y="1136822"/>
            <a:ext cx="7125927" cy="50539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E9BE69-DAD5-FBC6-7C28-F0056D32CE2B}"/>
              </a:ext>
            </a:extLst>
          </p:cNvPr>
          <p:cNvSpPr txBox="1"/>
          <p:nvPr/>
        </p:nvSpPr>
        <p:spPr>
          <a:xfrm>
            <a:off x="273407" y="410675"/>
            <a:ext cx="5906675" cy="778556"/>
          </a:xfrm>
          <a:prstGeom prst="rect">
            <a:avLst/>
          </a:prstGeom>
        </p:spPr>
        <p:txBody>
          <a:bodyPr vert="horz" lIns="91440" tIns="45720" rIns="91440" bIns="45720" rtlCol="0">
            <a:noAutofit/>
          </a:bodyPr>
          <a:lstStyle/>
          <a:p>
            <a:pPr>
              <a:lnSpc>
                <a:spcPct val="90000"/>
              </a:lnSpc>
              <a:spcAft>
                <a:spcPts val="600"/>
              </a:spcAft>
            </a:pPr>
            <a:r>
              <a:rPr lang="en-US" sz="2800" dirty="0">
                <a:latin typeface="+mj-lt"/>
              </a:rPr>
              <a:t>Generative AI in Medical Education</a:t>
            </a:r>
          </a:p>
        </p:txBody>
      </p:sp>
      <p:sp>
        <p:nvSpPr>
          <p:cNvPr id="4" name="TextBox 3">
            <a:extLst>
              <a:ext uri="{FF2B5EF4-FFF2-40B4-BE49-F238E27FC236}">
                <a16:creationId xmlns:a16="http://schemas.microsoft.com/office/drawing/2014/main" id="{BD2D0D44-CFEC-A699-6BC7-721D73AB5FFD}"/>
              </a:ext>
            </a:extLst>
          </p:cNvPr>
          <p:cNvSpPr txBox="1"/>
          <p:nvPr/>
        </p:nvSpPr>
        <p:spPr>
          <a:xfrm>
            <a:off x="546538" y="1189231"/>
            <a:ext cx="4614042" cy="5232202"/>
          </a:xfrm>
          <a:prstGeom prst="rect">
            <a:avLst/>
          </a:prstGeom>
          <a:noFill/>
        </p:spPr>
        <p:txBody>
          <a:bodyPr wrap="square" rtlCol="0">
            <a:spAutoFit/>
          </a:bodyPr>
          <a:lstStyle/>
          <a:p>
            <a:pPr marL="285750" indent="-285750">
              <a:buFont typeface="Arial" panose="020B0604020202020204" pitchFamily="34" charset="0"/>
              <a:buChar char="•"/>
            </a:pPr>
            <a:r>
              <a:rPr lang="en-US" dirty="0"/>
              <a:t>Assessing how </a:t>
            </a:r>
            <a:r>
              <a:rPr lang="en-US" sz="1800" b="0" i="0" dirty="0">
                <a:effectLst/>
                <a:latin typeface="Aptos" panose="020B0004020202020204" pitchFamily="34" charset="0"/>
              </a:rPr>
              <a:t>LLMs handle essay-type questions and evaluating whether faculty can distinguish LLM-generated responses from student submissions</a:t>
            </a:r>
            <a:r>
              <a:rPr lang="en-US" dirty="0"/>
              <a: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latin typeface="Aptos" panose="020B0004020202020204" pitchFamily="34" charset="0"/>
              </a:rPr>
              <a:t>S</a:t>
            </a:r>
            <a:r>
              <a:rPr lang="en-US" sz="1800" b="0" i="0" dirty="0">
                <a:effectLst/>
                <a:latin typeface="Aptos" panose="020B0004020202020204" pitchFamily="34" charset="0"/>
              </a:rPr>
              <a:t>tudent use of LLMs in essay-type assignments to enhance problem-solving and critical thinking skills </a:t>
            </a:r>
          </a:p>
          <a:p>
            <a:pPr marL="285750" indent="-285750">
              <a:buFont typeface="Arial" panose="020B0604020202020204" pitchFamily="34" charset="0"/>
              <a:buChar char="•"/>
            </a:pPr>
            <a:endParaRPr lang="en-US" sz="1600" dirty="0">
              <a:latin typeface="Aptos" panose="020B0004020202020204" pitchFamily="34" charset="0"/>
            </a:endParaRPr>
          </a:p>
          <a:p>
            <a:pPr marL="285750" indent="-285750">
              <a:buFont typeface="Arial" panose="020B0604020202020204" pitchFamily="34" charset="0"/>
              <a:buChar char="•"/>
            </a:pPr>
            <a:r>
              <a:rPr lang="en-US" sz="1800" b="0" i="0" dirty="0">
                <a:effectLst/>
                <a:latin typeface="Aptos" panose="020B0004020202020204" pitchFamily="34" charset="0"/>
              </a:rPr>
              <a:t>Development of virtual patients for teaching communication skills and tutors for classroom preparation</a:t>
            </a:r>
          </a:p>
          <a:p>
            <a:pPr marL="285750" indent="-285750">
              <a:buFont typeface="Arial" panose="020B0604020202020204" pitchFamily="34" charset="0"/>
              <a:buChar char="•"/>
            </a:pPr>
            <a:endParaRPr lang="en-US" sz="16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Generation of</a:t>
            </a:r>
            <a:r>
              <a:rPr lang="en-US" sz="1800" b="0" i="0" dirty="0">
                <a:effectLst/>
                <a:latin typeface="Aptos" panose="020B0004020202020204" pitchFamily="34" charset="0"/>
              </a:rPr>
              <a:t> USMLE Step 1-style multiple-choice questions </a:t>
            </a:r>
          </a:p>
          <a:p>
            <a:pPr marL="285750" indent="-285750">
              <a:buFont typeface="Arial" panose="020B0604020202020204" pitchFamily="34" charset="0"/>
              <a:buChar char="•"/>
            </a:pPr>
            <a:endParaRPr lang="en-US" sz="1600" dirty="0">
              <a:latin typeface="Aptos" panose="020B0004020202020204" pitchFamily="34" charset="0"/>
            </a:endParaRPr>
          </a:p>
          <a:p>
            <a:pPr marL="285750" indent="-285750">
              <a:buFont typeface="Arial" panose="020B0604020202020204" pitchFamily="34" charset="0"/>
              <a:buChar char="•"/>
            </a:pPr>
            <a:r>
              <a:rPr lang="en-US" sz="1800" b="0" i="0" dirty="0">
                <a:effectLst/>
                <a:latin typeface="Aptos" panose="020B0004020202020204" pitchFamily="34" charset="0"/>
              </a:rPr>
              <a:t>Chatbots to revise problem-based learning cases</a:t>
            </a:r>
            <a:endParaRPr lang="en-US" dirty="0"/>
          </a:p>
          <a:p>
            <a:r>
              <a:rPr lang="en-US" dirty="0"/>
              <a:t> </a:t>
            </a:r>
          </a:p>
        </p:txBody>
      </p:sp>
      <p:pic>
        <p:nvPicPr>
          <p:cNvPr id="5" name="Google Shape;85;p1">
            <a:extLst>
              <a:ext uri="{FF2B5EF4-FFF2-40B4-BE49-F238E27FC236}">
                <a16:creationId xmlns:a16="http://schemas.microsoft.com/office/drawing/2014/main" id="{A5994DB2-2430-132C-27E3-A6F4F387935A}"/>
              </a:ext>
            </a:extLst>
          </p:cNvPr>
          <p:cNvPicPr preferRelativeResize="0"/>
          <p:nvPr/>
        </p:nvPicPr>
        <p:blipFill>
          <a:blip r:embed="rId3">
            <a:alphaModFix/>
          </a:blip>
          <a:stretch>
            <a:fillRect/>
          </a:stretch>
        </p:blipFill>
        <p:spPr>
          <a:xfrm>
            <a:off x="8672018" y="6190736"/>
            <a:ext cx="3427825" cy="597526"/>
          </a:xfrm>
          <a:prstGeom prst="rect">
            <a:avLst/>
          </a:prstGeom>
          <a:noFill/>
          <a:ln>
            <a:noFill/>
          </a:ln>
        </p:spPr>
      </p:pic>
    </p:spTree>
    <p:extLst>
      <p:ext uri="{BB962C8B-B14F-4D97-AF65-F5344CB8AC3E}">
        <p14:creationId xmlns:p14="http://schemas.microsoft.com/office/powerpoint/2010/main" val="419707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121933-C346-A52C-2030-4D44F9480243}"/>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 serene, abstract watercolor-style illustration representing GPT (Generative Pre-trained Transformer). The image features soft, flowing shapes and pastel tones, symbolizing interconnected neural networks and language generation. Subtle elements include abstract patterns of interconnected nodes, text flowing like a river, and faint representations of circuits or data streams. The overall design is harmonious, emphasizing the creativity and complexity of AI-powered language models in a modern, dreamy aesthetic.">
            <a:extLst>
              <a:ext uri="{FF2B5EF4-FFF2-40B4-BE49-F238E27FC236}">
                <a16:creationId xmlns:a16="http://schemas.microsoft.com/office/drawing/2014/main" id="{B9CA5E07-43E9-D0B8-7EB4-2E6454CF0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50" r="14951"/>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11" name="Google Shape;85;p1" descr="A black and white sign with white text&#10;&#10;AI-generated content may be incorrect.">
            <a:extLst>
              <a:ext uri="{FF2B5EF4-FFF2-40B4-BE49-F238E27FC236}">
                <a16:creationId xmlns:a16="http://schemas.microsoft.com/office/drawing/2014/main" id="{D9D9E6E7-84B7-3373-4C97-ABBD3D657A8D}"/>
              </a:ext>
            </a:extLst>
          </p:cNvPr>
          <p:cNvPicPr preferRelativeResize="0"/>
          <p:nvPr/>
        </p:nvPicPr>
        <p:blipFill>
          <a:blip r:embed="rId3"/>
          <a:srcRect l="19798" r="67529"/>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p:spPr>
      </p:pic>
      <p:sp useBgFill="1">
        <p:nvSpPr>
          <p:cNvPr id="18" name="Freeform: Shape 17">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4562B3C-E037-A5C6-64A3-05E929E6DEDC}"/>
              </a:ext>
            </a:extLst>
          </p:cNvPr>
          <p:cNvSpPr txBox="1"/>
          <p:nvPr/>
        </p:nvSpPr>
        <p:spPr>
          <a:xfrm>
            <a:off x="448056" y="681038"/>
            <a:ext cx="5343144"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dirty="0">
                <a:solidFill>
                  <a:schemeClr val="tx1"/>
                </a:solidFill>
                <a:latin typeface="+mj-lt"/>
                <a:ea typeface="+mj-ea"/>
                <a:cs typeface="+mj-cs"/>
              </a:rPr>
              <a:t>Medical Education Gen AI Needs</a:t>
            </a:r>
          </a:p>
        </p:txBody>
      </p:sp>
      <p:sp>
        <p:nvSpPr>
          <p:cNvPr id="22" name="Rectangle 21">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03B11AD-5A8D-F33C-5AA8-33407090BC2E}"/>
              </a:ext>
            </a:extLst>
          </p:cNvPr>
          <p:cNvSpPr txBox="1"/>
          <p:nvPr/>
        </p:nvSpPr>
        <p:spPr>
          <a:xfrm>
            <a:off x="448055" y="2258171"/>
            <a:ext cx="6617119" cy="3918792"/>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t>Google’s </a:t>
            </a:r>
            <a:r>
              <a:rPr lang="en-US" sz="2000" dirty="0" err="1"/>
              <a:t>NotebookLM</a:t>
            </a:r>
            <a:r>
              <a:rPr lang="en-US" sz="2000" dirty="0"/>
              <a:t> activated for all faculty and students – ACCOMPLISHED</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ChatGPT accounts for use in medical education so students can benefit from custom GPTs specific to their learning needs</a:t>
            </a:r>
          </a:p>
          <a:p>
            <a:pPr marL="742950" lvl="1" indent="-228600">
              <a:lnSpc>
                <a:spcPct val="90000"/>
              </a:lnSpc>
              <a:spcAft>
                <a:spcPts val="600"/>
              </a:spcAft>
              <a:buFont typeface="Arial" panose="020B0604020202020204" pitchFamily="34" charset="0"/>
              <a:buChar char="•"/>
            </a:pPr>
            <a:r>
              <a:rPr lang="en-US" sz="2000" dirty="0"/>
              <a:t>Two classes of 184 x 2 preclinical students</a:t>
            </a:r>
          </a:p>
          <a:p>
            <a:pPr marL="742950" lvl="1" indent="-228600">
              <a:lnSpc>
                <a:spcPct val="90000"/>
              </a:lnSpc>
              <a:spcAft>
                <a:spcPts val="600"/>
              </a:spcAft>
              <a:buFont typeface="Arial" panose="020B0604020202020204" pitchFamily="34" charset="0"/>
              <a:buChar char="•"/>
            </a:pPr>
            <a:r>
              <a:rPr lang="en-US" sz="2000" dirty="0"/>
              <a:t>4 student sharing per account?</a:t>
            </a:r>
          </a:p>
          <a:p>
            <a:pPr marL="742950" lvl="1" indent="-228600">
              <a:lnSpc>
                <a:spcPct val="90000"/>
              </a:lnSpc>
              <a:spcAft>
                <a:spcPts val="600"/>
              </a:spcAft>
              <a:buFont typeface="Arial" panose="020B0604020202020204" pitchFamily="34" charset="0"/>
              <a:buChar char="•"/>
            </a:pPr>
            <a:r>
              <a:rPr lang="en-US" sz="2000" dirty="0"/>
              <a:t>92 accounts</a:t>
            </a:r>
          </a:p>
          <a:p>
            <a:pPr marL="742950" lvl="1" indent="-228600">
              <a:lnSpc>
                <a:spcPct val="90000"/>
              </a:lnSpc>
              <a:spcAft>
                <a:spcPts val="600"/>
              </a:spcAft>
              <a:buFont typeface="Arial" panose="020B0604020202020204" pitchFamily="34" charset="0"/>
              <a:buChar char="•"/>
            </a:pPr>
            <a:r>
              <a:rPr lang="en-US" sz="2000" dirty="0"/>
              <a:t>$20/month = $1840/month</a:t>
            </a:r>
          </a:p>
          <a:p>
            <a:pPr marL="742950" lvl="1" indent="-228600">
              <a:lnSpc>
                <a:spcPct val="90000"/>
              </a:lnSpc>
              <a:spcAft>
                <a:spcPts val="600"/>
              </a:spcAft>
              <a:buFont typeface="Arial" panose="020B0604020202020204" pitchFamily="34" charset="0"/>
              <a:buChar char="•"/>
            </a:pPr>
            <a:r>
              <a:rPr lang="en-US" sz="2000" dirty="0"/>
              <a:t>Educational pricing?</a:t>
            </a:r>
          </a:p>
          <a:p>
            <a:pPr marL="742950" lvl="1"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59267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EF471-9F7E-3F36-246B-3C68DA158726}"/>
            </a:ext>
          </a:extLst>
        </p:cNvPr>
        <p:cNvGrpSpPr/>
        <p:nvPr/>
      </p:nvGrpSpPr>
      <p:grpSpPr>
        <a:xfrm>
          <a:off x="0" y="0"/>
          <a:ext cx="0" cy="0"/>
          <a:chOff x="0" y="0"/>
          <a:chExt cx="0" cy="0"/>
        </a:xfrm>
      </p:grpSpPr>
      <p:pic>
        <p:nvPicPr>
          <p:cNvPr id="2" name="Picture 2" descr="A serene, abstract watercolor-style illustration representing GPT (Generative Pre-trained Transformer). The image features soft, flowing shapes and pastel tones, symbolizing interconnected neural networks and language generation. Subtle elements include abstract patterns of interconnected nodes, text flowing like a river, and faint representations of circuits or data streams. The overall design is harmonious, emphasizing the creativity and complexity of AI-powered language models in a modern, dreamy aesthetic.">
            <a:extLst>
              <a:ext uri="{FF2B5EF4-FFF2-40B4-BE49-F238E27FC236}">
                <a16:creationId xmlns:a16="http://schemas.microsoft.com/office/drawing/2014/main" id="{0507C0B0-B69C-68DE-EF3C-805BCB9B1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50" r="14951"/>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11" name="Google Shape;85;p1">
            <a:extLst>
              <a:ext uri="{FF2B5EF4-FFF2-40B4-BE49-F238E27FC236}">
                <a16:creationId xmlns:a16="http://schemas.microsoft.com/office/drawing/2014/main" id="{4B619AFE-DF22-BFE8-53C1-9EE70AD9D99C}"/>
              </a:ext>
            </a:extLst>
          </p:cNvPr>
          <p:cNvPicPr preferRelativeResize="0"/>
          <p:nvPr/>
        </p:nvPicPr>
        <p:blipFill>
          <a:blip r:embed="rId3"/>
          <a:srcRect l="19798" r="67529"/>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p:spPr>
      </p:pic>
      <p:sp>
        <p:nvSpPr>
          <p:cNvPr id="7" name="TextBox 6">
            <a:extLst>
              <a:ext uri="{FF2B5EF4-FFF2-40B4-BE49-F238E27FC236}">
                <a16:creationId xmlns:a16="http://schemas.microsoft.com/office/drawing/2014/main" id="{9D26AE53-1F97-BFB6-71BA-E620E613FABA}"/>
              </a:ext>
            </a:extLst>
          </p:cNvPr>
          <p:cNvSpPr txBox="1"/>
          <p:nvPr/>
        </p:nvSpPr>
        <p:spPr>
          <a:xfrm>
            <a:off x="438912" y="172604"/>
            <a:ext cx="615991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dirty="0">
                <a:solidFill>
                  <a:schemeClr val="tx1"/>
                </a:solidFill>
                <a:latin typeface="+mj-lt"/>
                <a:ea typeface="+mj-ea"/>
                <a:cs typeface="+mj-cs"/>
              </a:rPr>
              <a:t>Medical Education Gen AI Needs</a:t>
            </a:r>
          </a:p>
        </p:txBody>
      </p:sp>
      <p:sp>
        <p:nvSpPr>
          <p:cNvPr id="9" name="TextBox 8">
            <a:extLst>
              <a:ext uri="{FF2B5EF4-FFF2-40B4-BE49-F238E27FC236}">
                <a16:creationId xmlns:a16="http://schemas.microsoft.com/office/drawing/2014/main" id="{13DD479A-E450-A3FB-D5A6-B9022AFA1F5A}"/>
              </a:ext>
            </a:extLst>
          </p:cNvPr>
          <p:cNvSpPr txBox="1"/>
          <p:nvPr/>
        </p:nvSpPr>
        <p:spPr>
          <a:xfrm>
            <a:off x="438912" y="1513115"/>
            <a:ext cx="7222277" cy="3918792"/>
          </a:xfrm>
          <a:prstGeom prst="rect">
            <a:avLst/>
          </a:prstGeom>
        </p:spPr>
        <p:txBody>
          <a:bodyPr vert="horz" lIns="91440" tIns="45720" rIns="91440" bIns="45720" rtlCol="0">
            <a:noAutofit/>
          </a:bodyPr>
          <a:lstStyle/>
          <a:p>
            <a:pPr>
              <a:lnSpc>
                <a:spcPct val="90000"/>
              </a:lnSpc>
              <a:spcAft>
                <a:spcPts val="600"/>
              </a:spcAft>
            </a:pPr>
            <a:r>
              <a:rPr lang="en-US" sz="2000" dirty="0"/>
              <a:t>Development of Generative AI-Driven Applications:</a:t>
            </a:r>
          </a:p>
          <a:p>
            <a:pPr marL="285750"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 Looking ahead, we envision building Generative AI-powered applications hosted within the university’s secure environment. These applications would utilize APIs from platforms like ChatGPT or other Large Language Models (LLMs) to create tools that enhance teaching, learning, and clinical training.</a:t>
            </a:r>
          </a:p>
          <a:p>
            <a:pPr marL="285750"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 This approach would eliminate the need for individual student accounts and instead incur costs based on token usage. To support this initiative, we request resources for a dedicated AI programmer at 50% FTE initially, to develop, refine, and maintain these applications.</a:t>
            </a:r>
          </a:p>
          <a:p>
            <a:pPr marL="285750"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Cost Considerations: • The cost of token usage is difficult to estimate  • Based on regional data, a mid-level AI programmer in the Midwest USA earns an annual salary ranging from $85,000 to $130,000. A 50% FTE would therefore cost approximately $42,500 to $65,000 annually. </a:t>
            </a:r>
          </a:p>
          <a:p>
            <a:pPr>
              <a:lnSpc>
                <a:spcPct val="90000"/>
              </a:lnSpc>
              <a:spcAft>
                <a:spcPts val="600"/>
              </a:spcAft>
            </a:pPr>
            <a:r>
              <a:rPr lang="en-US" dirty="0"/>
              <a:t>• 100 paid ChatGPT accounts for 12 months = $22,080.</a:t>
            </a:r>
          </a:p>
          <a:p>
            <a:pPr marL="285750"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87790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A9BC-2888-926B-2351-9A17306F4B25}"/>
              </a:ext>
            </a:extLst>
          </p:cNvPr>
          <p:cNvSpPr>
            <a:spLocks noGrp="1"/>
          </p:cNvSpPr>
          <p:nvPr>
            <p:ph type="title"/>
          </p:nvPr>
        </p:nvSpPr>
        <p:spPr>
          <a:xfrm>
            <a:off x="838200" y="276447"/>
            <a:ext cx="10515600" cy="1520455"/>
          </a:xfrm>
        </p:spPr>
        <p:txBody>
          <a:bodyPr>
            <a:noAutofit/>
          </a:bodyPr>
          <a:lstStyle/>
          <a:p>
            <a:pPr algn="ctr"/>
            <a:r>
              <a:rPr lang="en-US" sz="2800" b="0" i="0" u="none" strike="noStrike" dirty="0">
                <a:effectLst/>
                <a:latin typeface="Arial" panose="020B0604020202020204" pitchFamily="34" charset="0"/>
              </a:rPr>
              <a:t>IBMS450</a:t>
            </a:r>
            <a:br>
              <a:rPr lang="en-US" sz="2800" b="0" i="0" u="none" strike="noStrike" dirty="0">
                <a:effectLst/>
                <a:latin typeface="Arial" panose="020B0604020202020204" pitchFamily="34" charset="0"/>
              </a:rPr>
            </a:br>
            <a:r>
              <a:rPr lang="en-US" sz="2800" b="0" i="0" u="none" strike="noStrike" dirty="0">
                <a:effectLst/>
                <a:latin typeface="Arial" panose="020B0604020202020204" pitchFamily="34" charset="0"/>
              </a:rPr>
              <a:t>Data Science and AI in Biomedicine: </a:t>
            </a:r>
            <a:br>
              <a:rPr lang="en-US" sz="2800" b="0" i="0" u="none" strike="noStrike" dirty="0">
                <a:effectLst/>
                <a:latin typeface="Arial" panose="020B0604020202020204" pitchFamily="34" charset="0"/>
              </a:rPr>
            </a:br>
            <a:r>
              <a:rPr lang="en-US" sz="2800" b="0" i="0" u="none" strike="noStrike" dirty="0">
                <a:effectLst/>
                <a:latin typeface="Arial" panose="020B0604020202020204" pitchFamily="34" charset="0"/>
              </a:rPr>
              <a:t>Introduction and Applications</a:t>
            </a:r>
            <a:br>
              <a:rPr lang="en-US" sz="2800" b="0" i="0" u="none" strike="noStrike" dirty="0">
                <a:effectLst/>
                <a:latin typeface="Arial" panose="020B0604020202020204" pitchFamily="34" charset="0"/>
              </a:rPr>
            </a:br>
            <a:r>
              <a:rPr lang="en-US" sz="1800" dirty="0"/>
              <a:t>Leads: Jacob Scott, Satish Viswanath</a:t>
            </a:r>
            <a:r>
              <a:rPr lang="en-US" sz="2800" b="0" i="0" u="none" strike="noStrike" dirty="0">
                <a:effectLst/>
                <a:latin typeface="Arial" panose="020B0604020202020204" pitchFamily="34" charset="0"/>
              </a:rPr>
              <a:t> </a:t>
            </a:r>
            <a:endParaRPr lang="en-US" sz="2800" dirty="0"/>
          </a:p>
        </p:txBody>
      </p:sp>
      <p:sp>
        <p:nvSpPr>
          <p:cNvPr id="3" name="Content Placeholder 2">
            <a:extLst>
              <a:ext uri="{FF2B5EF4-FFF2-40B4-BE49-F238E27FC236}">
                <a16:creationId xmlns:a16="http://schemas.microsoft.com/office/drawing/2014/main" id="{2C8C45E6-9FE1-3C3A-1538-E954F8FFC685}"/>
              </a:ext>
            </a:extLst>
          </p:cNvPr>
          <p:cNvSpPr>
            <a:spLocks noGrp="1"/>
          </p:cNvSpPr>
          <p:nvPr>
            <p:ph idx="1"/>
          </p:nvPr>
        </p:nvSpPr>
        <p:spPr/>
        <p:txBody>
          <a:bodyPr>
            <a:normAutofit fontScale="92500" lnSpcReduction="20000"/>
          </a:bodyPr>
          <a:lstStyle/>
          <a:p>
            <a:r>
              <a:rPr lang="en-US" b="1" u="sng" dirty="0"/>
              <a:t>Focus</a:t>
            </a:r>
            <a:r>
              <a:rPr lang="en-US" dirty="0"/>
              <a:t>: </a:t>
            </a:r>
          </a:p>
          <a:p>
            <a:pPr lvl="1"/>
            <a:r>
              <a:rPr lang="en-US" dirty="0"/>
              <a:t>Cutting-edge computational methods in biomedical research. Moving beyond traditional biostats approaches, the curriculum emphasizes AI, machine learning, and state-of-the-art techniques in genomics and transcriptomics. </a:t>
            </a:r>
          </a:p>
          <a:p>
            <a:pPr lvl="1"/>
            <a:r>
              <a:rPr lang="en-US" dirty="0"/>
              <a:t>Students will gain an appreciation of the kind of research questions that are pursued and the diversity of methods used to analyze large, complex, biological data. </a:t>
            </a:r>
          </a:p>
          <a:p>
            <a:pPr lvl="1"/>
            <a:r>
              <a:rPr lang="en-US" dirty="0"/>
              <a:t>Aims to prepare students for the evolving landscape of computational biology and its applications in molecular and biomedical research.</a:t>
            </a:r>
            <a:br>
              <a:rPr lang="en-US" dirty="0"/>
            </a:br>
            <a:endParaRPr lang="en-US" dirty="0"/>
          </a:p>
          <a:p>
            <a:endParaRPr lang="en-US" dirty="0"/>
          </a:p>
          <a:p>
            <a:r>
              <a:rPr lang="en-US" b="1" u="sng" dirty="0"/>
              <a:t>Learning Objectives</a:t>
            </a:r>
            <a:r>
              <a:rPr lang="en-US" dirty="0"/>
              <a:t>: Provide students with a sense of the range of computational skills and knowledge necessary to analyze big complex biological data and to model their intricate biological processes, preparing them for the future of molecular and biomedical research.</a:t>
            </a:r>
          </a:p>
          <a:p>
            <a:endParaRPr lang="en-US" dirty="0"/>
          </a:p>
          <a:p>
            <a:endParaRPr lang="en-US" dirty="0"/>
          </a:p>
        </p:txBody>
      </p:sp>
    </p:spTree>
    <p:extLst>
      <p:ext uri="{BB962C8B-B14F-4D97-AF65-F5344CB8AC3E}">
        <p14:creationId xmlns:p14="http://schemas.microsoft.com/office/powerpoint/2010/main" val="400053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DC24-CE3D-CB4B-4A77-A689C133530E}"/>
              </a:ext>
            </a:extLst>
          </p:cNvPr>
          <p:cNvSpPr>
            <a:spLocks noGrp="1"/>
          </p:cNvSpPr>
          <p:nvPr>
            <p:ph type="title"/>
          </p:nvPr>
        </p:nvSpPr>
        <p:spPr/>
        <p:txBody>
          <a:bodyPr/>
          <a:lstStyle/>
          <a:p>
            <a:r>
              <a:rPr lang="en-US" dirty="0"/>
              <a:t>Course Organization</a:t>
            </a:r>
          </a:p>
        </p:txBody>
      </p:sp>
      <p:sp>
        <p:nvSpPr>
          <p:cNvPr id="3" name="Content Placeholder 2">
            <a:extLst>
              <a:ext uri="{FF2B5EF4-FFF2-40B4-BE49-F238E27FC236}">
                <a16:creationId xmlns:a16="http://schemas.microsoft.com/office/drawing/2014/main" id="{9D9796C5-467C-2CD8-27EF-292C7C1984C7}"/>
              </a:ext>
            </a:extLst>
          </p:cNvPr>
          <p:cNvSpPr>
            <a:spLocks noGrp="1"/>
          </p:cNvSpPr>
          <p:nvPr>
            <p:ph idx="1"/>
          </p:nvPr>
        </p:nvSpPr>
        <p:spPr/>
        <p:txBody>
          <a:bodyPr>
            <a:normAutofit fontScale="77500" lnSpcReduction="20000"/>
          </a:bodyPr>
          <a:lstStyle/>
          <a:p>
            <a:r>
              <a:rPr lang="en-US" dirty="0"/>
              <a:t>Fundamentals of bioinformatics: introduction to a range of bioinformatic approaches currently being used, from the techniques themselves, to analysis methods, to interpreting results.</a:t>
            </a:r>
          </a:p>
          <a:p>
            <a:r>
              <a:rPr lang="en-US" dirty="0"/>
              <a:t>Coding bootcamp : 4 hands-on practical sessions using Google Collaboratory and markdown style coding notebooks. </a:t>
            </a:r>
          </a:p>
          <a:p>
            <a:pPr lvl="1"/>
            <a:r>
              <a:rPr lang="en-US" dirty="0"/>
              <a:t>Introduction and basics</a:t>
            </a:r>
          </a:p>
          <a:p>
            <a:pPr lvl="1"/>
            <a:r>
              <a:rPr lang="en-US" dirty="0"/>
              <a:t>Packages, functions, data/frames</a:t>
            </a:r>
          </a:p>
          <a:p>
            <a:pPr lvl="1"/>
            <a:r>
              <a:rPr lang="en-US" dirty="0"/>
              <a:t>Visualizing data, </a:t>
            </a:r>
            <a:r>
              <a:rPr lang="en-US" dirty="0" err="1"/>
              <a:t>gplot</a:t>
            </a:r>
            <a:r>
              <a:rPr lang="en-US" dirty="0"/>
              <a:t> / matplotlib / seaborn</a:t>
            </a:r>
          </a:p>
          <a:p>
            <a:pPr lvl="1"/>
            <a:r>
              <a:rPr lang="en-US" dirty="0"/>
              <a:t>Bioinformatics in practice, reconstruct a figure</a:t>
            </a:r>
          </a:p>
          <a:p>
            <a:r>
              <a:rPr lang="en-US" dirty="0"/>
              <a:t>Special topics: applications of AI and machine learning to biomedicine. </a:t>
            </a:r>
          </a:p>
          <a:p>
            <a:pPr lvl="1"/>
            <a:r>
              <a:rPr lang="en-US" dirty="0"/>
              <a:t>Radiomics and medical imaging</a:t>
            </a:r>
          </a:p>
          <a:p>
            <a:pPr lvl="1"/>
            <a:r>
              <a:rPr lang="en-US" dirty="0"/>
              <a:t>Cancer epigenomics</a:t>
            </a:r>
          </a:p>
          <a:p>
            <a:pPr lvl="1"/>
            <a:r>
              <a:rPr lang="en-US" dirty="0"/>
              <a:t>Ethics and privacy issues</a:t>
            </a:r>
          </a:p>
          <a:p>
            <a:pPr lvl="1"/>
            <a:r>
              <a:rPr lang="en-US" dirty="0"/>
              <a:t>Mathematical modeling of tumor and pathogen growth and evolution</a:t>
            </a:r>
          </a:p>
          <a:p>
            <a:pPr lvl="1"/>
            <a:r>
              <a:rPr lang="en-US" dirty="0"/>
              <a:t>Sequencing bacteria and the microbiome</a:t>
            </a:r>
          </a:p>
          <a:p>
            <a:endParaRPr lang="en-US" dirty="0"/>
          </a:p>
          <a:p>
            <a:endParaRPr lang="en-US" b="1" dirty="0"/>
          </a:p>
        </p:txBody>
      </p:sp>
    </p:spTree>
    <p:extLst>
      <p:ext uri="{BB962C8B-B14F-4D97-AF65-F5344CB8AC3E}">
        <p14:creationId xmlns:p14="http://schemas.microsoft.com/office/powerpoint/2010/main" val="119516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6ABF-F2E8-BF58-A7C3-2CDCF24CA06F}"/>
              </a:ext>
            </a:extLst>
          </p:cNvPr>
          <p:cNvSpPr>
            <a:spLocks noGrp="1"/>
          </p:cNvSpPr>
          <p:nvPr>
            <p:ph type="title"/>
          </p:nvPr>
        </p:nvSpPr>
        <p:spPr/>
        <p:txBody>
          <a:bodyPr/>
          <a:lstStyle/>
          <a:p>
            <a:r>
              <a:rPr lang="en-US" dirty="0"/>
              <a:t>Thus far	..</a:t>
            </a:r>
          </a:p>
        </p:txBody>
      </p:sp>
      <p:sp>
        <p:nvSpPr>
          <p:cNvPr id="3" name="Content Placeholder 2">
            <a:extLst>
              <a:ext uri="{FF2B5EF4-FFF2-40B4-BE49-F238E27FC236}">
                <a16:creationId xmlns:a16="http://schemas.microsoft.com/office/drawing/2014/main" id="{87E0354D-731B-296F-9BBC-2CD32EE231B6}"/>
              </a:ext>
            </a:extLst>
          </p:cNvPr>
          <p:cNvSpPr>
            <a:spLocks noGrp="1"/>
          </p:cNvSpPr>
          <p:nvPr>
            <p:ph idx="1"/>
          </p:nvPr>
        </p:nvSpPr>
        <p:spPr/>
        <p:txBody>
          <a:bodyPr/>
          <a:lstStyle/>
          <a:p>
            <a:r>
              <a:rPr lang="en-US" dirty="0"/>
              <a:t>First offered Fall 2024</a:t>
            </a:r>
          </a:p>
          <a:p>
            <a:pPr lvl="1"/>
            <a:r>
              <a:rPr lang="en-US" dirty="0"/>
              <a:t>80 students, 1</a:t>
            </a:r>
            <a:r>
              <a:rPr lang="en-US" baseline="30000" dirty="0"/>
              <a:t>st</a:t>
            </a:r>
            <a:r>
              <a:rPr lang="en-US" dirty="0"/>
              <a:t> year students from the BSTP program</a:t>
            </a:r>
          </a:p>
          <a:p>
            <a:pPr lvl="1"/>
            <a:r>
              <a:rPr lang="en-US" dirty="0"/>
              <a:t>Range of disciplines: SYBB, Biology, Chemistry, PQHS etc.</a:t>
            </a:r>
          </a:p>
          <a:p>
            <a:pPr lvl="1"/>
            <a:r>
              <a:rPr lang="en-US" dirty="0"/>
              <a:t>Course rating: 3.60 </a:t>
            </a:r>
          </a:p>
          <a:p>
            <a:pPr lvl="1"/>
            <a:r>
              <a:rPr lang="en-US" dirty="0"/>
              <a:t>Feedback recommended more dedicated resources, better organization, and interactions with other courses</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148425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TotalTime>
  <Words>904</Words>
  <Application>Microsoft Macintosh PowerPoint</Application>
  <PresentationFormat>Widescreen</PresentationFormat>
  <Paragraphs>155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Committee for Biomedical Research</vt:lpstr>
      <vt:lpstr>CBR Meetings 2024</vt:lpstr>
      <vt:lpstr>Major Issues Discussed</vt:lpstr>
      <vt:lpstr>PowerPoint Presentation</vt:lpstr>
      <vt:lpstr>PowerPoint Presentation</vt:lpstr>
      <vt:lpstr>PowerPoint Presentation</vt:lpstr>
      <vt:lpstr>IBMS450 Data Science and AI in Biomedicine:  Introduction and Applications Leads: Jacob Scott, Satish Viswanath </vt:lpstr>
      <vt:lpstr>Course Organization</vt:lpstr>
      <vt:lpstr>Thus far ..</vt:lpstr>
      <vt:lpstr>Needs + next steps</vt:lpstr>
      <vt:lpstr>2025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 Brady-Kalnay</dc:creator>
  <cp:lastModifiedBy>Susann Brady-Kalnay</cp:lastModifiedBy>
  <cp:revision>3</cp:revision>
  <dcterms:created xsi:type="dcterms:W3CDTF">2025-01-26T17:35:31Z</dcterms:created>
  <dcterms:modified xsi:type="dcterms:W3CDTF">2025-03-24T16:46:36Z</dcterms:modified>
</cp:coreProperties>
</file>