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2" r:id="rId2"/>
    <p:sldId id="256" r:id="rId3"/>
    <p:sldId id="260" r:id="rId4"/>
    <p:sldId id="258" r:id="rId5"/>
    <p:sldId id="259"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238"/>
    <p:restoredTop sz="94694"/>
  </p:normalViewPr>
  <p:slideViewPr>
    <p:cSldViewPr snapToGrid="0">
      <p:cViewPr varScale="1">
        <p:scale>
          <a:sx n="117" d="100"/>
          <a:sy n="117" d="100"/>
        </p:scale>
        <p:origin x="768"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8A299C-C5C9-71D9-1A77-DED4D745AF7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62C2774-F437-4B47-0AB4-E5C58D5D726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EE59E89-94F6-F665-5779-EC862C740D20}"/>
              </a:ext>
            </a:extLst>
          </p:cNvPr>
          <p:cNvSpPr>
            <a:spLocks noGrp="1"/>
          </p:cNvSpPr>
          <p:nvPr>
            <p:ph type="dt" sz="half" idx="10"/>
          </p:nvPr>
        </p:nvSpPr>
        <p:spPr/>
        <p:txBody>
          <a:bodyPr/>
          <a:lstStyle/>
          <a:p>
            <a:fld id="{4005E180-5454-8246-B2BF-F72E0981505D}" type="datetimeFigureOut">
              <a:rPr lang="en-US" smtClean="0"/>
              <a:t>1/6/25</a:t>
            </a:fld>
            <a:endParaRPr lang="en-US"/>
          </a:p>
        </p:txBody>
      </p:sp>
      <p:sp>
        <p:nvSpPr>
          <p:cNvPr id="5" name="Footer Placeholder 4">
            <a:extLst>
              <a:ext uri="{FF2B5EF4-FFF2-40B4-BE49-F238E27FC236}">
                <a16:creationId xmlns:a16="http://schemas.microsoft.com/office/drawing/2014/main" id="{5F5DF1EA-DD6E-B7C7-AC53-A50611E23A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BA32E5A-61FC-85D8-3ED4-4AC69F4F136E}"/>
              </a:ext>
            </a:extLst>
          </p:cNvPr>
          <p:cNvSpPr>
            <a:spLocks noGrp="1"/>
          </p:cNvSpPr>
          <p:nvPr>
            <p:ph type="sldNum" sz="quarter" idx="12"/>
          </p:nvPr>
        </p:nvSpPr>
        <p:spPr/>
        <p:txBody>
          <a:bodyPr/>
          <a:lstStyle/>
          <a:p>
            <a:fld id="{4A568BCC-231F-BB46-8569-4D9A2DDA67CE}" type="slidenum">
              <a:rPr lang="en-US" smtClean="0"/>
              <a:t>‹#›</a:t>
            </a:fld>
            <a:endParaRPr lang="en-US"/>
          </a:p>
        </p:txBody>
      </p:sp>
    </p:spTree>
    <p:extLst>
      <p:ext uri="{BB962C8B-B14F-4D97-AF65-F5344CB8AC3E}">
        <p14:creationId xmlns:p14="http://schemas.microsoft.com/office/powerpoint/2010/main" val="24185726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E6AC5-3BBD-731B-1B9C-65420D28147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5ABF766-F6B0-0599-6EE7-72E136A8F6F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3F4EFB1-AA37-C47F-4A13-43AD76846D11}"/>
              </a:ext>
            </a:extLst>
          </p:cNvPr>
          <p:cNvSpPr>
            <a:spLocks noGrp="1"/>
          </p:cNvSpPr>
          <p:nvPr>
            <p:ph type="dt" sz="half" idx="10"/>
          </p:nvPr>
        </p:nvSpPr>
        <p:spPr/>
        <p:txBody>
          <a:bodyPr/>
          <a:lstStyle/>
          <a:p>
            <a:fld id="{4005E180-5454-8246-B2BF-F72E0981505D}" type="datetimeFigureOut">
              <a:rPr lang="en-US" smtClean="0"/>
              <a:t>1/6/25</a:t>
            </a:fld>
            <a:endParaRPr lang="en-US"/>
          </a:p>
        </p:txBody>
      </p:sp>
      <p:sp>
        <p:nvSpPr>
          <p:cNvPr id="5" name="Footer Placeholder 4">
            <a:extLst>
              <a:ext uri="{FF2B5EF4-FFF2-40B4-BE49-F238E27FC236}">
                <a16:creationId xmlns:a16="http://schemas.microsoft.com/office/drawing/2014/main" id="{63445090-7582-4553-7C45-DA12DA80BD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8E4D482-DD31-E9A6-7A46-C7F3060A366E}"/>
              </a:ext>
            </a:extLst>
          </p:cNvPr>
          <p:cNvSpPr>
            <a:spLocks noGrp="1"/>
          </p:cNvSpPr>
          <p:nvPr>
            <p:ph type="sldNum" sz="quarter" idx="12"/>
          </p:nvPr>
        </p:nvSpPr>
        <p:spPr/>
        <p:txBody>
          <a:bodyPr/>
          <a:lstStyle/>
          <a:p>
            <a:fld id="{4A568BCC-231F-BB46-8569-4D9A2DDA67CE}" type="slidenum">
              <a:rPr lang="en-US" smtClean="0"/>
              <a:t>‹#›</a:t>
            </a:fld>
            <a:endParaRPr lang="en-US"/>
          </a:p>
        </p:txBody>
      </p:sp>
    </p:spTree>
    <p:extLst>
      <p:ext uri="{BB962C8B-B14F-4D97-AF65-F5344CB8AC3E}">
        <p14:creationId xmlns:p14="http://schemas.microsoft.com/office/powerpoint/2010/main" val="28259682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51FA7DB-4F1A-2369-C6D8-E0C110769B7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31DBD87-E183-EE77-E342-17DD283CD9D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FECB71-EC9F-93C9-D2C5-4815645D9B92}"/>
              </a:ext>
            </a:extLst>
          </p:cNvPr>
          <p:cNvSpPr>
            <a:spLocks noGrp="1"/>
          </p:cNvSpPr>
          <p:nvPr>
            <p:ph type="dt" sz="half" idx="10"/>
          </p:nvPr>
        </p:nvSpPr>
        <p:spPr/>
        <p:txBody>
          <a:bodyPr/>
          <a:lstStyle/>
          <a:p>
            <a:fld id="{4005E180-5454-8246-B2BF-F72E0981505D}" type="datetimeFigureOut">
              <a:rPr lang="en-US" smtClean="0"/>
              <a:t>1/6/25</a:t>
            </a:fld>
            <a:endParaRPr lang="en-US"/>
          </a:p>
        </p:txBody>
      </p:sp>
      <p:sp>
        <p:nvSpPr>
          <p:cNvPr id="5" name="Footer Placeholder 4">
            <a:extLst>
              <a:ext uri="{FF2B5EF4-FFF2-40B4-BE49-F238E27FC236}">
                <a16:creationId xmlns:a16="http://schemas.microsoft.com/office/drawing/2014/main" id="{1D4D808B-1767-2468-57C0-AC1B92DFD4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C7973C-2BB6-5AC8-32A0-32C08CD34BFE}"/>
              </a:ext>
            </a:extLst>
          </p:cNvPr>
          <p:cNvSpPr>
            <a:spLocks noGrp="1"/>
          </p:cNvSpPr>
          <p:nvPr>
            <p:ph type="sldNum" sz="quarter" idx="12"/>
          </p:nvPr>
        </p:nvSpPr>
        <p:spPr/>
        <p:txBody>
          <a:bodyPr/>
          <a:lstStyle/>
          <a:p>
            <a:fld id="{4A568BCC-231F-BB46-8569-4D9A2DDA67CE}" type="slidenum">
              <a:rPr lang="en-US" smtClean="0"/>
              <a:t>‹#›</a:t>
            </a:fld>
            <a:endParaRPr lang="en-US"/>
          </a:p>
        </p:txBody>
      </p:sp>
    </p:spTree>
    <p:extLst>
      <p:ext uri="{BB962C8B-B14F-4D97-AF65-F5344CB8AC3E}">
        <p14:creationId xmlns:p14="http://schemas.microsoft.com/office/powerpoint/2010/main" val="40092580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79D8E-5BF7-D1A0-F72C-10E1F20F433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6A322EE-5380-3D71-28C3-EC2A889C7A3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9D7901D-F680-EEC2-A3F1-5BBF8C7C9E47}"/>
              </a:ext>
            </a:extLst>
          </p:cNvPr>
          <p:cNvSpPr>
            <a:spLocks noGrp="1"/>
          </p:cNvSpPr>
          <p:nvPr>
            <p:ph type="dt" sz="half" idx="10"/>
          </p:nvPr>
        </p:nvSpPr>
        <p:spPr/>
        <p:txBody>
          <a:bodyPr/>
          <a:lstStyle/>
          <a:p>
            <a:fld id="{4005E180-5454-8246-B2BF-F72E0981505D}" type="datetimeFigureOut">
              <a:rPr lang="en-US" smtClean="0"/>
              <a:t>1/6/25</a:t>
            </a:fld>
            <a:endParaRPr lang="en-US"/>
          </a:p>
        </p:txBody>
      </p:sp>
      <p:sp>
        <p:nvSpPr>
          <p:cNvPr id="5" name="Footer Placeholder 4">
            <a:extLst>
              <a:ext uri="{FF2B5EF4-FFF2-40B4-BE49-F238E27FC236}">
                <a16:creationId xmlns:a16="http://schemas.microsoft.com/office/drawing/2014/main" id="{7612E84A-AE5D-F8FC-9DDE-B302DB141C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7C4B52-F44C-7A52-A697-438C6ACDDE4D}"/>
              </a:ext>
            </a:extLst>
          </p:cNvPr>
          <p:cNvSpPr>
            <a:spLocks noGrp="1"/>
          </p:cNvSpPr>
          <p:nvPr>
            <p:ph type="sldNum" sz="quarter" idx="12"/>
          </p:nvPr>
        </p:nvSpPr>
        <p:spPr/>
        <p:txBody>
          <a:bodyPr/>
          <a:lstStyle/>
          <a:p>
            <a:fld id="{4A568BCC-231F-BB46-8569-4D9A2DDA67CE}" type="slidenum">
              <a:rPr lang="en-US" smtClean="0"/>
              <a:t>‹#›</a:t>
            </a:fld>
            <a:endParaRPr lang="en-US"/>
          </a:p>
        </p:txBody>
      </p:sp>
    </p:spTree>
    <p:extLst>
      <p:ext uri="{BB962C8B-B14F-4D97-AF65-F5344CB8AC3E}">
        <p14:creationId xmlns:p14="http://schemas.microsoft.com/office/powerpoint/2010/main" val="28846261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CC9260-E5A4-8CEC-6B9E-9D5C4EFF32D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96975D7-375E-8981-E3E8-93158BDD02F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702EEDC-AC51-E4A4-2671-CEA2D565EE41}"/>
              </a:ext>
            </a:extLst>
          </p:cNvPr>
          <p:cNvSpPr>
            <a:spLocks noGrp="1"/>
          </p:cNvSpPr>
          <p:nvPr>
            <p:ph type="dt" sz="half" idx="10"/>
          </p:nvPr>
        </p:nvSpPr>
        <p:spPr/>
        <p:txBody>
          <a:bodyPr/>
          <a:lstStyle/>
          <a:p>
            <a:fld id="{4005E180-5454-8246-B2BF-F72E0981505D}" type="datetimeFigureOut">
              <a:rPr lang="en-US" smtClean="0"/>
              <a:t>1/6/25</a:t>
            </a:fld>
            <a:endParaRPr lang="en-US"/>
          </a:p>
        </p:txBody>
      </p:sp>
      <p:sp>
        <p:nvSpPr>
          <p:cNvPr id="5" name="Footer Placeholder 4">
            <a:extLst>
              <a:ext uri="{FF2B5EF4-FFF2-40B4-BE49-F238E27FC236}">
                <a16:creationId xmlns:a16="http://schemas.microsoft.com/office/drawing/2014/main" id="{2CD0338F-ECB8-A408-3BC7-05B1AB66C66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ED97E9-A7EF-8FE0-04AE-F7BAA2545D75}"/>
              </a:ext>
            </a:extLst>
          </p:cNvPr>
          <p:cNvSpPr>
            <a:spLocks noGrp="1"/>
          </p:cNvSpPr>
          <p:nvPr>
            <p:ph type="sldNum" sz="quarter" idx="12"/>
          </p:nvPr>
        </p:nvSpPr>
        <p:spPr/>
        <p:txBody>
          <a:bodyPr/>
          <a:lstStyle/>
          <a:p>
            <a:fld id="{4A568BCC-231F-BB46-8569-4D9A2DDA67CE}" type="slidenum">
              <a:rPr lang="en-US" smtClean="0"/>
              <a:t>‹#›</a:t>
            </a:fld>
            <a:endParaRPr lang="en-US"/>
          </a:p>
        </p:txBody>
      </p:sp>
    </p:spTree>
    <p:extLst>
      <p:ext uri="{BB962C8B-B14F-4D97-AF65-F5344CB8AC3E}">
        <p14:creationId xmlns:p14="http://schemas.microsoft.com/office/powerpoint/2010/main" val="42228960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CFD395-4549-BE1A-15B1-C2EA1A35827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2C7E396-7502-CA8A-6A3D-CFC87B47B48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C18BEB9-B1F1-7B71-4222-5532D2F86A9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7442E28-DD2F-D711-3CA4-0A1E97D253BD}"/>
              </a:ext>
            </a:extLst>
          </p:cNvPr>
          <p:cNvSpPr>
            <a:spLocks noGrp="1"/>
          </p:cNvSpPr>
          <p:nvPr>
            <p:ph type="dt" sz="half" idx="10"/>
          </p:nvPr>
        </p:nvSpPr>
        <p:spPr/>
        <p:txBody>
          <a:bodyPr/>
          <a:lstStyle/>
          <a:p>
            <a:fld id="{4005E180-5454-8246-B2BF-F72E0981505D}" type="datetimeFigureOut">
              <a:rPr lang="en-US" smtClean="0"/>
              <a:t>1/6/25</a:t>
            </a:fld>
            <a:endParaRPr lang="en-US"/>
          </a:p>
        </p:txBody>
      </p:sp>
      <p:sp>
        <p:nvSpPr>
          <p:cNvPr id="6" name="Footer Placeholder 5">
            <a:extLst>
              <a:ext uri="{FF2B5EF4-FFF2-40B4-BE49-F238E27FC236}">
                <a16:creationId xmlns:a16="http://schemas.microsoft.com/office/drawing/2014/main" id="{7BAFBCD3-4728-725C-2ED1-938307FBFCE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8773BA1-C210-C9BD-C260-87C8E8958229}"/>
              </a:ext>
            </a:extLst>
          </p:cNvPr>
          <p:cNvSpPr>
            <a:spLocks noGrp="1"/>
          </p:cNvSpPr>
          <p:nvPr>
            <p:ph type="sldNum" sz="quarter" idx="12"/>
          </p:nvPr>
        </p:nvSpPr>
        <p:spPr/>
        <p:txBody>
          <a:bodyPr/>
          <a:lstStyle/>
          <a:p>
            <a:fld id="{4A568BCC-231F-BB46-8569-4D9A2DDA67CE}" type="slidenum">
              <a:rPr lang="en-US" smtClean="0"/>
              <a:t>‹#›</a:t>
            </a:fld>
            <a:endParaRPr lang="en-US"/>
          </a:p>
        </p:txBody>
      </p:sp>
    </p:spTree>
    <p:extLst>
      <p:ext uri="{BB962C8B-B14F-4D97-AF65-F5344CB8AC3E}">
        <p14:creationId xmlns:p14="http://schemas.microsoft.com/office/powerpoint/2010/main" val="786073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58FF1D-845B-D7D6-464C-8EB53B61F4E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CC3F2A4-13C4-F7CD-6D8A-6B78C087FBF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0730AD7-6070-5782-D8A1-0A1CF1BD7FC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87EA06E-9FAB-8D42-412E-000C4D92C57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D0640C0-C265-BB12-12CD-B1BD948503A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E062319-166F-D63D-2C94-FDB3641EB218}"/>
              </a:ext>
            </a:extLst>
          </p:cNvPr>
          <p:cNvSpPr>
            <a:spLocks noGrp="1"/>
          </p:cNvSpPr>
          <p:nvPr>
            <p:ph type="dt" sz="half" idx="10"/>
          </p:nvPr>
        </p:nvSpPr>
        <p:spPr/>
        <p:txBody>
          <a:bodyPr/>
          <a:lstStyle/>
          <a:p>
            <a:fld id="{4005E180-5454-8246-B2BF-F72E0981505D}" type="datetimeFigureOut">
              <a:rPr lang="en-US" smtClean="0"/>
              <a:t>1/6/25</a:t>
            </a:fld>
            <a:endParaRPr lang="en-US"/>
          </a:p>
        </p:txBody>
      </p:sp>
      <p:sp>
        <p:nvSpPr>
          <p:cNvPr id="8" name="Footer Placeholder 7">
            <a:extLst>
              <a:ext uri="{FF2B5EF4-FFF2-40B4-BE49-F238E27FC236}">
                <a16:creationId xmlns:a16="http://schemas.microsoft.com/office/drawing/2014/main" id="{B8A21AC9-F730-D946-BBEE-ADA411C0DF7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0DCB436-7233-9AC1-DAE9-8F4FFEEDC216}"/>
              </a:ext>
            </a:extLst>
          </p:cNvPr>
          <p:cNvSpPr>
            <a:spLocks noGrp="1"/>
          </p:cNvSpPr>
          <p:nvPr>
            <p:ph type="sldNum" sz="quarter" idx="12"/>
          </p:nvPr>
        </p:nvSpPr>
        <p:spPr/>
        <p:txBody>
          <a:bodyPr/>
          <a:lstStyle/>
          <a:p>
            <a:fld id="{4A568BCC-231F-BB46-8569-4D9A2DDA67CE}" type="slidenum">
              <a:rPr lang="en-US" smtClean="0"/>
              <a:t>‹#›</a:t>
            </a:fld>
            <a:endParaRPr lang="en-US"/>
          </a:p>
        </p:txBody>
      </p:sp>
    </p:spTree>
    <p:extLst>
      <p:ext uri="{BB962C8B-B14F-4D97-AF65-F5344CB8AC3E}">
        <p14:creationId xmlns:p14="http://schemas.microsoft.com/office/powerpoint/2010/main" val="2709851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870A7-2DF3-5D5F-FABA-47D7FD77380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99AEEB1-AC37-16AF-FD44-23C5613A71CB}"/>
              </a:ext>
            </a:extLst>
          </p:cNvPr>
          <p:cNvSpPr>
            <a:spLocks noGrp="1"/>
          </p:cNvSpPr>
          <p:nvPr>
            <p:ph type="dt" sz="half" idx="10"/>
          </p:nvPr>
        </p:nvSpPr>
        <p:spPr/>
        <p:txBody>
          <a:bodyPr/>
          <a:lstStyle/>
          <a:p>
            <a:fld id="{4005E180-5454-8246-B2BF-F72E0981505D}" type="datetimeFigureOut">
              <a:rPr lang="en-US" smtClean="0"/>
              <a:t>1/6/25</a:t>
            </a:fld>
            <a:endParaRPr lang="en-US"/>
          </a:p>
        </p:txBody>
      </p:sp>
      <p:sp>
        <p:nvSpPr>
          <p:cNvPr id="4" name="Footer Placeholder 3">
            <a:extLst>
              <a:ext uri="{FF2B5EF4-FFF2-40B4-BE49-F238E27FC236}">
                <a16:creationId xmlns:a16="http://schemas.microsoft.com/office/drawing/2014/main" id="{3614FBC1-7673-0D46-0AD5-A2C4A8B9754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6A7C908-3A61-4E7E-64E7-DEC40A4E5AEC}"/>
              </a:ext>
            </a:extLst>
          </p:cNvPr>
          <p:cNvSpPr>
            <a:spLocks noGrp="1"/>
          </p:cNvSpPr>
          <p:nvPr>
            <p:ph type="sldNum" sz="quarter" idx="12"/>
          </p:nvPr>
        </p:nvSpPr>
        <p:spPr/>
        <p:txBody>
          <a:bodyPr/>
          <a:lstStyle/>
          <a:p>
            <a:fld id="{4A568BCC-231F-BB46-8569-4D9A2DDA67CE}" type="slidenum">
              <a:rPr lang="en-US" smtClean="0"/>
              <a:t>‹#›</a:t>
            </a:fld>
            <a:endParaRPr lang="en-US"/>
          </a:p>
        </p:txBody>
      </p:sp>
    </p:spTree>
    <p:extLst>
      <p:ext uri="{BB962C8B-B14F-4D97-AF65-F5344CB8AC3E}">
        <p14:creationId xmlns:p14="http://schemas.microsoft.com/office/powerpoint/2010/main" val="25930965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025B15-4419-61E3-B9DA-31BFD6EA2E9E}"/>
              </a:ext>
            </a:extLst>
          </p:cNvPr>
          <p:cNvSpPr>
            <a:spLocks noGrp="1"/>
          </p:cNvSpPr>
          <p:nvPr>
            <p:ph type="dt" sz="half" idx="10"/>
          </p:nvPr>
        </p:nvSpPr>
        <p:spPr/>
        <p:txBody>
          <a:bodyPr/>
          <a:lstStyle/>
          <a:p>
            <a:fld id="{4005E180-5454-8246-B2BF-F72E0981505D}" type="datetimeFigureOut">
              <a:rPr lang="en-US" smtClean="0"/>
              <a:t>1/6/25</a:t>
            </a:fld>
            <a:endParaRPr lang="en-US"/>
          </a:p>
        </p:txBody>
      </p:sp>
      <p:sp>
        <p:nvSpPr>
          <p:cNvPr id="3" name="Footer Placeholder 2">
            <a:extLst>
              <a:ext uri="{FF2B5EF4-FFF2-40B4-BE49-F238E27FC236}">
                <a16:creationId xmlns:a16="http://schemas.microsoft.com/office/drawing/2014/main" id="{EAB94A24-5FA7-B0D2-1682-0E14AFEEDAE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A81BCCF-2390-EFB8-9141-0B7E79128FC7}"/>
              </a:ext>
            </a:extLst>
          </p:cNvPr>
          <p:cNvSpPr>
            <a:spLocks noGrp="1"/>
          </p:cNvSpPr>
          <p:nvPr>
            <p:ph type="sldNum" sz="quarter" idx="12"/>
          </p:nvPr>
        </p:nvSpPr>
        <p:spPr/>
        <p:txBody>
          <a:bodyPr/>
          <a:lstStyle/>
          <a:p>
            <a:fld id="{4A568BCC-231F-BB46-8569-4D9A2DDA67CE}" type="slidenum">
              <a:rPr lang="en-US" smtClean="0"/>
              <a:t>‹#›</a:t>
            </a:fld>
            <a:endParaRPr lang="en-US"/>
          </a:p>
        </p:txBody>
      </p:sp>
    </p:spTree>
    <p:extLst>
      <p:ext uri="{BB962C8B-B14F-4D97-AF65-F5344CB8AC3E}">
        <p14:creationId xmlns:p14="http://schemas.microsoft.com/office/powerpoint/2010/main" val="22264458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CD8B2-F40D-C927-55FB-6DECAA3B21D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7324BB7-9F08-46C4-4BFE-45DCD394AA7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86B669A-9FC7-33B2-5D9C-B912BEB0CF3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D8AD7EA-87C9-D043-F7AA-370F52CC414D}"/>
              </a:ext>
            </a:extLst>
          </p:cNvPr>
          <p:cNvSpPr>
            <a:spLocks noGrp="1"/>
          </p:cNvSpPr>
          <p:nvPr>
            <p:ph type="dt" sz="half" idx="10"/>
          </p:nvPr>
        </p:nvSpPr>
        <p:spPr/>
        <p:txBody>
          <a:bodyPr/>
          <a:lstStyle/>
          <a:p>
            <a:fld id="{4005E180-5454-8246-B2BF-F72E0981505D}" type="datetimeFigureOut">
              <a:rPr lang="en-US" smtClean="0"/>
              <a:t>1/6/25</a:t>
            </a:fld>
            <a:endParaRPr lang="en-US"/>
          </a:p>
        </p:txBody>
      </p:sp>
      <p:sp>
        <p:nvSpPr>
          <p:cNvPr id="6" name="Footer Placeholder 5">
            <a:extLst>
              <a:ext uri="{FF2B5EF4-FFF2-40B4-BE49-F238E27FC236}">
                <a16:creationId xmlns:a16="http://schemas.microsoft.com/office/drawing/2014/main" id="{9C53F986-E279-C984-5997-87DB73295E5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954B055-B4BC-775F-6A0E-EDCF9E2F00DD}"/>
              </a:ext>
            </a:extLst>
          </p:cNvPr>
          <p:cNvSpPr>
            <a:spLocks noGrp="1"/>
          </p:cNvSpPr>
          <p:nvPr>
            <p:ph type="sldNum" sz="quarter" idx="12"/>
          </p:nvPr>
        </p:nvSpPr>
        <p:spPr/>
        <p:txBody>
          <a:bodyPr/>
          <a:lstStyle/>
          <a:p>
            <a:fld id="{4A568BCC-231F-BB46-8569-4D9A2DDA67CE}" type="slidenum">
              <a:rPr lang="en-US" smtClean="0"/>
              <a:t>‹#›</a:t>
            </a:fld>
            <a:endParaRPr lang="en-US"/>
          </a:p>
        </p:txBody>
      </p:sp>
    </p:spTree>
    <p:extLst>
      <p:ext uri="{BB962C8B-B14F-4D97-AF65-F5344CB8AC3E}">
        <p14:creationId xmlns:p14="http://schemas.microsoft.com/office/powerpoint/2010/main" val="21648018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9D5312-8410-A758-F64D-1A260D4C9B9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B354296-1690-CBB4-4E19-538C2255C40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5109008-D2A3-A543-EA6A-E9F0FF1E8A5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CFA6798-BF2E-E7E8-9C40-BD411F412BB7}"/>
              </a:ext>
            </a:extLst>
          </p:cNvPr>
          <p:cNvSpPr>
            <a:spLocks noGrp="1"/>
          </p:cNvSpPr>
          <p:nvPr>
            <p:ph type="dt" sz="half" idx="10"/>
          </p:nvPr>
        </p:nvSpPr>
        <p:spPr/>
        <p:txBody>
          <a:bodyPr/>
          <a:lstStyle/>
          <a:p>
            <a:fld id="{4005E180-5454-8246-B2BF-F72E0981505D}" type="datetimeFigureOut">
              <a:rPr lang="en-US" smtClean="0"/>
              <a:t>1/6/25</a:t>
            </a:fld>
            <a:endParaRPr lang="en-US"/>
          </a:p>
        </p:txBody>
      </p:sp>
      <p:sp>
        <p:nvSpPr>
          <p:cNvPr id="6" name="Footer Placeholder 5">
            <a:extLst>
              <a:ext uri="{FF2B5EF4-FFF2-40B4-BE49-F238E27FC236}">
                <a16:creationId xmlns:a16="http://schemas.microsoft.com/office/drawing/2014/main" id="{AB29BA86-7226-8D99-6067-53D732A717B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A21B4C4-5C8B-36E7-3ED1-EC92269F060B}"/>
              </a:ext>
            </a:extLst>
          </p:cNvPr>
          <p:cNvSpPr>
            <a:spLocks noGrp="1"/>
          </p:cNvSpPr>
          <p:nvPr>
            <p:ph type="sldNum" sz="quarter" idx="12"/>
          </p:nvPr>
        </p:nvSpPr>
        <p:spPr/>
        <p:txBody>
          <a:bodyPr/>
          <a:lstStyle/>
          <a:p>
            <a:fld id="{4A568BCC-231F-BB46-8569-4D9A2DDA67CE}" type="slidenum">
              <a:rPr lang="en-US" smtClean="0"/>
              <a:t>‹#›</a:t>
            </a:fld>
            <a:endParaRPr lang="en-US"/>
          </a:p>
        </p:txBody>
      </p:sp>
    </p:spTree>
    <p:extLst>
      <p:ext uri="{BB962C8B-B14F-4D97-AF65-F5344CB8AC3E}">
        <p14:creationId xmlns:p14="http://schemas.microsoft.com/office/powerpoint/2010/main" val="21668238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2142384-5166-1D52-89C7-EF6AE4806B0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3922ECF-F489-6B71-1A0E-074500EEEB3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DDE6B1C-35A0-CA4A-5755-CE63026796E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05E180-5454-8246-B2BF-F72E0981505D}" type="datetimeFigureOut">
              <a:rPr lang="en-US" smtClean="0"/>
              <a:t>1/6/25</a:t>
            </a:fld>
            <a:endParaRPr lang="en-US"/>
          </a:p>
        </p:txBody>
      </p:sp>
      <p:sp>
        <p:nvSpPr>
          <p:cNvPr id="5" name="Footer Placeholder 4">
            <a:extLst>
              <a:ext uri="{FF2B5EF4-FFF2-40B4-BE49-F238E27FC236}">
                <a16:creationId xmlns:a16="http://schemas.microsoft.com/office/drawing/2014/main" id="{E5E5B435-5571-DFDD-0586-C1B8C475D92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2BBCF76-5B78-9996-07FC-4D8AF805FB6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568BCC-231F-BB46-8569-4D9A2DDA67CE}" type="slidenum">
              <a:rPr lang="en-US" smtClean="0"/>
              <a:t>‹#›</a:t>
            </a:fld>
            <a:endParaRPr lang="en-US"/>
          </a:p>
        </p:txBody>
      </p:sp>
    </p:spTree>
    <p:extLst>
      <p:ext uri="{BB962C8B-B14F-4D97-AF65-F5344CB8AC3E}">
        <p14:creationId xmlns:p14="http://schemas.microsoft.com/office/powerpoint/2010/main" val="4529986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6F2F5E-067A-EB60-538D-F658D4311A3D}"/>
              </a:ext>
            </a:extLst>
          </p:cNvPr>
          <p:cNvSpPr>
            <a:spLocks noGrp="1"/>
          </p:cNvSpPr>
          <p:nvPr>
            <p:ph type="ctrTitle"/>
          </p:nvPr>
        </p:nvSpPr>
        <p:spPr/>
        <p:txBody>
          <a:bodyPr/>
          <a:lstStyle/>
          <a:p>
            <a:r>
              <a:rPr lang="en-US" dirty="0"/>
              <a:t>School of Medicine Lecture Committee</a:t>
            </a:r>
          </a:p>
        </p:txBody>
      </p:sp>
      <p:sp>
        <p:nvSpPr>
          <p:cNvPr id="3" name="Subtitle 2">
            <a:extLst>
              <a:ext uri="{FF2B5EF4-FFF2-40B4-BE49-F238E27FC236}">
                <a16:creationId xmlns:a16="http://schemas.microsoft.com/office/drawing/2014/main" id="{7D3FEA3E-6BB3-BE9A-B12C-736DE99AC549}"/>
              </a:ext>
            </a:extLst>
          </p:cNvPr>
          <p:cNvSpPr>
            <a:spLocks noGrp="1"/>
          </p:cNvSpPr>
          <p:nvPr>
            <p:ph type="subTitle" idx="1"/>
          </p:nvPr>
        </p:nvSpPr>
        <p:spPr/>
        <p:txBody>
          <a:bodyPr>
            <a:normAutofit lnSpcReduction="10000"/>
          </a:bodyPr>
          <a:lstStyle/>
          <a:p>
            <a:endParaRPr lang="en-US" dirty="0"/>
          </a:p>
          <a:p>
            <a:r>
              <a:rPr lang="en-US" dirty="0"/>
              <a:t>Annual Report</a:t>
            </a:r>
          </a:p>
          <a:p>
            <a:endParaRPr lang="en-US" dirty="0"/>
          </a:p>
          <a:p>
            <a:r>
              <a:rPr lang="en-US" dirty="0"/>
              <a:t>January 2025</a:t>
            </a:r>
          </a:p>
        </p:txBody>
      </p:sp>
    </p:spTree>
    <p:extLst>
      <p:ext uri="{BB962C8B-B14F-4D97-AF65-F5344CB8AC3E}">
        <p14:creationId xmlns:p14="http://schemas.microsoft.com/office/powerpoint/2010/main" val="34772737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0FDB5-B9FD-20FF-9A86-CFACB5247D4C}"/>
              </a:ext>
            </a:extLst>
          </p:cNvPr>
          <p:cNvSpPr>
            <a:spLocks noGrp="1"/>
          </p:cNvSpPr>
          <p:nvPr>
            <p:ph type="ctrTitle"/>
          </p:nvPr>
        </p:nvSpPr>
        <p:spPr>
          <a:xfrm>
            <a:off x="1524000" y="0"/>
            <a:ext cx="9144000" cy="958685"/>
          </a:xfrm>
        </p:spPr>
        <p:txBody>
          <a:bodyPr/>
          <a:lstStyle/>
          <a:p>
            <a:r>
              <a:rPr lang="en-US" u="sng" dirty="0"/>
              <a:t>SOM Lecture Committee</a:t>
            </a:r>
          </a:p>
        </p:txBody>
      </p:sp>
      <p:sp>
        <p:nvSpPr>
          <p:cNvPr id="3" name="Subtitle 2">
            <a:extLst>
              <a:ext uri="{FF2B5EF4-FFF2-40B4-BE49-F238E27FC236}">
                <a16:creationId xmlns:a16="http://schemas.microsoft.com/office/drawing/2014/main" id="{0921F7CD-AABD-7757-A4EC-502102C6F4C4}"/>
              </a:ext>
            </a:extLst>
          </p:cNvPr>
          <p:cNvSpPr>
            <a:spLocks noGrp="1"/>
          </p:cNvSpPr>
          <p:nvPr>
            <p:ph type="subTitle" idx="1"/>
          </p:nvPr>
        </p:nvSpPr>
        <p:spPr>
          <a:xfrm>
            <a:off x="1702676" y="1888851"/>
            <a:ext cx="9144000" cy="4186127"/>
          </a:xfrm>
        </p:spPr>
        <p:txBody>
          <a:bodyPr>
            <a:normAutofit fontScale="92500" lnSpcReduction="10000"/>
          </a:bodyPr>
          <a:lstStyle/>
          <a:p>
            <a:pPr algn="l"/>
            <a:r>
              <a:rPr lang="en-US" dirty="0"/>
              <a:t>Fredrick Schumacher, Chair	Dept of PQHS			2026</a:t>
            </a:r>
          </a:p>
          <a:p>
            <a:pPr algn="l"/>
            <a:r>
              <a:rPr lang="en-US" dirty="0"/>
              <a:t>David Buchner			Dept of Genetics		2027</a:t>
            </a:r>
          </a:p>
          <a:p>
            <a:pPr algn="l"/>
            <a:r>
              <a:rPr lang="en-US" dirty="0"/>
              <a:t>Alan </a:t>
            </a:r>
            <a:r>
              <a:rPr lang="en-US" dirty="0" err="1"/>
              <a:t>Tartakoff</a:t>
            </a:r>
            <a:r>
              <a:rPr lang="en-US" dirty="0"/>
              <a:t>			Dept of Pathology		2027</a:t>
            </a:r>
          </a:p>
          <a:p>
            <a:pPr algn="l"/>
            <a:r>
              <a:rPr lang="en-US" dirty="0"/>
              <a:t>Neil Greenspan			Dept of Pathology		2025</a:t>
            </a:r>
          </a:p>
          <a:p>
            <a:pPr algn="l"/>
            <a:r>
              <a:rPr lang="en-US" dirty="0" err="1"/>
              <a:t>Sichun</a:t>
            </a:r>
            <a:r>
              <a:rPr lang="en-US" dirty="0"/>
              <a:t> Yang			Dept of Nutrition		2026</a:t>
            </a:r>
          </a:p>
          <a:p>
            <a:pPr algn="l"/>
            <a:endParaRPr lang="en-US" dirty="0"/>
          </a:p>
          <a:p>
            <a:pPr algn="l"/>
            <a:r>
              <a:rPr lang="en-US" sz="1900" dirty="0">
                <a:effectLst/>
                <a:latin typeface="Calibri" panose="020F0502020204030204" pitchFamily="34" charset="0"/>
                <a:cs typeface="Calibri" panose="020F0502020204030204" pitchFamily="34" charset="0"/>
              </a:rPr>
              <a:t>MEMBERSHIP: Five full-time faculty members with representation from both preclinical and clinical departments. Terms shall be for three years with re-election permitted. The members shall serve overlapping terms.</a:t>
            </a:r>
          </a:p>
          <a:p>
            <a:pPr algn="l"/>
            <a:endParaRPr lang="en-US" dirty="0"/>
          </a:p>
          <a:p>
            <a:r>
              <a:rPr lang="en-US" dirty="0"/>
              <a:t>Presentation to the Faculty Council, Jan 2025</a:t>
            </a:r>
          </a:p>
        </p:txBody>
      </p:sp>
    </p:spTree>
    <p:extLst>
      <p:ext uri="{BB962C8B-B14F-4D97-AF65-F5344CB8AC3E}">
        <p14:creationId xmlns:p14="http://schemas.microsoft.com/office/powerpoint/2010/main" val="25242685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4418FB-D99C-7969-9652-4BC76EAA228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6BF27CD-04AC-3621-B8DD-FE8D377A6B0B}"/>
              </a:ext>
            </a:extLst>
          </p:cNvPr>
          <p:cNvSpPr>
            <a:spLocks noGrp="1"/>
          </p:cNvSpPr>
          <p:nvPr>
            <p:ph type="title"/>
          </p:nvPr>
        </p:nvSpPr>
        <p:spPr>
          <a:xfrm>
            <a:off x="838200" y="0"/>
            <a:ext cx="10515600" cy="1325563"/>
          </a:xfrm>
        </p:spPr>
        <p:txBody>
          <a:bodyPr>
            <a:normAutofit/>
          </a:bodyPr>
          <a:lstStyle/>
          <a:p>
            <a:pPr algn="ctr"/>
            <a:r>
              <a:rPr lang="en-US" b="1" u="sng" dirty="0">
                <a:effectLst/>
                <a:latin typeface="Arial" panose="020B0604020202020204" pitchFamily="34" charset="0"/>
                <a:ea typeface="Times New Roman" panose="02020603050405020304" pitchFamily="18" charset="0"/>
                <a:cs typeface="Arial" panose="020B0604020202020204" pitchFamily="34" charset="0"/>
              </a:rPr>
              <a:t>Louis A. Bloomfield Memorial Lecture</a:t>
            </a:r>
            <a:endParaRPr lang="en-US" u="sng"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C7F2C47D-A771-C5E1-919B-AD41131C9E95}"/>
              </a:ext>
            </a:extLst>
          </p:cNvPr>
          <p:cNvSpPr>
            <a:spLocks noGrp="1"/>
          </p:cNvSpPr>
          <p:nvPr>
            <p:ph idx="1"/>
          </p:nvPr>
        </p:nvSpPr>
        <p:spPr>
          <a:xfrm>
            <a:off x="293914" y="1325564"/>
            <a:ext cx="11506200" cy="5532436"/>
          </a:xfrm>
        </p:spPr>
        <p:txBody>
          <a:bodyPr>
            <a:normAutofit fontScale="92500" lnSpcReduction="20000"/>
          </a:bodyPr>
          <a:lstStyle/>
          <a:p>
            <a:pPr marL="0" marR="0" indent="0">
              <a:lnSpc>
                <a:spcPct val="100000"/>
              </a:lnSpc>
              <a:spcBef>
                <a:spcPts val="0"/>
              </a:spcBef>
              <a:spcAft>
                <a:spcPts val="800"/>
              </a:spcAft>
              <a:buNone/>
            </a:pPr>
            <a:r>
              <a:rPr lang="en-US" sz="1800" dirty="0">
                <a:effectLst/>
                <a:latin typeface="Arial" panose="020B0604020202020204" pitchFamily="34" charset="0"/>
                <a:ea typeface="Times New Roman" panose="02020603050405020304" pitchFamily="18" charset="0"/>
                <a:cs typeface="Arial" panose="020B0604020202020204" pitchFamily="34" charset="0"/>
              </a:rPr>
              <a:t>“Provide lectures in Greater Cleveland by distinguished medical Scientists and scholars”</a:t>
            </a:r>
          </a:p>
          <a:p>
            <a:pPr marL="0" marR="0">
              <a:lnSpc>
                <a:spcPct val="100000"/>
              </a:lnSpc>
              <a:spcBef>
                <a:spcPts val="0"/>
              </a:spcBef>
              <a:spcAft>
                <a:spcPts val="800"/>
              </a:spcAft>
            </a:pPr>
            <a:endParaRPr lang="en-US" sz="1800" dirty="0">
              <a:effectLst/>
              <a:latin typeface="Arial" panose="020B0604020202020204" pitchFamily="34" charset="0"/>
              <a:ea typeface="Calibri" panose="020F0502020204030204" pitchFamily="34" charset="0"/>
              <a:cs typeface="Arial" panose="020B0604020202020204" pitchFamily="34" charset="0"/>
            </a:endParaRPr>
          </a:p>
          <a:p>
            <a:pPr marL="0" marR="0" indent="0">
              <a:lnSpc>
                <a:spcPct val="100000"/>
              </a:lnSpc>
              <a:spcBef>
                <a:spcPts val="0"/>
              </a:spcBef>
              <a:spcAft>
                <a:spcPts val="800"/>
              </a:spcAft>
              <a:buNone/>
            </a:pPr>
            <a:r>
              <a:rPr lang="en-US" sz="1800" b="1" dirty="0">
                <a:effectLst/>
                <a:latin typeface="Arial" panose="020B0604020202020204" pitchFamily="34" charset="0"/>
                <a:ea typeface="Times New Roman" panose="02020603050405020304" pitchFamily="18" charset="0"/>
                <a:cs typeface="Arial" panose="020B0604020202020204" pitchFamily="34" charset="0"/>
              </a:rPr>
              <a:t>2025 </a:t>
            </a:r>
            <a:r>
              <a:rPr lang="en-US" sz="1800" b="1" i="1" dirty="0">
                <a:effectLst/>
                <a:latin typeface="Arial" panose="020B0604020202020204" pitchFamily="34" charset="0"/>
                <a:ea typeface="Times New Roman" panose="02020603050405020304" pitchFamily="18" charset="0"/>
                <a:cs typeface="Arial" panose="020B0604020202020204" pitchFamily="34" charset="0"/>
              </a:rPr>
              <a:t>(</a:t>
            </a:r>
            <a:r>
              <a:rPr lang="en-US" sz="1800" b="1" i="1" u="sng" dirty="0">
                <a:effectLst/>
                <a:latin typeface="Arial" panose="020B0604020202020204" pitchFamily="34" charset="0"/>
                <a:ea typeface="Times New Roman" panose="02020603050405020304" pitchFamily="18" charset="0"/>
                <a:cs typeface="Arial" panose="020B0604020202020204" pitchFamily="34" charset="0"/>
              </a:rPr>
              <a:t>in progress</a:t>
            </a:r>
            <a:r>
              <a:rPr lang="en-US" sz="1800" b="1" i="1" dirty="0">
                <a:effectLst/>
                <a:latin typeface="Arial" panose="020B0604020202020204" pitchFamily="34" charset="0"/>
                <a:ea typeface="Times New Roman" panose="02020603050405020304" pitchFamily="18" charset="0"/>
                <a:cs typeface="Arial" panose="020B0604020202020204" pitchFamily="34" charset="0"/>
              </a:rPr>
              <a:t>):</a:t>
            </a:r>
            <a:r>
              <a:rPr lang="en-US" sz="1800" b="1" dirty="0">
                <a:effectLst/>
                <a:latin typeface="Arial" panose="020B0604020202020204" pitchFamily="34" charset="0"/>
                <a:ea typeface="Times New Roman" panose="02020603050405020304" pitchFamily="18" charset="0"/>
                <a:cs typeface="Arial" panose="020B0604020202020204" pitchFamily="34" charset="0"/>
              </a:rPr>
              <a:t> </a:t>
            </a:r>
            <a:r>
              <a:rPr lang="en-US" sz="1800" dirty="0">
                <a:effectLst/>
                <a:latin typeface="Arial" panose="020B0604020202020204" pitchFamily="34" charset="0"/>
                <a:ea typeface="Times New Roman" panose="02020603050405020304" pitchFamily="18" charset="0"/>
                <a:cs typeface="Arial" panose="020B0604020202020204" pitchFamily="34" charset="0"/>
              </a:rPr>
              <a:t>Ruslan </a:t>
            </a:r>
            <a:r>
              <a:rPr lang="en-US" sz="1800" dirty="0" err="1">
                <a:effectLst/>
                <a:latin typeface="Arial" panose="020B0604020202020204" pitchFamily="34" charset="0"/>
                <a:ea typeface="Times New Roman" panose="02020603050405020304" pitchFamily="18" charset="0"/>
                <a:cs typeface="Arial" panose="020B0604020202020204" pitchFamily="34" charset="0"/>
              </a:rPr>
              <a:t>Medzhitov</a:t>
            </a:r>
            <a:r>
              <a:rPr lang="en-US" sz="1800" dirty="0">
                <a:effectLst/>
                <a:latin typeface="Arial" panose="020B0604020202020204" pitchFamily="34" charset="0"/>
                <a:ea typeface="Times New Roman" panose="02020603050405020304" pitchFamily="18" charset="0"/>
                <a:cs typeface="Arial" panose="020B0604020202020204" pitchFamily="34" charset="0"/>
              </a:rPr>
              <a:t>, Yale School of Medicine, Sterling Professor of Immunobiology. His laboratory studies biology of inflammation, mechanisms of homoeostasis, allergic immunity and mechanisms of diseases. </a:t>
            </a:r>
            <a:endParaRPr lang="en-US" sz="1800" b="1" dirty="0">
              <a:effectLst/>
              <a:latin typeface="Arial" panose="020B0604020202020204" pitchFamily="34" charset="0"/>
              <a:ea typeface="Times New Roman" panose="02020603050405020304" pitchFamily="18" charset="0"/>
              <a:cs typeface="Arial" panose="020B0604020202020204" pitchFamily="34" charset="0"/>
            </a:endParaRPr>
          </a:p>
          <a:p>
            <a:pPr marL="0" marR="0" indent="0">
              <a:lnSpc>
                <a:spcPct val="100000"/>
              </a:lnSpc>
              <a:spcBef>
                <a:spcPts val="0"/>
              </a:spcBef>
              <a:spcAft>
                <a:spcPts val="800"/>
              </a:spcAft>
              <a:buNone/>
            </a:pPr>
            <a:endParaRPr lang="en-US" sz="1800" b="1" dirty="0">
              <a:effectLst/>
              <a:latin typeface="Arial" panose="020B0604020202020204" pitchFamily="34" charset="0"/>
              <a:ea typeface="Times New Roman" panose="02020603050405020304" pitchFamily="18" charset="0"/>
              <a:cs typeface="Arial" panose="020B0604020202020204" pitchFamily="34" charset="0"/>
            </a:endParaRPr>
          </a:p>
          <a:p>
            <a:pPr marL="0" marR="0" indent="0">
              <a:lnSpc>
                <a:spcPct val="100000"/>
              </a:lnSpc>
              <a:spcBef>
                <a:spcPts val="0"/>
              </a:spcBef>
              <a:spcAft>
                <a:spcPts val="800"/>
              </a:spcAft>
              <a:buNone/>
            </a:pPr>
            <a:r>
              <a:rPr lang="en-US" sz="1800" b="1" dirty="0">
                <a:effectLst/>
                <a:latin typeface="Arial" panose="020B0604020202020204" pitchFamily="34" charset="0"/>
                <a:ea typeface="Times New Roman" panose="02020603050405020304" pitchFamily="18" charset="0"/>
                <a:cs typeface="Arial" panose="020B0604020202020204" pitchFamily="34" charset="0"/>
              </a:rPr>
              <a:t>2024:</a:t>
            </a:r>
            <a:r>
              <a:rPr lang="en-US" sz="1800" dirty="0">
                <a:effectLst/>
                <a:latin typeface="Arial" panose="020B0604020202020204" pitchFamily="34" charset="0"/>
                <a:ea typeface="Times New Roman" panose="02020603050405020304" pitchFamily="18" charset="0"/>
                <a:cs typeface="Arial" panose="020B0604020202020204" pitchFamily="34" charset="0"/>
              </a:rPr>
              <a:t> The Bloomfield lecture fund was used to support a lecture by Dr. David Liu, the Richard Merkin Professor and Director of the Merkin Institute of Transformative Technologies in Healthcare, from the Broad Institute and Harvard University on March 6, 2024. He is a Howard Hughes Medical Institute investigator. Dr. Liu is a leading figure in combining chemistry and evolution to develop new therapies. He is the architect of the novel base and prime editing methods for accurately correcting genetic mutations that cause disease. </a:t>
            </a:r>
            <a:endParaRPr lang="en-US" sz="1800" dirty="0">
              <a:effectLst/>
              <a:latin typeface="Arial" panose="020B0604020202020204" pitchFamily="34" charset="0"/>
              <a:ea typeface="Calibri" panose="020F0502020204030204" pitchFamily="34" charset="0"/>
              <a:cs typeface="Arial" panose="020B0604020202020204" pitchFamily="34" charset="0"/>
            </a:endParaRPr>
          </a:p>
          <a:p>
            <a:pPr marL="0" marR="0">
              <a:lnSpc>
                <a:spcPct val="100000"/>
              </a:lnSpc>
              <a:spcBef>
                <a:spcPts val="0"/>
              </a:spcBef>
              <a:spcAft>
                <a:spcPts val="800"/>
              </a:spcAft>
            </a:pPr>
            <a:endParaRPr lang="en-US" sz="1800" dirty="0">
              <a:effectLst/>
              <a:latin typeface="Arial" panose="020B0604020202020204" pitchFamily="34" charset="0"/>
              <a:ea typeface="Calibri" panose="020F0502020204030204" pitchFamily="34" charset="0"/>
              <a:cs typeface="Arial" panose="020B0604020202020204" pitchFamily="34" charset="0"/>
            </a:endParaRPr>
          </a:p>
          <a:p>
            <a:pPr marL="0" marR="0" indent="0">
              <a:lnSpc>
                <a:spcPct val="100000"/>
              </a:lnSpc>
              <a:spcBef>
                <a:spcPts val="0"/>
              </a:spcBef>
              <a:spcAft>
                <a:spcPts val="800"/>
              </a:spcAft>
              <a:buNone/>
            </a:pPr>
            <a:r>
              <a:rPr lang="en-US" sz="1800" b="1" dirty="0">
                <a:effectLst/>
                <a:latin typeface="Arial" panose="020B0604020202020204" pitchFamily="34" charset="0"/>
                <a:ea typeface="Times New Roman" panose="02020603050405020304" pitchFamily="18" charset="0"/>
                <a:cs typeface="Arial" panose="020B0604020202020204" pitchFamily="34" charset="0"/>
              </a:rPr>
              <a:t>2023:</a:t>
            </a:r>
            <a:r>
              <a:rPr lang="en-US" sz="1800" dirty="0">
                <a:effectLst/>
                <a:latin typeface="Arial" panose="020B0604020202020204" pitchFamily="34" charset="0"/>
                <a:ea typeface="Times New Roman" panose="02020603050405020304" pitchFamily="18" charset="0"/>
                <a:cs typeface="Arial" panose="020B0604020202020204" pitchFamily="34" charset="0"/>
              </a:rPr>
              <a:t> The Bloomfield lecture fund will be used to support a lecture and visit by Dr. Tom </a:t>
            </a:r>
            <a:r>
              <a:rPr lang="en-US" sz="1800" dirty="0" err="1">
                <a:effectLst/>
                <a:latin typeface="Arial" panose="020B0604020202020204" pitchFamily="34" charset="0"/>
                <a:ea typeface="Times New Roman" panose="02020603050405020304" pitchFamily="18" charset="0"/>
                <a:cs typeface="Arial" panose="020B0604020202020204" pitchFamily="34" charset="0"/>
              </a:rPr>
              <a:t>Sudhof</a:t>
            </a:r>
            <a:r>
              <a:rPr lang="en-US" sz="1800" dirty="0">
                <a:effectLst/>
                <a:latin typeface="Arial" panose="020B0604020202020204" pitchFamily="34" charset="0"/>
                <a:ea typeface="Times New Roman" panose="02020603050405020304" pitchFamily="18" charset="0"/>
                <a:cs typeface="Arial" panose="020B0604020202020204" pitchFamily="34" charset="0"/>
              </a:rPr>
              <a:t> from HHMI and Stanford University on 3/13/23. Dr. </a:t>
            </a:r>
            <a:r>
              <a:rPr lang="en-US" sz="1800" dirty="0" err="1">
                <a:effectLst/>
                <a:latin typeface="Arial" panose="020B0604020202020204" pitchFamily="34" charset="0"/>
                <a:ea typeface="Times New Roman" panose="02020603050405020304" pitchFamily="18" charset="0"/>
                <a:cs typeface="Arial" panose="020B0604020202020204" pitchFamily="34" charset="0"/>
              </a:rPr>
              <a:t>Sudhof</a:t>
            </a:r>
            <a:r>
              <a:rPr lang="en-US" sz="1800" dirty="0">
                <a:effectLst/>
                <a:latin typeface="Arial" panose="020B0604020202020204" pitchFamily="34" charset="0"/>
                <a:ea typeface="Times New Roman" panose="02020603050405020304" pitchFamily="18" charset="0"/>
                <a:cs typeface="Arial" panose="020B0604020202020204" pitchFamily="34" charset="0"/>
              </a:rPr>
              <a:t> is best known for his work on neurotransmitter release and synaptic transmission for which he was awarded the Lasker Award and the Nobel Prize.  </a:t>
            </a:r>
          </a:p>
          <a:p>
            <a:pPr marL="0" marR="0" indent="0">
              <a:lnSpc>
                <a:spcPct val="100000"/>
              </a:lnSpc>
              <a:spcBef>
                <a:spcPts val="0"/>
              </a:spcBef>
              <a:spcAft>
                <a:spcPts val="800"/>
              </a:spcAft>
              <a:buNone/>
            </a:pPr>
            <a:endParaRPr lang="en-US" sz="1800" dirty="0">
              <a:effectLst/>
              <a:latin typeface="Arial" panose="020B0604020202020204" pitchFamily="34" charset="0"/>
              <a:ea typeface="Calibri" panose="020F0502020204030204" pitchFamily="34" charset="0"/>
              <a:cs typeface="Arial" panose="020B0604020202020204" pitchFamily="34" charset="0"/>
            </a:endParaRPr>
          </a:p>
          <a:p>
            <a:pPr marL="0" marR="0">
              <a:lnSpc>
                <a:spcPct val="100000"/>
              </a:lnSpc>
              <a:spcBef>
                <a:spcPts val="0"/>
              </a:spcBef>
              <a:spcAft>
                <a:spcPts val="80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In addition to the lectures, the SOM Lecture Committee was able to reconnect with many members of the Bloomfield family, including 5 of the grandchildren of Louis Bloomfield. One member of the family was able to attend the 2022 lecture in person and other members were able to view the lecture via zoom. The date for the 2023 lecture has been shared with the family so that they can continue to attend future lectures and reinvigorate their relationship with CWRU.  </a:t>
            </a:r>
            <a:endParaRPr lang="en-US" sz="1800" dirty="0">
              <a:effectLst/>
              <a:latin typeface="Arial" panose="020B0604020202020204" pitchFamily="34" charset="0"/>
              <a:ea typeface="Calibri" panose="020F0502020204030204" pitchFamily="34" charset="0"/>
              <a:cs typeface="Arial" panose="020B0604020202020204" pitchFamily="34" charset="0"/>
            </a:endParaRPr>
          </a:p>
          <a:p>
            <a:pPr>
              <a:lnSpc>
                <a:spcPct val="100000"/>
              </a:lnSpc>
            </a:pPr>
            <a:endParaRPr lang="en-U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510389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CBC214-A940-48A5-1614-E71A4E36C91B}"/>
              </a:ext>
            </a:extLst>
          </p:cNvPr>
          <p:cNvSpPr>
            <a:spLocks noGrp="1"/>
          </p:cNvSpPr>
          <p:nvPr>
            <p:ph type="title"/>
          </p:nvPr>
        </p:nvSpPr>
        <p:spPr>
          <a:xfrm>
            <a:off x="838200" y="18255"/>
            <a:ext cx="10515600" cy="1325563"/>
          </a:xfrm>
        </p:spPr>
        <p:txBody>
          <a:bodyPr>
            <a:normAutofit/>
          </a:bodyPr>
          <a:lstStyle/>
          <a:p>
            <a:pPr algn="ctr"/>
            <a:r>
              <a:rPr lang="en-US" b="1" u="sng" dirty="0">
                <a:effectLst/>
                <a:latin typeface="Arial" panose="020B0604020202020204" pitchFamily="34" charset="0"/>
                <a:ea typeface="Times New Roman" panose="02020603050405020304" pitchFamily="18" charset="0"/>
                <a:cs typeface="Arial" panose="020B0604020202020204" pitchFamily="34" charset="0"/>
              </a:rPr>
              <a:t>H.M. Hanna Lecture Fund</a:t>
            </a:r>
            <a:endParaRPr lang="en-US" b="1" u="sng"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B28800CA-6106-D089-5182-2CA38D6A6C70}"/>
              </a:ext>
            </a:extLst>
          </p:cNvPr>
          <p:cNvSpPr>
            <a:spLocks noGrp="1"/>
          </p:cNvSpPr>
          <p:nvPr>
            <p:ph idx="1"/>
          </p:nvPr>
        </p:nvSpPr>
        <p:spPr>
          <a:xfrm>
            <a:off x="304800" y="1343818"/>
            <a:ext cx="11430000" cy="4833145"/>
          </a:xfrm>
        </p:spPr>
        <p:txBody>
          <a:bodyPr/>
          <a:lstStyle/>
          <a:p>
            <a:pPr marL="0" marR="0" indent="0">
              <a:lnSpc>
                <a:spcPct val="100000"/>
              </a:lnSpc>
              <a:spcBef>
                <a:spcPts val="0"/>
              </a:spcBef>
              <a:spcAft>
                <a:spcPts val="800"/>
              </a:spcAft>
              <a:buNone/>
            </a:pPr>
            <a:r>
              <a:rPr lang="en-US" sz="1800" dirty="0">
                <a:effectLst/>
                <a:latin typeface="Arial" panose="020B0604020202020204" pitchFamily="34" charset="0"/>
                <a:ea typeface="Times New Roman" panose="02020603050405020304" pitchFamily="18" charset="0"/>
                <a:cs typeface="Arial" panose="020B0604020202020204" pitchFamily="34" charset="0"/>
              </a:rPr>
              <a:t>Lecture from “distinguished foreign visitors so that they might be attracted here to give lectures in the medical sciences”</a:t>
            </a:r>
          </a:p>
          <a:p>
            <a:pPr marL="0" marR="0">
              <a:lnSpc>
                <a:spcPct val="100000"/>
              </a:lnSpc>
              <a:spcBef>
                <a:spcPts val="0"/>
              </a:spcBef>
              <a:spcAft>
                <a:spcPts val="800"/>
              </a:spcAft>
            </a:pPr>
            <a:endParaRPr lang="en-US" sz="1800" dirty="0">
              <a:effectLst/>
              <a:latin typeface="Arial" panose="020B0604020202020204" pitchFamily="34" charset="0"/>
              <a:ea typeface="Calibri" panose="020F0502020204030204" pitchFamily="34" charset="0"/>
              <a:cs typeface="Arial" panose="020B0604020202020204" pitchFamily="34" charset="0"/>
            </a:endParaRPr>
          </a:p>
          <a:p>
            <a:pPr marL="0" marR="0" indent="0">
              <a:lnSpc>
                <a:spcPct val="100000"/>
              </a:lnSpc>
              <a:spcBef>
                <a:spcPts val="0"/>
              </a:spcBef>
              <a:spcAft>
                <a:spcPts val="800"/>
              </a:spcAft>
              <a:buNone/>
            </a:pPr>
            <a:r>
              <a:rPr lang="en-US" sz="1800" b="1" dirty="0">
                <a:effectLst/>
                <a:latin typeface="Arial" panose="020B0604020202020204" pitchFamily="34" charset="0"/>
                <a:ea typeface="Times New Roman" panose="02020603050405020304" pitchFamily="18" charset="0"/>
                <a:cs typeface="Arial" panose="020B0604020202020204" pitchFamily="34" charset="0"/>
              </a:rPr>
              <a:t>2025 </a:t>
            </a:r>
            <a:r>
              <a:rPr lang="en-US" sz="1800" b="1" i="1" dirty="0">
                <a:effectLst/>
                <a:latin typeface="Arial" panose="020B0604020202020204" pitchFamily="34" charset="0"/>
                <a:ea typeface="Times New Roman" panose="02020603050405020304" pitchFamily="18" charset="0"/>
                <a:cs typeface="Arial" panose="020B0604020202020204" pitchFamily="34" charset="0"/>
              </a:rPr>
              <a:t>(</a:t>
            </a:r>
            <a:r>
              <a:rPr lang="en-US" sz="1800" b="1" i="1" u="sng" dirty="0">
                <a:effectLst/>
                <a:latin typeface="Arial" panose="020B0604020202020204" pitchFamily="34" charset="0"/>
                <a:ea typeface="Times New Roman" panose="02020603050405020304" pitchFamily="18" charset="0"/>
                <a:cs typeface="Arial" panose="020B0604020202020204" pitchFamily="34" charset="0"/>
              </a:rPr>
              <a:t>in progress</a:t>
            </a:r>
            <a:r>
              <a:rPr lang="en-US" sz="1800" b="1" i="1" dirty="0">
                <a:effectLst/>
                <a:latin typeface="Arial" panose="020B0604020202020204" pitchFamily="34" charset="0"/>
                <a:ea typeface="Times New Roman" panose="02020603050405020304" pitchFamily="18" charset="0"/>
                <a:cs typeface="Arial" panose="020B0604020202020204" pitchFamily="34" charset="0"/>
              </a:rPr>
              <a:t>)</a:t>
            </a:r>
            <a:r>
              <a:rPr lang="en-US" sz="1800" b="1" dirty="0">
                <a:effectLst/>
                <a:latin typeface="Arial" panose="020B0604020202020204" pitchFamily="34" charset="0"/>
                <a:ea typeface="Times New Roman" panose="02020603050405020304" pitchFamily="18" charset="0"/>
                <a:cs typeface="Arial" panose="020B0604020202020204" pitchFamily="34" charset="0"/>
              </a:rPr>
              <a:t>:</a:t>
            </a:r>
            <a:r>
              <a:rPr lang="en-US" sz="1800" dirty="0">
                <a:effectLst/>
                <a:latin typeface="Arial" panose="020B0604020202020204" pitchFamily="34" charset="0"/>
                <a:ea typeface="Times New Roman" panose="02020603050405020304" pitchFamily="18" charset="0"/>
                <a:cs typeface="Arial" panose="020B0604020202020204" pitchFamily="34" charset="0"/>
              </a:rPr>
              <a:t> Laura Esserman, </a:t>
            </a:r>
            <a:r>
              <a:rPr lang="en-US" sz="1800" dirty="0">
                <a:latin typeface="Arial" panose="020B0604020202020204" pitchFamily="34" charset="0"/>
                <a:ea typeface="Times New Roman" panose="02020603050405020304" pitchFamily="18" charset="0"/>
                <a:cs typeface="Arial" panose="020B0604020202020204" pitchFamily="34" charset="0"/>
              </a:rPr>
              <a:t>Departments of Surgery and Radiology, Institute for Health Policy Studies, UCSF. </a:t>
            </a:r>
            <a:endParaRPr lang="en-US" sz="1800" dirty="0">
              <a:effectLst/>
              <a:latin typeface="Arial" panose="020B0604020202020204" pitchFamily="34" charset="0"/>
              <a:ea typeface="Times New Roman" panose="02020603050405020304" pitchFamily="18" charset="0"/>
              <a:cs typeface="Arial" panose="020B0604020202020204" pitchFamily="34" charset="0"/>
            </a:endParaRPr>
          </a:p>
          <a:p>
            <a:pPr marL="0" marR="0">
              <a:lnSpc>
                <a:spcPct val="100000"/>
              </a:lnSpc>
              <a:spcBef>
                <a:spcPts val="0"/>
              </a:spcBef>
              <a:spcAft>
                <a:spcPts val="800"/>
              </a:spcAft>
            </a:pPr>
            <a:endParaRPr lang="en-US" sz="1800" dirty="0">
              <a:effectLst/>
              <a:latin typeface="Arial" panose="020B0604020202020204" pitchFamily="34" charset="0"/>
              <a:ea typeface="Calibri" panose="020F0502020204030204" pitchFamily="34" charset="0"/>
              <a:cs typeface="Arial" panose="020B0604020202020204" pitchFamily="34" charset="0"/>
            </a:endParaRPr>
          </a:p>
          <a:p>
            <a:pPr marL="0" marR="0" indent="0">
              <a:lnSpc>
                <a:spcPct val="100000"/>
              </a:lnSpc>
              <a:spcBef>
                <a:spcPts val="0"/>
              </a:spcBef>
              <a:spcAft>
                <a:spcPts val="800"/>
              </a:spcAft>
              <a:buNone/>
            </a:pPr>
            <a:r>
              <a:rPr lang="en-US" sz="1800" b="1" dirty="0">
                <a:effectLst/>
                <a:latin typeface="Arial" panose="020B0604020202020204" pitchFamily="34" charset="0"/>
                <a:ea typeface="Times New Roman" panose="02020603050405020304" pitchFamily="18" charset="0"/>
                <a:cs typeface="Arial" panose="020B0604020202020204" pitchFamily="34" charset="0"/>
              </a:rPr>
              <a:t>2023:</a:t>
            </a:r>
            <a:r>
              <a:rPr lang="en-US" sz="1800" dirty="0">
                <a:effectLst/>
                <a:latin typeface="Arial" panose="020B0604020202020204" pitchFamily="34" charset="0"/>
                <a:ea typeface="Times New Roman" panose="02020603050405020304" pitchFamily="18" charset="0"/>
                <a:cs typeface="Arial" panose="020B0604020202020204" pitchFamily="34" charset="0"/>
              </a:rPr>
              <a:t> </a:t>
            </a:r>
            <a:r>
              <a:rPr lang="en-US" sz="1800" dirty="0">
                <a:latin typeface="Arial" panose="020B0604020202020204" pitchFamily="34" charset="0"/>
                <a:ea typeface="Times New Roman" panose="02020603050405020304" pitchFamily="18" charset="0"/>
                <a:cs typeface="Arial" panose="020B0604020202020204" pitchFamily="34" charset="0"/>
              </a:rPr>
              <a:t>S</a:t>
            </a:r>
            <a:r>
              <a:rPr lang="en-US" sz="1800" dirty="0">
                <a:effectLst/>
                <a:latin typeface="Arial" panose="020B0604020202020204" pitchFamily="34" charset="0"/>
                <a:ea typeface="Times New Roman" panose="02020603050405020304" pitchFamily="18" charset="0"/>
                <a:cs typeface="Arial" panose="020B0604020202020204" pitchFamily="34" charset="0"/>
              </a:rPr>
              <a:t>ymposium focused on chemical biology</a:t>
            </a:r>
          </a:p>
          <a:p>
            <a:pPr marL="0" marR="0" indent="0">
              <a:lnSpc>
                <a:spcPct val="100000"/>
              </a:lnSpc>
              <a:spcBef>
                <a:spcPts val="0"/>
              </a:spcBef>
              <a:spcAft>
                <a:spcPts val="800"/>
              </a:spcAft>
              <a:buNone/>
            </a:pPr>
            <a:r>
              <a:rPr lang="en-US" sz="1800" dirty="0">
                <a:latin typeface="Arial" panose="020B0604020202020204" pitchFamily="34" charset="0"/>
                <a:ea typeface="Calibri" panose="020F0502020204030204" pitchFamily="34" charset="0"/>
                <a:cs typeface="Arial" panose="020B0604020202020204" pitchFamily="34" charset="0"/>
              </a:rPr>
              <a:t>		- Damian Young (Baylor)</a:t>
            </a:r>
          </a:p>
          <a:p>
            <a:pPr marL="0" marR="0" indent="0">
              <a:lnSpc>
                <a:spcPct val="100000"/>
              </a:lnSpc>
              <a:spcBef>
                <a:spcPts val="0"/>
              </a:spcBef>
              <a:spcAft>
                <a:spcPts val="800"/>
              </a:spcAft>
              <a:buNone/>
            </a:pPr>
            <a:r>
              <a:rPr lang="en-US" sz="1800" dirty="0">
                <a:effectLst/>
                <a:latin typeface="Arial" panose="020B0604020202020204" pitchFamily="34" charset="0"/>
                <a:ea typeface="Calibri" panose="020F0502020204030204" pitchFamily="34" charset="0"/>
                <a:cs typeface="Arial" panose="020B0604020202020204" pitchFamily="34" charset="0"/>
              </a:rPr>
              <a:t>		- Brian S</a:t>
            </a:r>
            <a:r>
              <a:rPr lang="en-US" sz="1800" dirty="0">
                <a:latin typeface="Arial" panose="020B0604020202020204" pitchFamily="34" charset="0"/>
                <a:ea typeface="Calibri" panose="020F0502020204030204" pitchFamily="34" charset="0"/>
                <a:cs typeface="Arial" panose="020B0604020202020204" pitchFamily="34" charset="0"/>
              </a:rPr>
              <a:t>hoichet (UCSF)</a:t>
            </a:r>
          </a:p>
          <a:p>
            <a:pPr marL="0" marR="0" indent="0">
              <a:lnSpc>
                <a:spcPct val="100000"/>
              </a:lnSpc>
              <a:spcBef>
                <a:spcPts val="0"/>
              </a:spcBef>
              <a:spcAft>
                <a:spcPts val="800"/>
              </a:spcAft>
              <a:buNone/>
            </a:pPr>
            <a:r>
              <a:rPr lang="en-US" sz="1800" dirty="0">
                <a:effectLst/>
                <a:latin typeface="Arial" panose="020B0604020202020204" pitchFamily="34" charset="0"/>
                <a:ea typeface="Calibri" panose="020F0502020204030204" pitchFamily="34" charset="0"/>
                <a:cs typeface="Arial" panose="020B0604020202020204" pitchFamily="34" charset="0"/>
              </a:rPr>
              <a:t>		- </a:t>
            </a:r>
            <a:r>
              <a:rPr lang="en-US" sz="1800" dirty="0" err="1">
                <a:effectLst/>
                <a:latin typeface="Arial" panose="020B0604020202020204" pitchFamily="34" charset="0"/>
                <a:ea typeface="Calibri" panose="020F0502020204030204" pitchFamily="34" charset="0"/>
                <a:cs typeface="Arial" panose="020B0604020202020204" pitchFamily="34" charset="0"/>
              </a:rPr>
              <a:t>E</a:t>
            </a:r>
            <a:r>
              <a:rPr lang="en-US" sz="1800" dirty="0" err="1">
                <a:latin typeface="Arial" panose="020B0604020202020204" pitchFamily="34" charset="0"/>
                <a:ea typeface="Calibri" panose="020F0502020204030204" pitchFamily="34" charset="0"/>
                <a:cs typeface="Arial" panose="020B0604020202020204" pitchFamily="34" charset="0"/>
              </a:rPr>
              <a:t>ranthie</a:t>
            </a:r>
            <a:r>
              <a:rPr lang="en-US" sz="1800" dirty="0">
                <a:latin typeface="Arial" panose="020B0604020202020204" pitchFamily="34" charset="0"/>
                <a:ea typeface="Calibri" panose="020F0502020204030204" pitchFamily="34" charset="0"/>
                <a:cs typeface="Arial" panose="020B0604020202020204" pitchFamily="34" charset="0"/>
              </a:rPr>
              <a:t> </a:t>
            </a:r>
            <a:r>
              <a:rPr lang="en-US" sz="1800" dirty="0" err="1">
                <a:latin typeface="Arial" panose="020B0604020202020204" pitchFamily="34" charset="0"/>
                <a:ea typeface="Calibri" panose="020F0502020204030204" pitchFamily="34" charset="0"/>
                <a:cs typeface="Arial" panose="020B0604020202020204" pitchFamily="34" charset="0"/>
              </a:rPr>
              <a:t>Weerapana</a:t>
            </a:r>
            <a:r>
              <a:rPr lang="en-US" sz="1800" dirty="0">
                <a:latin typeface="Arial" panose="020B0604020202020204" pitchFamily="34" charset="0"/>
                <a:ea typeface="Calibri" panose="020F0502020204030204" pitchFamily="34" charset="0"/>
                <a:cs typeface="Arial" panose="020B0604020202020204" pitchFamily="34" charset="0"/>
              </a:rPr>
              <a:t> (Boston College)</a:t>
            </a:r>
            <a:endParaRPr lang="en-US" sz="1800" dirty="0">
              <a:effectLst/>
              <a:latin typeface="Arial" panose="020B0604020202020204" pitchFamily="34" charset="0"/>
              <a:ea typeface="Calibri" panose="020F0502020204030204" pitchFamily="34" charset="0"/>
              <a:cs typeface="Arial" panose="020B0604020202020204" pitchFamily="34" charset="0"/>
            </a:endParaRPr>
          </a:p>
          <a:p>
            <a:pPr>
              <a:lnSpc>
                <a:spcPct val="100000"/>
              </a:lnSpc>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266550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73AAA-ECED-0405-0A81-146FA29A5FE7}"/>
              </a:ext>
            </a:extLst>
          </p:cNvPr>
          <p:cNvSpPr>
            <a:spLocks noGrp="1"/>
          </p:cNvSpPr>
          <p:nvPr>
            <p:ph type="title"/>
          </p:nvPr>
        </p:nvSpPr>
        <p:spPr>
          <a:xfrm>
            <a:off x="0" y="0"/>
            <a:ext cx="12192000" cy="1325563"/>
          </a:xfrm>
        </p:spPr>
        <p:txBody>
          <a:bodyPr>
            <a:normAutofit/>
          </a:bodyPr>
          <a:lstStyle/>
          <a:p>
            <a:pPr algn="ctr"/>
            <a:r>
              <a:rPr lang="en-US" sz="3600" b="1" u="sng" dirty="0">
                <a:effectLst/>
                <a:latin typeface="Arial" panose="020B0604020202020204" pitchFamily="34" charset="0"/>
                <a:ea typeface="Times New Roman" panose="02020603050405020304" pitchFamily="18" charset="0"/>
                <a:cs typeface="Arial" panose="020B0604020202020204" pitchFamily="34" charset="0"/>
              </a:rPr>
              <a:t>Courtney Burton Frontiers of Medicine Lecture Fund</a:t>
            </a:r>
            <a:endParaRPr lang="en-US" sz="3600" u="sng"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582230E4-58C5-327E-2966-6CE6CB3AC562}"/>
              </a:ext>
            </a:extLst>
          </p:cNvPr>
          <p:cNvSpPr>
            <a:spLocks noGrp="1"/>
          </p:cNvSpPr>
          <p:nvPr>
            <p:ph idx="1"/>
          </p:nvPr>
        </p:nvSpPr>
        <p:spPr>
          <a:xfrm>
            <a:off x="391886" y="1133062"/>
            <a:ext cx="11375571" cy="5724938"/>
          </a:xfrm>
        </p:spPr>
        <p:txBody>
          <a:bodyPr>
            <a:normAutofit/>
          </a:bodyPr>
          <a:lstStyle/>
          <a:p>
            <a:pPr marL="0" marR="0" indent="0">
              <a:lnSpc>
                <a:spcPct val="100000"/>
              </a:lnSpc>
              <a:spcBef>
                <a:spcPts val="0"/>
              </a:spcBef>
              <a:spcAft>
                <a:spcPts val="800"/>
              </a:spcAft>
              <a:buNone/>
            </a:pPr>
            <a:r>
              <a:rPr lang="en-US" sz="1800" dirty="0">
                <a:solidFill>
                  <a:srgbClr val="222222"/>
                </a:solidFill>
                <a:effectLst/>
                <a:latin typeface="Arial" panose="020B0604020202020204" pitchFamily="34" charset="0"/>
                <a:ea typeface="Times New Roman" panose="02020603050405020304" pitchFamily="18" charset="0"/>
                <a:cs typeface="Arial" panose="020B0604020202020204" pitchFamily="34" charset="0"/>
              </a:rPr>
              <a:t>Support an annual lecture from “an outstanding individual who has achieved or been involved in the achievement of a significant advance in medicine or a closely related field”</a:t>
            </a:r>
          </a:p>
          <a:p>
            <a:pPr marL="0" marR="0" indent="0">
              <a:lnSpc>
                <a:spcPct val="100000"/>
              </a:lnSpc>
              <a:spcBef>
                <a:spcPts val="0"/>
              </a:spcBef>
              <a:spcAft>
                <a:spcPts val="800"/>
              </a:spcAft>
              <a:buNone/>
            </a:pPr>
            <a:endParaRPr lang="en-US" sz="1800" dirty="0">
              <a:effectLst/>
              <a:latin typeface="Arial" panose="020B0604020202020204" pitchFamily="34" charset="0"/>
              <a:ea typeface="Calibri" panose="020F0502020204030204" pitchFamily="34" charset="0"/>
              <a:cs typeface="Arial" panose="020B0604020202020204" pitchFamily="34" charset="0"/>
            </a:endParaRPr>
          </a:p>
          <a:p>
            <a:pPr marL="0" marR="0" indent="0">
              <a:lnSpc>
                <a:spcPct val="100000"/>
              </a:lnSpc>
              <a:spcBef>
                <a:spcPts val="0"/>
              </a:spcBef>
              <a:spcAft>
                <a:spcPts val="800"/>
              </a:spcAft>
              <a:buNone/>
            </a:pPr>
            <a:r>
              <a:rPr lang="en-US" sz="1800" u="sng" dirty="0">
                <a:effectLst/>
                <a:latin typeface="Arial" panose="020B0604020202020204" pitchFamily="34" charset="0"/>
                <a:ea typeface="Times New Roman" panose="02020603050405020304" pitchFamily="18" charset="0"/>
                <a:cs typeface="Arial" panose="020B0604020202020204" pitchFamily="34" charset="0"/>
              </a:rPr>
              <a:t>2025:</a:t>
            </a:r>
            <a:r>
              <a:rPr lang="en-US" sz="1800" dirty="0">
                <a:effectLst/>
                <a:latin typeface="Arial" panose="020B0604020202020204" pitchFamily="34" charset="0"/>
                <a:ea typeface="Times New Roman" panose="02020603050405020304" pitchFamily="18" charset="0"/>
                <a:cs typeface="Arial" panose="020B0604020202020204" pitchFamily="34" charset="0"/>
              </a:rPr>
              <a:t> The Burton funds will be used to support a lecture by Dr. Roy Parker, Department of Biochemistry from the University of Colorado Boulder, on April 23, 2025. Dr. Parker is a biochemist with expertise in cancer biology, cell signaling, gene expression and regulation, and innate immunity.</a:t>
            </a:r>
          </a:p>
          <a:p>
            <a:pPr marL="0" marR="0" indent="0">
              <a:lnSpc>
                <a:spcPct val="100000"/>
              </a:lnSpc>
              <a:spcBef>
                <a:spcPts val="0"/>
              </a:spcBef>
              <a:spcAft>
                <a:spcPts val="800"/>
              </a:spcAft>
              <a:buNone/>
            </a:pPr>
            <a:endParaRPr lang="en-US" sz="1800" dirty="0">
              <a:effectLst/>
              <a:latin typeface="Arial" panose="020B0604020202020204" pitchFamily="34" charset="0"/>
              <a:ea typeface="Calibri" panose="020F0502020204030204" pitchFamily="34" charset="0"/>
              <a:cs typeface="Arial" panose="020B0604020202020204" pitchFamily="34" charset="0"/>
            </a:endParaRPr>
          </a:p>
          <a:p>
            <a:pPr marL="0" marR="0" indent="0">
              <a:lnSpc>
                <a:spcPct val="100000"/>
              </a:lnSpc>
              <a:spcBef>
                <a:spcPts val="0"/>
              </a:spcBef>
              <a:spcAft>
                <a:spcPts val="800"/>
              </a:spcAft>
              <a:buNone/>
            </a:pPr>
            <a:r>
              <a:rPr lang="en-US" sz="1800" u="sng" dirty="0">
                <a:effectLst/>
                <a:latin typeface="Arial" panose="020B0604020202020204" pitchFamily="34" charset="0"/>
                <a:ea typeface="Times New Roman" panose="02020603050405020304" pitchFamily="18" charset="0"/>
                <a:cs typeface="Arial" panose="020B0604020202020204" pitchFamily="34" charset="0"/>
              </a:rPr>
              <a:t>2023:</a:t>
            </a:r>
            <a:r>
              <a:rPr lang="en-US" sz="1800" dirty="0">
                <a:effectLst/>
                <a:latin typeface="Arial" panose="020B0604020202020204" pitchFamily="34" charset="0"/>
                <a:ea typeface="Times New Roman" panose="02020603050405020304" pitchFamily="18" charset="0"/>
                <a:cs typeface="Arial" panose="020B0604020202020204" pitchFamily="34" charset="0"/>
              </a:rPr>
              <a:t> 20</a:t>
            </a:r>
            <a:r>
              <a:rPr lang="en-US" sz="1800" baseline="30000" dirty="0">
                <a:effectLst/>
                <a:latin typeface="Arial" panose="020B0604020202020204" pitchFamily="34" charset="0"/>
                <a:ea typeface="Times New Roman" panose="02020603050405020304" pitchFamily="18" charset="0"/>
                <a:cs typeface="Arial" panose="020B0604020202020204" pitchFamily="34" charset="0"/>
              </a:rPr>
              <a:t>th</a:t>
            </a:r>
            <a:r>
              <a:rPr lang="en-US" sz="1800" dirty="0">
                <a:effectLst/>
                <a:latin typeface="Arial" panose="020B0604020202020204" pitchFamily="34" charset="0"/>
                <a:ea typeface="Times New Roman" panose="02020603050405020304" pitchFamily="18" charset="0"/>
                <a:cs typeface="Arial" panose="020B0604020202020204" pitchFamily="34" charset="0"/>
              </a:rPr>
              <a:t> anniversary of the sequencing of the human genome in the fall of 2023. The symposium will be jointly hosted by CWRU and the Cleveland Museum of Natural History.</a:t>
            </a:r>
          </a:p>
          <a:p>
            <a:pPr lvl="2">
              <a:lnSpc>
                <a:spcPct val="100000"/>
              </a:lnSpc>
              <a:spcBef>
                <a:spcPts val="0"/>
              </a:spcBef>
              <a:spcAft>
                <a:spcPts val="800"/>
              </a:spcAft>
            </a:pPr>
            <a:r>
              <a:rPr lang="en-US" sz="1700" dirty="0">
                <a:effectLst/>
                <a:latin typeface="Arial" panose="020B0604020202020204" pitchFamily="34" charset="0"/>
                <a:ea typeface="Times New Roman" panose="02020603050405020304" pitchFamily="18" charset="0"/>
                <a:cs typeface="Arial" panose="020B0604020202020204" pitchFamily="34" charset="0"/>
              </a:rPr>
              <a:t>Sarah </a:t>
            </a:r>
            <a:r>
              <a:rPr lang="en-US" sz="1700" dirty="0" err="1">
                <a:effectLst/>
                <a:latin typeface="Arial" panose="020B0604020202020204" pitchFamily="34" charset="0"/>
                <a:ea typeface="Times New Roman" panose="02020603050405020304" pitchFamily="18" charset="0"/>
                <a:cs typeface="Arial" panose="020B0604020202020204" pitchFamily="34" charset="0"/>
              </a:rPr>
              <a:t>Tishkoff</a:t>
            </a:r>
            <a:r>
              <a:rPr lang="en-US" sz="1700" dirty="0">
                <a:latin typeface="Arial" panose="020B0604020202020204" pitchFamily="34" charset="0"/>
                <a:ea typeface="Times New Roman" panose="02020603050405020304" pitchFamily="18" charset="0"/>
                <a:cs typeface="Arial" panose="020B0604020202020204" pitchFamily="34" charset="0"/>
              </a:rPr>
              <a:t> (</a:t>
            </a:r>
            <a:r>
              <a:rPr lang="en-US" sz="1700" dirty="0">
                <a:effectLst/>
                <a:latin typeface="Arial" panose="020B0604020202020204" pitchFamily="34" charset="0"/>
                <a:ea typeface="Times New Roman" panose="02020603050405020304" pitchFamily="18" charset="0"/>
                <a:cs typeface="Arial" panose="020B0604020202020204" pitchFamily="34" charset="0"/>
              </a:rPr>
              <a:t>UPENN)</a:t>
            </a:r>
          </a:p>
          <a:p>
            <a:pPr lvl="2">
              <a:lnSpc>
                <a:spcPct val="100000"/>
              </a:lnSpc>
              <a:spcBef>
                <a:spcPts val="0"/>
              </a:spcBef>
              <a:spcAft>
                <a:spcPts val="800"/>
              </a:spcAft>
            </a:pPr>
            <a:r>
              <a:rPr lang="en-US" sz="1700" dirty="0">
                <a:effectLst/>
                <a:latin typeface="Arial" panose="020B0604020202020204" pitchFamily="34" charset="0"/>
                <a:ea typeface="Times New Roman" panose="02020603050405020304" pitchFamily="18" charset="0"/>
                <a:cs typeface="Arial" panose="020B0604020202020204" pitchFamily="34" charset="0"/>
              </a:rPr>
              <a:t>Heidi Rehm</a:t>
            </a:r>
            <a:r>
              <a:rPr lang="en-US" sz="1700" dirty="0">
                <a:latin typeface="Arial" panose="020B0604020202020204" pitchFamily="34" charset="0"/>
                <a:ea typeface="Times New Roman" panose="02020603050405020304" pitchFamily="18" charset="0"/>
                <a:cs typeface="Arial" panose="020B0604020202020204" pitchFamily="34" charset="0"/>
              </a:rPr>
              <a:t> (</a:t>
            </a:r>
            <a:r>
              <a:rPr lang="en-US" sz="1700" dirty="0">
                <a:effectLst/>
                <a:latin typeface="Arial" panose="020B0604020202020204" pitchFamily="34" charset="0"/>
                <a:ea typeface="Times New Roman" panose="02020603050405020304" pitchFamily="18" charset="0"/>
                <a:cs typeface="Arial" panose="020B0604020202020204" pitchFamily="34" charset="0"/>
              </a:rPr>
              <a:t>Broad) </a:t>
            </a:r>
          </a:p>
          <a:p>
            <a:pPr lvl="2">
              <a:lnSpc>
                <a:spcPct val="100000"/>
              </a:lnSpc>
              <a:spcBef>
                <a:spcPts val="0"/>
              </a:spcBef>
              <a:spcAft>
                <a:spcPts val="800"/>
              </a:spcAft>
            </a:pPr>
            <a:r>
              <a:rPr lang="en-US" sz="1700" dirty="0">
                <a:effectLst/>
                <a:latin typeface="Arial" panose="020B0604020202020204" pitchFamily="34" charset="0"/>
                <a:ea typeface="Times New Roman" panose="02020603050405020304" pitchFamily="18" charset="0"/>
                <a:cs typeface="Arial" panose="020B0604020202020204" pitchFamily="34" charset="0"/>
              </a:rPr>
              <a:t>David Goldstein (</a:t>
            </a:r>
            <a:r>
              <a:rPr lang="en-US" sz="1700" dirty="0" err="1">
                <a:effectLst/>
                <a:latin typeface="Arial" panose="020B0604020202020204" pitchFamily="34" charset="0"/>
                <a:ea typeface="Times New Roman" panose="02020603050405020304" pitchFamily="18" charset="0"/>
                <a:cs typeface="Arial" panose="020B0604020202020204" pitchFamily="34" charset="0"/>
              </a:rPr>
              <a:t>Actio</a:t>
            </a:r>
            <a:r>
              <a:rPr lang="en-US" sz="1700" dirty="0">
                <a:effectLst/>
                <a:latin typeface="Arial" panose="020B0604020202020204" pitchFamily="34" charset="0"/>
                <a:ea typeface="Times New Roman" panose="02020603050405020304" pitchFamily="18" charset="0"/>
                <a:cs typeface="Arial" panose="020B0604020202020204" pitchFamily="34" charset="0"/>
              </a:rPr>
              <a:t> Biosciences)</a:t>
            </a:r>
          </a:p>
          <a:p>
            <a:pPr marL="0" marR="0" indent="0">
              <a:lnSpc>
                <a:spcPct val="100000"/>
              </a:lnSpc>
              <a:spcBef>
                <a:spcPts val="0"/>
              </a:spcBef>
              <a:spcAft>
                <a:spcPts val="800"/>
              </a:spcAft>
              <a:buNone/>
            </a:pPr>
            <a:endParaRPr lang="en-US" sz="18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5745854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B60813-0C16-8038-DA17-32310AAFA840}"/>
              </a:ext>
            </a:extLst>
          </p:cNvPr>
          <p:cNvSpPr>
            <a:spLocks noGrp="1"/>
          </p:cNvSpPr>
          <p:nvPr>
            <p:ph type="title"/>
          </p:nvPr>
        </p:nvSpPr>
        <p:spPr/>
        <p:txBody>
          <a:bodyPr/>
          <a:lstStyle/>
          <a:p>
            <a:r>
              <a:rPr lang="en-US" dirty="0"/>
              <a:t>Additional Items of Interest</a:t>
            </a:r>
          </a:p>
        </p:txBody>
      </p:sp>
      <p:sp>
        <p:nvSpPr>
          <p:cNvPr id="3" name="Content Placeholder 2">
            <a:extLst>
              <a:ext uri="{FF2B5EF4-FFF2-40B4-BE49-F238E27FC236}">
                <a16:creationId xmlns:a16="http://schemas.microsoft.com/office/drawing/2014/main" id="{669F1105-C69B-4F60-4F6A-3BFD073C5351}"/>
              </a:ext>
            </a:extLst>
          </p:cNvPr>
          <p:cNvSpPr>
            <a:spLocks noGrp="1"/>
          </p:cNvSpPr>
          <p:nvPr>
            <p:ph idx="1"/>
          </p:nvPr>
        </p:nvSpPr>
        <p:spPr/>
        <p:txBody>
          <a:bodyPr>
            <a:normAutofit fontScale="92500" lnSpcReduction="20000"/>
          </a:bodyPr>
          <a:lstStyle/>
          <a:p>
            <a:r>
              <a:rPr lang="en-US" dirty="0"/>
              <a:t>Speaker awards</a:t>
            </a:r>
          </a:p>
          <a:p>
            <a:pPr lvl="1">
              <a:buFontTx/>
              <a:buChar char="-"/>
            </a:pPr>
            <a:r>
              <a:rPr lang="en-US" dirty="0"/>
              <a:t>Provide speakers with an award (</a:t>
            </a:r>
            <a:r>
              <a:rPr lang="en-US" i="1" dirty="0"/>
              <a:t>i.e.</a:t>
            </a:r>
            <a:r>
              <a:rPr lang="en-US" dirty="0"/>
              <a:t> plaque, glass award, </a:t>
            </a:r>
            <a:r>
              <a:rPr lang="en-US" dirty="0" err="1"/>
              <a:t>etc</a:t>
            </a:r>
            <a:r>
              <a:rPr lang="en-US" dirty="0"/>
              <a:t>)</a:t>
            </a:r>
          </a:p>
          <a:p>
            <a:pPr lvl="1">
              <a:buFontTx/>
              <a:buChar char="-"/>
            </a:pPr>
            <a:endParaRPr lang="en-US" dirty="0"/>
          </a:p>
          <a:p>
            <a:r>
              <a:rPr lang="en-US" dirty="0"/>
              <a:t>Develop a webpage for each lectureship</a:t>
            </a:r>
          </a:p>
          <a:p>
            <a:pPr lvl="1">
              <a:buFontTx/>
              <a:buChar char="-"/>
            </a:pPr>
            <a:r>
              <a:rPr lang="en-US" dirty="0"/>
              <a:t>Briefly describe each lectureship</a:t>
            </a:r>
          </a:p>
          <a:p>
            <a:pPr lvl="1">
              <a:buFontTx/>
              <a:buChar char="-"/>
            </a:pPr>
            <a:r>
              <a:rPr lang="en-US" dirty="0"/>
              <a:t>List previous speakers</a:t>
            </a:r>
          </a:p>
          <a:p>
            <a:pPr lvl="1">
              <a:buFontTx/>
              <a:buChar char="-"/>
            </a:pPr>
            <a:r>
              <a:rPr lang="en-US" dirty="0"/>
              <a:t>This will assist inviting future speakers as a weblink could be provided in the invitation</a:t>
            </a:r>
          </a:p>
          <a:p>
            <a:pPr lvl="1">
              <a:buFontTx/>
              <a:buChar char="-"/>
            </a:pPr>
            <a:r>
              <a:rPr lang="en-US" dirty="0"/>
              <a:t>Develop a </a:t>
            </a:r>
            <a:r>
              <a:rPr lang="en-US" dirty="0" err="1"/>
              <a:t>Linkedin</a:t>
            </a:r>
            <a:r>
              <a:rPr lang="en-US" dirty="0"/>
              <a:t> page for each lectureship</a:t>
            </a:r>
          </a:p>
          <a:p>
            <a:endParaRPr lang="en-US" dirty="0"/>
          </a:p>
          <a:p>
            <a:r>
              <a:rPr lang="en-US" dirty="0"/>
              <a:t>Continue to develop partnerships with area organizations for lecture panels, </a:t>
            </a:r>
            <a:r>
              <a:rPr lang="en-US" i="1" dirty="0"/>
              <a:t>i.e.</a:t>
            </a:r>
            <a:r>
              <a:rPr lang="en-US" dirty="0"/>
              <a:t> similar to the Museum of Natural History collaboration with the 20th anniversary of human genome</a:t>
            </a:r>
          </a:p>
          <a:p>
            <a:pPr lvl="1">
              <a:buFontTx/>
              <a:buChar char="-"/>
            </a:pPr>
            <a:endParaRPr lang="en-US" dirty="0"/>
          </a:p>
        </p:txBody>
      </p:sp>
    </p:spTree>
    <p:extLst>
      <p:ext uri="{BB962C8B-B14F-4D97-AF65-F5344CB8AC3E}">
        <p14:creationId xmlns:p14="http://schemas.microsoft.com/office/powerpoint/2010/main" val="23479293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1015</TotalTime>
  <Words>712</Words>
  <Application>Microsoft Macintosh PowerPoint</Application>
  <PresentationFormat>Widescreen</PresentationFormat>
  <Paragraphs>54</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School of Medicine Lecture Committee</vt:lpstr>
      <vt:lpstr>SOM Lecture Committee</vt:lpstr>
      <vt:lpstr>Louis A. Bloomfield Memorial Lecture</vt:lpstr>
      <vt:lpstr>H.M. Hanna Lecture Fund</vt:lpstr>
      <vt:lpstr>Courtney Burton Frontiers of Medicine Lecture Fund</vt:lpstr>
      <vt:lpstr>Additional Items of Interest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SOM Lecture Committee</dc:title>
  <dc:creator>David Buchner</dc:creator>
  <cp:lastModifiedBy>Fredrick Schumacher</cp:lastModifiedBy>
  <cp:revision>12</cp:revision>
  <dcterms:created xsi:type="dcterms:W3CDTF">2022-11-22T15:09:36Z</dcterms:created>
  <dcterms:modified xsi:type="dcterms:W3CDTF">2025-01-06T14:38:07Z</dcterms:modified>
</cp:coreProperties>
</file>