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 id="2147483676" r:id="rId5"/>
    <p:sldMasterId id="214748367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6858000" cx="12192000"/>
  <p:notesSz cx="6858000" cy="9144000"/>
  <p:embeddedFontLst>
    <p:embeddedFont>
      <p:font typeface="Arial Black"/>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D21D015-5342-4363-B921-815884A7C505}">
  <a:tblStyle styleId="{CD21D015-5342-4363-B921-815884A7C50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4D8938D-F1BB-4EFC-B69A-B26B5C3E414E}"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font" Target="fonts/ArialBlack-regular.fntdata"/><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slide" Target="slides/slide12.xml"/><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927db9f3b_2_83:notes"/>
          <p:cNvSpPr txBox="1"/>
          <p:nvPr>
            <p:ph idx="1" type="body"/>
          </p:nvPr>
        </p:nvSpPr>
        <p:spPr>
          <a:xfrm>
            <a:off x="685800" y="4343400"/>
            <a:ext cx="5486283" cy="411491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44" name="Google Shape;144;g2e927db9f3b_2_83:notes"/>
          <p:cNvSpPr/>
          <p:nvPr>
            <p:ph idx="2" type="sldImg"/>
          </p:nvPr>
        </p:nvSpPr>
        <p:spPr>
          <a:xfrm>
            <a:off x="397565" y="685488"/>
            <a:ext cx="6062870" cy="342914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76ec858aec_0_0: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sz="1400">
                <a:latin typeface="Times"/>
                <a:ea typeface="Times"/>
                <a:cs typeface="Times"/>
                <a:sym typeface="Times"/>
              </a:rPr>
              <a:t>‹#›</a:t>
            </a:fld>
            <a:endParaRPr sz="1400">
              <a:latin typeface="Times"/>
              <a:ea typeface="Times"/>
              <a:cs typeface="Times"/>
              <a:sym typeface="Times"/>
            </a:endParaRPr>
          </a:p>
        </p:txBody>
      </p:sp>
      <p:sp>
        <p:nvSpPr>
          <p:cNvPr id="327" name="Google Shape;327;g276ec858aec_0_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8" name="Google Shape;328;g276ec858aec_0_0: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rPr lang="en-US">
                <a:latin typeface="Times"/>
                <a:ea typeface="Times"/>
                <a:cs typeface="Times"/>
                <a:sym typeface="Times"/>
              </a:rPr>
              <a:t>Need National Averages for 2023</a:t>
            </a:r>
            <a:endParaRPr>
              <a:latin typeface="Times"/>
              <a:ea typeface="Times"/>
              <a:cs typeface="Times"/>
              <a:sym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76ec858aec_0_17: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sz="1400">
                <a:latin typeface="Times"/>
                <a:ea typeface="Times"/>
                <a:cs typeface="Times"/>
                <a:sym typeface="Times"/>
              </a:rPr>
              <a:t>‹#›</a:t>
            </a:fld>
            <a:endParaRPr sz="1400">
              <a:latin typeface="Times"/>
              <a:ea typeface="Times"/>
              <a:cs typeface="Times"/>
              <a:sym typeface="Times"/>
            </a:endParaRPr>
          </a:p>
        </p:txBody>
      </p:sp>
      <p:sp>
        <p:nvSpPr>
          <p:cNvPr id="344" name="Google Shape;344;g276ec858aec_0_17: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5" name="Google Shape;345;g276ec858aec_0_17: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latin typeface="Times"/>
              <a:ea typeface="Times"/>
              <a:cs typeface="Times"/>
              <a:sym typeface="Time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e927db9f3b_9_0: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sz="1400">
                <a:latin typeface="Times"/>
                <a:ea typeface="Times"/>
                <a:cs typeface="Times"/>
                <a:sym typeface="Times"/>
              </a:rPr>
              <a:t>‹#›</a:t>
            </a:fld>
            <a:endParaRPr sz="1400">
              <a:latin typeface="Times"/>
              <a:ea typeface="Times"/>
              <a:cs typeface="Times"/>
              <a:sym typeface="Times"/>
            </a:endParaRPr>
          </a:p>
        </p:txBody>
      </p:sp>
      <p:sp>
        <p:nvSpPr>
          <p:cNvPr id="354" name="Google Shape;354;g2e927db9f3b_9_0:notes"/>
          <p:cNvSpPr/>
          <p:nvPr>
            <p:ph idx="2" type="sldImg"/>
          </p:nvPr>
        </p:nvSpPr>
        <p:spPr>
          <a:xfrm>
            <a:off x="397565" y="685488"/>
            <a:ext cx="6062869"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5" name="Google Shape;355;g2e927db9f3b_9_0: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sz="1400">
              <a:latin typeface="Times"/>
              <a:ea typeface="Times"/>
              <a:cs typeface="Times"/>
              <a:sym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e927db9f3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2e927db9f3b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efcdc30cd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efcdc30c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1547d0e9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21547d0e95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e927db9f3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2e927db9f3b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e927db9f3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2e927db9f3b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e927db9f3b_4_12: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08" name="Google Shape;208;g2e927db9f3b_4_12:notes"/>
          <p:cNvSpPr/>
          <p:nvPr>
            <p:ph idx="2" type="sldImg"/>
          </p:nvPr>
        </p:nvSpPr>
        <p:spPr>
          <a:xfrm>
            <a:off x="397565" y="685488"/>
            <a:ext cx="60628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e927db9f3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e927db9f3b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e927db9f3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2e927db9f3b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1547d0e95e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21547d0e95e_0_2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37" name="Shape 3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bg>
      <p:bgPr>
        <a:blipFill>
          <a:blip r:embed="rId2">
            <a:alphaModFix/>
          </a:blip>
          <a:stretch>
            <a:fillRect/>
          </a:stretch>
        </a:blipFill>
      </p:bgPr>
    </p:bg>
    <p:spTree>
      <p:nvGrpSpPr>
        <p:cNvPr id="38" name="Shape 3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39" name="Shape 39"/>
        <p:cNvGrpSpPr/>
        <p:nvPr/>
      </p:nvGrpSpPr>
      <p:grpSpPr>
        <a:xfrm>
          <a:off x="0" y="0"/>
          <a:ext cx="0" cy="0"/>
          <a:chOff x="0" y="0"/>
          <a:chExt cx="0" cy="0"/>
        </a:xfrm>
      </p:grpSpPr>
      <p:sp>
        <p:nvSpPr>
          <p:cNvPr id="40" name="Google Shape;40;p13"/>
          <p:cNvSpPr txBox="1"/>
          <p:nvPr>
            <p:ph type="title"/>
          </p:nvPr>
        </p:nvSpPr>
        <p:spPr>
          <a:xfrm>
            <a:off x="4265084" y="476250"/>
            <a:ext cx="7380900" cy="8256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SzPts val="4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1" name="Google Shape;41;p13"/>
          <p:cNvSpPr txBox="1"/>
          <p:nvPr>
            <p:ph idx="1" type="body"/>
          </p:nvPr>
        </p:nvSpPr>
        <p:spPr>
          <a:xfrm>
            <a:off x="1134533" y="1638300"/>
            <a:ext cx="4927500" cy="4114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2" name="Google Shape;42;p13"/>
          <p:cNvSpPr txBox="1"/>
          <p:nvPr>
            <p:ph idx="2" type="body"/>
          </p:nvPr>
        </p:nvSpPr>
        <p:spPr>
          <a:xfrm>
            <a:off x="6265333" y="1638300"/>
            <a:ext cx="4927500" cy="4114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3" name="Google Shape;43;p13"/>
          <p:cNvSpPr txBox="1"/>
          <p:nvPr>
            <p:ph idx="12" type="sldNum"/>
          </p:nvPr>
        </p:nvSpPr>
        <p:spPr>
          <a:xfrm>
            <a:off x="8737600" y="6356350"/>
            <a:ext cx="28449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5"/>
          <p:cNvSpPr txBox="1"/>
          <p:nvPr>
            <p:ph idx="10" type="dt"/>
          </p:nvPr>
        </p:nvSpPr>
        <p:spPr>
          <a:xfrm>
            <a:off x="609600" y="6356350"/>
            <a:ext cx="284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 name="Google Shape;52;p15"/>
          <p:cNvSpPr txBox="1"/>
          <p:nvPr>
            <p:ph idx="11" type="ftr"/>
          </p:nvPr>
        </p:nvSpPr>
        <p:spPr>
          <a:xfrm>
            <a:off x="4165600" y="6356350"/>
            <a:ext cx="3860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 name="Google Shape;53;p15"/>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6" name="Google Shape;56;p16"/>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7" name="Google Shape;57;p16"/>
          <p:cNvSpPr txBox="1"/>
          <p:nvPr>
            <p:ph idx="10" type="dt"/>
          </p:nvPr>
        </p:nvSpPr>
        <p:spPr>
          <a:xfrm>
            <a:off x="609600" y="6356350"/>
            <a:ext cx="284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 name="Google Shape;58;p16"/>
          <p:cNvSpPr txBox="1"/>
          <p:nvPr>
            <p:ph idx="11" type="ftr"/>
          </p:nvPr>
        </p:nvSpPr>
        <p:spPr>
          <a:xfrm>
            <a:off x="4165600" y="6356350"/>
            <a:ext cx="3860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16"/>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7"/>
          <p:cNvSpPr txBox="1"/>
          <p:nvPr>
            <p:ph type="ctrTitle"/>
          </p:nvPr>
        </p:nvSpPr>
        <p:spPr>
          <a:xfrm>
            <a:off x="914400" y="2130425"/>
            <a:ext cx="10363200" cy="1470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2" name="Google Shape;62;p17"/>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63" name="Google Shape;63;p17"/>
          <p:cNvSpPr txBox="1"/>
          <p:nvPr>
            <p:ph idx="10" type="dt"/>
          </p:nvPr>
        </p:nvSpPr>
        <p:spPr>
          <a:xfrm>
            <a:off x="609600" y="6356350"/>
            <a:ext cx="284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p17"/>
          <p:cNvSpPr txBox="1"/>
          <p:nvPr>
            <p:ph idx="11" type="ftr"/>
          </p:nvPr>
        </p:nvSpPr>
        <p:spPr>
          <a:xfrm>
            <a:off x="4165600" y="6356350"/>
            <a:ext cx="3860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5" name="Google Shape;65;p17"/>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66" name="Shape 66"/>
        <p:cNvGrpSpPr/>
        <p:nvPr/>
      </p:nvGrpSpPr>
      <p:grpSpPr>
        <a:xfrm>
          <a:off x="0" y="0"/>
          <a:ext cx="0" cy="0"/>
          <a:chOff x="0" y="0"/>
          <a:chExt cx="0" cy="0"/>
        </a:xfrm>
      </p:grpSpPr>
      <p:sp>
        <p:nvSpPr>
          <p:cNvPr id="67" name="Google Shape;67;p18"/>
          <p:cNvSpPr txBox="1"/>
          <p:nvPr>
            <p:ph type="title"/>
          </p:nvPr>
        </p:nvSpPr>
        <p:spPr>
          <a:xfrm>
            <a:off x="4265084" y="476250"/>
            <a:ext cx="7380800" cy="8256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8" name="Google Shape;68;p18"/>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69" name="Shape 69"/>
        <p:cNvGrpSpPr/>
        <p:nvPr/>
      </p:nvGrpSpPr>
      <p:grpSpPr>
        <a:xfrm>
          <a:off x="0" y="0"/>
          <a:ext cx="0" cy="0"/>
          <a:chOff x="0" y="0"/>
          <a:chExt cx="0" cy="0"/>
        </a:xfrm>
      </p:grpSpPr>
      <p:sp>
        <p:nvSpPr>
          <p:cNvPr id="70" name="Google Shape;70;p19"/>
          <p:cNvSpPr txBox="1"/>
          <p:nvPr>
            <p:ph type="title"/>
          </p:nvPr>
        </p:nvSpPr>
        <p:spPr>
          <a:xfrm>
            <a:off x="4265084" y="476250"/>
            <a:ext cx="7380800" cy="8256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1" name="Google Shape;71;p19"/>
          <p:cNvSpPr txBox="1"/>
          <p:nvPr>
            <p:ph idx="1" type="body"/>
          </p:nvPr>
        </p:nvSpPr>
        <p:spPr>
          <a:xfrm>
            <a:off x="1134533" y="1638300"/>
            <a:ext cx="4927600" cy="4114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2" name="Google Shape;72;p19"/>
          <p:cNvSpPr txBox="1"/>
          <p:nvPr>
            <p:ph idx="2" type="body"/>
          </p:nvPr>
        </p:nvSpPr>
        <p:spPr>
          <a:xfrm>
            <a:off x="6265333" y="1638300"/>
            <a:ext cx="4927600" cy="4114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3" name="Google Shape;73;p19"/>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4" name="Shape 74"/>
        <p:cNvGrpSpPr/>
        <p:nvPr/>
      </p:nvGrpSpPr>
      <p:grpSpPr>
        <a:xfrm>
          <a:off x="0" y="0"/>
          <a:ext cx="0" cy="0"/>
          <a:chOff x="0" y="0"/>
          <a:chExt cx="0" cy="0"/>
        </a:xfrm>
      </p:grpSpPr>
      <p:sp>
        <p:nvSpPr>
          <p:cNvPr id="75" name="Google Shape;75;p20"/>
          <p:cNvSpPr txBox="1"/>
          <p:nvPr>
            <p:ph type="title"/>
          </p:nvPr>
        </p:nvSpPr>
        <p:spPr>
          <a:xfrm>
            <a:off x="963084" y="4406900"/>
            <a:ext cx="10363200" cy="13620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b="1" sz="4000" cap="none"/>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6" name="Google Shape;76;p20"/>
          <p:cNvSpPr txBox="1"/>
          <p:nvPr>
            <p:ph idx="1" type="body"/>
          </p:nvPr>
        </p:nvSpPr>
        <p:spPr>
          <a:xfrm>
            <a:off x="963084" y="2906713"/>
            <a:ext cx="10363200" cy="1500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77" name="Google Shape;77;p20"/>
          <p:cNvSpPr txBox="1"/>
          <p:nvPr>
            <p:ph idx="10" type="dt"/>
          </p:nvPr>
        </p:nvSpPr>
        <p:spPr>
          <a:xfrm>
            <a:off x="609600" y="6356350"/>
            <a:ext cx="284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8" name="Google Shape;78;p20"/>
          <p:cNvSpPr txBox="1"/>
          <p:nvPr>
            <p:ph idx="11" type="ftr"/>
          </p:nvPr>
        </p:nvSpPr>
        <p:spPr>
          <a:xfrm>
            <a:off x="4165600" y="6356350"/>
            <a:ext cx="3860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9" name="Google Shape;79;p20"/>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0" name="Shape 80"/>
        <p:cNvGrpSpPr/>
        <p:nvPr/>
      </p:nvGrpSpPr>
      <p:grpSpPr>
        <a:xfrm>
          <a:off x="0" y="0"/>
          <a:ext cx="0" cy="0"/>
          <a:chOff x="0" y="0"/>
          <a:chExt cx="0" cy="0"/>
        </a:xfrm>
      </p:grpSpPr>
      <p:sp>
        <p:nvSpPr>
          <p:cNvPr id="81" name="Google Shape;81;p2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2" name="Google Shape;82;p21"/>
          <p:cNvSpPr txBox="1"/>
          <p:nvPr>
            <p:ph idx="1" type="body"/>
          </p:nvPr>
        </p:nvSpPr>
        <p:spPr>
          <a:xfrm>
            <a:off x="609600" y="1600200"/>
            <a:ext cx="53848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83" name="Google Shape;83;p21"/>
          <p:cNvSpPr txBox="1"/>
          <p:nvPr>
            <p:ph idx="2" type="body"/>
          </p:nvPr>
        </p:nvSpPr>
        <p:spPr>
          <a:xfrm>
            <a:off x="6197600" y="1600200"/>
            <a:ext cx="53848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84" name="Google Shape;84;p21"/>
          <p:cNvSpPr txBox="1"/>
          <p:nvPr>
            <p:ph idx="10" type="dt"/>
          </p:nvPr>
        </p:nvSpPr>
        <p:spPr>
          <a:xfrm>
            <a:off x="609600" y="6356350"/>
            <a:ext cx="284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5" name="Google Shape;85;p21"/>
          <p:cNvSpPr txBox="1"/>
          <p:nvPr>
            <p:ph idx="11" type="ftr"/>
          </p:nvPr>
        </p:nvSpPr>
        <p:spPr>
          <a:xfrm>
            <a:off x="4165600" y="6356350"/>
            <a:ext cx="3860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6" name="Google Shape;86;p21"/>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 name="Google Shape;1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7" name="Shape 87"/>
        <p:cNvGrpSpPr/>
        <p:nvPr/>
      </p:nvGrpSpPr>
      <p:grpSpPr>
        <a:xfrm>
          <a:off x="0" y="0"/>
          <a:ext cx="0" cy="0"/>
          <a:chOff x="0" y="0"/>
          <a:chExt cx="0" cy="0"/>
        </a:xfrm>
      </p:grpSpPr>
      <p:sp>
        <p:nvSpPr>
          <p:cNvPr id="88" name="Google Shape;88;p2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9" name="Google Shape;89;p22"/>
          <p:cNvSpPr txBox="1"/>
          <p:nvPr>
            <p:ph idx="1" type="body"/>
          </p:nvPr>
        </p:nvSpPr>
        <p:spPr>
          <a:xfrm>
            <a:off x="609600" y="1535113"/>
            <a:ext cx="53868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90" name="Google Shape;90;p22"/>
          <p:cNvSpPr txBox="1"/>
          <p:nvPr>
            <p:ph idx="2" type="body"/>
          </p:nvPr>
        </p:nvSpPr>
        <p:spPr>
          <a:xfrm>
            <a:off x="609600" y="2174875"/>
            <a:ext cx="53868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91" name="Google Shape;91;p22"/>
          <p:cNvSpPr txBox="1"/>
          <p:nvPr>
            <p:ph idx="3" type="body"/>
          </p:nvPr>
        </p:nvSpPr>
        <p:spPr>
          <a:xfrm>
            <a:off x="6193367" y="1535113"/>
            <a:ext cx="53892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92" name="Google Shape;92;p22"/>
          <p:cNvSpPr txBox="1"/>
          <p:nvPr>
            <p:ph idx="4" type="body"/>
          </p:nvPr>
        </p:nvSpPr>
        <p:spPr>
          <a:xfrm>
            <a:off x="6193367" y="2174875"/>
            <a:ext cx="53892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93" name="Google Shape;93;p22"/>
          <p:cNvSpPr txBox="1"/>
          <p:nvPr>
            <p:ph idx="10" type="dt"/>
          </p:nvPr>
        </p:nvSpPr>
        <p:spPr>
          <a:xfrm>
            <a:off x="609600" y="6356350"/>
            <a:ext cx="284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p22"/>
          <p:cNvSpPr txBox="1"/>
          <p:nvPr>
            <p:ph idx="11" type="ftr"/>
          </p:nvPr>
        </p:nvSpPr>
        <p:spPr>
          <a:xfrm>
            <a:off x="4165600" y="6356350"/>
            <a:ext cx="3860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5" name="Google Shape;95;p22"/>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2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98" name="Google Shape;98;p23"/>
          <p:cNvSpPr txBox="1"/>
          <p:nvPr>
            <p:ph idx="10" type="dt"/>
          </p:nvPr>
        </p:nvSpPr>
        <p:spPr>
          <a:xfrm>
            <a:off x="609600" y="6356350"/>
            <a:ext cx="284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23"/>
          <p:cNvSpPr txBox="1"/>
          <p:nvPr>
            <p:ph idx="11" type="ftr"/>
          </p:nvPr>
        </p:nvSpPr>
        <p:spPr>
          <a:xfrm>
            <a:off x="4165600" y="6356350"/>
            <a:ext cx="3860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p23"/>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1" name="Shape 101"/>
        <p:cNvGrpSpPr/>
        <p:nvPr/>
      </p:nvGrpSpPr>
      <p:grpSpPr>
        <a:xfrm>
          <a:off x="0" y="0"/>
          <a:ext cx="0" cy="0"/>
          <a:chOff x="0" y="0"/>
          <a:chExt cx="0" cy="0"/>
        </a:xfrm>
      </p:grpSpPr>
      <p:sp>
        <p:nvSpPr>
          <p:cNvPr id="102" name="Google Shape;102;p24"/>
          <p:cNvSpPr txBox="1"/>
          <p:nvPr>
            <p:ph type="title"/>
          </p:nvPr>
        </p:nvSpPr>
        <p:spPr>
          <a:xfrm>
            <a:off x="609600" y="273050"/>
            <a:ext cx="4011200" cy="11619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3" name="Google Shape;103;p24"/>
          <p:cNvSpPr txBox="1"/>
          <p:nvPr>
            <p:ph idx="1" type="body"/>
          </p:nvPr>
        </p:nvSpPr>
        <p:spPr>
          <a:xfrm>
            <a:off x="4766733" y="273050"/>
            <a:ext cx="6815600" cy="58530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104" name="Google Shape;104;p24"/>
          <p:cNvSpPr txBox="1"/>
          <p:nvPr>
            <p:ph idx="2" type="body"/>
          </p:nvPr>
        </p:nvSpPr>
        <p:spPr>
          <a:xfrm>
            <a:off x="609600" y="1435100"/>
            <a:ext cx="4011200" cy="46911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05" name="Google Shape;105;p24"/>
          <p:cNvSpPr txBox="1"/>
          <p:nvPr>
            <p:ph idx="10" type="dt"/>
          </p:nvPr>
        </p:nvSpPr>
        <p:spPr>
          <a:xfrm>
            <a:off x="609600" y="6356350"/>
            <a:ext cx="284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p24"/>
          <p:cNvSpPr txBox="1"/>
          <p:nvPr>
            <p:ph idx="11" type="ftr"/>
          </p:nvPr>
        </p:nvSpPr>
        <p:spPr>
          <a:xfrm>
            <a:off x="4165600" y="6356350"/>
            <a:ext cx="3860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p24"/>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8" name="Shape 108"/>
        <p:cNvGrpSpPr/>
        <p:nvPr/>
      </p:nvGrpSpPr>
      <p:grpSpPr>
        <a:xfrm>
          <a:off x="0" y="0"/>
          <a:ext cx="0" cy="0"/>
          <a:chOff x="0" y="0"/>
          <a:chExt cx="0" cy="0"/>
        </a:xfrm>
      </p:grpSpPr>
      <p:sp>
        <p:nvSpPr>
          <p:cNvPr id="109" name="Google Shape;109;p25"/>
          <p:cNvSpPr txBox="1"/>
          <p:nvPr>
            <p:ph type="title"/>
          </p:nvPr>
        </p:nvSpPr>
        <p:spPr>
          <a:xfrm>
            <a:off x="2389717" y="4800600"/>
            <a:ext cx="7315200" cy="566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0" name="Google Shape;110;p25"/>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1" name="Google Shape;111;p25"/>
          <p:cNvSpPr txBox="1"/>
          <p:nvPr>
            <p:ph idx="1" type="body"/>
          </p:nvPr>
        </p:nvSpPr>
        <p:spPr>
          <a:xfrm>
            <a:off x="2389717" y="5367338"/>
            <a:ext cx="7315200" cy="8049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12" name="Google Shape;112;p25"/>
          <p:cNvSpPr txBox="1"/>
          <p:nvPr>
            <p:ph idx="10" type="dt"/>
          </p:nvPr>
        </p:nvSpPr>
        <p:spPr>
          <a:xfrm>
            <a:off x="609600" y="6356350"/>
            <a:ext cx="284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p25"/>
          <p:cNvSpPr txBox="1"/>
          <p:nvPr>
            <p:ph idx="11" type="ftr"/>
          </p:nvPr>
        </p:nvSpPr>
        <p:spPr>
          <a:xfrm>
            <a:off x="4165600" y="6356350"/>
            <a:ext cx="3860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4" name="Google Shape;114;p25"/>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5" name="Shape 115"/>
        <p:cNvGrpSpPr/>
        <p:nvPr/>
      </p:nvGrpSpPr>
      <p:grpSpPr>
        <a:xfrm>
          <a:off x="0" y="0"/>
          <a:ext cx="0" cy="0"/>
          <a:chOff x="0" y="0"/>
          <a:chExt cx="0" cy="0"/>
        </a:xfrm>
      </p:grpSpPr>
      <p:sp>
        <p:nvSpPr>
          <p:cNvPr id="116" name="Google Shape;116;p2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7" name="Google Shape;117;p26"/>
          <p:cNvSpPr txBox="1"/>
          <p:nvPr>
            <p:ph idx="1" type="body"/>
          </p:nvPr>
        </p:nvSpPr>
        <p:spPr>
          <a:xfrm rot="5400000">
            <a:off x="3832950" y="-1623150"/>
            <a:ext cx="4526100" cy="10972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8" name="Google Shape;118;p26"/>
          <p:cNvSpPr txBox="1"/>
          <p:nvPr>
            <p:ph idx="10" type="dt"/>
          </p:nvPr>
        </p:nvSpPr>
        <p:spPr>
          <a:xfrm>
            <a:off x="609600" y="6356350"/>
            <a:ext cx="284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 name="Google Shape;119;p26"/>
          <p:cNvSpPr txBox="1"/>
          <p:nvPr>
            <p:ph idx="11" type="ftr"/>
          </p:nvPr>
        </p:nvSpPr>
        <p:spPr>
          <a:xfrm>
            <a:off x="4165600" y="6356350"/>
            <a:ext cx="3860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 name="Google Shape;120;p26"/>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1" name="Shape 121"/>
        <p:cNvGrpSpPr/>
        <p:nvPr/>
      </p:nvGrpSpPr>
      <p:grpSpPr>
        <a:xfrm>
          <a:off x="0" y="0"/>
          <a:ext cx="0" cy="0"/>
          <a:chOff x="0" y="0"/>
          <a:chExt cx="0" cy="0"/>
        </a:xfrm>
      </p:grpSpPr>
      <p:sp>
        <p:nvSpPr>
          <p:cNvPr id="122" name="Google Shape;122;p27"/>
          <p:cNvSpPr txBox="1"/>
          <p:nvPr>
            <p:ph type="title"/>
          </p:nvPr>
        </p:nvSpPr>
        <p:spPr>
          <a:xfrm rot="5400000">
            <a:off x="7285050" y="1828788"/>
            <a:ext cx="5851500" cy="2743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3" name="Google Shape;123;p27"/>
          <p:cNvSpPr txBox="1"/>
          <p:nvPr>
            <p:ph idx="1" type="body"/>
          </p:nvPr>
        </p:nvSpPr>
        <p:spPr>
          <a:xfrm rot="5400000">
            <a:off x="1697050" y="-812812"/>
            <a:ext cx="5851500" cy="80264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4" name="Google Shape;124;p27"/>
          <p:cNvSpPr txBox="1"/>
          <p:nvPr>
            <p:ph idx="10" type="dt"/>
          </p:nvPr>
        </p:nvSpPr>
        <p:spPr>
          <a:xfrm>
            <a:off x="609600" y="6356350"/>
            <a:ext cx="284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5" name="Google Shape;125;p27"/>
          <p:cNvSpPr txBox="1"/>
          <p:nvPr>
            <p:ph idx="11" type="ftr"/>
          </p:nvPr>
        </p:nvSpPr>
        <p:spPr>
          <a:xfrm>
            <a:off x="4165600" y="6356350"/>
            <a:ext cx="3860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6" name="Google Shape;126;p27"/>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3" name="Shape 133"/>
        <p:cNvGrpSpPr/>
        <p:nvPr/>
      </p:nvGrpSpPr>
      <p:grpSpPr>
        <a:xfrm>
          <a:off x="0" y="0"/>
          <a:ext cx="0" cy="0"/>
          <a:chOff x="0" y="0"/>
          <a:chExt cx="0" cy="0"/>
        </a:xfrm>
      </p:grpSpPr>
      <p:sp>
        <p:nvSpPr>
          <p:cNvPr id="134" name="Google Shape;134;p29"/>
          <p:cNvSpPr txBox="1"/>
          <p:nvPr>
            <p:ph type="ctrTitle"/>
          </p:nvPr>
        </p:nvSpPr>
        <p:spPr>
          <a:xfrm>
            <a:off x="914400" y="2130425"/>
            <a:ext cx="10363200" cy="1470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35" name="Google Shape;135;p29"/>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136" name="Google Shape;136;p29"/>
          <p:cNvSpPr txBox="1"/>
          <p:nvPr>
            <p:ph idx="10" type="dt"/>
          </p:nvPr>
        </p:nvSpPr>
        <p:spPr>
          <a:xfrm>
            <a:off x="609600" y="6356350"/>
            <a:ext cx="28448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7" name="Google Shape;137;p29"/>
          <p:cNvSpPr txBox="1"/>
          <p:nvPr>
            <p:ph idx="11" type="ftr"/>
          </p:nvPr>
        </p:nvSpPr>
        <p:spPr>
          <a:xfrm>
            <a:off x="4165600" y="6356350"/>
            <a:ext cx="3860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8" name="Google Shape;138;p29"/>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39" name="Shape 139"/>
        <p:cNvGrpSpPr/>
        <p:nvPr/>
      </p:nvGrpSpPr>
      <p:grpSpPr>
        <a:xfrm>
          <a:off x="0" y="0"/>
          <a:ext cx="0" cy="0"/>
          <a:chOff x="0" y="0"/>
          <a:chExt cx="0" cy="0"/>
        </a:xfrm>
      </p:grpSpPr>
      <p:sp>
        <p:nvSpPr>
          <p:cNvPr id="140" name="Google Shape;140;p30"/>
          <p:cNvSpPr txBox="1"/>
          <p:nvPr>
            <p:ph type="title"/>
          </p:nvPr>
        </p:nvSpPr>
        <p:spPr>
          <a:xfrm>
            <a:off x="4265084" y="476250"/>
            <a:ext cx="7380900" cy="8256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41" name="Google Shape;141;p30"/>
          <p:cNvSpPr txBox="1"/>
          <p:nvPr>
            <p:ph idx="12" type="sldNum"/>
          </p:nvPr>
        </p:nvSpPr>
        <p:spPr>
          <a:xfrm>
            <a:off x="8737600" y="6356350"/>
            <a:ext cx="28449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 name="Google Shape;30;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9"/>
          <p:cNvSpPr txBox="1"/>
          <p:nvPr>
            <p:ph type="title"/>
          </p:nvPr>
        </p:nvSpPr>
        <p:spPr>
          <a:xfrm>
            <a:off x="2992172" y="457200"/>
            <a:ext cx="8869680" cy="53975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9"/>
          <p:cNvSpPr txBox="1"/>
          <p:nvPr>
            <p:ph idx="1" type="body"/>
          </p:nvPr>
        </p:nvSpPr>
        <p:spPr>
          <a:xfrm>
            <a:off x="2992172" y="1426464"/>
            <a:ext cx="8869680" cy="4434586"/>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10"/>
          <p:cNvSpPr txBox="1"/>
          <p:nvPr>
            <p:ph type="title"/>
          </p:nvPr>
        </p:nvSpPr>
        <p:spPr>
          <a:xfrm>
            <a:off x="398168" y="457200"/>
            <a:ext cx="9802368" cy="53975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0"/>
          <p:cNvSpPr txBox="1"/>
          <p:nvPr>
            <p:ph idx="1" type="body"/>
          </p:nvPr>
        </p:nvSpPr>
        <p:spPr>
          <a:xfrm>
            <a:off x="398168" y="1426464"/>
            <a:ext cx="9802368" cy="4434586"/>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8.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 name="Shape 44"/>
        <p:cNvGrpSpPr/>
        <p:nvPr/>
      </p:nvGrpSpPr>
      <p:grpSpPr>
        <a:xfrm>
          <a:off x="0" y="0"/>
          <a:ext cx="0" cy="0"/>
          <a:chOff x="0" y="0"/>
          <a:chExt cx="0" cy="0"/>
        </a:xfrm>
      </p:grpSpPr>
      <p:sp>
        <p:nvSpPr>
          <p:cNvPr id="45" name="Google Shape;45;p1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46" name="Google Shape;46;p14"/>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7" name="Google Shape;47;p14"/>
          <p:cNvSpPr txBox="1"/>
          <p:nvPr>
            <p:ph idx="10" type="dt"/>
          </p:nvPr>
        </p:nvSpPr>
        <p:spPr>
          <a:xfrm>
            <a:off x="609600" y="6356350"/>
            <a:ext cx="28448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8" name="Google Shape;48;p14"/>
          <p:cNvSpPr txBox="1"/>
          <p:nvPr>
            <p:ph idx="11" type="ftr"/>
          </p:nvPr>
        </p:nvSpPr>
        <p:spPr>
          <a:xfrm>
            <a:off x="4165600" y="6356350"/>
            <a:ext cx="3860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9" name="Google Shape;49;p14"/>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2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29" name="Google Shape;129;p28"/>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0" name="Google Shape;130;p28"/>
          <p:cNvSpPr txBox="1"/>
          <p:nvPr>
            <p:ph idx="10" type="dt"/>
          </p:nvPr>
        </p:nvSpPr>
        <p:spPr>
          <a:xfrm>
            <a:off x="609600" y="6356350"/>
            <a:ext cx="28448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1" name="Google Shape;131;p28"/>
          <p:cNvSpPr txBox="1"/>
          <p:nvPr>
            <p:ph idx="11" type="ftr"/>
          </p:nvPr>
        </p:nvSpPr>
        <p:spPr>
          <a:xfrm>
            <a:off x="4165600" y="6356350"/>
            <a:ext cx="3860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2" name="Google Shape;132;p28"/>
          <p:cNvSpPr txBox="1"/>
          <p:nvPr>
            <p:ph idx="12" type="sldNum"/>
          </p:nvPr>
        </p:nvSpPr>
        <p:spPr>
          <a:xfrm>
            <a:off x="8737600" y="6356350"/>
            <a:ext cx="28448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7.jpg"/><Relationship Id="rId4"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25.png"/><Relationship Id="rId5" Type="http://schemas.openxmlformats.org/officeDocument/2006/relationships/image" Target="../media/image30.png"/><Relationship Id="rId6"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38.png"/><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8.jpg"/><Relationship Id="rId4" Type="http://schemas.openxmlformats.org/officeDocument/2006/relationships/image" Target="../media/image34.jpg"/><Relationship Id="rId9" Type="http://schemas.openxmlformats.org/officeDocument/2006/relationships/image" Target="../media/image35.png"/><Relationship Id="rId5" Type="http://schemas.openxmlformats.org/officeDocument/2006/relationships/image" Target="../media/image27.png"/><Relationship Id="rId6" Type="http://schemas.openxmlformats.org/officeDocument/2006/relationships/image" Target="../media/image33.png"/><Relationship Id="rId7" Type="http://schemas.openxmlformats.org/officeDocument/2006/relationships/image" Target="../media/image31.png"/><Relationship Id="rId8"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3.png"/><Relationship Id="rId4" Type="http://schemas.openxmlformats.org/officeDocument/2006/relationships/image" Target="../media/image17.jpg"/><Relationship Id="rId5" Type="http://schemas.openxmlformats.org/officeDocument/2006/relationships/image" Target="../media/image36.jpg"/><Relationship Id="rId6" Type="http://schemas.openxmlformats.org/officeDocument/2006/relationships/image" Target="../media/image39.jpg"/><Relationship Id="rId7" Type="http://schemas.openxmlformats.org/officeDocument/2006/relationships/image" Target="../media/image23.png"/><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9.png"/><Relationship Id="rId7"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0.jpg"/><Relationship Id="rId4" Type="http://schemas.openxmlformats.org/officeDocument/2006/relationships/image" Target="../media/image41.jp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pic>
        <p:nvPicPr>
          <p:cNvPr id="146" name="Google Shape;146;p31"/>
          <p:cNvPicPr preferRelativeResize="0"/>
          <p:nvPr/>
        </p:nvPicPr>
        <p:blipFill>
          <a:blip r:embed="rId3">
            <a:alphaModFix/>
          </a:blip>
          <a:stretch>
            <a:fillRect/>
          </a:stretch>
        </p:blipFill>
        <p:spPr>
          <a:xfrm>
            <a:off x="0" y="0"/>
            <a:ext cx="12191998" cy="5695948"/>
          </a:xfrm>
          <a:prstGeom prst="rect">
            <a:avLst/>
          </a:prstGeom>
          <a:noFill/>
          <a:ln>
            <a:noFill/>
          </a:ln>
        </p:spPr>
      </p:pic>
      <p:pic>
        <p:nvPicPr>
          <p:cNvPr id="147" name="Google Shape;147;p31"/>
          <p:cNvPicPr preferRelativeResize="0"/>
          <p:nvPr/>
        </p:nvPicPr>
        <p:blipFill rotWithShape="1">
          <a:blip r:embed="rId4">
            <a:alphaModFix/>
          </a:blip>
          <a:srcRect b="0" l="0" r="0" t="0"/>
          <a:stretch/>
        </p:blipFill>
        <p:spPr>
          <a:xfrm>
            <a:off x="3411942" y="199865"/>
            <a:ext cx="5367865" cy="5029200"/>
          </a:xfrm>
          <a:prstGeom prst="rect">
            <a:avLst/>
          </a:prstGeom>
          <a:noFill/>
          <a:ln>
            <a:noFill/>
          </a:ln>
        </p:spPr>
      </p:pic>
      <p:sp>
        <p:nvSpPr>
          <p:cNvPr id="148" name="Google Shape;148;p31"/>
          <p:cNvSpPr/>
          <p:nvPr/>
        </p:nvSpPr>
        <p:spPr>
          <a:xfrm>
            <a:off x="0" y="5695950"/>
            <a:ext cx="12192000" cy="1161900"/>
          </a:xfrm>
          <a:prstGeom prst="rect">
            <a:avLst/>
          </a:prstGeom>
          <a:solidFill>
            <a:srgbClr val="00355F"/>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sp>
        <p:nvSpPr>
          <p:cNvPr id="149" name="Google Shape;149;p31"/>
          <p:cNvSpPr txBox="1"/>
          <p:nvPr/>
        </p:nvSpPr>
        <p:spPr>
          <a:xfrm>
            <a:off x="3753599" y="407408"/>
            <a:ext cx="4684800" cy="954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rPr>
              <a:t>Presenting</a:t>
            </a:r>
            <a:endParaRPr b="1" sz="1800">
              <a:solidFill>
                <a:srgbClr val="FFFFFF"/>
              </a:solidFill>
            </a:endParaRPr>
          </a:p>
          <a:p>
            <a:pPr indent="0" lvl="0" marL="0" marR="0" rtl="0" algn="ctr">
              <a:spcBef>
                <a:spcPts val="0"/>
              </a:spcBef>
              <a:spcAft>
                <a:spcPts val="0"/>
              </a:spcAft>
              <a:buNone/>
            </a:pPr>
            <a:r>
              <a:rPr b="1" lang="en-US" sz="3200">
                <a:solidFill>
                  <a:srgbClr val="FFFFFF"/>
                </a:solidFill>
              </a:rPr>
              <a:t>The Entering Class of</a:t>
            </a:r>
            <a:r>
              <a:rPr b="1" lang="en-US" sz="2800">
                <a:solidFill>
                  <a:srgbClr val="FFFFFF"/>
                </a:solidFill>
              </a:rPr>
              <a:t> </a:t>
            </a:r>
            <a:endParaRPr b="1">
              <a:solidFill>
                <a:srgbClr val="FFFFFF"/>
              </a:solidFill>
            </a:endParaRPr>
          </a:p>
        </p:txBody>
      </p:sp>
      <p:sp>
        <p:nvSpPr>
          <p:cNvPr id="150" name="Google Shape;150;p31"/>
          <p:cNvSpPr/>
          <p:nvPr/>
        </p:nvSpPr>
        <p:spPr>
          <a:xfrm>
            <a:off x="4538729" y="1261372"/>
            <a:ext cx="3114400" cy="2400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5000" cap="none">
                <a:solidFill>
                  <a:schemeClr val="lt1"/>
                </a:solidFill>
                <a:latin typeface="Arial"/>
                <a:ea typeface="Arial"/>
                <a:cs typeface="Arial"/>
                <a:sym typeface="Arial"/>
              </a:rPr>
              <a:t>2</a:t>
            </a:r>
            <a:r>
              <a:rPr b="1" lang="en-US" sz="15000" cap="none">
                <a:solidFill>
                  <a:srgbClr val="073763"/>
                </a:solidFill>
                <a:latin typeface="Arial"/>
                <a:ea typeface="Arial"/>
                <a:cs typeface="Arial"/>
                <a:sym typeface="Arial"/>
              </a:rPr>
              <a:t>0</a:t>
            </a:r>
            <a:endParaRPr b="1" sz="15000" cap="none">
              <a:solidFill>
                <a:srgbClr val="073763"/>
              </a:solidFill>
              <a:latin typeface="Arial"/>
              <a:ea typeface="Arial"/>
              <a:cs typeface="Arial"/>
              <a:sym typeface="Arial"/>
            </a:endParaRPr>
          </a:p>
        </p:txBody>
      </p:sp>
      <p:sp>
        <p:nvSpPr>
          <p:cNvPr id="151" name="Google Shape;151;p31"/>
          <p:cNvSpPr/>
          <p:nvPr/>
        </p:nvSpPr>
        <p:spPr>
          <a:xfrm>
            <a:off x="4538671" y="2944783"/>
            <a:ext cx="3114400" cy="2400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5000">
                <a:solidFill>
                  <a:srgbClr val="073763"/>
                </a:solidFill>
              </a:rPr>
              <a:t>2</a:t>
            </a:r>
            <a:r>
              <a:rPr b="1" lang="en-US" sz="15000">
                <a:solidFill>
                  <a:schemeClr val="lt1"/>
                </a:solidFill>
              </a:rPr>
              <a:t>4</a:t>
            </a:r>
            <a:endParaRPr b="1" sz="15000" cap="none">
              <a:solidFill>
                <a:schemeClr val="lt1"/>
              </a:solidFill>
              <a:latin typeface="Arial"/>
              <a:ea typeface="Arial"/>
              <a:cs typeface="Arial"/>
              <a:sym typeface="Arial"/>
            </a:endParaRPr>
          </a:p>
        </p:txBody>
      </p:sp>
      <p:sp>
        <p:nvSpPr>
          <p:cNvPr id="152" name="Google Shape;152;p31"/>
          <p:cNvSpPr txBox="1"/>
          <p:nvPr/>
        </p:nvSpPr>
        <p:spPr>
          <a:xfrm>
            <a:off x="6252633" y="5908349"/>
            <a:ext cx="4957200" cy="651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900">
                <a:solidFill>
                  <a:schemeClr val="lt1"/>
                </a:solidFill>
              </a:rPr>
              <a:t>Dr. Lina Mehta</a:t>
            </a:r>
            <a:endParaRPr sz="1900">
              <a:solidFill>
                <a:schemeClr val="lt1"/>
              </a:solidFill>
            </a:endParaRPr>
          </a:p>
          <a:p>
            <a:pPr indent="0" lvl="0" marL="0" marR="0" rtl="0" algn="ctr">
              <a:spcBef>
                <a:spcPts val="0"/>
              </a:spcBef>
              <a:spcAft>
                <a:spcPts val="0"/>
              </a:spcAft>
              <a:buNone/>
            </a:pPr>
            <a:r>
              <a:rPr i="1" lang="en-US" sz="1900">
                <a:solidFill>
                  <a:schemeClr val="lt1"/>
                </a:solidFill>
              </a:rPr>
              <a:t>Associate Dean for Admissions</a:t>
            </a:r>
            <a:endParaRPr i="1" sz="1900">
              <a:solidFill>
                <a:schemeClr val="lt1"/>
              </a:solidFill>
            </a:endParaRPr>
          </a:p>
        </p:txBody>
      </p:sp>
      <p:pic>
        <p:nvPicPr>
          <p:cNvPr id="153" name="Google Shape;153;p31"/>
          <p:cNvPicPr preferRelativeResize="0"/>
          <p:nvPr/>
        </p:nvPicPr>
        <p:blipFill>
          <a:blip r:embed="rId5">
            <a:alphaModFix/>
          </a:blip>
          <a:stretch>
            <a:fillRect/>
          </a:stretch>
        </p:blipFill>
        <p:spPr>
          <a:xfrm>
            <a:off x="460225" y="5881302"/>
            <a:ext cx="4538926" cy="7912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40"/>
          <p:cNvPicPr preferRelativeResize="0"/>
          <p:nvPr/>
        </p:nvPicPr>
        <p:blipFill rotWithShape="1">
          <a:blip r:embed="rId3">
            <a:alphaModFix/>
          </a:blip>
          <a:srcRect b="0" l="0" r="0" t="0"/>
          <a:stretch/>
        </p:blipFill>
        <p:spPr>
          <a:xfrm>
            <a:off x="8102616" y="3442872"/>
            <a:ext cx="1990680" cy="1990680"/>
          </a:xfrm>
          <a:prstGeom prst="rect">
            <a:avLst/>
          </a:prstGeom>
          <a:noFill/>
          <a:ln>
            <a:noFill/>
          </a:ln>
        </p:spPr>
      </p:pic>
      <p:sp>
        <p:nvSpPr>
          <p:cNvPr id="331" name="Google Shape;331;p40"/>
          <p:cNvSpPr txBox="1"/>
          <p:nvPr>
            <p:ph type="title"/>
          </p:nvPr>
        </p:nvSpPr>
        <p:spPr>
          <a:xfrm>
            <a:off x="338667" y="76200"/>
            <a:ext cx="11446800" cy="825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4000">
                <a:solidFill>
                  <a:srgbClr val="002060"/>
                </a:solidFill>
                <a:latin typeface="Arial"/>
                <a:ea typeface="Arial"/>
                <a:cs typeface="Arial"/>
                <a:sym typeface="Arial"/>
              </a:rPr>
              <a:t>Academic Credentials</a:t>
            </a:r>
            <a:endParaRPr sz="4000">
              <a:latin typeface="Arial"/>
              <a:ea typeface="Arial"/>
              <a:cs typeface="Arial"/>
              <a:sym typeface="Arial"/>
            </a:endParaRPr>
          </a:p>
        </p:txBody>
      </p:sp>
      <p:sp>
        <p:nvSpPr>
          <p:cNvPr id="332" name="Google Shape;332;p40"/>
          <p:cNvSpPr txBox="1"/>
          <p:nvPr/>
        </p:nvSpPr>
        <p:spPr>
          <a:xfrm>
            <a:off x="4834567" y="1132575"/>
            <a:ext cx="7116000" cy="2123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2400">
                <a:solidFill>
                  <a:schemeClr val="dk1"/>
                </a:solidFill>
                <a:latin typeface="Arial"/>
                <a:ea typeface="Arial"/>
                <a:cs typeface="Arial"/>
                <a:sym typeface="Arial"/>
              </a:rPr>
              <a:t>Cumulative GPA</a:t>
            </a:r>
            <a:endParaRPr/>
          </a:p>
          <a:p>
            <a:pPr indent="0" lvl="0" marL="0" marR="0" rtl="0" algn="ctr">
              <a:spcBef>
                <a:spcPts val="0"/>
              </a:spcBef>
              <a:spcAft>
                <a:spcPts val="0"/>
              </a:spcAft>
              <a:buNone/>
            </a:pPr>
            <a:r>
              <a:t/>
            </a:r>
            <a:endParaRPr b="1" i="1"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Range: </a:t>
            </a:r>
            <a:r>
              <a:rPr b="1" lang="en-US" sz="1800">
                <a:solidFill>
                  <a:schemeClr val="dk1"/>
                </a:solidFill>
              </a:rPr>
              <a:t>3.12</a:t>
            </a:r>
            <a:r>
              <a:rPr b="1" lang="en-US" sz="1800">
                <a:solidFill>
                  <a:schemeClr val="dk1"/>
                </a:solidFill>
                <a:latin typeface="Arial"/>
                <a:ea typeface="Arial"/>
                <a:cs typeface="Arial"/>
                <a:sym typeface="Arial"/>
              </a:rPr>
              <a:t>-4.0 		       Median:	3.</a:t>
            </a:r>
            <a:r>
              <a:rPr b="1" lang="en-US" sz="1800">
                <a:solidFill>
                  <a:schemeClr val="dk1"/>
                </a:solidFill>
              </a:rPr>
              <a:t>92</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						Mode: 4.0	</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	</a:t>
            </a:r>
            <a:endParaRPr/>
          </a:p>
          <a:p>
            <a:pPr indent="0" lvl="0" marL="0" rtl="0" algn="l">
              <a:spcBef>
                <a:spcPts val="0"/>
              </a:spcBef>
              <a:spcAft>
                <a:spcPts val="0"/>
              </a:spcAft>
              <a:buClr>
                <a:schemeClr val="dk1"/>
              </a:buClr>
              <a:buFont typeface="Arial"/>
              <a:buNone/>
            </a:pPr>
            <a:r>
              <a:rPr i="1" lang="en-US">
                <a:solidFill>
                  <a:schemeClr val="dk1"/>
                </a:solidFill>
              </a:rPr>
              <a:t>National Avg. Matriculating Student Cumulative GPA (2024): 3.77                  (SD = .23)</a:t>
            </a:r>
            <a:r>
              <a:rPr i="1" lang="en-US" sz="1800">
                <a:solidFill>
                  <a:schemeClr val="dk1"/>
                </a:solidFill>
              </a:rPr>
              <a:t>	</a:t>
            </a:r>
            <a:endParaRPr>
              <a:solidFill>
                <a:schemeClr val="dk1"/>
              </a:solidFill>
            </a:endParaRPr>
          </a:p>
          <a:p>
            <a:pPr indent="0" lvl="0" marL="0" rtl="0" algn="l">
              <a:spcBef>
                <a:spcPts val="0"/>
              </a:spcBef>
              <a:spcAft>
                <a:spcPts val="0"/>
              </a:spcAft>
              <a:buClr>
                <a:schemeClr val="dk1"/>
              </a:buClr>
              <a:buFont typeface="Arial"/>
              <a:buNone/>
            </a:pPr>
            <a:r>
              <a:rPr i="1" lang="en-US">
                <a:solidFill>
                  <a:schemeClr val="dk1"/>
                </a:solidFill>
              </a:rPr>
              <a:t>             </a:t>
            </a:r>
            <a:endParaRPr/>
          </a:p>
        </p:txBody>
      </p:sp>
      <p:pic>
        <p:nvPicPr>
          <p:cNvPr descr="CWRU SOM white-rev logo.wmf" id="333" name="Google Shape;333;p40"/>
          <p:cNvPicPr preferRelativeResize="0"/>
          <p:nvPr/>
        </p:nvPicPr>
        <p:blipFill rotWithShape="1">
          <a:blip r:embed="rId4">
            <a:alphaModFix/>
          </a:blip>
          <a:srcRect b="0" l="0" r="0" t="0"/>
          <a:stretch/>
        </p:blipFill>
        <p:spPr>
          <a:xfrm>
            <a:off x="9434285" y="6255480"/>
            <a:ext cx="1763484" cy="443770"/>
          </a:xfrm>
          <a:prstGeom prst="rect">
            <a:avLst/>
          </a:prstGeom>
          <a:noFill/>
          <a:ln>
            <a:noFill/>
          </a:ln>
        </p:spPr>
      </p:pic>
      <p:pic>
        <p:nvPicPr>
          <p:cNvPr id="334" name="Google Shape;334;p40"/>
          <p:cNvPicPr preferRelativeResize="0"/>
          <p:nvPr/>
        </p:nvPicPr>
        <p:blipFill rotWithShape="1">
          <a:blip r:embed="rId5">
            <a:alphaModFix/>
          </a:blip>
          <a:srcRect b="0" l="0" r="0" t="0"/>
          <a:stretch/>
        </p:blipFill>
        <p:spPr>
          <a:xfrm>
            <a:off x="592229" y="901792"/>
            <a:ext cx="3223423" cy="1983645"/>
          </a:xfrm>
          <a:prstGeom prst="rect">
            <a:avLst/>
          </a:prstGeom>
          <a:noFill/>
          <a:ln>
            <a:noFill/>
          </a:ln>
        </p:spPr>
      </p:pic>
      <p:sp>
        <p:nvSpPr>
          <p:cNvPr id="335" name="Google Shape;335;p40"/>
          <p:cNvSpPr txBox="1"/>
          <p:nvPr/>
        </p:nvSpPr>
        <p:spPr>
          <a:xfrm>
            <a:off x="814413" y="2624512"/>
            <a:ext cx="3720300" cy="307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002060"/>
                </a:solidFill>
                <a:latin typeface="Arial"/>
                <a:ea typeface="Arial"/>
                <a:cs typeface="Arial"/>
                <a:sym typeface="Arial"/>
              </a:rPr>
              <a:t>Average Cumulative GPA</a:t>
            </a:r>
            <a:endParaRPr b="1" sz="1400">
              <a:solidFill>
                <a:srgbClr val="002060"/>
              </a:solidFill>
              <a:latin typeface="Arial"/>
              <a:ea typeface="Arial"/>
              <a:cs typeface="Arial"/>
              <a:sym typeface="Arial"/>
            </a:endParaRPr>
          </a:p>
        </p:txBody>
      </p:sp>
      <p:sp>
        <p:nvSpPr>
          <p:cNvPr id="336" name="Google Shape;336;p40"/>
          <p:cNvSpPr txBox="1"/>
          <p:nvPr/>
        </p:nvSpPr>
        <p:spPr>
          <a:xfrm>
            <a:off x="338667" y="3609100"/>
            <a:ext cx="7212000" cy="199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2400">
                <a:solidFill>
                  <a:schemeClr val="dk1"/>
                </a:solidFill>
                <a:latin typeface="Arial"/>
                <a:ea typeface="Arial"/>
                <a:cs typeface="Arial"/>
                <a:sym typeface="Arial"/>
              </a:rPr>
              <a:t>Science GPA</a:t>
            </a:r>
            <a:endParaRPr/>
          </a:p>
          <a:p>
            <a:pPr indent="0" lvl="0" marL="0" marR="0" rtl="0" algn="ctr">
              <a:spcBef>
                <a:spcPts val="0"/>
              </a:spcBef>
              <a:spcAft>
                <a:spcPts val="0"/>
              </a:spcAft>
              <a:buNone/>
            </a:pPr>
            <a:r>
              <a:t/>
            </a:r>
            <a:endParaRPr b="1" i="1"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Range:  </a:t>
            </a:r>
            <a:r>
              <a:rPr b="1" lang="en-US" sz="1800">
                <a:solidFill>
                  <a:schemeClr val="dk1"/>
                </a:solidFill>
              </a:rPr>
              <a:t>3.03</a:t>
            </a:r>
            <a:r>
              <a:rPr b="1" lang="en-US" sz="1800">
                <a:solidFill>
                  <a:schemeClr val="dk1"/>
                </a:solidFill>
                <a:latin typeface="Arial"/>
                <a:ea typeface="Arial"/>
                <a:cs typeface="Arial"/>
                <a:sym typeface="Arial"/>
              </a:rPr>
              <a:t>-4.00		Median:	3.</a:t>
            </a:r>
            <a:r>
              <a:rPr b="1" lang="en-US" sz="1800">
                <a:solidFill>
                  <a:schemeClr val="dk1"/>
                </a:solidFill>
              </a:rPr>
              <a:t>89</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						Mode: 4.0		</a:t>
            </a:r>
            <a:endParaRPr b="1" sz="1800">
              <a:solidFill>
                <a:schemeClr val="dk1"/>
              </a:solidFill>
              <a:latin typeface="Arial"/>
              <a:ea typeface="Arial"/>
              <a:cs typeface="Arial"/>
              <a:sym typeface="Arial"/>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rtl="0" algn="l">
              <a:spcBef>
                <a:spcPts val="0"/>
              </a:spcBef>
              <a:spcAft>
                <a:spcPts val="0"/>
              </a:spcAft>
              <a:buClr>
                <a:schemeClr val="dk1"/>
              </a:buClr>
              <a:buFont typeface="Arial"/>
              <a:buNone/>
            </a:pPr>
            <a:r>
              <a:rPr i="1" lang="en-US" sz="1500">
                <a:solidFill>
                  <a:schemeClr val="dk1"/>
                </a:solidFill>
              </a:rPr>
              <a:t>National Avg. Matriculating Student Science GPA (2024): 3.71</a:t>
            </a:r>
            <a:endParaRPr i="1" sz="1500">
              <a:solidFill>
                <a:schemeClr val="dk1"/>
              </a:solidFill>
            </a:endParaRPr>
          </a:p>
          <a:p>
            <a:pPr indent="0" lvl="0" marL="0" rtl="0" algn="l">
              <a:spcBef>
                <a:spcPts val="0"/>
              </a:spcBef>
              <a:spcAft>
                <a:spcPts val="0"/>
              </a:spcAft>
              <a:buClr>
                <a:schemeClr val="dk1"/>
              </a:buClr>
              <a:buFont typeface="Arial"/>
              <a:buNone/>
            </a:pPr>
            <a:r>
              <a:rPr i="1" lang="en-US" sz="1500">
                <a:solidFill>
                  <a:schemeClr val="dk1"/>
                </a:solidFill>
              </a:rPr>
              <a:t>(SD = .310</a:t>
            </a:r>
            <a:endParaRPr i="1" sz="1500">
              <a:solidFill>
                <a:schemeClr val="dk1"/>
              </a:solidFill>
            </a:endParaRPr>
          </a:p>
          <a:p>
            <a:pPr indent="0" lvl="0" marL="0" rtl="0" algn="l">
              <a:spcBef>
                <a:spcPts val="0"/>
              </a:spcBef>
              <a:spcAft>
                <a:spcPts val="0"/>
              </a:spcAft>
              <a:buClr>
                <a:schemeClr val="dk1"/>
              </a:buClr>
              <a:buFont typeface="Arial"/>
              <a:buNone/>
            </a:pPr>
            <a:r>
              <a:t/>
            </a:r>
            <a:endParaRPr i="1" sz="1500">
              <a:solidFill>
                <a:schemeClr val="dk1"/>
              </a:solidFill>
            </a:endParaRPr>
          </a:p>
          <a:p>
            <a:pPr indent="0" lvl="0" marL="0" rtl="0" algn="l">
              <a:spcBef>
                <a:spcPts val="0"/>
              </a:spcBef>
              <a:spcAft>
                <a:spcPts val="0"/>
              </a:spcAft>
              <a:buClr>
                <a:schemeClr val="dk1"/>
              </a:buClr>
              <a:buFont typeface="Arial"/>
              <a:buNone/>
            </a:pPr>
            <a:r>
              <a:t/>
            </a:r>
            <a:endParaRPr i="1" sz="1500">
              <a:solidFill>
                <a:schemeClr val="dk1"/>
              </a:solidFill>
            </a:endParaRPr>
          </a:p>
        </p:txBody>
      </p:sp>
      <p:sp>
        <p:nvSpPr>
          <p:cNvPr id="337" name="Google Shape;337;p40"/>
          <p:cNvSpPr txBox="1"/>
          <p:nvPr/>
        </p:nvSpPr>
        <p:spPr>
          <a:xfrm>
            <a:off x="7237767" y="5374743"/>
            <a:ext cx="3720300" cy="307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002060"/>
                </a:solidFill>
                <a:latin typeface="Arial"/>
                <a:ea typeface="Arial"/>
                <a:cs typeface="Arial"/>
                <a:sym typeface="Arial"/>
              </a:rPr>
              <a:t>Average Science GPA</a:t>
            </a:r>
            <a:endParaRPr b="1" sz="1400">
              <a:solidFill>
                <a:srgbClr val="002060"/>
              </a:solidFill>
              <a:latin typeface="Arial"/>
              <a:ea typeface="Arial"/>
              <a:cs typeface="Arial"/>
              <a:sym typeface="Arial"/>
            </a:endParaRPr>
          </a:p>
        </p:txBody>
      </p:sp>
      <p:cxnSp>
        <p:nvCxnSpPr>
          <p:cNvPr id="338" name="Google Shape;338;p40"/>
          <p:cNvCxnSpPr/>
          <p:nvPr/>
        </p:nvCxnSpPr>
        <p:spPr>
          <a:xfrm>
            <a:off x="1187823" y="3335463"/>
            <a:ext cx="10077300" cy="28200"/>
          </a:xfrm>
          <a:prstGeom prst="straightConnector1">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7650"/>
              </a:srgbClr>
            </a:outerShdw>
          </a:effectLst>
        </p:spPr>
      </p:cxnSp>
      <p:sp>
        <p:nvSpPr>
          <p:cNvPr id="339" name="Google Shape;339;p40"/>
          <p:cNvSpPr/>
          <p:nvPr/>
        </p:nvSpPr>
        <p:spPr>
          <a:xfrm>
            <a:off x="585876" y="1162992"/>
            <a:ext cx="3236100" cy="12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7200">
                <a:solidFill>
                  <a:srgbClr val="002060"/>
                </a:solidFill>
                <a:latin typeface="Arial Black"/>
                <a:ea typeface="Arial Black"/>
                <a:cs typeface="Arial Black"/>
                <a:sym typeface="Arial Black"/>
              </a:rPr>
              <a:t>3.87</a:t>
            </a:r>
            <a:endParaRPr b="1" sz="7200">
              <a:solidFill>
                <a:srgbClr val="002060"/>
              </a:solidFill>
              <a:latin typeface="Arial Black"/>
              <a:ea typeface="Arial Black"/>
              <a:cs typeface="Arial Black"/>
              <a:sym typeface="Arial Black"/>
            </a:endParaRPr>
          </a:p>
        </p:txBody>
      </p:sp>
      <p:sp>
        <p:nvSpPr>
          <p:cNvPr id="340" name="Google Shape;340;p40"/>
          <p:cNvSpPr/>
          <p:nvPr/>
        </p:nvSpPr>
        <p:spPr>
          <a:xfrm>
            <a:off x="7351198" y="4155718"/>
            <a:ext cx="3493500" cy="12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7200">
                <a:solidFill>
                  <a:srgbClr val="002060"/>
                </a:solidFill>
                <a:latin typeface="Arial Black"/>
                <a:ea typeface="Arial Black"/>
                <a:cs typeface="Arial Black"/>
                <a:sym typeface="Arial Black"/>
              </a:rPr>
              <a:t>3.84</a:t>
            </a:r>
            <a:endParaRPr b="1" sz="7200">
              <a:solidFill>
                <a:srgbClr val="002060"/>
              </a:solidFill>
              <a:latin typeface="Arial Black"/>
              <a:ea typeface="Arial Black"/>
              <a:cs typeface="Arial Black"/>
              <a:sym typeface="Arial Black"/>
            </a:endParaRPr>
          </a:p>
        </p:txBody>
      </p:sp>
      <p:pic>
        <p:nvPicPr>
          <p:cNvPr id="341" name="Google Shape;341;p40"/>
          <p:cNvPicPr preferRelativeResize="0"/>
          <p:nvPr/>
        </p:nvPicPr>
        <p:blipFill>
          <a:blip r:embed="rId6">
            <a:alphaModFix/>
          </a:blip>
          <a:stretch>
            <a:fillRect/>
          </a:stretch>
        </p:blipFill>
        <p:spPr>
          <a:xfrm>
            <a:off x="4219675" y="6176975"/>
            <a:ext cx="3752650" cy="651200"/>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1"/>
          <p:cNvSpPr txBox="1"/>
          <p:nvPr/>
        </p:nvSpPr>
        <p:spPr>
          <a:xfrm>
            <a:off x="1865733" y="993725"/>
            <a:ext cx="7719600" cy="4018200"/>
          </a:xfrm>
          <a:prstGeom prst="rect">
            <a:avLst/>
          </a:prstGeom>
          <a:solidFill>
            <a:schemeClr val="dk2"/>
          </a:solidFill>
          <a:ln cap="flat" cmpd="dbl" w="889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lt1"/>
              </a:solidFill>
              <a:latin typeface="Arial"/>
              <a:ea typeface="Arial"/>
              <a:cs typeface="Arial"/>
              <a:sym typeface="Arial"/>
            </a:endParaRPr>
          </a:p>
          <a:p>
            <a:pPr indent="0" lvl="0" marL="0" marR="0" rtl="0" algn="l">
              <a:spcBef>
                <a:spcPts val="0"/>
              </a:spcBef>
              <a:spcAft>
                <a:spcPts val="0"/>
              </a:spcAft>
              <a:buNone/>
            </a:pPr>
            <a:r>
              <a:rPr lang="en-US" sz="2000">
                <a:solidFill>
                  <a:schemeClr val="lt1"/>
                </a:solidFill>
                <a:latin typeface="Arial"/>
                <a:ea typeface="Arial"/>
                <a:cs typeface="Arial"/>
                <a:sym typeface="Arial"/>
              </a:rPr>
              <a:t>n= </a:t>
            </a:r>
            <a:r>
              <a:rPr lang="en-US" sz="2000">
                <a:solidFill>
                  <a:schemeClr val="lt1"/>
                </a:solidFill>
              </a:rPr>
              <a:t>200</a:t>
            </a:r>
            <a:endParaRPr sz="2000">
              <a:solidFill>
                <a:schemeClr val="lt1"/>
              </a:solidFill>
              <a:latin typeface="Arial"/>
              <a:ea typeface="Arial"/>
              <a:cs typeface="Arial"/>
              <a:sym typeface="Arial"/>
            </a:endParaRPr>
          </a:p>
          <a:p>
            <a:pPr indent="0" lvl="0" marL="0" marR="0" rtl="0" algn="l">
              <a:spcBef>
                <a:spcPts val="0"/>
              </a:spcBef>
              <a:spcAft>
                <a:spcPts val="0"/>
              </a:spcAft>
              <a:buNone/>
            </a:pPr>
            <a:r>
              <a:rPr lang="en-US" sz="2200">
                <a:solidFill>
                  <a:schemeClr val="lt1"/>
                </a:solidFill>
                <a:latin typeface="Arial"/>
                <a:ea typeface="Arial"/>
                <a:cs typeface="Arial"/>
                <a:sym typeface="Arial"/>
              </a:rPr>
              <a:t>Average: 518 (9</a:t>
            </a:r>
            <a:r>
              <a:rPr lang="en-US" sz="2200">
                <a:solidFill>
                  <a:schemeClr val="lt1"/>
                </a:solidFill>
              </a:rPr>
              <a:t>5</a:t>
            </a:r>
            <a:r>
              <a:rPr lang="en-US" sz="2200">
                <a:solidFill>
                  <a:schemeClr val="lt1"/>
                </a:solidFill>
                <a:latin typeface="Arial"/>
                <a:ea typeface="Arial"/>
                <a:cs typeface="Arial"/>
                <a:sym typeface="Arial"/>
              </a:rPr>
              <a:t>%) </a:t>
            </a:r>
            <a:endParaRPr sz="1800"/>
          </a:p>
          <a:p>
            <a:pPr indent="0" lvl="0" marL="0" marR="0" rtl="0" algn="l">
              <a:spcBef>
                <a:spcPts val="0"/>
              </a:spcBef>
              <a:spcAft>
                <a:spcPts val="0"/>
              </a:spcAft>
              <a:buNone/>
            </a:pPr>
            <a:r>
              <a:rPr lang="en-US" sz="2200">
                <a:solidFill>
                  <a:schemeClr val="lt1"/>
                </a:solidFill>
                <a:latin typeface="Arial"/>
                <a:ea typeface="Arial"/>
                <a:cs typeface="Arial"/>
                <a:sym typeface="Arial"/>
              </a:rPr>
              <a:t>Median: 518  (9</a:t>
            </a:r>
            <a:r>
              <a:rPr lang="en-US" sz="2200">
                <a:solidFill>
                  <a:schemeClr val="lt1"/>
                </a:solidFill>
              </a:rPr>
              <a:t>5</a:t>
            </a:r>
            <a:r>
              <a:rPr lang="en-US" sz="2200">
                <a:solidFill>
                  <a:schemeClr val="lt1"/>
                </a:solidFill>
                <a:latin typeface="Arial"/>
                <a:ea typeface="Arial"/>
                <a:cs typeface="Arial"/>
                <a:sym typeface="Arial"/>
              </a:rPr>
              <a:t>%)</a:t>
            </a:r>
            <a:endParaRPr sz="1800"/>
          </a:p>
          <a:p>
            <a:pPr indent="0" lvl="0" marL="0" marR="0" rtl="0" algn="l">
              <a:spcBef>
                <a:spcPts val="0"/>
              </a:spcBef>
              <a:spcAft>
                <a:spcPts val="0"/>
              </a:spcAft>
              <a:buNone/>
            </a:pPr>
            <a:r>
              <a:rPr lang="en-US" sz="2200">
                <a:solidFill>
                  <a:schemeClr val="lt1"/>
                </a:solidFill>
                <a:latin typeface="Arial"/>
                <a:ea typeface="Arial"/>
                <a:cs typeface="Arial"/>
                <a:sym typeface="Arial"/>
              </a:rPr>
              <a:t>Mode:</a:t>
            </a:r>
            <a:r>
              <a:rPr lang="en-US" sz="2200">
                <a:solidFill>
                  <a:schemeClr val="lt1"/>
                </a:solidFill>
              </a:rPr>
              <a:t> 518</a:t>
            </a:r>
            <a:endParaRPr sz="2200">
              <a:solidFill>
                <a:schemeClr val="lt1"/>
              </a:solidFill>
            </a:endParaRPr>
          </a:p>
          <a:p>
            <a:pPr indent="0" lvl="0" marL="0" marR="0" rtl="0" algn="l">
              <a:spcBef>
                <a:spcPts val="0"/>
              </a:spcBef>
              <a:spcAft>
                <a:spcPts val="0"/>
              </a:spcAft>
              <a:buNone/>
            </a:pPr>
            <a:r>
              <a:rPr lang="en-US" sz="2200">
                <a:solidFill>
                  <a:schemeClr val="lt1"/>
                </a:solidFill>
                <a:latin typeface="Arial"/>
                <a:ea typeface="Arial"/>
                <a:cs typeface="Arial"/>
                <a:sym typeface="Arial"/>
              </a:rPr>
              <a:t>Range</a:t>
            </a:r>
            <a:r>
              <a:rPr lang="en-US" sz="2200">
                <a:solidFill>
                  <a:schemeClr val="lt1"/>
                </a:solidFill>
              </a:rPr>
              <a:t>:</a:t>
            </a:r>
            <a:r>
              <a:rPr lang="en-US" sz="2200">
                <a:solidFill>
                  <a:schemeClr val="lt1"/>
                </a:solidFill>
                <a:latin typeface="Arial"/>
                <a:ea typeface="Arial"/>
                <a:cs typeface="Arial"/>
                <a:sym typeface="Arial"/>
              </a:rPr>
              <a:t>  50</a:t>
            </a:r>
            <a:r>
              <a:rPr lang="en-US" sz="2200">
                <a:solidFill>
                  <a:schemeClr val="lt1"/>
                </a:solidFill>
              </a:rPr>
              <a:t>7</a:t>
            </a:r>
            <a:r>
              <a:rPr lang="en-US" sz="2200">
                <a:solidFill>
                  <a:schemeClr val="lt1"/>
                </a:solidFill>
                <a:latin typeface="Arial"/>
                <a:ea typeface="Arial"/>
                <a:cs typeface="Arial"/>
                <a:sym typeface="Arial"/>
              </a:rPr>
              <a:t>-52</a:t>
            </a:r>
            <a:r>
              <a:rPr lang="en-US" sz="2200">
                <a:solidFill>
                  <a:schemeClr val="lt1"/>
                </a:solidFill>
              </a:rPr>
              <a:t>6</a:t>
            </a:r>
            <a:endParaRPr sz="2200">
              <a:solidFill>
                <a:schemeClr val="lt1"/>
              </a:solidFill>
            </a:endParaRPr>
          </a:p>
          <a:p>
            <a:pPr indent="0" lvl="0" marL="0" marR="0" rtl="0" algn="l">
              <a:spcBef>
                <a:spcPts val="0"/>
              </a:spcBef>
              <a:spcAft>
                <a:spcPts val="0"/>
              </a:spcAft>
              <a:buNone/>
            </a:pPr>
            <a:r>
              <a:t/>
            </a:r>
            <a:endParaRPr sz="2200">
              <a:solidFill>
                <a:schemeClr val="lt1"/>
              </a:solidFill>
            </a:endParaRPr>
          </a:p>
          <a:p>
            <a:pPr indent="0" lvl="0" marL="0" marR="0" rtl="0" algn="l">
              <a:spcBef>
                <a:spcPts val="0"/>
              </a:spcBef>
              <a:spcAft>
                <a:spcPts val="0"/>
              </a:spcAft>
              <a:buNone/>
            </a:pPr>
            <a:r>
              <a:rPr lang="en-US" sz="2200">
                <a:solidFill>
                  <a:schemeClr val="lt1"/>
                </a:solidFill>
              </a:rPr>
              <a:t>National Matric. Student Avg. 2024</a:t>
            </a:r>
            <a:r>
              <a:rPr lang="en-US" sz="2200">
                <a:solidFill>
                  <a:schemeClr val="lt1"/>
                </a:solidFill>
                <a:latin typeface="Arial"/>
                <a:ea typeface="Arial"/>
                <a:cs typeface="Arial"/>
                <a:sym typeface="Arial"/>
              </a:rPr>
              <a:t> = </a:t>
            </a:r>
            <a:r>
              <a:rPr lang="en-US" sz="2200">
                <a:solidFill>
                  <a:schemeClr val="lt1"/>
                </a:solidFill>
              </a:rPr>
              <a:t>511.7 (80-83%) </a:t>
            </a:r>
            <a:r>
              <a:rPr lang="en-US">
                <a:solidFill>
                  <a:schemeClr val="lt1"/>
                </a:solidFill>
              </a:rPr>
              <a:t>(SD = 6.9)</a:t>
            </a:r>
            <a:endParaRPr>
              <a:solidFill>
                <a:schemeClr val="lt1"/>
              </a:solidFill>
            </a:endParaRPr>
          </a:p>
          <a:p>
            <a:pPr indent="0" lvl="0" marL="0" rtl="0" algn="l">
              <a:spcBef>
                <a:spcPts val="0"/>
              </a:spcBef>
              <a:spcAft>
                <a:spcPts val="0"/>
              </a:spcAft>
              <a:buClr>
                <a:schemeClr val="dk1"/>
              </a:buClr>
              <a:buFont typeface="Arial"/>
              <a:buNone/>
            </a:pPr>
            <a:r>
              <a:t/>
            </a:r>
            <a:endParaRPr sz="2200">
              <a:solidFill>
                <a:schemeClr val="lt1"/>
              </a:solidFill>
            </a:endParaRPr>
          </a:p>
          <a:p>
            <a:pPr indent="0" lvl="0" marL="0" marR="0" rtl="0" algn="l">
              <a:spcBef>
                <a:spcPts val="0"/>
              </a:spcBef>
              <a:spcAft>
                <a:spcPts val="0"/>
              </a:spcAft>
              <a:buNone/>
            </a:pPr>
            <a:r>
              <a:t/>
            </a:r>
            <a:endParaRPr sz="1800">
              <a:solidFill>
                <a:schemeClr val="lt1"/>
              </a:solidFill>
            </a:endParaRPr>
          </a:p>
          <a:p>
            <a:pPr indent="0" lvl="0" marL="0" marR="0" rtl="0" algn="l">
              <a:spcBef>
                <a:spcPts val="0"/>
              </a:spcBef>
              <a:spcAft>
                <a:spcPts val="0"/>
              </a:spcAft>
              <a:buNone/>
            </a:pPr>
            <a:r>
              <a:t/>
            </a:r>
            <a:endParaRPr sz="1800">
              <a:solidFill>
                <a:schemeClr val="lt1"/>
              </a:solidFill>
            </a:endParaRPr>
          </a:p>
          <a:p>
            <a:pPr indent="0" lvl="0" marL="0" marR="0" rtl="0" algn="l">
              <a:spcBef>
                <a:spcPts val="0"/>
              </a:spcBef>
              <a:spcAft>
                <a:spcPts val="0"/>
              </a:spcAft>
              <a:buNone/>
            </a:pPr>
            <a:r>
              <a:t/>
            </a:r>
            <a:endParaRPr sz="1800">
              <a:solidFill>
                <a:schemeClr val="lt1"/>
              </a:solidFill>
            </a:endParaRPr>
          </a:p>
        </p:txBody>
      </p:sp>
      <p:sp>
        <p:nvSpPr>
          <p:cNvPr id="348" name="Google Shape;348;p41"/>
          <p:cNvSpPr txBox="1"/>
          <p:nvPr>
            <p:ph type="title"/>
          </p:nvPr>
        </p:nvSpPr>
        <p:spPr>
          <a:xfrm>
            <a:off x="373659" y="168128"/>
            <a:ext cx="11446800" cy="825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sz="4000">
                <a:solidFill>
                  <a:srgbClr val="002060"/>
                </a:solidFill>
                <a:latin typeface="Arial"/>
                <a:ea typeface="Arial"/>
                <a:cs typeface="Arial"/>
                <a:sym typeface="Arial"/>
              </a:rPr>
              <a:t>Academic Credentials</a:t>
            </a:r>
            <a:endParaRPr sz="4000">
              <a:latin typeface="Arial"/>
              <a:ea typeface="Arial"/>
              <a:cs typeface="Arial"/>
              <a:sym typeface="Arial"/>
            </a:endParaRPr>
          </a:p>
        </p:txBody>
      </p:sp>
      <p:pic>
        <p:nvPicPr>
          <p:cNvPr descr="CWRU SOM white-rev logo.wmf" id="349" name="Google Shape;349;p41"/>
          <p:cNvPicPr preferRelativeResize="0"/>
          <p:nvPr/>
        </p:nvPicPr>
        <p:blipFill rotWithShape="1">
          <a:blip r:embed="rId3">
            <a:alphaModFix/>
          </a:blip>
          <a:srcRect b="0" l="0" r="0" t="0"/>
          <a:stretch/>
        </p:blipFill>
        <p:spPr>
          <a:xfrm>
            <a:off x="9434285" y="6255480"/>
            <a:ext cx="1763484" cy="443770"/>
          </a:xfrm>
          <a:prstGeom prst="rect">
            <a:avLst/>
          </a:prstGeom>
          <a:noFill/>
          <a:ln>
            <a:noFill/>
          </a:ln>
        </p:spPr>
      </p:pic>
      <p:sp>
        <p:nvSpPr>
          <p:cNvPr id="350" name="Google Shape;350;p41"/>
          <p:cNvSpPr txBox="1"/>
          <p:nvPr/>
        </p:nvSpPr>
        <p:spPr>
          <a:xfrm>
            <a:off x="4420965" y="1149786"/>
            <a:ext cx="26091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Calibri"/>
                <a:ea typeface="Calibri"/>
                <a:cs typeface="Calibri"/>
                <a:sym typeface="Calibri"/>
              </a:rPr>
              <a:t>MCAT</a:t>
            </a:r>
            <a:endParaRPr b="1" baseline="30000" sz="3600">
              <a:solidFill>
                <a:schemeClr val="lt1"/>
              </a:solidFill>
              <a:latin typeface="Calibri"/>
              <a:ea typeface="Calibri"/>
              <a:cs typeface="Calibri"/>
              <a:sym typeface="Calibri"/>
            </a:endParaRPr>
          </a:p>
        </p:txBody>
      </p:sp>
      <p:pic>
        <p:nvPicPr>
          <p:cNvPr id="351" name="Google Shape;351;p41"/>
          <p:cNvPicPr preferRelativeResize="0"/>
          <p:nvPr/>
        </p:nvPicPr>
        <p:blipFill>
          <a:blip r:embed="rId4">
            <a:alphaModFix/>
          </a:blip>
          <a:stretch>
            <a:fillRect/>
          </a:stretch>
        </p:blipFill>
        <p:spPr>
          <a:xfrm>
            <a:off x="4219675" y="6176975"/>
            <a:ext cx="3752650" cy="651200"/>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descr="Image result for paintbrush" id="357" name="Google Shape;357;p42"/>
          <p:cNvPicPr preferRelativeResize="0"/>
          <p:nvPr/>
        </p:nvPicPr>
        <p:blipFill rotWithShape="1">
          <a:blip r:embed="rId3">
            <a:alphaModFix/>
          </a:blip>
          <a:srcRect b="0" l="0" r="0" t="0"/>
          <a:stretch/>
        </p:blipFill>
        <p:spPr>
          <a:xfrm>
            <a:off x="2774901" y="913952"/>
            <a:ext cx="1477050" cy="1477050"/>
          </a:xfrm>
          <a:prstGeom prst="rect">
            <a:avLst/>
          </a:prstGeom>
          <a:noFill/>
          <a:ln>
            <a:noFill/>
          </a:ln>
        </p:spPr>
      </p:pic>
      <p:sp>
        <p:nvSpPr>
          <p:cNvPr id="358" name="Google Shape;358;p42"/>
          <p:cNvSpPr txBox="1"/>
          <p:nvPr/>
        </p:nvSpPr>
        <p:spPr>
          <a:xfrm>
            <a:off x="2658228" y="2380070"/>
            <a:ext cx="24508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rPr>
              <a:t>16%</a:t>
            </a:r>
            <a:r>
              <a:rPr b="1" lang="en-US" sz="1800">
                <a:solidFill>
                  <a:schemeClr val="dk1"/>
                </a:solidFill>
                <a:latin typeface="Arial"/>
                <a:ea typeface="Arial"/>
                <a:cs typeface="Arial"/>
                <a:sym typeface="Arial"/>
              </a:rPr>
              <a:t> </a:t>
            </a:r>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Artistic Endeavors</a:t>
            </a:r>
            <a:endParaRPr b="1" sz="1200">
              <a:solidFill>
                <a:schemeClr val="dk1"/>
              </a:solidFill>
              <a:latin typeface="Arial"/>
              <a:ea typeface="Arial"/>
              <a:cs typeface="Arial"/>
              <a:sym typeface="Arial"/>
            </a:endParaRPr>
          </a:p>
        </p:txBody>
      </p:sp>
      <p:pic>
        <p:nvPicPr>
          <p:cNvPr descr="Image result for medical graphic" id="359" name="Google Shape;359;p42"/>
          <p:cNvPicPr preferRelativeResize="0"/>
          <p:nvPr/>
        </p:nvPicPr>
        <p:blipFill rotWithShape="1">
          <a:blip r:embed="rId4">
            <a:alphaModFix/>
          </a:blip>
          <a:srcRect b="49832" l="26379" r="55836" t="31739"/>
          <a:stretch/>
        </p:blipFill>
        <p:spPr>
          <a:xfrm rot="-1645921">
            <a:off x="6108853" y="1113296"/>
            <a:ext cx="1152237" cy="1175182"/>
          </a:xfrm>
          <a:prstGeom prst="rect">
            <a:avLst/>
          </a:prstGeom>
          <a:noFill/>
          <a:ln>
            <a:noFill/>
          </a:ln>
        </p:spPr>
      </p:pic>
      <p:sp>
        <p:nvSpPr>
          <p:cNvPr id="360" name="Google Shape;360;p42"/>
          <p:cNvSpPr/>
          <p:nvPr/>
        </p:nvSpPr>
        <p:spPr>
          <a:xfrm>
            <a:off x="5320626" y="1961985"/>
            <a:ext cx="3697200" cy="12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rPr>
              <a:t>90%</a:t>
            </a:r>
            <a:endParaRPr b="1" sz="2400">
              <a:solidFill>
                <a:schemeClr val="dk1"/>
              </a:solidFill>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Volunteer Medical Experiences</a:t>
            </a:r>
            <a:endParaRPr b="1" sz="2400">
              <a:solidFill>
                <a:schemeClr val="dk1"/>
              </a:solidFill>
            </a:endParaRPr>
          </a:p>
          <a:p>
            <a:pPr indent="0" lvl="0" marL="0" marR="0" rtl="0" algn="ctr">
              <a:spcBef>
                <a:spcPts val="0"/>
              </a:spcBef>
              <a:spcAft>
                <a:spcPts val="0"/>
              </a:spcAft>
              <a:buNone/>
            </a:pPr>
            <a:r>
              <a:rPr b="1" lang="en-US" sz="2400">
                <a:solidFill>
                  <a:schemeClr val="dk1"/>
                </a:solidFill>
              </a:rPr>
              <a:t>67%</a:t>
            </a:r>
            <a:endParaRPr b="1" sz="1800">
              <a:solidFill>
                <a:schemeClr val="dk1"/>
              </a:solidFill>
              <a:latin typeface="Arial"/>
              <a:ea typeface="Arial"/>
              <a:cs typeface="Arial"/>
              <a:sym typeface="Arial"/>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Paid Medical Experiences</a:t>
            </a:r>
            <a:endParaRPr b="1" sz="1200">
              <a:solidFill>
                <a:schemeClr val="dk1"/>
              </a:solidFill>
              <a:latin typeface="Arial"/>
              <a:ea typeface="Arial"/>
              <a:cs typeface="Arial"/>
              <a:sym typeface="Arial"/>
            </a:endParaRPr>
          </a:p>
        </p:txBody>
      </p:sp>
      <p:pic>
        <p:nvPicPr>
          <p:cNvPr descr="Image result for medical graphic" id="361" name="Google Shape;361;p42"/>
          <p:cNvPicPr preferRelativeResize="0"/>
          <p:nvPr/>
        </p:nvPicPr>
        <p:blipFill rotWithShape="1">
          <a:blip r:embed="rId4">
            <a:alphaModFix/>
          </a:blip>
          <a:srcRect b="68909" l="49755" r="30982" t="8836"/>
          <a:stretch/>
        </p:blipFill>
        <p:spPr>
          <a:xfrm>
            <a:off x="667133" y="1691155"/>
            <a:ext cx="1531434" cy="1326996"/>
          </a:xfrm>
          <a:prstGeom prst="rect">
            <a:avLst/>
          </a:prstGeom>
          <a:noFill/>
          <a:ln>
            <a:noFill/>
          </a:ln>
        </p:spPr>
      </p:pic>
      <p:sp>
        <p:nvSpPr>
          <p:cNvPr descr="Image result for volunteer graphic" id="362" name="Google Shape;362;p42"/>
          <p:cNvSpPr/>
          <p:nvPr/>
        </p:nvSpPr>
        <p:spPr>
          <a:xfrm>
            <a:off x="207433" y="-144463"/>
            <a:ext cx="4064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363" name="Google Shape;363;p42"/>
          <p:cNvPicPr preferRelativeResize="0"/>
          <p:nvPr/>
        </p:nvPicPr>
        <p:blipFill rotWithShape="1">
          <a:blip r:embed="rId5">
            <a:alphaModFix/>
          </a:blip>
          <a:srcRect b="0" l="0" r="0" t="0"/>
          <a:stretch/>
        </p:blipFill>
        <p:spPr>
          <a:xfrm>
            <a:off x="9712164" y="4977554"/>
            <a:ext cx="1777055" cy="957635"/>
          </a:xfrm>
          <a:prstGeom prst="rect">
            <a:avLst/>
          </a:prstGeom>
          <a:noFill/>
          <a:ln>
            <a:noFill/>
          </a:ln>
        </p:spPr>
      </p:pic>
      <p:sp>
        <p:nvSpPr>
          <p:cNvPr id="364" name="Google Shape;364;p42"/>
          <p:cNvSpPr/>
          <p:nvPr/>
        </p:nvSpPr>
        <p:spPr>
          <a:xfrm>
            <a:off x="9712175" y="4304225"/>
            <a:ext cx="2317200" cy="83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rPr>
              <a:t>87%</a:t>
            </a:r>
            <a:endParaRPr b="1" sz="2000">
              <a:solidFill>
                <a:schemeClr val="dk1"/>
              </a:solidFill>
              <a:latin typeface="Arial"/>
              <a:ea typeface="Arial"/>
              <a:cs typeface="Arial"/>
              <a:sym typeface="Arial"/>
            </a:endParaRPr>
          </a:p>
          <a:p>
            <a:pPr indent="0" lvl="0" marL="0" marR="0" rtl="0" algn="ctr">
              <a:spcBef>
                <a:spcPts val="0"/>
              </a:spcBef>
              <a:spcAft>
                <a:spcPts val="0"/>
              </a:spcAft>
              <a:buNone/>
            </a:pPr>
            <a:r>
              <a:rPr b="1" lang="en-US" sz="1200">
                <a:solidFill>
                  <a:schemeClr val="dk1"/>
                </a:solidFill>
              </a:rPr>
              <a:t>Other </a:t>
            </a:r>
            <a:r>
              <a:rPr b="1" lang="en-US" sz="1200">
                <a:solidFill>
                  <a:schemeClr val="dk1"/>
                </a:solidFill>
                <a:latin typeface="Arial"/>
                <a:ea typeface="Arial"/>
                <a:cs typeface="Arial"/>
                <a:sym typeface="Arial"/>
              </a:rPr>
              <a:t>Volunteer Experiences</a:t>
            </a:r>
            <a:endParaRPr/>
          </a:p>
        </p:txBody>
      </p:sp>
      <p:sp>
        <p:nvSpPr>
          <p:cNvPr id="365" name="Google Shape;365;p42"/>
          <p:cNvSpPr txBox="1"/>
          <p:nvPr/>
        </p:nvSpPr>
        <p:spPr>
          <a:xfrm>
            <a:off x="207455" y="2849046"/>
            <a:ext cx="24508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rPr>
              <a:t>94%</a:t>
            </a:r>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Research Experiences</a:t>
            </a:r>
            <a:endParaRPr b="1" sz="1200">
              <a:solidFill>
                <a:schemeClr val="dk1"/>
              </a:solidFill>
              <a:latin typeface="Arial"/>
              <a:ea typeface="Arial"/>
              <a:cs typeface="Arial"/>
              <a:sym typeface="Arial"/>
            </a:endParaRPr>
          </a:p>
        </p:txBody>
      </p:sp>
      <p:pic>
        <p:nvPicPr>
          <p:cNvPr id="366" name="Google Shape;366;p42"/>
          <p:cNvPicPr preferRelativeResize="0"/>
          <p:nvPr/>
        </p:nvPicPr>
        <p:blipFill rotWithShape="1">
          <a:blip r:embed="rId6">
            <a:alphaModFix/>
          </a:blip>
          <a:srcRect b="8724" l="0" r="0" t="8371"/>
          <a:stretch/>
        </p:blipFill>
        <p:spPr>
          <a:xfrm flipH="1">
            <a:off x="9389900" y="1073050"/>
            <a:ext cx="2313525" cy="1776000"/>
          </a:xfrm>
          <a:prstGeom prst="rect">
            <a:avLst/>
          </a:prstGeom>
          <a:noFill/>
          <a:ln>
            <a:noFill/>
          </a:ln>
        </p:spPr>
      </p:pic>
      <p:sp>
        <p:nvSpPr>
          <p:cNvPr id="367" name="Google Shape;367;p42"/>
          <p:cNvSpPr/>
          <p:nvPr/>
        </p:nvSpPr>
        <p:spPr>
          <a:xfrm>
            <a:off x="8698079" y="2898262"/>
            <a:ext cx="3697200" cy="83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rPr>
              <a:t>87%</a:t>
            </a:r>
            <a:endParaRPr b="1" sz="2000">
              <a:solidFill>
                <a:schemeClr val="dk1"/>
              </a:solidFill>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Physician Shadowing</a:t>
            </a:r>
            <a:r>
              <a:rPr b="1" lang="en-US" sz="1200">
                <a:solidFill>
                  <a:schemeClr val="dk1"/>
                </a:solidFill>
              </a:rPr>
              <a:t>,</a:t>
            </a:r>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Clinical Observation</a:t>
            </a:r>
            <a:endParaRPr b="1" sz="1200">
              <a:solidFill>
                <a:schemeClr val="dk1"/>
              </a:solidFill>
              <a:latin typeface="Arial"/>
              <a:ea typeface="Arial"/>
              <a:cs typeface="Arial"/>
              <a:sym typeface="Arial"/>
            </a:endParaRPr>
          </a:p>
        </p:txBody>
      </p:sp>
      <p:pic>
        <p:nvPicPr>
          <p:cNvPr id="368" name="Google Shape;368;p42"/>
          <p:cNvPicPr preferRelativeResize="0"/>
          <p:nvPr/>
        </p:nvPicPr>
        <p:blipFill rotWithShape="1">
          <a:blip r:embed="rId7">
            <a:alphaModFix/>
          </a:blip>
          <a:srcRect b="0" l="0" r="0" t="0"/>
          <a:stretch/>
        </p:blipFill>
        <p:spPr>
          <a:xfrm>
            <a:off x="2963471" y="4304225"/>
            <a:ext cx="1194196" cy="986299"/>
          </a:xfrm>
          <a:prstGeom prst="rect">
            <a:avLst/>
          </a:prstGeom>
          <a:noFill/>
          <a:ln>
            <a:noFill/>
          </a:ln>
        </p:spPr>
      </p:pic>
      <p:sp>
        <p:nvSpPr>
          <p:cNvPr id="369" name="Google Shape;369;p42"/>
          <p:cNvSpPr/>
          <p:nvPr/>
        </p:nvSpPr>
        <p:spPr>
          <a:xfrm>
            <a:off x="2598669" y="5133275"/>
            <a:ext cx="30724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rPr>
              <a:t>9%</a:t>
            </a:r>
            <a:endParaRPr b="1" sz="2400">
              <a:solidFill>
                <a:schemeClr val="dk1"/>
              </a:solidFill>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Intercollegiate Athletics</a:t>
            </a:r>
            <a:endParaRPr/>
          </a:p>
        </p:txBody>
      </p:sp>
      <p:sp>
        <p:nvSpPr>
          <p:cNvPr id="370" name="Google Shape;370;p42"/>
          <p:cNvSpPr/>
          <p:nvPr/>
        </p:nvSpPr>
        <p:spPr>
          <a:xfrm>
            <a:off x="6096016" y="4143237"/>
            <a:ext cx="36972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a:p>
        </p:txBody>
      </p:sp>
      <p:pic>
        <p:nvPicPr>
          <p:cNvPr id="371" name="Google Shape;371;p42"/>
          <p:cNvPicPr preferRelativeResize="0"/>
          <p:nvPr/>
        </p:nvPicPr>
        <p:blipFill rotWithShape="1">
          <a:blip r:embed="rId8">
            <a:alphaModFix/>
          </a:blip>
          <a:srcRect b="0" l="0" r="0" t="0"/>
          <a:stretch/>
        </p:blipFill>
        <p:spPr>
          <a:xfrm>
            <a:off x="225380" y="3629477"/>
            <a:ext cx="1609546" cy="1434595"/>
          </a:xfrm>
          <a:prstGeom prst="rect">
            <a:avLst/>
          </a:prstGeom>
          <a:noFill/>
          <a:ln>
            <a:noFill/>
          </a:ln>
        </p:spPr>
      </p:pic>
      <p:sp>
        <p:nvSpPr>
          <p:cNvPr id="372" name="Google Shape;372;p42"/>
          <p:cNvSpPr txBox="1"/>
          <p:nvPr/>
        </p:nvSpPr>
        <p:spPr>
          <a:xfrm>
            <a:off x="48713" y="4977543"/>
            <a:ext cx="24508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t>32%</a:t>
            </a:r>
            <a:endParaRPr b="1" sz="2400"/>
          </a:p>
          <a:p>
            <a:pPr indent="0" lvl="0" marL="0" marR="0" rtl="0" algn="ctr">
              <a:spcBef>
                <a:spcPts val="0"/>
              </a:spcBef>
              <a:spcAft>
                <a:spcPts val="0"/>
              </a:spcAft>
              <a:buNone/>
            </a:pPr>
            <a:r>
              <a:rPr b="1" lang="en-US" sz="1200">
                <a:solidFill>
                  <a:schemeClr val="dk1"/>
                </a:solidFill>
                <a:latin typeface="Arial"/>
                <a:ea typeface="Arial"/>
                <a:cs typeface="Arial"/>
                <a:sym typeface="Arial"/>
              </a:rPr>
              <a:t>Publications</a:t>
            </a:r>
            <a:endParaRPr b="1" sz="1200">
              <a:solidFill>
                <a:schemeClr val="dk1"/>
              </a:solidFill>
              <a:latin typeface="Arial"/>
              <a:ea typeface="Arial"/>
              <a:cs typeface="Arial"/>
              <a:sym typeface="Arial"/>
            </a:endParaRPr>
          </a:p>
        </p:txBody>
      </p:sp>
      <p:pic>
        <p:nvPicPr>
          <p:cNvPr id="373" name="Google Shape;373;p42"/>
          <p:cNvPicPr preferRelativeResize="0"/>
          <p:nvPr/>
        </p:nvPicPr>
        <p:blipFill rotWithShape="1">
          <a:blip r:embed="rId9">
            <a:alphaModFix/>
          </a:blip>
          <a:srcRect b="11597" l="6929" r="11643" t="8472"/>
          <a:stretch/>
        </p:blipFill>
        <p:spPr>
          <a:xfrm>
            <a:off x="6513817" y="4195538"/>
            <a:ext cx="2008725" cy="1477050"/>
          </a:xfrm>
          <a:prstGeom prst="rect">
            <a:avLst/>
          </a:prstGeom>
          <a:noFill/>
          <a:ln>
            <a:noFill/>
          </a:ln>
        </p:spPr>
      </p:pic>
      <p:sp>
        <p:nvSpPr>
          <p:cNvPr id="374" name="Google Shape;374;p42"/>
          <p:cNvSpPr/>
          <p:nvPr/>
        </p:nvSpPr>
        <p:spPr>
          <a:xfrm>
            <a:off x="5843021" y="5535904"/>
            <a:ext cx="36972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rPr>
              <a:t>63%</a:t>
            </a:r>
            <a:endParaRPr b="1" sz="2400">
              <a:solidFill>
                <a:schemeClr val="dk1"/>
              </a:solidFill>
            </a:endParaRPr>
          </a:p>
          <a:p>
            <a:pPr indent="0" lvl="0" marL="0" marR="0" rtl="0" algn="ctr">
              <a:spcBef>
                <a:spcPts val="0"/>
              </a:spcBef>
              <a:spcAft>
                <a:spcPts val="0"/>
              </a:spcAft>
              <a:buNone/>
            </a:pPr>
            <a:r>
              <a:rPr b="1" lang="en-US" sz="1200">
                <a:solidFill>
                  <a:schemeClr val="dk1"/>
                </a:solidFill>
              </a:rPr>
              <a:t>Leadership Experiences</a:t>
            </a:r>
            <a:endParaRPr/>
          </a:p>
        </p:txBody>
      </p:sp>
      <p:pic>
        <p:nvPicPr>
          <p:cNvPr id="375" name="Google Shape;375;p42"/>
          <p:cNvPicPr preferRelativeResize="0"/>
          <p:nvPr/>
        </p:nvPicPr>
        <p:blipFill>
          <a:blip r:embed="rId10">
            <a:alphaModFix/>
          </a:blip>
          <a:stretch>
            <a:fillRect/>
          </a:stretch>
        </p:blipFill>
        <p:spPr>
          <a:xfrm>
            <a:off x="4688384" y="3236262"/>
            <a:ext cx="1148575" cy="1148575"/>
          </a:xfrm>
          <a:prstGeom prst="rect">
            <a:avLst/>
          </a:prstGeom>
          <a:noFill/>
          <a:ln>
            <a:noFill/>
          </a:ln>
        </p:spPr>
      </p:pic>
      <p:sp>
        <p:nvSpPr>
          <p:cNvPr id="376" name="Google Shape;376;p42"/>
          <p:cNvSpPr txBox="1"/>
          <p:nvPr/>
        </p:nvSpPr>
        <p:spPr>
          <a:xfrm>
            <a:off x="5528158" y="3642413"/>
            <a:ext cx="2313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400">
                <a:solidFill>
                  <a:schemeClr val="dk1"/>
                </a:solidFill>
              </a:rPr>
              <a:t>64%</a:t>
            </a:r>
            <a:endParaRPr>
              <a:solidFill>
                <a:schemeClr val="dk1"/>
              </a:solidFill>
            </a:endParaRPr>
          </a:p>
          <a:p>
            <a:pPr indent="0" lvl="0" marL="0" rtl="0" algn="ctr">
              <a:spcBef>
                <a:spcPts val="0"/>
              </a:spcBef>
              <a:spcAft>
                <a:spcPts val="0"/>
              </a:spcAft>
              <a:buNone/>
            </a:pPr>
            <a:r>
              <a:rPr b="1" lang="en-US" sz="1200">
                <a:solidFill>
                  <a:schemeClr val="dk1"/>
                </a:solidFill>
              </a:rPr>
              <a:t>Teaching/Tutoring/TA</a:t>
            </a:r>
            <a:endParaRPr/>
          </a:p>
        </p:txBody>
      </p:sp>
      <p:sp>
        <p:nvSpPr>
          <p:cNvPr id="377" name="Google Shape;377;p42"/>
          <p:cNvSpPr txBox="1"/>
          <p:nvPr/>
        </p:nvSpPr>
        <p:spPr>
          <a:xfrm>
            <a:off x="1587150" y="365475"/>
            <a:ext cx="9017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800">
                <a:solidFill>
                  <a:srgbClr val="002060"/>
                </a:solidFill>
              </a:rPr>
              <a:t>Work/Extracurricular/Academic Activities</a:t>
            </a:r>
            <a:endParaRPr sz="4400">
              <a:solidFill>
                <a:schemeClr val="dk1"/>
              </a:solidFill>
              <a:latin typeface="Calibri"/>
              <a:ea typeface="Calibri"/>
              <a:cs typeface="Calibri"/>
              <a:sym typeface="Calibri"/>
            </a:endParaRPr>
          </a:p>
        </p:txBody>
      </p:sp>
      <p:pic>
        <p:nvPicPr>
          <p:cNvPr id="378" name="Google Shape;378;p42"/>
          <p:cNvPicPr preferRelativeResize="0"/>
          <p:nvPr/>
        </p:nvPicPr>
        <p:blipFill>
          <a:blip r:embed="rId11">
            <a:alphaModFix/>
          </a:blip>
          <a:stretch>
            <a:fillRect/>
          </a:stretch>
        </p:blipFill>
        <p:spPr>
          <a:xfrm>
            <a:off x="4219675" y="6176975"/>
            <a:ext cx="3752650" cy="651200"/>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3"/>
          <p:cNvSpPr txBox="1"/>
          <p:nvPr>
            <p:ph idx="1" type="body"/>
          </p:nvPr>
        </p:nvSpPr>
        <p:spPr>
          <a:xfrm>
            <a:off x="347150" y="719225"/>
            <a:ext cx="3348300" cy="5530800"/>
          </a:xfrm>
          <a:prstGeom prst="rect">
            <a:avLst/>
          </a:prstGeom>
          <a:noFill/>
          <a:ln>
            <a:noFill/>
          </a:ln>
        </p:spPr>
        <p:txBody>
          <a:bodyPr anchorCtr="0" anchor="t" bIns="45700" lIns="91425" spcFirstLastPara="1" rIns="91425" wrap="square" tIns="45700">
            <a:noAutofit/>
          </a:bodyPr>
          <a:lstStyle/>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Campus Tour Guide</a:t>
            </a:r>
            <a:endParaRPr sz="1917">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Song Writer</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Crisis Text Line Volunteers</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Pharmacy Technician</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Substitute Teacher</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Ice Hockey Coach</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Youth Baseball Umpire</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EMT</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Diving Coach</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Weightlifter</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Orientation Leader</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Rock Climbing Coach</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Rec Center Front Desk Worker</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Tax Return Volunteer</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Marathon Runner</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Instacart Personal Shopper</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Hair Stylist </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Sports Writer for College Newspaper</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ESL Teacher</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Triathlon Finisher</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Wellness Coach</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Golf Caddy</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Meals on Wheels Delivery Driver</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Service Dog Provider</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Lifeguard</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Personal Trainer</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Server</a:t>
            </a:r>
            <a:endParaRPr sz="1862">
              <a:solidFill>
                <a:srgbClr val="002060"/>
              </a:solidFill>
            </a:endParaRPr>
          </a:p>
          <a:p>
            <a:pPr indent="0" lvl="0" marL="0" rtl="0" algn="l">
              <a:lnSpc>
                <a:spcPct val="60000"/>
              </a:lnSpc>
              <a:spcBef>
                <a:spcPts val="280"/>
              </a:spcBef>
              <a:spcAft>
                <a:spcPts val="0"/>
              </a:spcAft>
              <a:buClr>
                <a:schemeClr val="dk1"/>
              </a:buClr>
              <a:buSzPts val="770"/>
              <a:buFont typeface="Arial"/>
              <a:buNone/>
            </a:pPr>
            <a:r>
              <a:rPr lang="en-US" sz="1862">
                <a:solidFill>
                  <a:srgbClr val="002060"/>
                </a:solidFill>
              </a:rPr>
              <a:t>Food Kitchen Volunteer</a:t>
            </a:r>
            <a:endParaRPr sz="1070"/>
          </a:p>
        </p:txBody>
      </p:sp>
      <p:sp>
        <p:nvSpPr>
          <p:cNvPr id="384" name="Google Shape;384;p43"/>
          <p:cNvSpPr txBox="1"/>
          <p:nvPr/>
        </p:nvSpPr>
        <p:spPr>
          <a:xfrm>
            <a:off x="4036100" y="103625"/>
            <a:ext cx="3000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800">
                <a:solidFill>
                  <a:srgbClr val="002060"/>
                </a:solidFill>
              </a:rPr>
              <a:t>Just For Fun</a:t>
            </a:r>
            <a:endParaRPr/>
          </a:p>
        </p:txBody>
      </p:sp>
      <p:sp>
        <p:nvSpPr>
          <p:cNvPr id="385" name="Google Shape;385;p43"/>
          <p:cNvSpPr txBox="1"/>
          <p:nvPr/>
        </p:nvSpPr>
        <p:spPr>
          <a:xfrm>
            <a:off x="3695438" y="719225"/>
            <a:ext cx="3681300" cy="57645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280"/>
              </a:spcBef>
              <a:spcAft>
                <a:spcPts val="0"/>
              </a:spcAft>
              <a:buClr>
                <a:schemeClr val="dk1"/>
              </a:buClr>
              <a:buSzPts val="1400"/>
              <a:buFont typeface="Arial"/>
              <a:buNone/>
            </a:pPr>
            <a:r>
              <a:rPr lang="en-US" sz="1800">
                <a:solidFill>
                  <a:srgbClr val="002060"/>
                </a:solidFill>
                <a:latin typeface="Calibri"/>
                <a:ea typeface="Calibri"/>
                <a:cs typeface="Calibri"/>
                <a:sym typeface="Calibri"/>
              </a:rPr>
              <a:t>Church Deacon</a:t>
            </a:r>
            <a:endParaRPr sz="1800">
              <a:solidFill>
                <a:srgbClr val="002060"/>
              </a:solidFill>
              <a:latin typeface="Calibri"/>
              <a:ea typeface="Calibri"/>
              <a:cs typeface="Calibri"/>
              <a:sym typeface="Calibri"/>
            </a:endParaRPr>
          </a:p>
          <a:p>
            <a:pPr indent="0" lvl="0" marL="0" rtl="0" algn="l">
              <a:lnSpc>
                <a:spcPct val="80000"/>
              </a:lnSpc>
              <a:spcBef>
                <a:spcPts val="280"/>
              </a:spcBef>
              <a:spcAft>
                <a:spcPts val="0"/>
              </a:spcAft>
              <a:buClr>
                <a:schemeClr val="dk1"/>
              </a:buClr>
              <a:buSzPts val="1400"/>
              <a:buFont typeface="Arial"/>
              <a:buNone/>
            </a:pPr>
            <a:r>
              <a:rPr lang="en-US" sz="1800">
                <a:solidFill>
                  <a:srgbClr val="002060"/>
                </a:solidFill>
                <a:highlight>
                  <a:srgbClr val="FFFFFF"/>
                </a:highlight>
                <a:latin typeface="Calibri"/>
                <a:ea typeface="Calibri"/>
                <a:cs typeface="Calibri"/>
                <a:sym typeface="Calibri"/>
              </a:rPr>
              <a:t>Bartender</a:t>
            </a:r>
            <a:endParaRPr sz="2300">
              <a:solidFill>
                <a:srgbClr val="002060"/>
              </a:solidFill>
              <a:latin typeface="Calibri"/>
              <a:ea typeface="Calibri"/>
              <a:cs typeface="Calibri"/>
              <a:sym typeface="Calibri"/>
            </a:endParaRPr>
          </a:p>
          <a:p>
            <a:pPr indent="0" lvl="0" marL="0" rtl="0" algn="l">
              <a:lnSpc>
                <a:spcPct val="80000"/>
              </a:lnSpc>
              <a:spcBef>
                <a:spcPts val="280"/>
              </a:spcBef>
              <a:spcAft>
                <a:spcPts val="0"/>
              </a:spcAft>
              <a:buClr>
                <a:schemeClr val="dk1"/>
              </a:buClr>
              <a:buSzPts val="1400"/>
              <a:buFont typeface="Arial"/>
              <a:buNone/>
            </a:pPr>
            <a:r>
              <a:rPr lang="en-US" sz="1800">
                <a:solidFill>
                  <a:srgbClr val="002060"/>
                </a:solidFill>
                <a:latin typeface="Calibri"/>
                <a:ea typeface="Calibri"/>
                <a:cs typeface="Calibri"/>
                <a:sym typeface="Calibri"/>
              </a:rPr>
              <a:t>AMSA President</a:t>
            </a:r>
            <a:endParaRPr sz="1800">
              <a:solidFill>
                <a:srgbClr val="002060"/>
              </a:solidFill>
              <a:latin typeface="Calibri"/>
              <a:ea typeface="Calibri"/>
              <a:cs typeface="Calibri"/>
              <a:sym typeface="Calibri"/>
            </a:endParaRPr>
          </a:p>
          <a:p>
            <a:pPr indent="0" lvl="0" marL="0" rtl="0" algn="l">
              <a:lnSpc>
                <a:spcPct val="80000"/>
              </a:lnSpc>
              <a:spcBef>
                <a:spcPts val="280"/>
              </a:spcBef>
              <a:spcAft>
                <a:spcPts val="0"/>
              </a:spcAft>
              <a:buClr>
                <a:schemeClr val="dk1"/>
              </a:buClr>
              <a:buSzPts val="1400"/>
              <a:buFont typeface="Arial"/>
              <a:buNone/>
            </a:pPr>
            <a:r>
              <a:rPr lang="en-US" sz="1800">
                <a:solidFill>
                  <a:srgbClr val="002060"/>
                </a:solidFill>
                <a:latin typeface="Calibri"/>
                <a:ea typeface="Calibri"/>
                <a:cs typeface="Calibri"/>
                <a:sym typeface="Calibri"/>
              </a:rPr>
              <a:t>Registered Nurse</a:t>
            </a:r>
            <a:endParaRPr sz="1800">
              <a:solidFill>
                <a:srgbClr val="002060"/>
              </a:solidFill>
              <a:latin typeface="Calibri"/>
              <a:ea typeface="Calibri"/>
              <a:cs typeface="Calibri"/>
              <a:sym typeface="Calibri"/>
            </a:endParaRPr>
          </a:p>
          <a:p>
            <a:pPr indent="0" lvl="0" marL="0" rtl="0" algn="l">
              <a:lnSpc>
                <a:spcPct val="80000"/>
              </a:lnSpc>
              <a:spcBef>
                <a:spcPts val="280"/>
              </a:spcBef>
              <a:spcAft>
                <a:spcPts val="0"/>
              </a:spcAft>
              <a:buClr>
                <a:schemeClr val="dk1"/>
              </a:buClr>
              <a:buSzPts val="1400"/>
              <a:buFont typeface="Arial"/>
              <a:buNone/>
            </a:pPr>
            <a:r>
              <a:rPr lang="en-US" sz="1800">
                <a:solidFill>
                  <a:srgbClr val="002060"/>
                </a:solidFill>
                <a:latin typeface="Calibri"/>
                <a:ea typeface="Calibri"/>
                <a:cs typeface="Calibri"/>
                <a:sym typeface="Calibri"/>
              </a:rPr>
              <a:t>Fire Team Leader for Naval Academy</a:t>
            </a:r>
            <a:endParaRPr sz="1800">
              <a:solidFill>
                <a:srgbClr val="002060"/>
              </a:solidFill>
              <a:latin typeface="Calibri"/>
              <a:ea typeface="Calibri"/>
              <a:cs typeface="Calibri"/>
              <a:sym typeface="Calibri"/>
            </a:endParaRPr>
          </a:p>
          <a:p>
            <a:pPr indent="0" lvl="0" marL="0" rtl="0" algn="l">
              <a:lnSpc>
                <a:spcPct val="80000"/>
              </a:lnSpc>
              <a:spcBef>
                <a:spcPts val="280"/>
              </a:spcBef>
              <a:spcAft>
                <a:spcPts val="0"/>
              </a:spcAft>
              <a:buClr>
                <a:schemeClr val="dk1"/>
              </a:buClr>
              <a:buSzPts val="1400"/>
              <a:buFont typeface="Arial"/>
              <a:buNone/>
            </a:pPr>
            <a:r>
              <a:rPr lang="en-US" sz="1800">
                <a:solidFill>
                  <a:srgbClr val="002060"/>
                </a:solidFill>
                <a:latin typeface="Calibri"/>
                <a:ea typeface="Calibri"/>
                <a:cs typeface="Calibri"/>
                <a:sym typeface="Calibri"/>
              </a:rPr>
              <a:t>SAT/ACT Tutor</a:t>
            </a:r>
            <a:endParaRPr sz="1800">
              <a:solidFill>
                <a:srgbClr val="002060"/>
              </a:solidFill>
              <a:latin typeface="Calibri"/>
              <a:ea typeface="Calibri"/>
              <a:cs typeface="Calibri"/>
              <a:sym typeface="Calibri"/>
            </a:endParaRPr>
          </a:p>
          <a:p>
            <a:pPr indent="0" lvl="0" marL="0" rtl="0" algn="l">
              <a:lnSpc>
                <a:spcPct val="80000"/>
              </a:lnSpc>
              <a:spcBef>
                <a:spcPts val="280"/>
              </a:spcBef>
              <a:spcAft>
                <a:spcPts val="0"/>
              </a:spcAft>
              <a:buClr>
                <a:schemeClr val="dk1"/>
              </a:buClr>
              <a:buSzPts val="1400"/>
              <a:buFont typeface="Arial"/>
              <a:buNone/>
            </a:pPr>
            <a:r>
              <a:rPr lang="en-US" sz="1800">
                <a:solidFill>
                  <a:srgbClr val="002060"/>
                </a:solidFill>
                <a:latin typeface="Calibri"/>
                <a:ea typeface="Calibri"/>
                <a:cs typeface="Calibri"/>
                <a:sym typeface="Calibri"/>
              </a:rPr>
              <a:t>Restaurant Cashier</a:t>
            </a:r>
            <a:endParaRPr sz="1800">
              <a:solidFill>
                <a:srgbClr val="002060"/>
              </a:solidFill>
              <a:latin typeface="Calibri"/>
              <a:ea typeface="Calibri"/>
              <a:cs typeface="Calibri"/>
              <a:sym typeface="Calibri"/>
            </a:endParaRPr>
          </a:p>
          <a:p>
            <a:pPr indent="0" lvl="0" marL="0" rtl="0" algn="l">
              <a:lnSpc>
                <a:spcPct val="80000"/>
              </a:lnSpc>
              <a:spcBef>
                <a:spcPts val="280"/>
              </a:spcBef>
              <a:spcAft>
                <a:spcPts val="0"/>
              </a:spcAft>
              <a:buClr>
                <a:schemeClr val="dk1"/>
              </a:buClr>
              <a:buSzPts val="1400"/>
              <a:buFont typeface="Arial"/>
              <a:buNone/>
            </a:pPr>
            <a:r>
              <a:rPr lang="en-US" sz="1800">
                <a:solidFill>
                  <a:srgbClr val="002060"/>
                </a:solidFill>
                <a:latin typeface="Calibri"/>
                <a:ea typeface="Calibri"/>
                <a:cs typeface="Calibri"/>
                <a:sym typeface="Calibri"/>
              </a:rPr>
              <a:t>Gymnastics Coach</a:t>
            </a:r>
            <a:endParaRPr sz="1800">
              <a:solidFill>
                <a:srgbClr val="002060"/>
              </a:solidFill>
              <a:latin typeface="Calibri"/>
              <a:ea typeface="Calibri"/>
              <a:cs typeface="Calibri"/>
              <a:sym typeface="Calibri"/>
            </a:endParaRPr>
          </a:p>
          <a:p>
            <a:pPr indent="0" lvl="0" marL="0" rtl="0" algn="l">
              <a:lnSpc>
                <a:spcPct val="80000"/>
              </a:lnSpc>
              <a:spcBef>
                <a:spcPts val="280"/>
              </a:spcBef>
              <a:spcAft>
                <a:spcPts val="0"/>
              </a:spcAft>
              <a:buClr>
                <a:schemeClr val="dk1"/>
              </a:buClr>
              <a:buSzPts val="1400"/>
              <a:buFont typeface="Arial"/>
              <a:buNone/>
            </a:pPr>
            <a:r>
              <a:rPr lang="en-US" sz="1800">
                <a:solidFill>
                  <a:srgbClr val="002060"/>
                </a:solidFill>
                <a:latin typeface="Calibri"/>
                <a:ea typeface="Calibri"/>
                <a:cs typeface="Calibri"/>
                <a:sym typeface="Calibri"/>
              </a:rPr>
              <a:t>Peace Corps Member</a:t>
            </a:r>
            <a:endParaRPr sz="1800">
              <a:solidFill>
                <a:srgbClr val="002060"/>
              </a:solidFill>
              <a:latin typeface="Calibri"/>
              <a:ea typeface="Calibri"/>
              <a:cs typeface="Calibri"/>
              <a:sym typeface="Calibri"/>
            </a:endParaRPr>
          </a:p>
          <a:p>
            <a:pPr indent="0" lvl="0" marL="0" rtl="0" algn="l">
              <a:lnSpc>
                <a:spcPct val="80000"/>
              </a:lnSpc>
              <a:spcBef>
                <a:spcPts val="280"/>
              </a:spcBef>
              <a:spcAft>
                <a:spcPts val="0"/>
              </a:spcAft>
              <a:buClr>
                <a:schemeClr val="dk1"/>
              </a:buClr>
              <a:buSzPts val="1400"/>
              <a:buFont typeface="Arial"/>
              <a:buNone/>
            </a:pPr>
            <a:r>
              <a:rPr lang="en-US" sz="1800">
                <a:solidFill>
                  <a:srgbClr val="002060"/>
                </a:solidFill>
                <a:latin typeface="Calibri"/>
                <a:ea typeface="Calibri"/>
                <a:cs typeface="Calibri"/>
                <a:sym typeface="Calibri"/>
              </a:rPr>
              <a:t>Plumber</a:t>
            </a:r>
            <a:endParaRPr sz="1800">
              <a:solidFill>
                <a:srgbClr val="002060"/>
              </a:solidFill>
              <a:latin typeface="Calibri"/>
              <a:ea typeface="Calibri"/>
              <a:cs typeface="Calibri"/>
              <a:sym typeface="Calibri"/>
            </a:endParaRPr>
          </a:p>
          <a:p>
            <a:pPr indent="0" lvl="0" marL="0" rtl="0" algn="l">
              <a:lnSpc>
                <a:spcPct val="80000"/>
              </a:lnSpc>
              <a:spcBef>
                <a:spcPts val="280"/>
              </a:spcBef>
              <a:spcAft>
                <a:spcPts val="0"/>
              </a:spcAft>
              <a:buClr>
                <a:schemeClr val="dk1"/>
              </a:buClr>
              <a:buSzPts val="1400"/>
              <a:buFont typeface="Arial"/>
              <a:buNone/>
            </a:pPr>
            <a:r>
              <a:rPr lang="en-US" sz="1800">
                <a:solidFill>
                  <a:srgbClr val="002060"/>
                </a:solidFill>
                <a:latin typeface="Calibri"/>
                <a:ea typeface="Calibri"/>
                <a:cs typeface="Calibri"/>
                <a:sym typeface="Calibri"/>
              </a:rPr>
              <a:t>Painter</a:t>
            </a:r>
            <a:endParaRPr sz="1800">
              <a:solidFill>
                <a:srgbClr val="002060"/>
              </a:solidFill>
              <a:latin typeface="Calibri"/>
              <a:ea typeface="Calibri"/>
              <a:cs typeface="Calibri"/>
              <a:sym typeface="Calibri"/>
            </a:endParaRPr>
          </a:p>
          <a:p>
            <a:pPr indent="0" lvl="0" marL="0" rtl="0" algn="l">
              <a:lnSpc>
                <a:spcPct val="80000"/>
              </a:lnSpc>
              <a:spcBef>
                <a:spcPts val="280"/>
              </a:spcBef>
              <a:spcAft>
                <a:spcPts val="0"/>
              </a:spcAft>
              <a:buClr>
                <a:schemeClr val="dk1"/>
              </a:buClr>
              <a:buSzPts val="1400"/>
              <a:buFont typeface="Arial"/>
              <a:buNone/>
            </a:pPr>
            <a:r>
              <a:rPr lang="en-US" sz="1800">
                <a:solidFill>
                  <a:srgbClr val="002060"/>
                </a:solidFill>
                <a:latin typeface="Calibri"/>
                <a:ea typeface="Calibri"/>
                <a:cs typeface="Calibri"/>
                <a:sym typeface="Calibri"/>
              </a:rPr>
              <a:t>Fulbright Scholar</a:t>
            </a:r>
            <a:endParaRPr sz="1800">
              <a:solidFill>
                <a:srgbClr val="002060"/>
              </a:solidFill>
              <a:latin typeface="Calibri"/>
              <a:ea typeface="Calibri"/>
              <a:cs typeface="Calibri"/>
              <a:sym typeface="Calibri"/>
            </a:endParaRPr>
          </a:p>
          <a:p>
            <a:pPr indent="0" lvl="0" marL="0" rtl="0" algn="l">
              <a:lnSpc>
                <a:spcPct val="80000"/>
              </a:lnSpc>
              <a:spcBef>
                <a:spcPts val="280"/>
              </a:spcBef>
              <a:spcAft>
                <a:spcPts val="0"/>
              </a:spcAft>
              <a:buClr>
                <a:schemeClr val="dk1"/>
              </a:buClr>
              <a:buSzPts val="1400"/>
              <a:buFont typeface="Arial"/>
              <a:buNone/>
            </a:pPr>
            <a:r>
              <a:rPr lang="en-US" sz="1800">
                <a:solidFill>
                  <a:srgbClr val="002060"/>
                </a:solidFill>
                <a:latin typeface="Calibri"/>
                <a:ea typeface="Calibri"/>
                <a:cs typeface="Calibri"/>
                <a:sym typeface="Calibri"/>
              </a:rPr>
              <a:t>Dishwasher</a:t>
            </a:r>
            <a:endParaRPr sz="1800">
              <a:solidFill>
                <a:srgbClr val="002060"/>
              </a:solidFill>
              <a:latin typeface="Calibri"/>
              <a:ea typeface="Calibri"/>
              <a:cs typeface="Calibri"/>
              <a:sym typeface="Calibri"/>
            </a:endParaRPr>
          </a:p>
          <a:p>
            <a:pPr indent="0" lvl="0" marL="0" rtl="0" algn="l">
              <a:lnSpc>
                <a:spcPct val="80000"/>
              </a:lnSpc>
              <a:spcBef>
                <a:spcPts val="280"/>
              </a:spcBef>
              <a:spcAft>
                <a:spcPts val="0"/>
              </a:spcAft>
              <a:buClr>
                <a:schemeClr val="dk1"/>
              </a:buClr>
              <a:buSzPts val="1400"/>
              <a:buFont typeface="Arial"/>
              <a:buNone/>
            </a:pPr>
            <a:r>
              <a:rPr lang="en-US" sz="1800">
                <a:solidFill>
                  <a:srgbClr val="002060"/>
                </a:solidFill>
                <a:latin typeface="Calibri"/>
                <a:ea typeface="Calibri"/>
                <a:cs typeface="Calibri"/>
                <a:sym typeface="Calibri"/>
              </a:rPr>
              <a:t>Red Cross Volunteer</a:t>
            </a:r>
            <a:endParaRPr sz="1800">
              <a:solidFill>
                <a:srgbClr val="002060"/>
              </a:solidFill>
              <a:latin typeface="Calibri"/>
              <a:ea typeface="Calibri"/>
              <a:cs typeface="Calibri"/>
              <a:sym typeface="Calibri"/>
            </a:endParaRPr>
          </a:p>
          <a:p>
            <a:pPr indent="0" lvl="0" marL="0" rtl="0" algn="l">
              <a:lnSpc>
                <a:spcPct val="80000"/>
              </a:lnSpc>
              <a:spcBef>
                <a:spcPts val="280"/>
              </a:spcBef>
              <a:spcAft>
                <a:spcPts val="0"/>
              </a:spcAft>
              <a:buClr>
                <a:schemeClr val="dk1"/>
              </a:buClr>
              <a:buSzPts val="1400"/>
              <a:buFont typeface="Arial"/>
              <a:buNone/>
            </a:pPr>
            <a:r>
              <a:rPr lang="en-US" sz="1800">
                <a:solidFill>
                  <a:srgbClr val="002060"/>
                </a:solidFill>
                <a:latin typeface="Calibri"/>
                <a:ea typeface="Calibri"/>
                <a:cs typeface="Calibri"/>
                <a:sym typeface="Calibri"/>
              </a:rPr>
              <a:t>Software Engineer</a:t>
            </a:r>
            <a:endParaRPr sz="1800">
              <a:solidFill>
                <a:srgbClr val="002060"/>
              </a:solidFill>
              <a:latin typeface="Calibri"/>
              <a:ea typeface="Calibri"/>
              <a:cs typeface="Calibri"/>
              <a:sym typeface="Calibri"/>
            </a:endParaRPr>
          </a:p>
          <a:p>
            <a:pPr indent="0" lvl="0" marL="0" rtl="0" algn="l">
              <a:lnSpc>
                <a:spcPct val="80000"/>
              </a:lnSpc>
              <a:spcBef>
                <a:spcPts val="280"/>
              </a:spcBef>
              <a:spcAft>
                <a:spcPts val="0"/>
              </a:spcAft>
              <a:buClr>
                <a:schemeClr val="dk1"/>
              </a:buClr>
              <a:buSzPts val="1400"/>
              <a:buFont typeface="Arial"/>
              <a:buNone/>
            </a:pPr>
            <a:r>
              <a:t/>
            </a:r>
            <a:endParaRPr sz="1800">
              <a:solidFill>
                <a:srgbClr val="002060"/>
              </a:solidFill>
              <a:latin typeface="Calibri"/>
              <a:ea typeface="Calibri"/>
              <a:cs typeface="Calibri"/>
              <a:sym typeface="Calibri"/>
            </a:endParaRPr>
          </a:p>
          <a:p>
            <a:pPr indent="0" lvl="0" marL="0" rtl="0" algn="l">
              <a:lnSpc>
                <a:spcPct val="80000"/>
              </a:lnSpc>
              <a:spcBef>
                <a:spcPts val="280"/>
              </a:spcBef>
              <a:spcAft>
                <a:spcPts val="0"/>
              </a:spcAft>
              <a:buClr>
                <a:schemeClr val="dk1"/>
              </a:buClr>
              <a:buSzPts val="1400"/>
              <a:buFont typeface="Arial"/>
              <a:buNone/>
            </a:pPr>
            <a:r>
              <a:rPr b="1" lang="en-US" sz="1800">
                <a:solidFill>
                  <a:srgbClr val="002060"/>
                </a:solidFill>
                <a:latin typeface="Calibri"/>
                <a:ea typeface="Calibri"/>
                <a:cs typeface="Calibri"/>
                <a:sym typeface="Calibri"/>
              </a:rPr>
              <a:t>Instruments Played</a:t>
            </a:r>
            <a:r>
              <a:rPr lang="en-US" sz="1800">
                <a:solidFill>
                  <a:srgbClr val="002060"/>
                </a:solidFill>
                <a:latin typeface="Calibri"/>
                <a:ea typeface="Calibri"/>
                <a:cs typeface="Calibri"/>
                <a:sym typeface="Calibri"/>
              </a:rPr>
              <a:t>:		          </a:t>
            </a:r>
            <a:endParaRPr sz="1800">
              <a:solidFill>
                <a:srgbClr val="002060"/>
              </a:solidFill>
              <a:latin typeface="Calibri"/>
              <a:ea typeface="Calibri"/>
              <a:cs typeface="Calibri"/>
              <a:sym typeface="Calibri"/>
            </a:endParaRPr>
          </a:p>
          <a:p>
            <a:pPr indent="0" lvl="0" marL="0" rtl="0" algn="l">
              <a:lnSpc>
                <a:spcPct val="80000"/>
              </a:lnSpc>
              <a:spcBef>
                <a:spcPts val="280"/>
              </a:spcBef>
              <a:spcAft>
                <a:spcPts val="0"/>
              </a:spcAft>
              <a:buClr>
                <a:schemeClr val="dk1"/>
              </a:buClr>
              <a:buSzPts val="1400"/>
              <a:buFont typeface="Arial"/>
              <a:buNone/>
            </a:pPr>
            <a:r>
              <a:rPr lang="en-US" sz="1800">
                <a:solidFill>
                  <a:srgbClr val="002060"/>
                </a:solidFill>
                <a:latin typeface="Calibri"/>
                <a:ea typeface="Calibri"/>
                <a:cs typeface="Calibri"/>
                <a:sym typeface="Calibri"/>
              </a:rPr>
              <a:t>Piano                Violin</a:t>
            </a:r>
            <a:endParaRPr sz="1800">
              <a:solidFill>
                <a:srgbClr val="002060"/>
              </a:solidFill>
              <a:latin typeface="Calibri"/>
              <a:ea typeface="Calibri"/>
              <a:cs typeface="Calibri"/>
              <a:sym typeface="Calibri"/>
            </a:endParaRPr>
          </a:p>
          <a:p>
            <a:pPr indent="0" lvl="0" marL="0" rtl="0" algn="l">
              <a:lnSpc>
                <a:spcPct val="80000"/>
              </a:lnSpc>
              <a:spcBef>
                <a:spcPts val="280"/>
              </a:spcBef>
              <a:spcAft>
                <a:spcPts val="0"/>
              </a:spcAft>
              <a:buClr>
                <a:schemeClr val="dk1"/>
              </a:buClr>
              <a:buSzPts val="1400"/>
              <a:buFont typeface="Arial"/>
              <a:buNone/>
            </a:pPr>
            <a:r>
              <a:rPr lang="en-US" sz="1800">
                <a:solidFill>
                  <a:srgbClr val="002060"/>
                </a:solidFill>
                <a:latin typeface="Calibri"/>
                <a:ea typeface="Calibri"/>
                <a:cs typeface="Calibri"/>
                <a:sym typeface="Calibri"/>
              </a:rPr>
              <a:t>Cello                 Ukulele         </a:t>
            </a:r>
            <a:endParaRPr sz="1800">
              <a:solidFill>
                <a:srgbClr val="002060"/>
              </a:solidFill>
              <a:latin typeface="Calibri"/>
              <a:ea typeface="Calibri"/>
              <a:cs typeface="Calibri"/>
              <a:sym typeface="Calibri"/>
            </a:endParaRPr>
          </a:p>
          <a:p>
            <a:pPr indent="0" lvl="0" marL="0" rtl="0" algn="l">
              <a:lnSpc>
                <a:spcPct val="80000"/>
              </a:lnSpc>
              <a:spcBef>
                <a:spcPts val="280"/>
              </a:spcBef>
              <a:spcAft>
                <a:spcPts val="0"/>
              </a:spcAft>
              <a:buClr>
                <a:schemeClr val="dk1"/>
              </a:buClr>
              <a:buSzPts val="1400"/>
              <a:buFont typeface="Arial"/>
              <a:buNone/>
            </a:pPr>
            <a:r>
              <a:rPr lang="en-US" sz="1800">
                <a:solidFill>
                  <a:srgbClr val="002060"/>
                </a:solidFill>
                <a:latin typeface="Calibri"/>
                <a:ea typeface="Calibri"/>
                <a:cs typeface="Calibri"/>
                <a:sym typeface="Calibri"/>
              </a:rPr>
              <a:t>Guitar              French Horn                 </a:t>
            </a:r>
            <a:endParaRPr sz="1800">
              <a:solidFill>
                <a:srgbClr val="002060"/>
              </a:solidFill>
              <a:latin typeface="Calibri"/>
              <a:ea typeface="Calibri"/>
              <a:cs typeface="Calibri"/>
              <a:sym typeface="Calibri"/>
            </a:endParaRPr>
          </a:p>
          <a:p>
            <a:pPr indent="0" lvl="0" marL="0" rtl="0" algn="l">
              <a:lnSpc>
                <a:spcPct val="80000"/>
              </a:lnSpc>
              <a:spcBef>
                <a:spcPts val="280"/>
              </a:spcBef>
              <a:spcAft>
                <a:spcPts val="0"/>
              </a:spcAft>
              <a:buClr>
                <a:schemeClr val="dk1"/>
              </a:buClr>
              <a:buSzPts val="1400"/>
              <a:buFont typeface="Arial"/>
              <a:buNone/>
            </a:pPr>
            <a:r>
              <a:rPr lang="en-US" sz="1800">
                <a:solidFill>
                  <a:srgbClr val="002060"/>
                </a:solidFill>
                <a:latin typeface="Calibri"/>
                <a:ea typeface="Calibri"/>
                <a:cs typeface="Calibri"/>
                <a:sym typeface="Calibri"/>
              </a:rPr>
              <a:t>Saxophone</a:t>
            </a:r>
            <a:r>
              <a:rPr lang="en-US">
                <a:solidFill>
                  <a:srgbClr val="002060"/>
                </a:solidFill>
                <a:latin typeface="Calibri"/>
                <a:ea typeface="Calibri"/>
                <a:cs typeface="Calibri"/>
                <a:sym typeface="Calibri"/>
              </a:rPr>
              <a:t> </a:t>
            </a:r>
            <a:r>
              <a:rPr lang="en-US" sz="1500">
                <a:solidFill>
                  <a:srgbClr val="002060"/>
                </a:solidFill>
                <a:latin typeface="Calibri"/>
                <a:ea typeface="Calibri"/>
                <a:cs typeface="Calibri"/>
                <a:sym typeface="Calibri"/>
              </a:rPr>
              <a:t>    </a:t>
            </a:r>
            <a:r>
              <a:rPr lang="en-US" sz="1500">
                <a:latin typeface="Calibri"/>
                <a:ea typeface="Calibri"/>
                <a:cs typeface="Calibri"/>
                <a:sym typeface="Calibri"/>
              </a:rPr>
              <a:t> </a:t>
            </a:r>
            <a:endParaRPr sz="1500">
              <a:latin typeface="Calibri"/>
              <a:ea typeface="Calibri"/>
              <a:cs typeface="Calibri"/>
              <a:sym typeface="Calibri"/>
            </a:endParaRPr>
          </a:p>
          <a:p>
            <a:pPr indent="0" lvl="0" marL="0" rtl="0" algn="l">
              <a:lnSpc>
                <a:spcPct val="80000"/>
              </a:lnSpc>
              <a:spcBef>
                <a:spcPts val="280"/>
              </a:spcBef>
              <a:spcAft>
                <a:spcPts val="0"/>
              </a:spcAft>
              <a:buClr>
                <a:schemeClr val="dk1"/>
              </a:buClr>
              <a:buSzPts val="1400"/>
              <a:buFont typeface="Arial"/>
              <a:buNone/>
            </a:pPr>
            <a:r>
              <a:rPr lang="en-US" sz="1600">
                <a:latin typeface="Calibri"/>
                <a:ea typeface="Calibri"/>
                <a:cs typeface="Calibri"/>
                <a:sym typeface="Calibri"/>
              </a:rPr>
              <a:t>		   	</a:t>
            </a:r>
            <a:r>
              <a:rPr lang="en-US">
                <a:latin typeface="Calibri"/>
                <a:ea typeface="Calibri"/>
                <a:cs typeface="Calibri"/>
                <a:sym typeface="Calibri"/>
              </a:rPr>
              <a:t>               	   </a:t>
            </a:r>
            <a:endParaRPr>
              <a:latin typeface="Calibri"/>
              <a:ea typeface="Calibri"/>
              <a:cs typeface="Calibri"/>
              <a:sym typeface="Calibri"/>
            </a:endParaRPr>
          </a:p>
        </p:txBody>
      </p:sp>
      <p:sp>
        <p:nvSpPr>
          <p:cNvPr id="386" name="Google Shape;386;p43"/>
          <p:cNvSpPr txBox="1"/>
          <p:nvPr/>
        </p:nvSpPr>
        <p:spPr>
          <a:xfrm>
            <a:off x="7521150" y="719225"/>
            <a:ext cx="30000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002060"/>
                </a:solidFill>
                <a:latin typeface="Calibri"/>
                <a:ea typeface="Calibri"/>
                <a:cs typeface="Calibri"/>
                <a:sym typeface="Calibri"/>
              </a:rPr>
              <a:t>Spanish Interpreter</a:t>
            </a:r>
            <a:endParaRPr sz="1800">
              <a:solidFill>
                <a:srgbClr val="002060"/>
              </a:solidFill>
              <a:latin typeface="Calibri"/>
              <a:ea typeface="Calibri"/>
              <a:cs typeface="Calibri"/>
              <a:sym typeface="Calibri"/>
            </a:endParaRPr>
          </a:p>
          <a:p>
            <a:pPr indent="0" lvl="0" marL="0" rtl="0" algn="l">
              <a:spcBef>
                <a:spcPts val="0"/>
              </a:spcBef>
              <a:spcAft>
                <a:spcPts val="0"/>
              </a:spcAft>
              <a:buNone/>
            </a:pPr>
            <a:r>
              <a:rPr lang="en-US" sz="1800">
                <a:solidFill>
                  <a:srgbClr val="002060"/>
                </a:solidFill>
                <a:latin typeface="Calibri"/>
                <a:ea typeface="Calibri"/>
                <a:cs typeface="Calibri"/>
                <a:sym typeface="Calibri"/>
              </a:rPr>
              <a:t>Food Blogger</a:t>
            </a:r>
            <a:endParaRPr sz="1800">
              <a:solidFill>
                <a:srgbClr val="002060"/>
              </a:solidFill>
              <a:latin typeface="Calibri"/>
              <a:ea typeface="Calibri"/>
              <a:cs typeface="Calibri"/>
              <a:sym typeface="Calibri"/>
            </a:endParaRPr>
          </a:p>
          <a:p>
            <a:pPr indent="0" lvl="0" marL="0" rtl="0" algn="l">
              <a:spcBef>
                <a:spcPts val="0"/>
              </a:spcBef>
              <a:spcAft>
                <a:spcPts val="0"/>
              </a:spcAft>
              <a:buNone/>
            </a:pPr>
            <a:r>
              <a:rPr lang="en-US" sz="1800">
                <a:solidFill>
                  <a:srgbClr val="002060"/>
                </a:solidFill>
                <a:latin typeface="Calibri"/>
                <a:ea typeface="Calibri"/>
                <a:cs typeface="Calibri"/>
                <a:sym typeface="Calibri"/>
              </a:rPr>
              <a:t>Chess Player</a:t>
            </a:r>
            <a:endParaRPr sz="1800">
              <a:solidFill>
                <a:srgbClr val="002060"/>
              </a:solidFill>
              <a:latin typeface="Calibri"/>
              <a:ea typeface="Calibri"/>
              <a:cs typeface="Calibri"/>
              <a:sym typeface="Calibri"/>
            </a:endParaRPr>
          </a:p>
          <a:p>
            <a:pPr indent="0" lvl="0" marL="0" rtl="0" algn="l">
              <a:spcBef>
                <a:spcPts val="0"/>
              </a:spcBef>
              <a:spcAft>
                <a:spcPts val="0"/>
              </a:spcAft>
              <a:buNone/>
            </a:pPr>
            <a:r>
              <a:rPr lang="en-US" sz="1800">
                <a:solidFill>
                  <a:srgbClr val="002060"/>
                </a:solidFill>
                <a:latin typeface="Calibri"/>
                <a:ea typeface="Calibri"/>
                <a:cs typeface="Calibri"/>
                <a:sym typeface="Calibri"/>
              </a:rPr>
              <a:t>Marching Band Drill Instructor</a:t>
            </a:r>
            <a:endParaRPr sz="1800">
              <a:solidFill>
                <a:srgbClr val="002060"/>
              </a:solidFill>
              <a:latin typeface="Calibri"/>
              <a:ea typeface="Calibri"/>
              <a:cs typeface="Calibri"/>
              <a:sym typeface="Calibri"/>
            </a:endParaRPr>
          </a:p>
          <a:p>
            <a:pPr indent="0" lvl="0" marL="0" rtl="0" algn="l">
              <a:spcBef>
                <a:spcPts val="0"/>
              </a:spcBef>
              <a:spcAft>
                <a:spcPts val="0"/>
              </a:spcAft>
              <a:buNone/>
            </a:pPr>
            <a:r>
              <a:rPr lang="en-US" sz="1800">
                <a:solidFill>
                  <a:srgbClr val="002060"/>
                </a:solidFill>
                <a:latin typeface="Calibri"/>
                <a:ea typeface="Calibri"/>
                <a:cs typeface="Calibri"/>
                <a:sym typeface="Calibri"/>
              </a:rPr>
              <a:t>Property Manager</a:t>
            </a:r>
            <a:endParaRPr sz="1800">
              <a:solidFill>
                <a:srgbClr val="002060"/>
              </a:solidFill>
              <a:latin typeface="Calibri"/>
              <a:ea typeface="Calibri"/>
              <a:cs typeface="Calibri"/>
              <a:sym typeface="Calibri"/>
            </a:endParaRPr>
          </a:p>
          <a:p>
            <a:pPr indent="0" lvl="0" marL="0" rtl="0" algn="l">
              <a:spcBef>
                <a:spcPts val="0"/>
              </a:spcBef>
              <a:spcAft>
                <a:spcPts val="0"/>
              </a:spcAft>
              <a:buNone/>
            </a:pPr>
            <a:r>
              <a:rPr lang="en-US" sz="1800">
                <a:solidFill>
                  <a:srgbClr val="002060"/>
                </a:solidFill>
                <a:latin typeface="Calibri"/>
                <a:ea typeface="Calibri"/>
                <a:cs typeface="Calibri"/>
                <a:sym typeface="Calibri"/>
              </a:rPr>
              <a:t>Radio DJ</a:t>
            </a:r>
            <a:endParaRPr sz="1800">
              <a:solidFill>
                <a:srgbClr val="002060"/>
              </a:solidFill>
              <a:latin typeface="Calibri"/>
              <a:ea typeface="Calibri"/>
              <a:cs typeface="Calibri"/>
              <a:sym typeface="Calibri"/>
            </a:endParaRPr>
          </a:p>
          <a:p>
            <a:pPr indent="0" lvl="0" marL="0" rtl="0" algn="l">
              <a:spcBef>
                <a:spcPts val="0"/>
              </a:spcBef>
              <a:spcAft>
                <a:spcPts val="0"/>
              </a:spcAft>
              <a:buNone/>
            </a:pPr>
            <a:r>
              <a:rPr lang="en-US" sz="1800">
                <a:solidFill>
                  <a:srgbClr val="002060"/>
                </a:solidFill>
                <a:latin typeface="Calibri"/>
                <a:ea typeface="Calibri"/>
                <a:cs typeface="Calibri"/>
                <a:sym typeface="Calibri"/>
              </a:rPr>
              <a:t>Yoga Instructor</a:t>
            </a:r>
            <a:endParaRPr sz="1800">
              <a:solidFill>
                <a:srgbClr val="002060"/>
              </a:solidFill>
              <a:latin typeface="Calibri"/>
              <a:ea typeface="Calibri"/>
              <a:cs typeface="Calibri"/>
              <a:sym typeface="Calibri"/>
            </a:endParaRPr>
          </a:p>
          <a:p>
            <a:pPr indent="0" lvl="0" marL="0" rtl="0" algn="l">
              <a:spcBef>
                <a:spcPts val="0"/>
              </a:spcBef>
              <a:spcAft>
                <a:spcPts val="0"/>
              </a:spcAft>
              <a:buNone/>
            </a:pPr>
            <a:r>
              <a:rPr lang="en-US" sz="1800">
                <a:solidFill>
                  <a:srgbClr val="002060"/>
                </a:solidFill>
                <a:latin typeface="Calibri"/>
                <a:ea typeface="Calibri"/>
                <a:cs typeface="Calibri"/>
                <a:sym typeface="Calibri"/>
              </a:rPr>
              <a:t>Case Worker</a:t>
            </a:r>
            <a:endParaRPr sz="1800">
              <a:solidFill>
                <a:srgbClr val="002060"/>
              </a:solidFill>
              <a:latin typeface="Calibri"/>
              <a:ea typeface="Calibri"/>
              <a:cs typeface="Calibri"/>
              <a:sym typeface="Calibri"/>
            </a:endParaRPr>
          </a:p>
          <a:p>
            <a:pPr indent="0" lvl="0" marL="0" rtl="0" algn="l">
              <a:spcBef>
                <a:spcPts val="0"/>
              </a:spcBef>
              <a:spcAft>
                <a:spcPts val="0"/>
              </a:spcAft>
              <a:buNone/>
            </a:pPr>
            <a:r>
              <a:rPr lang="en-US" sz="1800">
                <a:solidFill>
                  <a:srgbClr val="002060"/>
                </a:solidFill>
                <a:latin typeface="Calibri"/>
                <a:ea typeface="Calibri"/>
                <a:cs typeface="Calibri"/>
                <a:sym typeface="Calibri"/>
              </a:rPr>
              <a:t>Hair Stylist</a:t>
            </a:r>
            <a:endParaRPr sz="1800">
              <a:solidFill>
                <a:srgbClr val="002060"/>
              </a:solidFill>
              <a:latin typeface="Calibri"/>
              <a:ea typeface="Calibri"/>
              <a:cs typeface="Calibri"/>
              <a:sym typeface="Calibri"/>
            </a:endParaRPr>
          </a:p>
          <a:p>
            <a:pPr indent="0" lvl="0" marL="0" rtl="0" algn="l">
              <a:spcBef>
                <a:spcPts val="0"/>
              </a:spcBef>
              <a:spcAft>
                <a:spcPts val="0"/>
              </a:spcAft>
              <a:buNone/>
            </a:pPr>
            <a:r>
              <a:rPr lang="en-US" sz="1800">
                <a:solidFill>
                  <a:srgbClr val="002060"/>
                </a:solidFill>
                <a:latin typeface="Calibri"/>
                <a:ea typeface="Calibri"/>
                <a:cs typeface="Calibri"/>
                <a:sym typeface="Calibri"/>
              </a:rPr>
              <a:t>Crossword Puzzle Creator for NY Times</a:t>
            </a:r>
            <a:endParaRPr sz="1800">
              <a:solidFill>
                <a:srgbClr val="002060"/>
              </a:solidFill>
              <a:latin typeface="Calibri"/>
              <a:ea typeface="Calibri"/>
              <a:cs typeface="Calibri"/>
              <a:sym typeface="Calibri"/>
            </a:endParaRPr>
          </a:p>
          <a:p>
            <a:pPr indent="0" lvl="0" marL="0" rtl="0" algn="l">
              <a:spcBef>
                <a:spcPts val="0"/>
              </a:spcBef>
              <a:spcAft>
                <a:spcPts val="0"/>
              </a:spcAft>
              <a:buNone/>
            </a:pPr>
            <a:r>
              <a:rPr lang="en-US" sz="1800">
                <a:solidFill>
                  <a:srgbClr val="002060"/>
                </a:solidFill>
                <a:latin typeface="Calibri"/>
                <a:ea typeface="Calibri"/>
                <a:cs typeface="Calibri"/>
                <a:sym typeface="Calibri"/>
              </a:rPr>
              <a:t>Origami Artist</a:t>
            </a:r>
            <a:endParaRPr sz="1800">
              <a:solidFill>
                <a:srgbClr val="002060"/>
              </a:solidFill>
              <a:latin typeface="Calibri"/>
              <a:ea typeface="Calibri"/>
              <a:cs typeface="Calibri"/>
              <a:sym typeface="Calibri"/>
            </a:endParaRPr>
          </a:p>
          <a:p>
            <a:pPr indent="0" lvl="0" marL="0" rtl="0" algn="l">
              <a:spcBef>
                <a:spcPts val="0"/>
              </a:spcBef>
              <a:spcAft>
                <a:spcPts val="0"/>
              </a:spcAft>
              <a:buNone/>
            </a:pPr>
            <a:r>
              <a:rPr lang="en-US" sz="1800">
                <a:solidFill>
                  <a:srgbClr val="002060"/>
                </a:solidFill>
                <a:latin typeface="Calibri"/>
                <a:ea typeface="Calibri"/>
                <a:cs typeface="Calibri"/>
                <a:sym typeface="Calibri"/>
              </a:rPr>
              <a:t>Mechanic</a:t>
            </a:r>
            <a:endParaRPr sz="1800">
              <a:solidFill>
                <a:srgbClr val="002060"/>
              </a:solidFill>
              <a:latin typeface="Calibri"/>
              <a:ea typeface="Calibri"/>
              <a:cs typeface="Calibri"/>
              <a:sym typeface="Calibri"/>
            </a:endParaRPr>
          </a:p>
          <a:p>
            <a:pPr indent="0" lvl="0" marL="0" rtl="0" algn="l">
              <a:spcBef>
                <a:spcPts val="0"/>
              </a:spcBef>
              <a:spcAft>
                <a:spcPts val="0"/>
              </a:spcAft>
              <a:buNone/>
            </a:pPr>
            <a:r>
              <a:rPr lang="en-US" sz="1800">
                <a:solidFill>
                  <a:srgbClr val="002060"/>
                </a:solidFill>
                <a:latin typeface="Calibri"/>
                <a:ea typeface="Calibri"/>
                <a:cs typeface="Calibri"/>
                <a:sym typeface="Calibri"/>
              </a:rPr>
              <a:t>Music Therapy Assistant</a:t>
            </a:r>
            <a:endParaRPr sz="1800">
              <a:solidFill>
                <a:srgbClr val="002060"/>
              </a:solidFill>
              <a:latin typeface="Calibri"/>
              <a:ea typeface="Calibri"/>
              <a:cs typeface="Calibri"/>
              <a:sym typeface="Calibri"/>
            </a:endParaRPr>
          </a:p>
        </p:txBody>
      </p:sp>
      <p:sp>
        <p:nvSpPr>
          <p:cNvPr id="387" name="Google Shape;387;p43"/>
          <p:cNvSpPr txBox="1"/>
          <p:nvPr/>
        </p:nvSpPr>
        <p:spPr>
          <a:xfrm>
            <a:off x="7175250" y="5256550"/>
            <a:ext cx="4412700" cy="738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US" sz="1800">
                <a:solidFill>
                  <a:srgbClr val="002060"/>
                </a:solidFill>
                <a:latin typeface="Calibri"/>
                <a:ea typeface="Calibri"/>
                <a:cs typeface="Calibri"/>
                <a:sym typeface="Calibri"/>
              </a:rPr>
              <a:t>Most Popular Names: </a:t>
            </a:r>
            <a:r>
              <a:rPr lang="en-US" sz="1800">
                <a:solidFill>
                  <a:srgbClr val="002060"/>
                </a:solidFill>
                <a:latin typeface="Calibri"/>
                <a:ea typeface="Calibri"/>
                <a:cs typeface="Calibri"/>
                <a:sym typeface="Calibri"/>
              </a:rPr>
              <a:t>  </a:t>
            </a:r>
            <a:endParaRPr sz="1800">
              <a:solidFill>
                <a:srgbClr val="002060"/>
              </a:solidFill>
              <a:latin typeface="Calibri"/>
              <a:ea typeface="Calibri"/>
              <a:cs typeface="Calibri"/>
              <a:sym typeface="Calibri"/>
            </a:endParaRPr>
          </a:p>
          <a:p>
            <a:pPr indent="0" lvl="0" marL="457200" rtl="0" algn="l">
              <a:spcBef>
                <a:spcPts val="0"/>
              </a:spcBef>
              <a:spcAft>
                <a:spcPts val="0"/>
              </a:spcAft>
              <a:buNone/>
            </a:pPr>
            <a:r>
              <a:rPr lang="en-US" sz="1800">
                <a:solidFill>
                  <a:srgbClr val="002060"/>
                </a:solidFill>
                <a:latin typeface="Calibri"/>
                <a:ea typeface="Calibri"/>
                <a:cs typeface="Calibri"/>
                <a:sym typeface="Calibri"/>
              </a:rPr>
              <a:t>Alexander (3), Julia (3)</a:t>
            </a:r>
            <a:endParaRPr sz="3200">
              <a:solidFill>
                <a:srgbClr val="002060"/>
              </a:solidFill>
              <a:latin typeface="Calibri"/>
              <a:ea typeface="Calibri"/>
              <a:cs typeface="Calibri"/>
              <a:sym typeface="Calibri"/>
            </a:endParaRPr>
          </a:p>
        </p:txBody>
      </p:sp>
      <p:sp>
        <p:nvSpPr>
          <p:cNvPr id="388" name="Google Shape;388;p43"/>
          <p:cNvSpPr txBox="1"/>
          <p:nvPr/>
        </p:nvSpPr>
        <p:spPr>
          <a:xfrm>
            <a:off x="5016750" y="-50050"/>
            <a:ext cx="2158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389" name="Google Shape;389;p43"/>
          <p:cNvPicPr preferRelativeResize="0"/>
          <p:nvPr/>
        </p:nvPicPr>
        <p:blipFill>
          <a:blip r:embed="rId3">
            <a:alphaModFix/>
          </a:blip>
          <a:stretch>
            <a:fillRect/>
          </a:stretch>
        </p:blipFill>
        <p:spPr>
          <a:xfrm>
            <a:off x="8295350" y="6130725"/>
            <a:ext cx="3752650" cy="651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395" name="Google Shape;395;p4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96" name="Google Shape;396;p44"/>
          <p:cNvPicPr preferRelativeResize="0"/>
          <p:nvPr/>
        </p:nvPicPr>
        <p:blipFill>
          <a:blip r:embed="rId3">
            <a:alphaModFix/>
          </a:blip>
          <a:stretch>
            <a:fillRect/>
          </a:stretch>
        </p:blipFill>
        <p:spPr>
          <a:xfrm>
            <a:off x="951244" y="0"/>
            <a:ext cx="10289510" cy="6857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2"/>
          <p:cNvSpPr txBox="1"/>
          <p:nvPr>
            <p:ph idx="1" type="body"/>
          </p:nvPr>
        </p:nvSpPr>
        <p:spPr>
          <a:xfrm>
            <a:off x="376900" y="3774800"/>
            <a:ext cx="3484200" cy="1773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888888"/>
              </a:buClr>
              <a:buSzPts val="2400"/>
              <a:buNone/>
            </a:pPr>
            <a:r>
              <a:rPr b="1" lang="en-US" sz="3200"/>
              <a:t>University Program</a:t>
            </a:r>
            <a:endParaRPr sz="3200"/>
          </a:p>
          <a:p>
            <a:pPr indent="0" lvl="0" marL="0" rtl="0" algn="l">
              <a:spcBef>
                <a:spcPts val="0"/>
              </a:spcBef>
              <a:spcAft>
                <a:spcPts val="0"/>
              </a:spcAft>
              <a:buNone/>
            </a:pPr>
            <a:r>
              <a:rPr lang="en-US" sz="3000">
                <a:solidFill>
                  <a:srgbClr val="002060"/>
                </a:solidFill>
              </a:rPr>
              <a:t>Applications:	7,821</a:t>
            </a:r>
            <a:endParaRPr sz="3000">
              <a:solidFill>
                <a:srgbClr val="002060"/>
              </a:solidFill>
            </a:endParaRPr>
          </a:p>
          <a:p>
            <a:pPr indent="0" lvl="0" marL="0" rtl="0" algn="l">
              <a:spcBef>
                <a:spcPts val="0"/>
              </a:spcBef>
              <a:spcAft>
                <a:spcPts val="0"/>
              </a:spcAft>
              <a:buNone/>
            </a:pPr>
            <a:r>
              <a:rPr lang="en-US" sz="3000">
                <a:solidFill>
                  <a:srgbClr val="002060"/>
                </a:solidFill>
              </a:rPr>
              <a:t>Interviews:  	798</a:t>
            </a:r>
            <a:endParaRPr sz="3000">
              <a:solidFill>
                <a:srgbClr val="002060"/>
              </a:solidFill>
            </a:endParaRPr>
          </a:p>
          <a:p>
            <a:pPr indent="0" lvl="0" marL="0" rtl="0" algn="l">
              <a:spcBef>
                <a:spcPts val="0"/>
              </a:spcBef>
              <a:spcAft>
                <a:spcPts val="0"/>
              </a:spcAft>
              <a:buNone/>
            </a:pPr>
            <a:r>
              <a:rPr lang="en-US" sz="3000">
                <a:solidFill>
                  <a:srgbClr val="002060"/>
                </a:solidFill>
              </a:rPr>
              <a:t>Matriculants:	170</a:t>
            </a:r>
            <a:endParaRPr sz="3200">
              <a:solidFill>
                <a:srgbClr val="002060"/>
              </a:solidFill>
            </a:endParaRPr>
          </a:p>
        </p:txBody>
      </p:sp>
      <p:pic>
        <p:nvPicPr>
          <p:cNvPr id="159" name="Google Shape;159;p32"/>
          <p:cNvPicPr preferRelativeResize="0"/>
          <p:nvPr/>
        </p:nvPicPr>
        <p:blipFill>
          <a:blip r:embed="rId3">
            <a:alphaModFix/>
          </a:blip>
          <a:stretch>
            <a:fillRect/>
          </a:stretch>
        </p:blipFill>
        <p:spPr>
          <a:xfrm>
            <a:off x="8564925" y="6166570"/>
            <a:ext cx="3627076" cy="629425"/>
          </a:xfrm>
          <a:prstGeom prst="rect">
            <a:avLst/>
          </a:prstGeom>
          <a:noFill/>
          <a:ln>
            <a:noFill/>
          </a:ln>
        </p:spPr>
      </p:pic>
      <p:sp>
        <p:nvSpPr>
          <p:cNvPr id="160" name="Google Shape;160;p32"/>
          <p:cNvSpPr txBox="1"/>
          <p:nvPr/>
        </p:nvSpPr>
        <p:spPr>
          <a:xfrm>
            <a:off x="2184100" y="-68242"/>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4400">
                <a:solidFill>
                  <a:srgbClr val="002060"/>
                </a:solidFill>
              </a:rPr>
              <a:t>Application Statistics</a:t>
            </a:r>
            <a:endParaRPr sz="4400">
              <a:solidFill>
                <a:srgbClr val="000000"/>
              </a:solidFill>
              <a:latin typeface="Calibri"/>
              <a:ea typeface="Calibri"/>
              <a:cs typeface="Calibri"/>
              <a:sym typeface="Calibri"/>
            </a:endParaRPr>
          </a:p>
        </p:txBody>
      </p:sp>
      <p:sp>
        <p:nvSpPr>
          <p:cNvPr id="161" name="Google Shape;161;p32"/>
          <p:cNvSpPr txBox="1"/>
          <p:nvPr/>
        </p:nvSpPr>
        <p:spPr>
          <a:xfrm>
            <a:off x="2446000" y="1219263"/>
            <a:ext cx="7501800" cy="1837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None/>
            </a:pPr>
            <a:r>
              <a:rPr b="1" i="1" lang="en-US" sz="3000">
                <a:solidFill>
                  <a:srgbClr val="000000"/>
                </a:solidFill>
                <a:latin typeface="Calibri"/>
                <a:ea typeface="Calibri"/>
                <a:cs typeface="Calibri"/>
                <a:sym typeface="Calibri"/>
              </a:rPr>
              <a:t>Total Applications Nationally: 5</a:t>
            </a:r>
            <a:r>
              <a:rPr b="1" i="1" lang="en-US" sz="3000">
                <a:latin typeface="Calibri"/>
                <a:ea typeface="Calibri"/>
                <a:cs typeface="Calibri"/>
                <a:sym typeface="Calibri"/>
              </a:rPr>
              <a:t>0,181</a:t>
            </a:r>
            <a:r>
              <a:rPr b="1" i="1" lang="en-US" sz="3000">
                <a:solidFill>
                  <a:srgbClr val="000000"/>
                </a:solidFill>
                <a:latin typeface="Calibri"/>
                <a:ea typeface="Calibri"/>
                <a:cs typeface="Calibri"/>
                <a:sym typeface="Calibri"/>
              </a:rPr>
              <a:t> (+</a:t>
            </a:r>
            <a:r>
              <a:rPr b="1" i="1" lang="en-US" sz="3000">
                <a:latin typeface="Calibri"/>
                <a:ea typeface="Calibri"/>
                <a:cs typeface="Calibri"/>
                <a:sym typeface="Calibri"/>
              </a:rPr>
              <a:t>1</a:t>
            </a:r>
            <a:r>
              <a:rPr b="1" i="1" lang="en-US" sz="3000">
                <a:solidFill>
                  <a:srgbClr val="000000"/>
                </a:solidFill>
                <a:latin typeface="Calibri"/>
                <a:ea typeface="Calibri"/>
                <a:cs typeface="Calibri"/>
                <a:sym typeface="Calibri"/>
              </a:rPr>
              <a:t>%)</a:t>
            </a:r>
            <a:endParaRPr sz="3400">
              <a:solidFill>
                <a:srgbClr val="000000"/>
              </a:solidFill>
              <a:latin typeface="Calibri"/>
              <a:ea typeface="Calibri"/>
              <a:cs typeface="Calibri"/>
              <a:sym typeface="Calibri"/>
            </a:endParaRPr>
          </a:p>
          <a:p>
            <a:pPr indent="0" lvl="0" marL="0" rtl="0" algn="ctr">
              <a:lnSpc>
                <a:spcPct val="90000"/>
              </a:lnSpc>
              <a:spcBef>
                <a:spcPts val="560"/>
              </a:spcBef>
              <a:spcAft>
                <a:spcPts val="0"/>
              </a:spcAft>
              <a:buNone/>
            </a:pPr>
            <a:r>
              <a:rPr b="1" i="1" lang="en-US" sz="3000">
                <a:solidFill>
                  <a:srgbClr val="000000"/>
                </a:solidFill>
                <a:latin typeface="Calibri"/>
                <a:ea typeface="Calibri"/>
                <a:cs typeface="Calibri"/>
                <a:sym typeface="Calibri"/>
              </a:rPr>
              <a:t>Total Applications to CWRU: 8,441 (-2%)</a:t>
            </a:r>
            <a:endParaRPr b="1" i="1" sz="1800">
              <a:solidFill>
                <a:srgbClr val="000000"/>
              </a:solidFill>
              <a:latin typeface="Calibri"/>
              <a:ea typeface="Calibri"/>
              <a:cs typeface="Calibri"/>
              <a:sym typeface="Calibri"/>
            </a:endParaRPr>
          </a:p>
          <a:p>
            <a:pPr indent="0" lvl="0" marL="0" rtl="0" algn="ctr">
              <a:lnSpc>
                <a:spcPct val="90000"/>
              </a:lnSpc>
              <a:spcBef>
                <a:spcPts val="320"/>
              </a:spcBef>
              <a:spcAft>
                <a:spcPts val="0"/>
              </a:spcAft>
              <a:buNone/>
            </a:pPr>
            <a:r>
              <a:rPr b="1" i="1" lang="en-US" sz="1800">
                <a:solidFill>
                  <a:srgbClr val="000000"/>
                </a:solidFill>
                <a:latin typeface="Calibri"/>
                <a:ea typeface="Calibri"/>
                <a:cs typeface="Calibri"/>
                <a:sym typeface="Calibri"/>
              </a:rPr>
              <a:t>									</a:t>
            </a:r>
            <a:endParaRPr b="1" i="1" sz="3000">
              <a:solidFill>
                <a:srgbClr val="000000"/>
              </a:solidFill>
              <a:latin typeface="Calibri"/>
              <a:ea typeface="Calibri"/>
              <a:cs typeface="Calibri"/>
              <a:sym typeface="Calibri"/>
            </a:endParaRPr>
          </a:p>
          <a:p>
            <a:pPr indent="0" lvl="0" marL="0" rtl="0" algn="ctr">
              <a:lnSpc>
                <a:spcPct val="90000"/>
              </a:lnSpc>
              <a:spcBef>
                <a:spcPts val="560"/>
              </a:spcBef>
              <a:spcAft>
                <a:spcPts val="0"/>
              </a:spcAft>
              <a:buNone/>
            </a:pPr>
            <a:r>
              <a:rPr b="1" i="1" lang="en-US" sz="3000">
                <a:solidFill>
                  <a:srgbClr val="000000"/>
                </a:solidFill>
                <a:latin typeface="Calibri"/>
                <a:ea typeface="Calibri"/>
                <a:cs typeface="Calibri"/>
                <a:sym typeface="Calibri"/>
              </a:rPr>
              <a:t>2024 Entering Class Size: 215</a:t>
            </a:r>
            <a:endParaRPr sz="3400">
              <a:solidFill>
                <a:srgbClr val="000000"/>
              </a:solidFill>
              <a:latin typeface="Calibri"/>
              <a:ea typeface="Calibri"/>
              <a:cs typeface="Calibri"/>
              <a:sym typeface="Calibri"/>
            </a:endParaRPr>
          </a:p>
        </p:txBody>
      </p:sp>
      <p:sp>
        <p:nvSpPr>
          <p:cNvPr id="162" name="Google Shape;162;p32"/>
          <p:cNvSpPr txBox="1"/>
          <p:nvPr>
            <p:ph idx="1" type="body"/>
          </p:nvPr>
        </p:nvSpPr>
        <p:spPr>
          <a:xfrm>
            <a:off x="4128150" y="3666125"/>
            <a:ext cx="3935700" cy="17733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rgbClr val="888888"/>
              </a:buClr>
              <a:buSzPts val="2400"/>
              <a:buNone/>
            </a:pPr>
            <a:r>
              <a:rPr b="1" lang="en-US" sz="3200"/>
              <a:t>Lerner College Program</a:t>
            </a:r>
            <a:endParaRPr b="1" sz="3200"/>
          </a:p>
          <a:p>
            <a:pPr indent="0" lvl="0" marL="0" rtl="0" algn="l">
              <a:lnSpc>
                <a:spcPct val="70000"/>
              </a:lnSpc>
              <a:spcBef>
                <a:spcPts val="0"/>
              </a:spcBef>
              <a:spcAft>
                <a:spcPts val="0"/>
              </a:spcAft>
              <a:buNone/>
            </a:pPr>
            <a:r>
              <a:rPr lang="en-US" sz="3000">
                <a:solidFill>
                  <a:srgbClr val="002060"/>
                </a:solidFill>
              </a:rPr>
              <a:t>Applications:	2,295</a:t>
            </a:r>
            <a:endParaRPr sz="3000">
              <a:solidFill>
                <a:srgbClr val="002060"/>
              </a:solidFill>
            </a:endParaRPr>
          </a:p>
          <a:p>
            <a:pPr indent="0" lvl="0" marL="0" rtl="0" algn="l">
              <a:lnSpc>
                <a:spcPct val="70000"/>
              </a:lnSpc>
              <a:spcBef>
                <a:spcPts val="0"/>
              </a:spcBef>
              <a:spcAft>
                <a:spcPts val="0"/>
              </a:spcAft>
              <a:buNone/>
            </a:pPr>
            <a:r>
              <a:rPr lang="en-US" sz="3000">
                <a:solidFill>
                  <a:srgbClr val="002060"/>
                </a:solidFill>
              </a:rPr>
              <a:t>Interviews:  	195</a:t>
            </a:r>
            <a:endParaRPr sz="3000">
              <a:solidFill>
                <a:srgbClr val="002060"/>
              </a:solidFill>
            </a:endParaRPr>
          </a:p>
          <a:p>
            <a:pPr indent="0" lvl="0" marL="0" rtl="0" algn="l">
              <a:lnSpc>
                <a:spcPct val="70000"/>
              </a:lnSpc>
              <a:spcBef>
                <a:spcPts val="0"/>
              </a:spcBef>
              <a:spcAft>
                <a:spcPts val="0"/>
              </a:spcAft>
              <a:buNone/>
            </a:pPr>
            <a:r>
              <a:rPr lang="en-US" sz="3000">
                <a:solidFill>
                  <a:srgbClr val="002060"/>
                </a:solidFill>
              </a:rPr>
              <a:t>Matriculants:	32</a:t>
            </a:r>
            <a:endParaRPr sz="3200">
              <a:solidFill>
                <a:srgbClr val="002060"/>
              </a:solidFill>
            </a:endParaRPr>
          </a:p>
        </p:txBody>
      </p:sp>
      <p:sp>
        <p:nvSpPr>
          <p:cNvPr id="163" name="Google Shape;163;p32"/>
          <p:cNvSpPr txBox="1"/>
          <p:nvPr>
            <p:ph idx="1" type="body"/>
          </p:nvPr>
        </p:nvSpPr>
        <p:spPr>
          <a:xfrm>
            <a:off x="8420526" y="3774788"/>
            <a:ext cx="3484200" cy="1773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888888"/>
              </a:buClr>
              <a:buSzPts val="2400"/>
              <a:buNone/>
            </a:pPr>
            <a:r>
              <a:rPr b="1" lang="en-US" sz="3200"/>
              <a:t>MSTP</a:t>
            </a:r>
            <a:endParaRPr sz="3200"/>
          </a:p>
          <a:p>
            <a:pPr indent="0" lvl="0" marL="0" rtl="0" algn="l">
              <a:spcBef>
                <a:spcPts val="0"/>
              </a:spcBef>
              <a:spcAft>
                <a:spcPts val="0"/>
              </a:spcAft>
              <a:buNone/>
            </a:pPr>
            <a:r>
              <a:rPr lang="en-US" sz="3000">
                <a:solidFill>
                  <a:srgbClr val="002060"/>
                </a:solidFill>
              </a:rPr>
              <a:t>Applications:	474</a:t>
            </a:r>
            <a:endParaRPr sz="3000">
              <a:solidFill>
                <a:srgbClr val="002060"/>
              </a:solidFill>
            </a:endParaRPr>
          </a:p>
          <a:p>
            <a:pPr indent="0" lvl="0" marL="0" rtl="0" algn="l">
              <a:spcBef>
                <a:spcPts val="0"/>
              </a:spcBef>
              <a:spcAft>
                <a:spcPts val="0"/>
              </a:spcAft>
              <a:buNone/>
            </a:pPr>
            <a:r>
              <a:rPr lang="en-US" sz="3000">
                <a:solidFill>
                  <a:srgbClr val="002060"/>
                </a:solidFill>
              </a:rPr>
              <a:t>Interviews:  	116</a:t>
            </a:r>
            <a:endParaRPr sz="3000">
              <a:solidFill>
                <a:srgbClr val="002060"/>
              </a:solidFill>
            </a:endParaRPr>
          </a:p>
          <a:p>
            <a:pPr indent="0" lvl="0" marL="0" rtl="0" algn="l">
              <a:spcBef>
                <a:spcPts val="0"/>
              </a:spcBef>
              <a:spcAft>
                <a:spcPts val="0"/>
              </a:spcAft>
              <a:buNone/>
            </a:pPr>
            <a:r>
              <a:rPr lang="en-US" sz="3000">
                <a:solidFill>
                  <a:srgbClr val="002060"/>
                </a:solidFill>
              </a:rPr>
              <a:t>Matriculants:	13</a:t>
            </a:r>
            <a:endParaRPr sz="320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33"/>
          <p:cNvPicPr preferRelativeResize="0"/>
          <p:nvPr/>
        </p:nvPicPr>
        <p:blipFill>
          <a:blip r:embed="rId3">
            <a:alphaModFix/>
          </a:blip>
          <a:stretch>
            <a:fillRect/>
          </a:stretch>
        </p:blipFill>
        <p:spPr>
          <a:xfrm>
            <a:off x="4219675" y="6176975"/>
            <a:ext cx="3752650" cy="651200"/>
          </a:xfrm>
          <a:prstGeom prst="rect">
            <a:avLst/>
          </a:prstGeom>
          <a:noFill/>
          <a:ln>
            <a:noFill/>
          </a:ln>
        </p:spPr>
      </p:pic>
      <p:sp>
        <p:nvSpPr>
          <p:cNvPr id="169" name="Google Shape;169;p33"/>
          <p:cNvSpPr txBox="1"/>
          <p:nvPr/>
        </p:nvSpPr>
        <p:spPr>
          <a:xfrm>
            <a:off x="929025" y="462650"/>
            <a:ext cx="2895300" cy="1206600"/>
          </a:xfrm>
          <a:prstGeom prst="rect">
            <a:avLst/>
          </a:prstGeom>
          <a:solidFill>
            <a:srgbClr val="00355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chemeClr val="lt1"/>
                </a:solidFill>
                <a:latin typeface="Calibri"/>
                <a:ea typeface="Calibri"/>
                <a:cs typeface="Calibri"/>
                <a:sym typeface="Calibri"/>
              </a:rPr>
              <a:t>56.4%</a:t>
            </a:r>
            <a:endParaRPr b="1" sz="3000">
              <a:solidFill>
                <a:schemeClr val="lt1"/>
              </a:solidFill>
              <a:latin typeface="Calibri"/>
              <a:ea typeface="Calibri"/>
              <a:cs typeface="Calibri"/>
              <a:sym typeface="Calibri"/>
            </a:endParaRPr>
          </a:p>
          <a:p>
            <a:pPr indent="0" lvl="0" marL="0" rtl="0" algn="ctr">
              <a:spcBef>
                <a:spcPts val="0"/>
              </a:spcBef>
              <a:spcAft>
                <a:spcPts val="0"/>
              </a:spcAft>
              <a:buNone/>
            </a:pPr>
            <a:r>
              <a:rPr b="1" lang="en-US" sz="3000">
                <a:solidFill>
                  <a:schemeClr val="lt1"/>
                </a:solidFill>
                <a:latin typeface="Calibri"/>
                <a:ea typeface="Calibri"/>
                <a:cs typeface="Calibri"/>
                <a:sym typeface="Calibri"/>
              </a:rPr>
              <a:t>Women</a:t>
            </a:r>
            <a:endParaRPr b="1" sz="3000">
              <a:solidFill>
                <a:schemeClr val="lt1"/>
              </a:solidFill>
              <a:latin typeface="Calibri"/>
              <a:ea typeface="Calibri"/>
              <a:cs typeface="Calibri"/>
              <a:sym typeface="Calibri"/>
            </a:endParaRPr>
          </a:p>
        </p:txBody>
      </p:sp>
      <p:sp>
        <p:nvSpPr>
          <p:cNvPr id="170" name="Google Shape;170;p33"/>
          <p:cNvSpPr txBox="1"/>
          <p:nvPr/>
        </p:nvSpPr>
        <p:spPr>
          <a:xfrm>
            <a:off x="929025" y="1676900"/>
            <a:ext cx="2895300" cy="1253700"/>
          </a:xfrm>
          <a:prstGeom prst="rect">
            <a:avLst/>
          </a:prstGeom>
          <a:solidFill>
            <a:srgbClr val="88888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800">
                <a:solidFill>
                  <a:schemeClr val="dk1"/>
                </a:solidFill>
                <a:latin typeface="Calibri"/>
                <a:ea typeface="Calibri"/>
                <a:cs typeface="Calibri"/>
                <a:sym typeface="Calibri"/>
              </a:rPr>
              <a:t>41.7%</a:t>
            </a:r>
            <a:endParaRPr b="1" sz="2800">
              <a:solidFill>
                <a:schemeClr val="dk1"/>
              </a:solidFill>
              <a:latin typeface="Calibri"/>
              <a:ea typeface="Calibri"/>
              <a:cs typeface="Calibri"/>
              <a:sym typeface="Calibri"/>
            </a:endParaRPr>
          </a:p>
          <a:p>
            <a:pPr indent="0" lvl="0" marL="0" rtl="0" algn="ctr">
              <a:spcBef>
                <a:spcPts val="0"/>
              </a:spcBef>
              <a:spcAft>
                <a:spcPts val="0"/>
              </a:spcAft>
              <a:buNone/>
            </a:pPr>
            <a:r>
              <a:rPr b="1" lang="en-US" sz="2800">
                <a:solidFill>
                  <a:schemeClr val="dk1"/>
                </a:solidFill>
                <a:latin typeface="Calibri"/>
                <a:ea typeface="Calibri"/>
                <a:cs typeface="Calibri"/>
                <a:sym typeface="Calibri"/>
              </a:rPr>
              <a:t>Men</a:t>
            </a:r>
            <a:endParaRPr b="1" sz="2800">
              <a:solidFill>
                <a:schemeClr val="dk1"/>
              </a:solidFill>
              <a:latin typeface="Calibri"/>
              <a:ea typeface="Calibri"/>
              <a:cs typeface="Calibri"/>
              <a:sym typeface="Calibri"/>
            </a:endParaRPr>
          </a:p>
        </p:txBody>
      </p:sp>
      <p:sp>
        <p:nvSpPr>
          <p:cNvPr id="171" name="Google Shape;171;p33"/>
          <p:cNvSpPr txBox="1"/>
          <p:nvPr/>
        </p:nvSpPr>
        <p:spPr>
          <a:xfrm>
            <a:off x="646075" y="5471600"/>
            <a:ext cx="1215300" cy="37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200">
                <a:solidFill>
                  <a:schemeClr val="lt1"/>
                </a:solidFill>
                <a:latin typeface="Calibri"/>
                <a:ea typeface="Calibri"/>
                <a:cs typeface="Calibri"/>
                <a:sym typeface="Calibri"/>
              </a:rPr>
              <a:t>Women</a:t>
            </a:r>
            <a:endParaRPr b="1" sz="2200">
              <a:solidFill>
                <a:schemeClr val="lt1"/>
              </a:solidFill>
              <a:latin typeface="Calibri"/>
              <a:ea typeface="Calibri"/>
              <a:cs typeface="Calibri"/>
              <a:sym typeface="Calibri"/>
            </a:endParaRPr>
          </a:p>
        </p:txBody>
      </p:sp>
      <p:sp>
        <p:nvSpPr>
          <p:cNvPr id="172" name="Google Shape;172;p33"/>
          <p:cNvSpPr txBox="1"/>
          <p:nvPr/>
        </p:nvSpPr>
        <p:spPr>
          <a:xfrm>
            <a:off x="4219675" y="4608275"/>
            <a:ext cx="3408300" cy="120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200">
              <a:solidFill>
                <a:schemeClr val="dk1"/>
              </a:solidFill>
              <a:latin typeface="Calibri"/>
              <a:ea typeface="Calibri"/>
              <a:cs typeface="Calibri"/>
              <a:sym typeface="Calibri"/>
            </a:endParaRPr>
          </a:p>
        </p:txBody>
      </p:sp>
      <p:pic>
        <p:nvPicPr>
          <p:cNvPr id="173" name="Google Shape;173;p33"/>
          <p:cNvPicPr preferRelativeResize="0"/>
          <p:nvPr/>
        </p:nvPicPr>
        <p:blipFill rotWithShape="1">
          <a:blip r:embed="rId4">
            <a:alphaModFix/>
          </a:blip>
          <a:srcRect b="0" l="0" r="0" t="0"/>
          <a:stretch/>
        </p:blipFill>
        <p:spPr>
          <a:xfrm>
            <a:off x="5071101" y="620723"/>
            <a:ext cx="2943950" cy="2943925"/>
          </a:xfrm>
          <a:prstGeom prst="rect">
            <a:avLst/>
          </a:prstGeom>
          <a:noFill/>
          <a:ln>
            <a:noFill/>
          </a:ln>
        </p:spPr>
      </p:pic>
      <p:sp>
        <p:nvSpPr>
          <p:cNvPr id="174" name="Google Shape;174;p33"/>
          <p:cNvSpPr txBox="1"/>
          <p:nvPr/>
        </p:nvSpPr>
        <p:spPr>
          <a:xfrm>
            <a:off x="5327523" y="2930609"/>
            <a:ext cx="21870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200">
                <a:solidFill>
                  <a:srgbClr val="002060"/>
                </a:solidFill>
                <a:latin typeface="Arial Black"/>
                <a:ea typeface="Arial Black"/>
                <a:cs typeface="Arial Black"/>
                <a:sym typeface="Arial Black"/>
              </a:rPr>
              <a:t>23.2</a:t>
            </a:r>
            <a:endParaRPr b="1" sz="6200">
              <a:solidFill>
                <a:srgbClr val="002060"/>
              </a:solidFill>
              <a:latin typeface="Arial Black"/>
              <a:ea typeface="Arial Black"/>
              <a:cs typeface="Arial Black"/>
              <a:sym typeface="Arial Black"/>
            </a:endParaRPr>
          </a:p>
        </p:txBody>
      </p:sp>
      <p:sp>
        <p:nvSpPr>
          <p:cNvPr id="175" name="Google Shape;175;p33"/>
          <p:cNvSpPr txBox="1"/>
          <p:nvPr/>
        </p:nvSpPr>
        <p:spPr>
          <a:xfrm>
            <a:off x="5451125" y="3838850"/>
            <a:ext cx="19398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002060"/>
                </a:solidFill>
                <a:latin typeface="Arial"/>
                <a:ea typeface="Arial"/>
                <a:cs typeface="Arial"/>
                <a:sym typeface="Arial"/>
              </a:rPr>
              <a:t>Average Age</a:t>
            </a:r>
            <a:endParaRPr b="1" sz="2000">
              <a:solidFill>
                <a:srgbClr val="002060"/>
              </a:solidFill>
              <a:latin typeface="Arial"/>
              <a:ea typeface="Arial"/>
              <a:cs typeface="Arial"/>
              <a:sym typeface="Arial"/>
            </a:endParaRPr>
          </a:p>
        </p:txBody>
      </p:sp>
      <p:sp>
        <p:nvSpPr>
          <p:cNvPr id="176" name="Google Shape;176;p33"/>
          <p:cNvSpPr/>
          <p:nvPr/>
        </p:nvSpPr>
        <p:spPr>
          <a:xfrm>
            <a:off x="4528873" y="4329714"/>
            <a:ext cx="40284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000000"/>
                </a:solidFill>
                <a:latin typeface="Arial"/>
                <a:ea typeface="Arial"/>
                <a:cs typeface="Arial"/>
                <a:sym typeface="Arial"/>
              </a:rPr>
              <a:t> </a:t>
            </a:r>
            <a:r>
              <a:rPr b="1" lang="en-US" sz="3100">
                <a:solidFill>
                  <a:srgbClr val="000000"/>
                </a:solidFill>
                <a:latin typeface="Arial"/>
                <a:ea typeface="Arial"/>
                <a:cs typeface="Arial"/>
                <a:sym typeface="Arial"/>
              </a:rPr>
              <a:t>Age Range:  </a:t>
            </a:r>
            <a:r>
              <a:rPr b="1" lang="en-US" sz="3100">
                <a:solidFill>
                  <a:srgbClr val="000000"/>
                </a:solidFill>
              </a:rPr>
              <a:t>20-33</a:t>
            </a:r>
            <a:endParaRPr sz="2300">
              <a:solidFill>
                <a:srgbClr val="000000"/>
              </a:solidFill>
              <a:latin typeface="Arial"/>
              <a:ea typeface="Arial"/>
              <a:cs typeface="Arial"/>
              <a:sym typeface="Arial"/>
            </a:endParaRPr>
          </a:p>
        </p:txBody>
      </p:sp>
      <p:sp>
        <p:nvSpPr>
          <p:cNvPr id="177" name="Google Shape;177;p33"/>
          <p:cNvSpPr txBox="1"/>
          <p:nvPr/>
        </p:nvSpPr>
        <p:spPr>
          <a:xfrm>
            <a:off x="929025" y="2930600"/>
            <a:ext cx="2895300" cy="2401200"/>
          </a:xfrm>
          <a:prstGeom prst="rect">
            <a:avLst/>
          </a:prstGeom>
          <a:solidFill>
            <a:srgbClr val="CFE2F3"/>
          </a:solidFill>
          <a:ln>
            <a:noFill/>
          </a:ln>
        </p:spPr>
        <p:txBody>
          <a:bodyPr anchorCtr="0" anchor="t" bIns="91425" lIns="91425" spcFirstLastPara="1" rIns="91425" wrap="square" tIns="91425">
            <a:spAutoFit/>
          </a:bodyPr>
          <a:lstStyle/>
          <a:p>
            <a:pPr indent="457200" lvl="0" marL="457200" rtl="0" algn="l">
              <a:spcBef>
                <a:spcPts val="0"/>
              </a:spcBef>
              <a:spcAft>
                <a:spcPts val="0"/>
              </a:spcAft>
              <a:buNone/>
            </a:pPr>
            <a:r>
              <a:rPr b="1" lang="en-US" sz="2400">
                <a:solidFill>
                  <a:schemeClr val="dk1"/>
                </a:solidFill>
                <a:latin typeface="Calibri"/>
                <a:ea typeface="Calibri"/>
                <a:cs typeface="Calibri"/>
                <a:sym typeface="Calibri"/>
              </a:rPr>
              <a:t>1.4%</a:t>
            </a:r>
            <a:endParaRPr b="1" sz="2400">
              <a:solidFill>
                <a:schemeClr val="dk1"/>
              </a:solidFill>
              <a:latin typeface="Calibri"/>
              <a:ea typeface="Calibri"/>
              <a:cs typeface="Calibri"/>
              <a:sym typeface="Calibri"/>
            </a:endParaRPr>
          </a:p>
          <a:p>
            <a:pPr indent="0" lvl="0" marL="0" rtl="0" algn="ctr">
              <a:spcBef>
                <a:spcPts val="0"/>
              </a:spcBef>
              <a:spcAft>
                <a:spcPts val="0"/>
              </a:spcAft>
              <a:buNone/>
            </a:pPr>
            <a:r>
              <a:rPr b="1" lang="en-US" sz="2300">
                <a:solidFill>
                  <a:schemeClr val="dk1"/>
                </a:solidFill>
                <a:latin typeface="Calibri"/>
                <a:ea typeface="Calibri"/>
                <a:cs typeface="Calibri"/>
                <a:sym typeface="Calibri"/>
              </a:rPr>
              <a:t>Nonbinary/Gender</a:t>
            </a:r>
            <a:endParaRPr b="1" sz="23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b="1" lang="en-US" sz="2300">
                <a:solidFill>
                  <a:schemeClr val="dk1"/>
                </a:solidFill>
                <a:latin typeface="Calibri"/>
                <a:ea typeface="Calibri"/>
                <a:cs typeface="Calibri"/>
                <a:sym typeface="Calibri"/>
              </a:rPr>
              <a:t>queer</a:t>
            </a:r>
            <a:endParaRPr b="1" sz="23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b="1" lang="en-US" sz="2300">
                <a:solidFill>
                  <a:schemeClr val="dk1"/>
                </a:solidFill>
                <a:latin typeface="Calibri"/>
                <a:ea typeface="Calibri"/>
                <a:cs typeface="Calibri"/>
                <a:sym typeface="Calibri"/>
              </a:rPr>
              <a:t>Gender non-conforming</a:t>
            </a:r>
            <a:endParaRPr sz="23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178" name="Google Shape;178;p33"/>
          <p:cNvSpPr txBox="1"/>
          <p:nvPr/>
        </p:nvSpPr>
        <p:spPr>
          <a:xfrm>
            <a:off x="10696025" y="2214225"/>
            <a:ext cx="150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179" name="Google Shape;179;p33"/>
          <p:cNvSpPr txBox="1"/>
          <p:nvPr/>
        </p:nvSpPr>
        <p:spPr>
          <a:xfrm>
            <a:off x="8897200" y="1566925"/>
            <a:ext cx="2432100" cy="1677600"/>
          </a:xfrm>
          <a:prstGeom prst="rect">
            <a:avLst/>
          </a:prstGeom>
          <a:solidFill>
            <a:srgbClr val="CC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3200">
              <a:solidFill>
                <a:schemeClr val="dk1"/>
              </a:solidFill>
              <a:latin typeface="Calibri"/>
              <a:ea typeface="Calibri"/>
              <a:cs typeface="Calibri"/>
              <a:sym typeface="Calibri"/>
            </a:endParaRPr>
          </a:p>
          <a:p>
            <a:pPr indent="0" lvl="0" marL="0" rtl="0" algn="ctr">
              <a:spcBef>
                <a:spcPts val="0"/>
              </a:spcBef>
              <a:spcAft>
                <a:spcPts val="0"/>
              </a:spcAft>
              <a:buNone/>
            </a:pPr>
            <a:r>
              <a:rPr b="1" lang="en-US" sz="3300">
                <a:solidFill>
                  <a:schemeClr val="dk1"/>
                </a:solidFill>
                <a:latin typeface="Calibri"/>
                <a:ea typeface="Calibri"/>
                <a:cs typeface="Calibri"/>
                <a:sym typeface="Calibri"/>
              </a:rPr>
              <a:t>LGBTQ:</a:t>
            </a:r>
            <a:r>
              <a:rPr lang="en-US" sz="3300">
                <a:solidFill>
                  <a:schemeClr val="dk1"/>
                </a:solidFill>
                <a:latin typeface="Calibri"/>
                <a:ea typeface="Calibri"/>
                <a:cs typeface="Calibri"/>
                <a:sym typeface="Calibri"/>
              </a:rPr>
              <a:t>  15%</a:t>
            </a:r>
            <a:endParaRPr sz="33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4"/>
          <p:cNvSpPr txBox="1"/>
          <p:nvPr>
            <p:ph type="title"/>
          </p:nvPr>
        </p:nvSpPr>
        <p:spPr>
          <a:xfrm>
            <a:off x="838200" y="12947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b="1" lang="en-US" sz="4200">
                <a:solidFill>
                  <a:srgbClr val="002060"/>
                </a:solidFill>
                <a:latin typeface="Arial"/>
                <a:ea typeface="Arial"/>
                <a:cs typeface="Arial"/>
                <a:sym typeface="Arial"/>
              </a:rPr>
              <a:t>Self-described Race/Ethnicity</a:t>
            </a:r>
            <a:endParaRPr/>
          </a:p>
        </p:txBody>
      </p:sp>
      <p:pic>
        <p:nvPicPr>
          <p:cNvPr id="185" name="Google Shape;185;p34" title="Points scored"/>
          <p:cNvPicPr preferRelativeResize="0"/>
          <p:nvPr/>
        </p:nvPicPr>
        <p:blipFill rotWithShape="1">
          <a:blip r:embed="rId3">
            <a:alphaModFix/>
          </a:blip>
          <a:srcRect b="0" l="7304" r="0" t="0"/>
          <a:stretch/>
        </p:blipFill>
        <p:spPr>
          <a:xfrm>
            <a:off x="1985425" y="1109375"/>
            <a:ext cx="8551326" cy="5067449"/>
          </a:xfrm>
          <a:prstGeom prst="rect">
            <a:avLst/>
          </a:prstGeom>
          <a:noFill/>
          <a:ln>
            <a:noFill/>
          </a:ln>
        </p:spPr>
      </p:pic>
      <p:sp>
        <p:nvSpPr>
          <p:cNvPr id="186" name="Google Shape;186;p34"/>
          <p:cNvSpPr txBox="1"/>
          <p:nvPr/>
        </p:nvSpPr>
        <p:spPr>
          <a:xfrm>
            <a:off x="266650" y="3906050"/>
            <a:ext cx="3216900" cy="7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US" sz="1800">
                <a:latin typeface="Calibri"/>
                <a:ea typeface="Calibri"/>
                <a:cs typeface="Calibri"/>
                <a:sym typeface="Calibri"/>
              </a:rPr>
              <a:t>*Alone or in combination </a:t>
            </a:r>
            <a:endParaRPr b="1" sz="1800">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t/>
            </a:r>
            <a:endParaRPr b="1" sz="1800">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rPr b="1" lang="en-US" sz="1800">
                <a:solidFill>
                  <a:srgbClr val="000000"/>
                </a:solidFill>
                <a:latin typeface="Calibri"/>
                <a:ea typeface="Calibri"/>
                <a:cs typeface="Calibri"/>
                <a:sym typeface="Calibri"/>
              </a:rPr>
              <a:t>Data includes duplicate information in each category</a:t>
            </a:r>
            <a:endParaRPr b="1" sz="1800">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t/>
            </a:r>
            <a:endParaRPr b="1" sz="1500">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rPr b="1" lang="en-US" sz="1500">
                <a:latin typeface="Calibri"/>
                <a:ea typeface="Calibri"/>
                <a:cs typeface="Calibri"/>
                <a:sym typeface="Calibri"/>
              </a:rPr>
              <a:t>Unduplicated Total = 215 Matriculants</a:t>
            </a:r>
            <a:endParaRPr b="1" sz="1500">
              <a:latin typeface="Calibri"/>
              <a:ea typeface="Calibri"/>
              <a:cs typeface="Calibri"/>
              <a:sym typeface="Calibri"/>
            </a:endParaRPr>
          </a:p>
        </p:txBody>
      </p:sp>
      <p:pic>
        <p:nvPicPr>
          <p:cNvPr id="187" name="Google Shape;187;p34"/>
          <p:cNvPicPr preferRelativeResize="0"/>
          <p:nvPr/>
        </p:nvPicPr>
        <p:blipFill>
          <a:blip r:embed="rId4">
            <a:alphaModFix/>
          </a:blip>
          <a:stretch>
            <a:fillRect/>
          </a:stretch>
        </p:blipFill>
        <p:spPr>
          <a:xfrm>
            <a:off x="4219675" y="6176975"/>
            <a:ext cx="3752650" cy="651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5"/>
          <p:cNvSpPr txBox="1"/>
          <p:nvPr>
            <p:ph type="title"/>
          </p:nvPr>
        </p:nvSpPr>
        <p:spPr>
          <a:xfrm>
            <a:off x="838200" y="0"/>
            <a:ext cx="10515600" cy="982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b="1" lang="en-US" sz="4200">
                <a:solidFill>
                  <a:srgbClr val="002060"/>
                </a:solidFill>
                <a:latin typeface="Arial"/>
                <a:ea typeface="Arial"/>
                <a:cs typeface="Arial"/>
                <a:sym typeface="Arial"/>
              </a:rPr>
              <a:t>Other Information</a:t>
            </a:r>
            <a:endParaRPr/>
          </a:p>
        </p:txBody>
      </p:sp>
      <p:sp>
        <p:nvSpPr>
          <p:cNvPr id="193" name="Google Shape;193;p35"/>
          <p:cNvSpPr txBox="1"/>
          <p:nvPr/>
        </p:nvSpPr>
        <p:spPr>
          <a:xfrm>
            <a:off x="829100" y="2916800"/>
            <a:ext cx="2009100" cy="49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p:txBody>
      </p:sp>
      <p:sp>
        <p:nvSpPr>
          <p:cNvPr id="194" name="Google Shape;194;p35"/>
          <p:cNvSpPr txBox="1"/>
          <p:nvPr/>
        </p:nvSpPr>
        <p:spPr>
          <a:xfrm>
            <a:off x="1022000" y="2867300"/>
            <a:ext cx="4563600" cy="62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2300">
                <a:solidFill>
                  <a:schemeClr val="dk1"/>
                </a:solidFill>
                <a:latin typeface="Calibri"/>
                <a:ea typeface="Calibri"/>
                <a:cs typeface="Calibri"/>
                <a:sym typeface="Calibri"/>
              </a:rPr>
              <a:t>Underrepresented in Medicine: 12%</a:t>
            </a:r>
            <a:endParaRPr sz="3000">
              <a:solidFill>
                <a:schemeClr val="dk1"/>
              </a:solidFill>
              <a:latin typeface="Calibri"/>
              <a:ea typeface="Calibri"/>
              <a:cs typeface="Calibri"/>
              <a:sym typeface="Calibri"/>
            </a:endParaRPr>
          </a:p>
        </p:txBody>
      </p:sp>
      <p:pic>
        <p:nvPicPr>
          <p:cNvPr id="195" name="Google Shape;195;p35"/>
          <p:cNvPicPr preferRelativeResize="0"/>
          <p:nvPr/>
        </p:nvPicPr>
        <p:blipFill>
          <a:blip r:embed="rId3">
            <a:alphaModFix/>
          </a:blip>
          <a:stretch>
            <a:fillRect/>
          </a:stretch>
        </p:blipFill>
        <p:spPr>
          <a:xfrm>
            <a:off x="6833825" y="1020563"/>
            <a:ext cx="1896248" cy="1896248"/>
          </a:xfrm>
          <a:prstGeom prst="rect">
            <a:avLst/>
          </a:prstGeom>
          <a:noFill/>
          <a:ln>
            <a:noFill/>
          </a:ln>
        </p:spPr>
      </p:pic>
      <p:sp>
        <p:nvSpPr>
          <p:cNvPr id="196" name="Google Shape;196;p35"/>
          <p:cNvSpPr txBox="1"/>
          <p:nvPr/>
        </p:nvSpPr>
        <p:spPr>
          <a:xfrm>
            <a:off x="6255225" y="2916800"/>
            <a:ext cx="3408900" cy="49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2300">
                <a:solidFill>
                  <a:schemeClr val="dk1"/>
                </a:solidFill>
                <a:latin typeface="Calibri"/>
                <a:ea typeface="Calibri"/>
                <a:cs typeface="Calibri"/>
                <a:sym typeface="Calibri"/>
              </a:rPr>
              <a:t>First Generation College:</a:t>
            </a:r>
            <a:r>
              <a:rPr lang="en-US" sz="2300">
                <a:solidFill>
                  <a:schemeClr val="dk1"/>
                </a:solidFill>
                <a:latin typeface="Calibri"/>
                <a:ea typeface="Calibri"/>
                <a:cs typeface="Calibri"/>
                <a:sym typeface="Calibri"/>
              </a:rPr>
              <a:t>  7%</a:t>
            </a:r>
            <a:endParaRPr sz="23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197" name="Google Shape;197;p35"/>
          <p:cNvPicPr preferRelativeResize="0"/>
          <p:nvPr/>
        </p:nvPicPr>
        <p:blipFill rotWithShape="1">
          <a:blip r:embed="rId4">
            <a:alphaModFix/>
          </a:blip>
          <a:srcRect b="0" l="0" r="50127" t="0"/>
          <a:stretch/>
        </p:blipFill>
        <p:spPr>
          <a:xfrm>
            <a:off x="885525" y="3749525"/>
            <a:ext cx="1896248" cy="1713582"/>
          </a:xfrm>
          <a:prstGeom prst="rect">
            <a:avLst/>
          </a:prstGeom>
          <a:noFill/>
          <a:ln>
            <a:noFill/>
          </a:ln>
        </p:spPr>
      </p:pic>
      <p:sp>
        <p:nvSpPr>
          <p:cNvPr id="198" name="Google Shape;198;p35"/>
          <p:cNvSpPr txBox="1"/>
          <p:nvPr/>
        </p:nvSpPr>
        <p:spPr>
          <a:xfrm>
            <a:off x="199625" y="5546025"/>
            <a:ext cx="3249300" cy="43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2300">
                <a:solidFill>
                  <a:schemeClr val="dk1"/>
                </a:solidFill>
                <a:latin typeface="Calibri"/>
                <a:ea typeface="Calibri"/>
                <a:cs typeface="Calibri"/>
                <a:sym typeface="Calibri"/>
              </a:rPr>
              <a:t>Rural Areas of US: </a:t>
            </a:r>
            <a:r>
              <a:rPr lang="en-US" sz="2300">
                <a:solidFill>
                  <a:schemeClr val="dk1"/>
                </a:solidFill>
                <a:latin typeface="Calibri"/>
                <a:ea typeface="Calibri"/>
                <a:cs typeface="Calibri"/>
                <a:sym typeface="Calibri"/>
              </a:rPr>
              <a:t>6%</a:t>
            </a:r>
            <a:endParaRPr sz="2300">
              <a:solidFill>
                <a:schemeClr val="dk1"/>
              </a:solidFill>
              <a:latin typeface="Calibri"/>
              <a:ea typeface="Calibri"/>
              <a:cs typeface="Calibri"/>
              <a:sym typeface="Calibri"/>
            </a:endParaRPr>
          </a:p>
          <a:p>
            <a:pPr indent="0" lvl="0" marL="0" rtl="0" algn="ctr">
              <a:spcBef>
                <a:spcPts val="0"/>
              </a:spcBef>
              <a:spcAft>
                <a:spcPts val="0"/>
              </a:spcAft>
              <a:buNone/>
            </a:pPr>
            <a:r>
              <a:t/>
            </a:r>
            <a:endParaRPr sz="2800">
              <a:solidFill>
                <a:schemeClr val="dk1"/>
              </a:solidFill>
              <a:latin typeface="Calibri"/>
              <a:ea typeface="Calibri"/>
              <a:cs typeface="Calibri"/>
              <a:sym typeface="Calibri"/>
            </a:endParaRPr>
          </a:p>
        </p:txBody>
      </p:sp>
      <p:sp>
        <p:nvSpPr>
          <p:cNvPr id="199" name="Google Shape;199;p35"/>
          <p:cNvSpPr txBox="1"/>
          <p:nvPr/>
        </p:nvSpPr>
        <p:spPr>
          <a:xfrm>
            <a:off x="1390150" y="3859425"/>
            <a:ext cx="694500" cy="210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200" name="Google Shape;200;p35"/>
          <p:cNvPicPr preferRelativeResize="0"/>
          <p:nvPr/>
        </p:nvPicPr>
        <p:blipFill rotWithShape="1">
          <a:blip r:embed="rId5">
            <a:alphaModFix/>
          </a:blip>
          <a:srcRect b="10645" l="12318" r="12340" t="14013"/>
          <a:stretch/>
        </p:blipFill>
        <p:spPr>
          <a:xfrm>
            <a:off x="4155750" y="3658200"/>
            <a:ext cx="1896248" cy="1896223"/>
          </a:xfrm>
          <a:prstGeom prst="rect">
            <a:avLst/>
          </a:prstGeom>
          <a:noFill/>
          <a:ln>
            <a:noFill/>
          </a:ln>
        </p:spPr>
      </p:pic>
      <p:sp>
        <p:nvSpPr>
          <p:cNvPr id="201" name="Google Shape;201;p35"/>
          <p:cNvSpPr txBox="1"/>
          <p:nvPr/>
        </p:nvSpPr>
        <p:spPr>
          <a:xfrm>
            <a:off x="3373925" y="5570775"/>
            <a:ext cx="34599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2300">
                <a:solidFill>
                  <a:schemeClr val="dk1"/>
                </a:solidFill>
                <a:latin typeface="Calibri"/>
                <a:ea typeface="Calibri"/>
                <a:cs typeface="Calibri"/>
                <a:sym typeface="Calibri"/>
              </a:rPr>
              <a:t>Military Service:</a:t>
            </a:r>
            <a:r>
              <a:rPr lang="en-US" sz="2300">
                <a:solidFill>
                  <a:schemeClr val="dk1"/>
                </a:solidFill>
                <a:latin typeface="Calibri"/>
                <a:ea typeface="Calibri"/>
                <a:cs typeface="Calibri"/>
                <a:sym typeface="Calibri"/>
              </a:rPr>
              <a:t> 1.4%</a:t>
            </a:r>
            <a:endParaRPr sz="3000">
              <a:solidFill>
                <a:schemeClr val="dk1"/>
              </a:solidFill>
              <a:latin typeface="Calibri"/>
              <a:ea typeface="Calibri"/>
              <a:cs typeface="Calibri"/>
              <a:sym typeface="Calibri"/>
            </a:endParaRPr>
          </a:p>
        </p:txBody>
      </p:sp>
      <p:pic>
        <p:nvPicPr>
          <p:cNvPr id="202" name="Google Shape;202;p35"/>
          <p:cNvPicPr preferRelativeResize="0"/>
          <p:nvPr/>
        </p:nvPicPr>
        <p:blipFill>
          <a:blip r:embed="rId6">
            <a:alphaModFix/>
          </a:blip>
          <a:stretch>
            <a:fillRect/>
          </a:stretch>
        </p:blipFill>
        <p:spPr>
          <a:xfrm>
            <a:off x="6833825" y="3859413"/>
            <a:ext cx="1896248" cy="1896274"/>
          </a:xfrm>
          <a:prstGeom prst="rect">
            <a:avLst/>
          </a:prstGeom>
          <a:noFill/>
          <a:ln>
            <a:noFill/>
          </a:ln>
        </p:spPr>
      </p:pic>
      <p:sp>
        <p:nvSpPr>
          <p:cNvPr id="203" name="Google Shape;203;p35"/>
          <p:cNvSpPr txBox="1"/>
          <p:nvPr/>
        </p:nvSpPr>
        <p:spPr>
          <a:xfrm>
            <a:off x="8732100" y="4053350"/>
            <a:ext cx="34599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2300">
                <a:solidFill>
                  <a:schemeClr val="dk1"/>
                </a:solidFill>
                <a:latin typeface="Calibri"/>
                <a:ea typeface="Calibri"/>
                <a:cs typeface="Calibri"/>
                <a:sym typeface="Calibri"/>
              </a:rPr>
              <a:t>At least one gap year:</a:t>
            </a:r>
            <a:r>
              <a:rPr lang="en-US" sz="2300">
                <a:solidFill>
                  <a:schemeClr val="dk1"/>
                </a:solidFill>
                <a:latin typeface="Calibri"/>
                <a:ea typeface="Calibri"/>
                <a:cs typeface="Calibri"/>
                <a:sym typeface="Calibri"/>
              </a:rPr>
              <a:t> 82%</a:t>
            </a:r>
            <a:endParaRPr sz="23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37% = 1 yr.</a:t>
            </a:r>
            <a:endParaRPr sz="2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23% = 2 yrs.</a:t>
            </a:r>
            <a:endParaRPr sz="2100">
              <a:solidFill>
                <a:schemeClr val="dk1"/>
              </a:solidFill>
              <a:latin typeface="Calibri"/>
              <a:ea typeface="Calibri"/>
              <a:cs typeface="Calibri"/>
              <a:sym typeface="Calibri"/>
            </a:endParaRPr>
          </a:p>
          <a:p>
            <a:pPr indent="0" lvl="0" marL="0" rtl="0" algn="l">
              <a:spcBef>
                <a:spcPts val="0"/>
              </a:spcBef>
              <a:spcAft>
                <a:spcPts val="0"/>
              </a:spcAft>
              <a:buNone/>
            </a:pPr>
            <a:r>
              <a:rPr lang="en-US" sz="2100">
                <a:solidFill>
                  <a:schemeClr val="dk1"/>
                </a:solidFill>
                <a:latin typeface="Calibri"/>
                <a:ea typeface="Calibri"/>
                <a:cs typeface="Calibri"/>
                <a:sym typeface="Calibri"/>
              </a:rPr>
              <a:t>17% = 3 or more</a:t>
            </a:r>
            <a:endParaRPr sz="2800">
              <a:solidFill>
                <a:schemeClr val="dk1"/>
              </a:solidFill>
              <a:latin typeface="Calibri"/>
              <a:ea typeface="Calibri"/>
              <a:cs typeface="Calibri"/>
              <a:sym typeface="Calibri"/>
            </a:endParaRPr>
          </a:p>
        </p:txBody>
      </p:sp>
      <p:pic>
        <p:nvPicPr>
          <p:cNvPr id="204" name="Google Shape;204;p35"/>
          <p:cNvPicPr preferRelativeResize="0"/>
          <p:nvPr/>
        </p:nvPicPr>
        <p:blipFill>
          <a:blip r:embed="rId7">
            <a:alphaModFix/>
          </a:blip>
          <a:stretch>
            <a:fillRect/>
          </a:stretch>
        </p:blipFill>
        <p:spPr>
          <a:xfrm>
            <a:off x="1885275" y="982200"/>
            <a:ext cx="2270475" cy="1896225"/>
          </a:xfrm>
          <a:prstGeom prst="rect">
            <a:avLst/>
          </a:prstGeom>
          <a:noFill/>
          <a:ln>
            <a:noFill/>
          </a:ln>
        </p:spPr>
      </p:pic>
      <p:pic>
        <p:nvPicPr>
          <p:cNvPr id="205" name="Google Shape;205;p35"/>
          <p:cNvPicPr preferRelativeResize="0"/>
          <p:nvPr/>
        </p:nvPicPr>
        <p:blipFill>
          <a:blip r:embed="rId8">
            <a:alphaModFix/>
          </a:blip>
          <a:stretch>
            <a:fillRect/>
          </a:stretch>
        </p:blipFill>
        <p:spPr>
          <a:xfrm>
            <a:off x="4219675" y="6176975"/>
            <a:ext cx="3752650" cy="651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6"/>
          <p:cNvSpPr txBox="1"/>
          <p:nvPr>
            <p:ph type="ctrTitle"/>
          </p:nvPr>
        </p:nvSpPr>
        <p:spPr>
          <a:xfrm>
            <a:off x="914400" y="2130425"/>
            <a:ext cx="103632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pic>
        <p:nvPicPr>
          <p:cNvPr id="211" name="Google Shape;211;p36"/>
          <p:cNvPicPr preferRelativeResize="0"/>
          <p:nvPr/>
        </p:nvPicPr>
        <p:blipFill rotWithShape="1">
          <a:blip r:embed="rId3">
            <a:alphaModFix/>
          </a:blip>
          <a:srcRect b="0" l="3793" r="649" t="0"/>
          <a:stretch/>
        </p:blipFill>
        <p:spPr>
          <a:xfrm>
            <a:off x="-1533" y="-361575"/>
            <a:ext cx="12195068" cy="5991874"/>
          </a:xfrm>
          <a:prstGeom prst="rect">
            <a:avLst/>
          </a:prstGeom>
          <a:noFill/>
          <a:ln cap="flat" cmpd="sng" w="9525">
            <a:solidFill>
              <a:schemeClr val="dk1"/>
            </a:solidFill>
            <a:prstDash val="solid"/>
            <a:round/>
            <a:headEnd len="sm" w="sm" type="none"/>
            <a:tailEnd len="sm" w="sm" type="none"/>
          </a:ln>
        </p:spPr>
      </p:pic>
      <p:pic>
        <p:nvPicPr>
          <p:cNvPr descr="Image result for map pin" id="212" name="Google Shape;212;p36"/>
          <p:cNvPicPr preferRelativeResize="0"/>
          <p:nvPr/>
        </p:nvPicPr>
        <p:blipFill rotWithShape="1">
          <a:blip r:embed="rId4">
            <a:alphaModFix/>
          </a:blip>
          <a:srcRect b="0" l="0" r="0" t="0"/>
          <a:stretch/>
        </p:blipFill>
        <p:spPr>
          <a:xfrm>
            <a:off x="535547" y="-119208"/>
            <a:ext cx="303427" cy="484504"/>
          </a:xfrm>
          <a:prstGeom prst="rect">
            <a:avLst/>
          </a:prstGeom>
          <a:noFill/>
          <a:ln>
            <a:noFill/>
          </a:ln>
        </p:spPr>
      </p:pic>
      <p:pic>
        <p:nvPicPr>
          <p:cNvPr descr="Image result for map pin" id="213" name="Google Shape;213;p36"/>
          <p:cNvPicPr preferRelativeResize="0"/>
          <p:nvPr/>
        </p:nvPicPr>
        <p:blipFill rotWithShape="1">
          <a:blip r:embed="rId4">
            <a:alphaModFix/>
          </a:blip>
          <a:srcRect b="0" l="0" r="0" t="0"/>
          <a:stretch/>
        </p:blipFill>
        <p:spPr>
          <a:xfrm>
            <a:off x="596257" y="2246805"/>
            <a:ext cx="303427" cy="484505"/>
          </a:xfrm>
          <a:prstGeom prst="rect">
            <a:avLst/>
          </a:prstGeom>
          <a:noFill/>
          <a:ln>
            <a:noFill/>
          </a:ln>
        </p:spPr>
      </p:pic>
      <p:pic>
        <p:nvPicPr>
          <p:cNvPr descr="Image result for map pin" id="214" name="Google Shape;214;p36"/>
          <p:cNvPicPr preferRelativeResize="0"/>
          <p:nvPr/>
        </p:nvPicPr>
        <p:blipFill rotWithShape="1">
          <a:blip r:embed="rId4">
            <a:alphaModFix/>
          </a:blip>
          <a:srcRect b="0" l="0" r="0" t="0"/>
          <a:stretch/>
        </p:blipFill>
        <p:spPr>
          <a:xfrm>
            <a:off x="3847511" y="1965763"/>
            <a:ext cx="303427" cy="484505"/>
          </a:xfrm>
          <a:prstGeom prst="rect">
            <a:avLst/>
          </a:prstGeom>
          <a:noFill/>
          <a:ln>
            <a:noFill/>
          </a:ln>
        </p:spPr>
      </p:pic>
      <p:pic>
        <p:nvPicPr>
          <p:cNvPr descr="Image result for map pin" id="215" name="Google Shape;215;p36"/>
          <p:cNvPicPr preferRelativeResize="0"/>
          <p:nvPr/>
        </p:nvPicPr>
        <p:blipFill rotWithShape="1">
          <a:blip r:embed="rId4">
            <a:alphaModFix/>
          </a:blip>
          <a:srcRect b="0" l="0" r="0" t="0"/>
          <a:stretch/>
        </p:blipFill>
        <p:spPr>
          <a:xfrm>
            <a:off x="10808432" y="1870159"/>
            <a:ext cx="161431" cy="185385"/>
          </a:xfrm>
          <a:prstGeom prst="rect">
            <a:avLst/>
          </a:prstGeom>
          <a:noFill/>
          <a:ln>
            <a:noFill/>
          </a:ln>
        </p:spPr>
      </p:pic>
      <p:pic>
        <p:nvPicPr>
          <p:cNvPr id="216" name="Google Shape;216;p36"/>
          <p:cNvPicPr preferRelativeResize="0"/>
          <p:nvPr/>
        </p:nvPicPr>
        <p:blipFill rotWithShape="1">
          <a:blip r:embed="rId5">
            <a:alphaModFix/>
          </a:blip>
          <a:srcRect b="0" l="0" r="0" t="0"/>
          <a:stretch/>
        </p:blipFill>
        <p:spPr>
          <a:xfrm>
            <a:off x="9963377" y="2396845"/>
            <a:ext cx="121931" cy="182896"/>
          </a:xfrm>
          <a:prstGeom prst="rect">
            <a:avLst/>
          </a:prstGeom>
          <a:noFill/>
          <a:ln>
            <a:noFill/>
          </a:ln>
        </p:spPr>
      </p:pic>
      <p:pic>
        <p:nvPicPr>
          <p:cNvPr descr="Image result for map pin" id="217" name="Google Shape;217;p36"/>
          <p:cNvPicPr preferRelativeResize="0"/>
          <p:nvPr/>
        </p:nvPicPr>
        <p:blipFill rotWithShape="1">
          <a:blip r:embed="rId4">
            <a:alphaModFix/>
          </a:blip>
          <a:srcRect b="0" l="0" r="0" t="0"/>
          <a:stretch/>
        </p:blipFill>
        <p:spPr>
          <a:xfrm>
            <a:off x="8815880" y="4344407"/>
            <a:ext cx="303427" cy="484505"/>
          </a:xfrm>
          <a:prstGeom prst="rect">
            <a:avLst/>
          </a:prstGeom>
          <a:noFill/>
          <a:ln>
            <a:noFill/>
          </a:ln>
        </p:spPr>
      </p:pic>
      <p:pic>
        <p:nvPicPr>
          <p:cNvPr descr="Image result for map pin" id="218" name="Google Shape;218;p36"/>
          <p:cNvPicPr preferRelativeResize="0"/>
          <p:nvPr/>
        </p:nvPicPr>
        <p:blipFill rotWithShape="1">
          <a:blip r:embed="rId4">
            <a:alphaModFix/>
          </a:blip>
          <a:srcRect b="0" l="0" r="0" t="0"/>
          <a:stretch/>
        </p:blipFill>
        <p:spPr>
          <a:xfrm>
            <a:off x="8384567" y="3463075"/>
            <a:ext cx="226125" cy="361091"/>
          </a:xfrm>
          <a:prstGeom prst="rect">
            <a:avLst/>
          </a:prstGeom>
          <a:noFill/>
          <a:ln>
            <a:noFill/>
          </a:ln>
        </p:spPr>
      </p:pic>
      <p:pic>
        <p:nvPicPr>
          <p:cNvPr descr="Image result for map pin" id="219" name="Google Shape;219;p36"/>
          <p:cNvPicPr preferRelativeResize="0"/>
          <p:nvPr/>
        </p:nvPicPr>
        <p:blipFill rotWithShape="1">
          <a:blip r:embed="rId4">
            <a:alphaModFix/>
          </a:blip>
          <a:srcRect b="0" l="0" r="0" t="0"/>
          <a:stretch/>
        </p:blipFill>
        <p:spPr>
          <a:xfrm>
            <a:off x="8317513" y="1022428"/>
            <a:ext cx="226200" cy="361208"/>
          </a:xfrm>
          <a:prstGeom prst="rect">
            <a:avLst/>
          </a:prstGeom>
          <a:noFill/>
          <a:ln>
            <a:noFill/>
          </a:ln>
        </p:spPr>
      </p:pic>
      <p:pic>
        <p:nvPicPr>
          <p:cNvPr descr="Image result for map pin" id="220" name="Google Shape;220;p36"/>
          <p:cNvPicPr preferRelativeResize="0"/>
          <p:nvPr/>
        </p:nvPicPr>
        <p:blipFill rotWithShape="1">
          <a:blip r:embed="rId4">
            <a:alphaModFix/>
          </a:blip>
          <a:srcRect b="0" l="0" r="0" t="0"/>
          <a:stretch/>
        </p:blipFill>
        <p:spPr>
          <a:xfrm>
            <a:off x="10322990" y="1147196"/>
            <a:ext cx="226129" cy="361077"/>
          </a:xfrm>
          <a:prstGeom prst="rect">
            <a:avLst/>
          </a:prstGeom>
          <a:noFill/>
          <a:ln>
            <a:noFill/>
          </a:ln>
        </p:spPr>
      </p:pic>
      <p:pic>
        <p:nvPicPr>
          <p:cNvPr descr="Image result for map pin" id="221" name="Google Shape;221;p36"/>
          <p:cNvPicPr preferRelativeResize="0"/>
          <p:nvPr/>
        </p:nvPicPr>
        <p:blipFill rotWithShape="1">
          <a:blip r:embed="rId4">
            <a:alphaModFix/>
          </a:blip>
          <a:srcRect b="0" l="0" r="0" t="0"/>
          <a:stretch/>
        </p:blipFill>
        <p:spPr>
          <a:xfrm>
            <a:off x="10471975" y="2140965"/>
            <a:ext cx="161431" cy="185385"/>
          </a:xfrm>
          <a:prstGeom prst="rect">
            <a:avLst/>
          </a:prstGeom>
          <a:noFill/>
          <a:ln>
            <a:noFill/>
          </a:ln>
        </p:spPr>
      </p:pic>
      <p:pic>
        <p:nvPicPr>
          <p:cNvPr descr="Image result for map pin" id="222" name="Google Shape;222;p36"/>
          <p:cNvPicPr preferRelativeResize="0"/>
          <p:nvPr/>
        </p:nvPicPr>
        <p:blipFill rotWithShape="1">
          <a:blip r:embed="rId4">
            <a:alphaModFix/>
          </a:blip>
          <a:srcRect b="0" l="0" r="0" t="0"/>
          <a:stretch/>
        </p:blipFill>
        <p:spPr>
          <a:xfrm>
            <a:off x="9578656" y="2586554"/>
            <a:ext cx="226129" cy="361077"/>
          </a:xfrm>
          <a:prstGeom prst="rect">
            <a:avLst/>
          </a:prstGeom>
          <a:noFill/>
          <a:ln>
            <a:noFill/>
          </a:ln>
        </p:spPr>
      </p:pic>
      <p:sp>
        <p:nvSpPr>
          <p:cNvPr id="223" name="Google Shape;223;p36"/>
          <p:cNvSpPr txBox="1"/>
          <p:nvPr/>
        </p:nvSpPr>
        <p:spPr>
          <a:xfrm>
            <a:off x="11313665" y="1471638"/>
            <a:ext cx="858000" cy="230700"/>
          </a:xfrm>
          <a:prstGeom prst="rect">
            <a:avLst/>
          </a:prstGeom>
          <a:gradFill>
            <a:gsLst>
              <a:gs pos="0">
                <a:schemeClr val="lt1"/>
              </a:gs>
              <a:gs pos="100000">
                <a:schemeClr val="lt1"/>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MA</a:t>
            </a:r>
            <a:r>
              <a:rPr b="1" lang="en-US" sz="1200">
                <a:solidFill>
                  <a:schemeClr val="dk1"/>
                </a:solidFill>
              </a:rPr>
              <a:t>-8</a:t>
            </a:r>
            <a:endParaRPr sz="1700"/>
          </a:p>
        </p:txBody>
      </p:sp>
      <p:sp>
        <p:nvSpPr>
          <p:cNvPr id="224" name="Google Shape;224;p36"/>
          <p:cNvSpPr txBox="1"/>
          <p:nvPr/>
        </p:nvSpPr>
        <p:spPr>
          <a:xfrm>
            <a:off x="10956234" y="2013613"/>
            <a:ext cx="947200" cy="230700"/>
          </a:xfrm>
          <a:prstGeom prst="rect">
            <a:avLst/>
          </a:prstGeom>
          <a:gradFill>
            <a:gsLst>
              <a:gs pos="0">
                <a:schemeClr val="lt1"/>
              </a:gs>
              <a:gs pos="100000">
                <a:schemeClr val="lt1"/>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rPr>
              <a:t>NJ - 14</a:t>
            </a:r>
            <a:endParaRPr b="1" sz="1700"/>
          </a:p>
        </p:txBody>
      </p:sp>
      <p:sp>
        <p:nvSpPr>
          <p:cNvPr id="225" name="Google Shape;225;p36"/>
          <p:cNvSpPr txBox="1"/>
          <p:nvPr/>
        </p:nvSpPr>
        <p:spPr>
          <a:xfrm>
            <a:off x="492668" y="2647608"/>
            <a:ext cx="7376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32</a:t>
            </a:r>
            <a:endParaRPr b="1" sz="2800">
              <a:solidFill>
                <a:schemeClr val="dk1"/>
              </a:solidFill>
              <a:latin typeface="Calibri"/>
              <a:ea typeface="Calibri"/>
              <a:cs typeface="Calibri"/>
              <a:sym typeface="Calibri"/>
            </a:endParaRPr>
          </a:p>
        </p:txBody>
      </p:sp>
      <p:sp>
        <p:nvSpPr>
          <p:cNvPr id="226" name="Google Shape;226;p36"/>
          <p:cNvSpPr txBox="1"/>
          <p:nvPr/>
        </p:nvSpPr>
        <p:spPr>
          <a:xfrm>
            <a:off x="3804599" y="2416875"/>
            <a:ext cx="1628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1</a:t>
            </a:r>
            <a:endParaRPr/>
          </a:p>
        </p:txBody>
      </p:sp>
      <p:sp>
        <p:nvSpPr>
          <p:cNvPr id="227" name="Google Shape;227;p36"/>
          <p:cNvSpPr txBox="1"/>
          <p:nvPr/>
        </p:nvSpPr>
        <p:spPr>
          <a:xfrm>
            <a:off x="2561485" y="2416877"/>
            <a:ext cx="4904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1</a:t>
            </a:r>
            <a:endParaRPr b="1" sz="2800">
              <a:solidFill>
                <a:schemeClr val="dk1"/>
              </a:solidFill>
              <a:latin typeface="Calibri"/>
              <a:ea typeface="Calibri"/>
              <a:cs typeface="Calibri"/>
              <a:sym typeface="Calibri"/>
            </a:endParaRPr>
          </a:p>
        </p:txBody>
      </p:sp>
      <p:sp>
        <p:nvSpPr>
          <p:cNvPr id="228" name="Google Shape;228;p36"/>
          <p:cNvSpPr txBox="1"/>
          <p:nvPr/>
        </p:nvSpPr>
        <p:spPr>
          <a:xfrm>
            <a:off x="3804591" y="1670270"/>
            <a:ext cx="4904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229" name="Google Shape;229;p36"/>
          <p:cNvSpPr txBox="1"/>
          <p:nvPr/>
        </p:nvSpPr>
        <p:spPr>
          <a:xfrm>
            <a:off x="492665" y="256362"/>
            <a:ext cx="4904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5</a:t>
            </a:r>
            <a:endParaRPr/>
          </a:p>
        </p:txBody>
      </p:sp>
      <p:sp>
        <p:nvSpPr>
          <p:cNvPr id="230" name="Google Shape;230;p36"/>
          <p:cNvSpPr txBox="1"/>
          <p:nvPr/>
        </p:nvSpPr>
        <p:spPr>
          <a:xfrm>
            <a:off x="6433733" y="2416884"/>
            <a:ext cx="490400" cy="52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2800">
                <a:solidFill>
                  <a:schemeClr val="dk1"/>
                </a:solidFill>
                <a:latin typeface="Calibri"/>
                <a:ea typeface="Calibri"/>
                <a:cs typeface="Calibri"/>
                <a:sym typeface="Calibri"/>
              </a:rPr>
              <a:t>1</a:t>
            </a:r>
            <a:endParaRPr/>
          </a:p>
        </p:txBody>
      </p:sp>
      <p:sp>
        <p:nvSpPr>
          <p:cNvPr id="231" name="Google Shape;231;p36"/>
          <p:cNvSpPr txBox="1"/>
          <p:nvPr/>
        </p:nvSpPr>
        <p:spPr>
          <a:xfrm>
            <a:off x="7105735" y="2041200"/>
            <a:ext cx="8580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13</a:t>
            </a:r>
            <a:endParaRPr b="1" sz="2400">
              <a:solidFill>
                <a:schemeClr val="dk1"/>
              </a:solidFill>
              <a:latin typeface="Calibri"/>
              <a:ea typeface="Calibri"/>
              <a:cs typeface="Calibri"/>
              <a:sym typeface="Calibri"/>
            </a:endParaRPr>
          </a:p>
        </p:txBody>
      </p:sp>
      <p:sp>
        <p:nvSpPr>
          <p:cNvPr id="232" name="Google Shape;232;p36"/>
          <p:cNvSpPr txBox="1"/>
          <p:nvPr/>
        </p:nvSpPr>
        <p:spPr>
          <a:xfrm>
            <a:off x="7948262" y="2108536"/>
            <a:ext cx="4904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p:txBody>
      </p:sp>
      <p:sp>
        <p:nvSpPr>
          <p:cNvPr id="233" name="Google Shape;233;p36"/>
          <p:cNvSpPr txBox="1"/>
          <p:nvPr/>
        </p:nvSpPr>
        <p:spPr>
          <a:xfrm>
            <a:off x="8522392" y="2056575"/>
            <a:ext cx="7516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36</a:t>
            </a:r>
            <a:endParaRPr b="1" sz="2400">
              <a:solidFill>
                <a:schemeClr val="dk1"/>
              </a:solidFill>
              <a:latin typeface="Calibri"/>
              <a:ea typeface="Calibri"/>
              <a:cs typeface="Calibri"/>
              <a:sym typeface="Calibri"/>
            </a:endParaRPr>
          </a:p>
        </p:txBody>
      </p:sp>
      <p:sp>
        <p:nvSpPr>
          <p:cNvPr id="234" name="Google Shape;234;p36"/>
          <p:cNvSpPr txBox="1"/>
          <p:nvPr/>
        </p:nvSpPr>
        <p:spPr>
          <a:xfrm>
            <a:off x="8383686" y="3741575"/>
            <a:ext cx="4448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7</a:t>
            </a:r>
            <a:endParaRPr/>
          </a:p>
        </p:txBody>
      </p:sp>
      <p:sp>
        <p:nvSpPr>
          <p:cNvPr id="235" name="Google Shape;235;p36"/>
          <p:cNvSpPr txBox="1"/>
          <p:nvPr/>
        </p:nvSpPr>
        <p:spPr>
          <a:xfrm>
            <a:off x="8845971" y="4775875"/>
            <a:ext cx="6968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7</a:t>
            </a:r>
            <a:endParaRPr b="1" sz="2400">
              <a:solidFill>
                <a:schemeClr val="dk1"/>
              </a:solidFill>
              <a:latin typeface="Calibri"/>
              <a:ea typeface="Calibri"/>
              <a:cs typeface="Calibri"/>
              <a:sym typeface="Calibri"/>
            </a:endParaRPr>
          </a:p>
        </p:txBody>
      </p:sp>
      <p:sp>
        <p:nvSpPr>
          <p:cNvPr id="236" name="Google Shape;236;p36"/>
          <p:cNvSpPr txBox="1"/>
          <p:nvPr/>
        </p:nvSpPr>
        <p:spPr>
          <a:xfrm>
            <a:off x="9692532" y="2731293"/>
            <a:ext cx="4488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6</a:t>
            </a:r>
            <a:endParaRPr/>
          </a:p>
        </p:txBody>
      </p:sp>
      <p:sp>
        <p:nvSpPr>
          <p:cNvPr id="237" name="Google Shape;237;p36"/>
          <p:cNvSpPr txBox="1"/>
          <p:nvPr/>
        </p:nvSpPr>
        <p:spPr>
          <a:xfrm>
            <a:off x="9692817" y="1928775"/>
            <a:ext cx="6968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100">
                <a:solidFill>
                  <a:schemeClr val="dk1"/>
                </a:solidFill>
                <a:latin typeface="Calibri"/>
                <a:ea typeface="Calibri"/>
                <a:cs typeface="Calibri"/>
                <a:sym typeface="Calibri"/>
              </a:rPr>
              <a:t>9</a:t>
            </a:r>
            <a:endParaRPr sz="1100"/>
          </a:p>
        </p:txBody>
      </p:sp>
      <p:pic>
        <p:nvPicPr>
          <p:cNvPr id="238" name="Google Shape;238;p36"/>
          <p:cNvPicPr preferRelativeResize="0"/>
          <p:nvPr/>
        </p:nvPicPr>
        <p:blipFill rotWithShape="1">
          <a:blip r:embed="rId6">
            <a:alphaModFix/>
          </a:blip>
          <a:srcRect b="0" l="0" r="0" t="0"/>
          <a:stretch/>
        </p:blipFill>
        <p:spPr>
          <a:xfrm>
            <a:off x="9754833" y="4828901"/>
            <a:ext cx="2010134" cy="689325"/>
          </a:xfrm>
          <a:prstGeom prst="rect">
            <a:avLst/>
          </a:prstGeom>
          <a:noFill/>
          <a:ln>
            <a:noFill/>
          </a:ln>
        </p:spPr>
      </p:pic>
      <p:pic>
        <p:nvPicPr>
          <p:cNvPr id="239" name="Google Shape;239;p36"/>
          <p:cNvPicPr preferRelativeResize="0"/>
          <p:nvPr/>
        </p:nvPicPr>
        <p:blipFill rotWithShape="1">
          <a:blip r:embed="rId7">
            <a:alphaModFix/>
          </a:blip>
          <a:srcRect b="0" l="0" r="0" t="0"/>
          <a:stretch/>
        </p:blipFill>
        <p:spPr>
          <a:xfrm>
            <a:off x="-101600" y="5991850"/>
            <a:ext cx="12388865" cy="926025"/>
          </a:xfrm>
          <a:prstGeom prst="rect">
            <a:avLst/>
          </a:prstGeom>
          <a:noFill/>
          <a:ln>
            <a:noFill/>
          </a:ln>
        </p:spPr>
      </p:pic>
      <p:sp>
        <p:nvSpPr>
          <p:cNvPr id="240" name="Google Shape;240;p36"/>
          <p:cNvSpPr/>
          <p:nvPr/>
        </p:nvSpPr>
        <p:spPr>
          <a:xfrm>
            <a:off x="346133" y="6149500"/>
            <a:ext cx="6578000" cy="615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1</a:t>
            </a:r>
            <a:r>
              <a:rPr b="1" lang="en-US" sz="2400">
                <a:solidFill>
                  <a:schemeClr val="lt1"/>
                </a:solidFill>
              </a:rPr>
              <a:t>7%</a:t>
            </a:r>
            <a:r>
              <a:rPr b="1" lang="en-US" sz="2400">
                <a:solidFill>
                  <a:schemeClr val="lt1"/>
                </a:solidFill>
                <a:latin typeface="Arial"/>
                <a:ea typeface="Arial"/>
                <a:cs typeface="Arial"/>
                <a:sym typeface="Arial"/>
              </a:rPr>
              <a:t> In-state   8</a:t>
            </a:r>
            <a:r>
              <a:rPr b="1" lang="en-US" sz="2400">
                <a:solidFill>
                  <a:schemeClr val="lt1"/>
                </a:solidFill>
              </a:rPr>
              <a:t>3% </a:t>
            </a:r>
            <a:r>
              <a:rPr b="1" lang="en-US" sz="2400">
                <a:solidFill>
                  <a:schemeClr val="lt1"/>
                </a:solidFill>
                <a:latin typeface="Arial"/>
                <a:ea typeface="Arial"/>
                <a:cs typeface="Arial"/>
                <a:sym typeface="Arial"/>
              </a:rPr>
              <a:t>Out-of-state</a:t>
            </a:r>
            <a:r>
              <a:rPr b="1" lang="en-US" sz="2100">
                <a:solidFill>
                  <a:schemeClr val="lt1"/>
                </a:solidFill>
                <a:latin typeface="Arial"/>
                <a:ea typeface="Arial"/>
                <a:cs typeface="Arial"/>
                <a:sym typeface="Arial"/>
              </a:rPr>
              <a:t> </a:t>
            </a:r>
            <a:endParaRPr sz="2100">
              <a:solidFill>
                <a:schemeClr val="dk1"/>
              </a:solidFill>
              <a:latin typeface="Arial"/>
              <a:ea typeface="Arial"/>
              <a:cs typeface="Arial"/>
              <a:sym typeface="Arial"/>
            </a:endParaRPr>
          </a:p>
        </p:txBody>
      </p:sp>
      <p:sp>
        <p:nvSpPr>
          <p:cNvPr id="241" name="Google Shape;241;p36"/>
          <p:cNvSpPr txBox="1"/>
          <p:nvPr/>
        </p:nvSpPr>
        <p:spPr>
          <a:xfrm>
            <a:off x="346132" y="5622550"/>
            <a:ext cx="118460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900">
                <a:solidFill>
                  <a:schemeClr val="dk1"/>
                </a:solidFill>
              </a:rPr>
              <a:t>1 </a:t>
            </a:r>
            <a:r>
              <a:rPr b="1" lang="en-US" sz="1900">
                <a:solidFill>
                  <a:schemeClr val="dk1"/>
                </a:solidFill>
                <a:latin typeface="Arial"/>
                <a:ea typeface="Arial"/>
                <a:cs typeface="Arial"/>
                <a:sym typeface="Arial"/>
              </a:rPr>
              <a:t>Countr</a:t>
            </a:r>
            <a:r>
              <a:rPr b="1" lang="en-US" sz="1900">
                <a:solidFill>
                  <a:schemeClr val="dk1"/>
                </a:solidFill>
              </a:rPr>
              <a:t>y </a:t>
            </a:r>
            <a:r>
              <a:rPr b="1" lang="en-US" sz="1900">
                <a:solidFill>
                  <a:schemeClr val="dk1"/>
                </a:solidFill>
              </a:rPr>
              <a:t>outside</a:t>
            </a:r>
            <a:r>
              <a:rPr b="1" lang="en-US" sz="1900">
                <a:solidFill>
                  <a:schemeClr val="dk1"/>
                </a:solidFill>
              </a:rPr>
              <a:t> of US</a:t>
            </a:r>
            <a:r>
              <a:rPr b="1" lang="en-US" sz="1900">
                <a:solidFill>
                  <a:schemeClr val="dk1"/>
                </a:solidFill>
                <a:latin typeface="Arial"/>
                <a:ea typeface="Arial"/>
                <a:cs typeface="Arial"/>
                <a:sym typeface="Arial"/>
              </a:rPr>
              <a:t>: </a:t>
            </a:r>
            <a:r>
              <a:rPr b="1" lang="en-US" sz="1900">
                <a:solidFill>
                  <a:schemeClr val="dk1"/>
                </a:solidFill>
              </a:rPr>
              <a:t>Nigeria</a:t>
            </a:r>
            <a:endParaRPr sz="2000">
              <a:solidFill>
                <a:schemeClr val="dk1"/>
              </a:solidFill>
              <a:latin typeface="Arial"/>
              <a:ea typeface="Arial"/>
              <a:cs typeface="Arial"/>
              <a:sym typeface="Arial"/>
            </a:endParaRPr>
          </a:p>
        </p:txBody>
      </p:sp>
      <p:sp>
        <p:nvSpPr>
          <p:cNvPr id="242" name="Google Shape;242;p36"/>
          <p:cNvSpPr/>
          <p:nvPr/>
        </p:nvSpPr>
        <p:spPr>
          <a:xfrm>
            <a:off x="166881" y="5129141"/>
            <a:ext cx="106336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rPr>
              <a:t>35</a:t>
            </a:r>
            <a:r>
              <a:rPr b="1" lang="en-US" sz="2800">
                <a:solidFill>
                  <a:schemeClr val="dk1"/>
                </a:solidFill>
                <a:latin typeface="Arial"/>
                <a:ea typeface="Arial"/>
                <a:cs typeface="Arial"/>
                <a:sym typeface="Arial"/>
              </a:rPr>
              <a:t> States of Residence </a:t>
            </a:r>
            <a:r>
              <a:rPr b="1" lang="en-US" sz="2800">
                <a:solidFill>
                  <a:schemeClr val="dk1"/>
                </a:solidFill>
              </a:rPr>
              <a:t>&amp;</a:t>
            </a:r>
            <a:r>
              <a:rPr b="1" lang="en-US" sz="2800">
                <a:solidFill>
                  <a:schemeClr val="dk1"/>
                </a:solidFill>
                <a:latin typeface="Arial"/>
                <a:ea typeface="Arial"/>
                <a:cs typeface="Arial"/>
                <a:sym typeface="Arial"/>
              </a:rPr>
              <a:t> DC </a:t>
            </a:r>
            <a:endParaRPr/>
          </a:p>
        </p:txBody>
      </p:sp>
      <p:pic>
        <p:nvPicPr>
          <p:cNvPr descr="Image result for map pin" id="243" name="Google Shape;243;p36"/>
          <p:cNvPicPr preferRelativeResize="0"/>
          <p:nvPr/>
        </p:nvPicPr>
        <p:blipFill rotWithShape="1">
          <a:blip r:embed="rId4">
            <a:alphaModFix/>
          </a:blip>
          <a:srcRect b="0" l="0" r="0" t="0"/>
          <a:stretch/>
        </p:blipFill>
        <p:spPr>
          <a:xfrm>
            <a:off x="5347179" y="2084338"/>
            <a:ext cx="303427" cy="484505"/>
          </a:xfrm>
          <a:prstGeom prst="rect">
            <a:avLst/>
          </a:prstGeom>
          <a:noFill/>
          <a:ln>
            <a:noFill/>
          </a:ln>
        </p:spPr>
      </p:pic>
      <p:sp>
        <p:nvSpPr>
          <p:cNvPr id="244" name="Google Shape;244;p36"/>
          <p:cNvSpPr txBox="1"/>
          <p:nvPr/>
        </p:nvSpPr>
        <p:spPr>
          <a:xfrm>
            <a:off x="5358805" y="2465335"/>
            <a:ext cx="4904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1</a:t>
            </a:r>
            <a:endParaRPr b="1" sz="2800">
              <a:solidFill>
                <a:schemeClr val="dk1"/>
              </a:solidFill>
              <a:latin typeface="Calibri"/>
              <a:ea typeface="Calibri"/>
              <a:cs typeface="Calibri"/>
              <a:sym typeface="Calibri"/>
            </a:endParaRPr>
          </a:p>
        </p:txBody>
      </p:sp>
      <p:sp>
        <p:nvSpPr>
          <p:cNvPr id="245" name="Google Shape;245;p36"/>
          <p:cNvSpPr txBox="1"/>
          <p:nvPr/>
        </p:nvSpPr>
        <p:spPr>
          <a:xfrm>
            <a:off x="754141" y="1451973"/>
            <a:ext cx="4904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p:txBody>
      </p:sp>
      <p:pic>
        <p:nvPicPr>
          <p:cNvPr descr="Image result for map pin" id="246" name="Google Shape;246;p36"/>
          <p:cNvPicPr preferRelativeResize="0"/>
          <p:nvPr/>
        </p:nvPicPr>
        <p:blipFill rotWithShape="1">
          <a:blip r:embed="rId4">
            <a:alphaModFix/>
          </a:blip>
          <a:srcRect b="0" l="0" r="0" t="0"/>
          <a:stretch/>
        </p:blipFill>
        <p:spPr>
          <a:xfrm>
            <a:off x="7174067" y="741600"/>
            <a:ext cx="260213" cy="415500"/>
          </a:xfrm>
          <a:prstGeom prst="rect">
            <a:avLst/>
          </a:prstGeom>
          <a:noFill/>
          <a:ln>
            <a:noFill/>
          </a:ln>
        </p:spPr>
      </p:pic>
      <p:sp>
        <p:nvSpPr>
          <p:cNvPr id="247" name="Google Shape;247;p36"/>
          <p:cNvSpPr txBox="1"/>
          <p:nvPr/>
        </p:nvSpPr>
        <p:spPr>
          <a:xfrm>
            <a:off x="7149407" y="1082450"/>
            <a:ext cx="4904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2</a:t>
            </a:r>
            <a:endParaRPr/>
          </a:p>
        </p:txBody>
      </p:sp>
      <p:sp>
        <p:nvSpPr>
          <p:cNvPr id="248" name="Google Shape;248;p36"/>
          <p:cNvSpPr txBox="1"/>
          <p:nvPr/>
        </p:nvSpPr>
        <p:spPr>
          <a:xfrm>
            <a:off x="10815326" y="2297025"/>
            <a:ext cx="1114800" cy="230700"/>
          </a:xfrm>
          <a:prstGeom prst="rect">
            <a:avLst/>
          </a:prstGeom>
          <a:gradFill>
            <a:gsLst>
              <a:gs pos="0">
                <a:schemeClr val="lt1"/>
              </a:gs>
              <a:gs pos="100000">
                <a:schemeClr val="lt1"/>
              </a:gs>
            </a:gsLst>
            <a:lin ang="16200038" scaled="0"/>
          </a:gradFill>
          <a:ln>
            <a:noFill/>
          </a:ln>
          <a:effectLst>
            <a:outerShdw blurRad="40000" rotWithShape="0" dir="5400000" dist="23000">
              <a:srgbClr val="000000">
                <a:alpha val="349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rPr>
              <a:t>MD- 8</a:t>
            </a:r>
            <a:endParaRPr b="1" sz="1200">
              <a:solidFill>
                <a:schemeClr val="dk1"/>
              </a:solidFill>
              <a:latin typeface="Arial"/>
              <a:ea typeface="Arial"/>
              <a:cs typeface="Arial"/>
              <a:sym typeface="Arial"/>
            </a:endParaRPr>
          </a:p>
        </p:txBody>
      </p:sp>
      <p:sp>
        <p:nvSpPr>
          <p:cNvPr id="249" name="Google Shape;249;p36"/>
          <p:cNvSpPr txBox="1"/>
          <p:nvPr/>
        </p:nvSpPr>
        <p:spPr>
          <a:xfrm>
            <a:off x="11334000" y="1703688"/>
            <a:ext cx="858000" cy="230700"/>
          </a:xfrm>
          <a:prstGeom prst="rect">
            <a:avLst/>
          </a:prstGeom>
          <a:gradFill>
            <a:gsLst>
              <a:gs pos="0">
                <a:schemeClr val="lt1"/>
              </a:gs>
              <a:gs pos="100000">
                <a:schemeClr val="lt1"/>
              </a:gs>
            </a:gsLst>
            <a:lin ang="16200038" scaled="0"/>
          </a:gradFill>
          <a:ln>
            <a:noFill/>
          </a:ln>
          <a:effectLst>
            <a:outerShdw blurRad="40000" rotWithShape="0" dir="5400000" dist="23000">
              <a:srgbClr val="000000">
                <a:alpha val="349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rPr>
              <a:t>CT- 4</a:t>
            </a:r>
            <a:endParaRPr b="1" sz="1200">
              <a:solidFill>
                <a:schemeClr val="dk1"/>
              </a:solidFill>
              <a:latin typeface="Arial"/>
              <a:ea typeface="Arial"/>
              <a:cs typeface="Arial"/>
              <a:sym typeface="Arial"/>
            </a:endParaRPr>
          </a:p>
        </p:txBody>
      </p:sp>
      <p:pic>
        <p:nvPicPr>
          <p:cNvPr descr="Image result for map pin" id="250" name="Google Shape;250;p36"/>
          <p:cNvPicPr preferRelativeResize="0"/>
          <p:nvPr/>
        </p:nvPicPr>
        <p:blipFill rotWithShape="1">
          <a:blip r:embed="rId4">
            <a:alphaModFix/>
          </a:blip>
          <a:srcRect b="0" l="0" r="0" t="0"/>
          <a:stretch/>
        </p:blipFill>
        <p:spPr>
          <a:xfrm>
            <a:off x="7266596" y="1770975"/>
            <a:ext cx="226125" cy="361070"/>
          </a:xfrm>
          <a:prstGeom prst="rect">
            <a:avLst/>
          </a:prstGeom>
          <a:noFill/>
          <a:ln>
            <a:noFill/>
          </a:ln>
        </p:spPr>
      </p:pic>
      <p:pic>
        <p:nvPicPr>
          <p:cNvPr descr="Image result for map pin" id="251" name="Google Shape;251;p36"/>
          <p:cNvPicPr preferRelativeResize="0"/>
          <p:nvPr/>
        </p:nvPicPr>
        <p:blipFill rotWithShape="1">
          <a:blip r:embed="rId4">
            <a:alphaModFix/>
          </a:blip>
          <a:srcRect b="0" l="0" r="0" t="0"/>
          <a:stretch/>
        </p:blipFill>
        <p:spPr>
          <a:xfrm flipH="1">
            <a:off x="902624" y="833502"/>
            <a:ext cx="290100" cy="463223"/>
          </a:xfrm>
          <a:prstGeom prst="rect">
            <a:avLst/>
          </a:prstGeom>
          <a:noFill/>
          <a:ln>
            <a:noFill/>
          </a:ln>
        </p:spPr>
      </p:pic>
      <p:sp>
        <p:nvSpPr>
          <p:cNvPr id="252" name="Google Shape;252;p36"/>
          <p:cNvSpPr txBox="1"/>
          <p:nvPr/>
        </p:nvSpPr>
        <p:spPr>
          <a:xfrm flipH="1">
            <a:off x="774964" y="1205363"/>
            <a:ext cx="448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solidFill>
                  <a:schemeClr val="dk1"/>
                </a:solidFill>
                <a:latin typeface="Calibri"/>
                <a:ea typeface="Calibri"/>
                <a:cs typeface="Calibri"/>
                <a:sym typeface="Calibri"/>
              </a:rPr>
              <a:t>1</a:t>
            </a:r>
            <a:endParaRPr/>
          </a:p>
        </p:txBody>
      </p:sp>
      <p:sp>
        <p:nvSpPr>
          <p:cNvPr id="253" name="Google Shape;253;p36"/>
          <p:cNvSpPr txBox="1"/>
          <p:nvPr/>
        </p:nvSpPr>
        <p:spPr>
          <a:xfrm>
            <a:off x="10123683" y="1383625"/>
            <a:ext cx="858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b="1" lang="en-US" sz="2300">
                <a:solidFill>
                  <a:schemeClr val="dk1"/>
                </a:solidFill>
                <a:latin typeface="Calibri"/>
                <a:ea typeface="Calibri"/>
                <a:cs typeface="Calibri"/>
                <a:sym typeface="Calibri"/>
              </a:rPr>
              <a:t>13</a:t>
            </a:r>
            <a:endParaRPr sz="1300"/>
          </a:p>
        </p:txBody>
      </p:sp>
      <p:sp>
        <p:nvSpPr>
          <p:cNvPr id="254" name="Google Shape;254;p36"/>
          <p:cNvSpPr txBox="1"/>
          <p:nvPr/>
        </p:nvSpPr>
        <p:spPr>
          <a:xfrm>
            <a:off x="6611968" y="3170800"/>
            <a:ext cx="301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2800">
                <a:solidFill>
                  <a:schemeClr val="dk1"/>
                </a:solidFill>
                <a:latin typeface="Calibri"/>
                <a:ea typeface="Calibri"/>
                <a:cs typeface="Calibri"/>
                <a:sym typeface="Calibri"/>
              </a:rPr>
              <a:t>1</a:t>
            </a:r>
            <a:endParaRPr/>
          </a:p>
        </p:txBody>
      </p:sp>
      <p:sp>
        <p:nvSpPr>
          <p:cNvPr id="255" name="Google Shape;255;p36"/>
          <p:cNvSpPr txBox="1"/>
          <p:nvPr/>
        </p:nvSpPr>
        <p:spPr>
          <a:xfrm>
            <a:off x="5062850" y="4056988"/>
            <a:ext cx="448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b="1" lang="en-US" sz="2800">
                <a:solidFill>
                  <a:schemeClr val="dk1"/>
                </a:solidFill>
                <a:latin typeface="Calibri"/>
                <a:ea typeface="Calibri"/>
                <a:cs typeface="Calibri"/>
                <a:sym typeface="Calibri"/>
              </a:rPr>
              <a:t>3</a:t>
            </a:r>
            <a:endParaRPr/>
          </a:p>
        </p:txBody>
      </p:sp>
      <p:sp>
        <p:nvSpPr>
          <p:cNvPr id="256" name="Google Shape;256;p36"/>
          <p:cNvSpPr txBox="1"/>
          <p:nvPr/>
        </p:nvSpPr>
        <p:spPr>
          <a:xfrm>
            <a:off x="8206098" y="1220675"/>
            <a:ext cx="751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chemeClr val="dk1"/>
                </a:solidFill>
                <a:latin typeface="Calibri"/>
                <a:ea typeface="Calibri"/>
                <a:cs typeface="Calibri"/>
                <a:sym typeface="Calibri"/>
              </a:rPr>
              <a:t>15</a:t>
            </a:r>
            <a:endParaRPr sz="1200"/>
          </a:p>
        </p:txBody>
      </p:sp>
      <p:pic>
        <p:nvPicPr>
          <p:cNvPr descr="Image result for map pin" id="257" name="Google Shape;257;p36"/>
          <p:cNvPicPr preferRelativeResize="0"/>
          <p:nvPr/>
        </p:nvPicPr>
        <p:blipFill rotWithShape="1">
          <a:blip r:embed="rId4">
            <a:alphaModFix/>
          </a:blip>
          <a:srcRect b="0" l="0" r="0" t="0"/>
          <a:stretch/>
        </p:blipFill>
        <p:spPr>
          <a:xfrm>
            <a:off x="10992033" y="1780388"/>
            <a:ext cx="161431" cy="185385"/>
          </a:xfrm>
          <a:prstGeom prst="rect">
            <a:avLst/>
          </a:prstGeom>
          <a:noFill/>
          <a:ln>
            <a:noFill/>
          </a:ln>
        </p:spPr>
      </p:pic>
      <p:pic>
        <p:nvPicPr>
          <p:cNvPr descr="Image result for map pin" id="258" name="Google Shape;258;p36"/>
          <p:cNvPicPr preferRelativeResize="0"/>
          <p:nvPr/>
        </p:nvPicPr>
        <p:blipFill rotWithShape="1">
          <a:blip r:embed="rId4">
            <a:alphaModFix/>
          </a:blip>
          <a:srcRect b="0" l="0" r="0" t="0"/>
          <a:stretch/>
        </p:blipFill>
        <p:spPr>
          <a:xfrm>
            <a:off x="9060817" y="3083175"/>
            <a:ext cx="168300" cy="268740"/>
          </a:xfrm>
          <a:prstGeom prst="rect">
            <a:avLst/>
          </a:prstGeom>
          <a:noFill/>
          <a:ln>
            <a:noFill/>
          </a:ln>
        </p:spPr>
      </p:pic>
      <p:sp>
        <p:nvSpPr>
          <p:cNvPr id="259" name="Google Shape;259;p36"/>
          <p:cNvSpPr txBox="1"/>
          <p:nvPr/>
        </p:nvSpPr>
        <p:spPr>
          <a:xfrm>
            <a:off x="9513700" y="3080475"/>
            <a:ext cx="513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4</a:t>
            </a:r>
            <a:endParaRPr/>
          </a:p>
        </p:txBody>
      </p:sp>
      <p:pic>
        <p:nvPicPr>
          <p:cNvPr descr="Image result for map pin" id="260" name="Google Shape;260;p36"/>
          <p:cNvPicPr preferRelativeResize="0"/>
          <p:nvPr/>
        </p:nvPicPr>
        <p:blipFill rotWithShape="1">
          <a:blip r:embed="rId4">
            <a:alphaModFix/>
          </a:blip>
          <a:srcRect b="0" l="0" r="0" t="0"/>
          <a:stretch/>
        </p:blipFill>
        <p:spPr>
          <a:xfrm>
            <a:off x="8707397" y="1689568"/>
            <a:ext cx="226200" cy="361180"/>
          </a:xfrm>
          <a:prstGeom prst="rect">
            <a:avLst/>
          </a:prstGeom>
          <a:noFill/>
          <a:ln>
            <a:noFill/>
          </a:ln>
        </p:spPr>
      </p:pic>
      <p:pic>
        <p:nvPicPr>
          <p:cNvPr descr="Image result for map pin" id="261" name="Google Shape;261;p36"/>
          <p:cNvPicPr preferRelativeResize="0"/>
          <p:nvPr/>
        </p:nvPicPr>
        <p:blipFill rotWithShape="1">
          <a:blip r:embed="rId4">
            <a:alphaModFix/>
          </a:blip>
          <a:srcRect b="0" l="0" r="0" t="0"/>
          <a:stretch/>
        </p:blipFill>
        <p:spPr>
          <a:xfrm>
            <a:off x="9755733" y="1779388"/>
            <a:ext cx="190992" cy="304975"/>
          </a:xfrm>
          <a:prstGeom prst="rect">
            <a:avLst/>
          </a:prstGeom>
          <a:noFill/>
          <a:ln>
            <a:noFill/>
          </a:ln>
        </p:spPr>
      </p:pic>
      <p:pic>
        <p:nvPicPr>
          <p:cNvPr descr="Image result for map pin" id="262" name="Google Shape;262;p36"/>
          <p:cNvPicPr preferRelativeResize="0"/>
          <p:nvPr/>
        </p:nvPicPr>
        <p:blipFill rotWithShape="1">
          <a:blip r:embed="rId4">
            <a:alphaModFix/>
          </a:blip>
          <a:srcRect b="0" l="0" r="0" t="0"/>
          <a:stretch/>
        </p:blipFill>
        <p:spPr>
          <a:xfrm>
            <a:off x="2655950" y="3177000"/>
            <a:ext cx="226125" cy="361053"/>
          </a:xfrm>
          <a:prstGeom prst="rect">
            <a:avLst/>
          </a:prstGeom>
          <a:noFill/>
          <a:ln>
            <a:noFill/>
          </a:ln>
        </p:spPr>
      </p:pic>
      <p:sp>
        <p:nvSpPr>
          <p:cNvPr id="263" name="Google Shape;263;p36"/>
          <p:cNvSpPr txBox="1"/>
          <p:nvPr/>
        </p:nvSpPr>
        <p:spPr>
          <a:xfrm>
            <a:off x="2549900" y="3397525"/>
            <a:ext cx="513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solidFill>
                  <a:schemeClr val="dk1"/>
                </a:solidFill>
                <a:latin typeface="Calibri"/>
                <a:ea typeface="Calibri"/>
                <a:cs typeface="Calibri"/>
                <a:sym typeface="Calibri"/>
              </a:rPr>
              <a:t>2</a:t>
            </a:r>
            <a:endParaRPr/>
          </a:p>
        </p:txBody>
      </p:sp>
      <p:sp>
        <p:nvSpPr>
          <p:cNvPr id="264" name="Google Shape;264;p36"/>
          <p:cNvSpPr txBox="1"/>
          <p:nvPr/>
        </p:nvSpPr>
        <p:spPr>
          <a:xfrm>
            <a:off x="10859934" y="2860525"/>
            <a:ext cx="858000" cy="230700"/>
          </a:xfrm>
          <a:prstGeom prst="rect">
            <a:avLst/>
          </a:prstGeom>
          <a:gradFill>
            <a:gsLst>
              <a:gs pos="0">
                <a:schemeClr val="lt1"/>
              </a:gs>
              <a:gs pos="100000">
                <a:schemeClr val="lt1"/>
              </a:gs>
            </a:gsLst>
            <a:lin ang="16200038" scaled="0"/>
          </a:gradFill>
          <a:ln>
            <a:noFill/>
          </a:ln>
          <a:effectLst>
            <a:outerShdw blurRad="40000" rotWithShape="0" dir="5400000" dist="23000">
              <a:srgbClr val="000000">
                <a:alpha val="349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rPr>
              <a:t>DE- 1</a:t>
            </a:r>
            <a:endParaRPr b="1" sz="1200">
              <a:solidFill>
                <a:schemeClr val="dk1"/>
              </a:solidFill>
              <a:latin typeface="Arial"/>
              <a:ea typeface="Arial"/>
              <a:cs typeface="Arial"/>
              <a:sym typeface="Arial"/>
            </a:endParaRPr>
          </a:p>
        </p:txBody>
      </p:sp>
      <p:pic>
        <p:nvPicPr>
          <p:cNvPr descr="Image result for map pin" id="265" name="Google Shape;265;p36"/>
          <p:cNvPicPr preferRelativeResize="0"/>
          <p:nvPr/>
        </p:nvPicPr>
        <p:blipFill rotWithShape="1">
          <a:blip r:embed="rId4">
            <a:alphaModFix/>
          </a:blip>
          <a:srcRect b="0" l="0" r="0" t="0"/>
          <a:stretch/>
        </p:blipFill>
        <p:spPr>
          <a:xfrm>
            <a:off x="7835230" y="3623293"/>
            <a:ext cx="191000" cy="304983"/>
          </a:xfrm>
          <a:prstGeom prst="rect">
            <a:avLst/>
          </a:prstGeom>
          <a:noFill/>
          <a:ln>
            <a:noFill/>
          </a:ln>
        </p:spPr>
      </p:pic>
      <p:sp>
        <p:nvSpPr>
          <p:cNvPr id="266" name="Google Shape;266;p36"/>
          <p:cNvSpPr txBox="1"/>
          <p:nvPr/>
        </p:nvSpPr>
        <p:spPr>
          <a:xfrm>
            <a:off x="7756550" y="3788588"/>
            <a:ext cx="386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solidFill>
                  <a:schemeClr val="dk1"/>
                </a:solidFill>
                <a:latin typeface="Calibri"/>
                <a:ea typeface="Calibri"/>
                <a:cs typeface="Calibri"/>
                <a:sym typeface="Calibri"/>
              </a:rPr>
              <a:t>2</a:t>
            </a:r>
            <a:endParaRPr/>
          </a:p>
        </p:txBody>
      </p:sp>
      <p:sp>
        <p:nvSpPr>
          <p:cNvPr id="267" name="Google Shape;267;p36"/>
          <p:cNvSpPr txBox="1"/>
          <p:nvPr/>
        </p:nvSpPr>
        <p:spPr>
          <a:xfrm>
            <a:off x="6476026" y="4017125"/>
            <a:ext cx="301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p>
        </p:txBody>
      </p:sp>
      <p:pic>
        <p:nvPicPr>
          <p:cNvPr descr="Image result for map pin" id="268" name="Google Shape;268;p36"/>
          <p:cNvPicPr preferRelativeResize="0"/>
          <p:nvPr/>
        </p:nvPicPr>
        <p:blipFill rotWithShape="1">
          <a:blip r:embed="rId4">
            <a:alphaModFix/>
          </a:blip>
          <a:srcRect b="0" l="0" r="0" t="0"/>
          <a:stretch/>
        </p:blipFill>
        <p:spPr>
          <a:xfrm>
            <a:off x="6187050" y="365300"/>
            <a:ext cx="260213" cy="415500"/>
          </a:xfrm>
          <a:prstGeom prst="rect">
            <a:avLst/>
          </a:prstGeom>
          <a:noFill/>
          <a:ln>
            <a:noFill/>
          </a:ln>
        </p:spPr>
      </p:pic>
      <p:sp>
        <p:nvSpPr>
          <p:cNvPr id="269" name="Google Shape;269;p36"/>
          <p:cNvSpPr txBox="1"/>
          <p:nvPr/>
        </p:nvSpPr>
        <p:spPr>
          <a:xfrm>
            <a:off x="6081400" y="641550"/>
            <a:ext cx="386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solidFill>
                  <a:schemeClr val="dk1"/>
                </a:solidFill>
                <a:latin typeface="Calibri"/>
                <a:ea typeface="Calibri"/>
                <a:cs typeface="Calibri"/>
                <a:sym typeface="Calibri"/>
              </a:rPr>
              <a:t>5</a:t>
            </a:r>
            <a:endParaRPr/>
          </a:p>
        </p:txBody>
      </p:sp>
      <p:pic>
        <p:nvPicPr>
          <p:cNvPr descr="Image result for map pin" id="270" name="Google Shape;270;p36"/>
          <p:cNvPicPr preferRelativeResize="0"/>
          <p:nvPr/>
        </p:nvPicPr>
        <p:blipFill rotWithShape="1">
          <a:blip r:embed="rId4">
            <a:alphaModFix/>
          </a:blip>
          <a:srcRect b="0" l="0" r="0" t="0"/>
          <a:stretch/>
        </p:blipFill>
        <p:spPr>
          <a:xfrm>
            <a:off x="7927000" y="2999944"/>
            <a:ext cx="191000" cy="305006"/>
          </a:xfrm>
          <a:prstGeom prst="rect">
            <a:avLst/>
          </a:prstGeom>
          <a:noFill/>
          <a:ln>
            <a:noFill/>
          </a:ln>
        </p:spPr>
      </p:pic>
      <p:sp>
        <p:nvSpPr>
          <p:cNvPr id="271" name="Google Shape;271;p36"/>
          <p:cNvSpPr txBox="1"/>
          <p:nvPr/>
        </p:nvSpPr>
        <p:spPr>
          <a:xfrm>
            <a:off x="8163865" y="3036950"/>
            <a:ext cx="224400" cy="36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500">
                <a:solidFill>
                  <a:schemeClr val="dk1"/>
                </a:solidFill>
                <a:latin typeface="Calibri"/>
                <a:ea typeface="Calibri"/>
                <a:cs typeface="Calibri"/>
                <a:sym typeface="Calibri"/>
              </a:rPr>
              <a:t>2</a:t>
            </a:r>
            <a:endParaRPr b="1" sz="2500">
              <a:solidFill>
                <a:schemeClr val="dk1"/>
              </a:solidFill>
              <a:latin typeface="Calibri"/>
              <a:ea typeface="Calibri"/>
              <a:cs typeface="Calibri"/>
              <a:sym typeface="Calibri"/>
            </a:endParaRPr>
          </a:p>
        </p:txBody>
      </p:sp>
      <p:sp>
        <p:nvSpPr>
          <p:cNvPr id="272" name="Google Shape;272;p36"/>
          <p:cNvSpPr txBox="1"/>
          <p:nvPr/>
        </p:nvSpPr>
        <p:spPr>
          <a:xfrm>
            <a:off x="10815334" y="2578775"/>
            <a:ext cx="947200" cy="230700"/>
          </a:xfrm>
          <a:prstGeom prst="rect">
            <a:avLst/>
          </a:prstGeom>
          <a:gradFill>
            <a:gsLst>
              <a:gs pos="0">
                <a:schemeClr val="lt1"/>
              </a:gs>
              <a:gs pos="100000">
                <a:schemeClr val="lt1"/>
              </a:gs>
            </a:gsLst>
            <a:lin ang="16200038" scaled="0"/>
          </a:gradFill>
          <a:ln>
            <a:noFill/>
          </a:ln>
          <a:effectLst>
            <a:outerShdw blurRad="40000" rotWithShape="0" dir="5400000" dist="23000">
              <a:srgbClr val="000000">
                <a:alpha val="349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rPr>
              <a:t>DC </a:t>
            </a:r>
            <a:r>
              <a:rPr b="1" lang="en-US" sz="1200">
                <a:solidFill>
                  <a:schemeClr val="dk1"/>
                </a:solidFill>
              </a:rPr>
              <a:t>- 1</a:t>
            </a:r>
            <a:endParaRPr b="1" sz="1700"/>
          </a:p>
        </p:txBody>
      </p:sp>
      <p:pic>
        <p:nvPicPr>
          <p:cNvPr descr="Image result for map pin" id="273" name="Google Shape;273;p36"/>
          <p:cNvPicPr preferRelativeResize="0"/>
          <p:nvPr/>
        </p:nvPicPr>
        <p:blipFill rotWithShape="1">
          <a:blip r:embed="rId4">
            <a:alphaModFix/>
          </a:blip>
          <a:srcRect b="0" l="0" r="0" t="0"/>
          <a:stretch/>
        </p:blipFill>
        <p:spPr>
          <a:xfrm>
            <a:off x="6436779" y="2045175"/>
            <a:ext cx="303427" cy="484505"/>
          </a:xfrm>
          <a:prstGeom prst="rect">
            <a:avLst/>
          </a:prstGeom>
          <a:noFill/>
          <a:ln>
            <a:noFill/>
          </a:ln>
        </p:spPr>
      </p:pic>
      <p:sp>
        <p:nvSpPr>
          <p:cNvPr id="274" name="Google Shape;274;p36"/>
          <p:cNvSpPr txBox="1"/>
          <p:nvPr/>
        </p:nvSpPr>
        <p:spPr>
          <a:xfrm>
            <a:off x="9122300" y="3381125"/>
            <a:ext cx="49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descr="Image result for map pin" id="275" name="Google Shape;275;p36"/>
          <p:cNvPicPr preferRelativeResize="0"/>
          <p:nvPr/>
        </p:nvPicPr>
        <p:blipFill rotWithShape="1">
          <a:blip r:embed="rId4">
            <a:alphaModFix/>
          </a:blip>
          <a:srcRect b="0" l="0" r="0" t="0"/>
          <a:stretch/>
        </p:blipFill>
        <p:spPr>
          <a:xfrm>
            <a:off x="5084979" y="3606750"/>
            <a:ext cx="303427" cy="484505"/>
          </a:xfrm>
          <a:prstGeom prst="rect">
            <a:avLst/>
          </a:prstGeom>
          <a:noFill/>
          <a:ln>
            <a:noFill/>
          </a:ln>
        </p:spPr>
      </p:pic>
      <p:pic>
        <p:nvPicPr>
          <p:cNvPr descr="Image result for map pin" id="276" name="Google Shape;276;p36"/>
          <p:cNvPicPr preferRelativeResize="0"/>
          <p:nvPr/>
        </p:nvPicPr>
        <p:blipFill rotWithShape="1">
          <a:blip r:embed="rId4">
            <a:alphaModFix/>
          </a:blip>
          <a:srcRect b="0" l="0" r="0" t="0"/>
          <a:stretch/>
        </p:blipFill>
        <p:spPr>
          <a:xfrm flipH="1">
            <a:off x="2710008" y="1976415"/>
            <a:ext cx="290100" cy="463223"/>
          </a:xfrm>
          <a:prstGeom prst="rect">
            <a:avLst/>
          </a:prstGeom>
          <a:noFill/>
          <a:ln>
            <a:noFill/>
          </a:ln>
        </p:spPr>
      </p:pic>
      <p:pic>
        <p:nvPicPr>
          <p:cNvPr descr="Image result for map pin" id="277" name="Google Shape;277;p36"/>
          <p:cNvPicPr preferRelativeResize="0"/>
          <p:nvPr/>
        </p:nvPicPr>
        <p:blipFill rotWithShape="1">
          <a:blip r:embed="rId4">
            <a:alphaModFix/>
          </a:blip>
          <a:srcRect b="0" l="0" r="0" t="0"/>
          <a:stretch/>
        </p:blipFill>
        <p:spPr>
          <a:xfrm flipH="1">
            <a:off x="6886339" y="3037022"/>
            <a:ext cx="226125" cy="361052"/>
          </a:xfrm>
          <a:prstGeom prst="rect">
            <a:avLst/>
          </a:prstGeom>
          <a:noFill/>
          <a:ln>
            <a:noFill/>
          </a:ln>
        </p:spPr>
      </p:pic>
      <p:pic>
        <p:nvPicPr>
          <p:cNvPr descr="Image result for map pin" id="278" name="Google Shape;278;p36"/>
          <p:cNvPicPr preferRelativeResize="0"/>
          <p:nvPr/>
        </p:nvPicPr>
        <p:blipFill rotWithShape="1">
          <a:blip r:embed="rId4">
            <a:alphaModFix/>
          </a:blip>
          <a:srcRect b="0" l="0" r="0" t="0"/>
          <a:stretch/>
        </p:blipFill>
        <p:spPr>
          <a:xfrm>
            <a:off x="8181016" y="2481875"/>
            <a:ext cx="190992" cy="304975"/>
          </a:xfrm>
          <a:prstGeom prst="rect">
            <a:avLst/>
          </a:prstGeom>
          <a:noFill/>
          <a:ln>
            <a:noFill/>
          </a:ln>
        </p:spPr>
      </p:pic>
      <p:sp>
        <p:nvSpPr>
          <p:cNvPr id="279" name="Google Shape;279;p36"/>
          <p:cNvSpPr txBox="1"/>
          <p:nvPr/>
        </p:nvSpPr>
        <p:spPr>
          <a:xfrm>
            <a:off x="8345300" y="2356425"/>
            <a:ext cx="346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solidFill>
                  <a:schemeClr val="dk1"/>
                </a:solidFill>
                <a:latin typeface="Calibri"/>
                <a:ea typeface="Calibri"/>
                <a:cs typeface="Calibri"/>
                <a:sym typeface="Calibri"/>
              </a:rPr>
              <a:t>1</a:t>
            </a:r>
            <a:endParaRPr/>
          </a:p>
        </p:txBody>
      </p:sp>
      <p:pic>
        <p:nvPicPr>
          <p:cNvPr descr="Image result for map pin" id="280" name="Google Shape;280;p36"/>
          <p:cNvPicPr preferRelativeResize="0"/>
          <p:nvPr/>
        </p:nvPicPr>
        <p:blipFill rotWithShape="1">
          <a:blip r:embed="rId4">
            <a:alphaModFix/>
          </a:blip>
          <a:srcRect b="0" l="0" r="0" t="0"/>
          <a:stretch/>
        </p:blipFill>
        <p:spPr>
          <a:xfrm flipH="1">
            <a:off x="6558739" y="3854085"/>
            <a:ext cx="226125" cy="361052"/>
          </a:xfrm>
          <a:prstGeom prst="rect">
            <a:avLst/>
          </a:prstGeom>
          <a:noFill/>
          <a:ln>
            <a:noFill/>
          </a:ln>
        </p:spPr>
      </p:pic>
      <p:sp>
        <p:nvSpPr>
          <p:cNvPr id="281" name="Google Shape;281;p36"/>
          <p:cNvSpPr txBox="1"/>
          <p:nvPr/>
        </p:nvSpPr>
        <p:spPr>
          <a:xfrm>
            <a:off x="6622528" y="3905421"/>
            <a:ext cx="301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solidFill>
                  <a:schemeClr val="dk1"/>
                </a:solidFill>
                <a:latin typeface="Calibri"/>
                <a:ea typeface="Calibri"/>
                <a:cs typeface="Calibri"/>
                <a:sym typeface="Calibri"/>
              </a:rPr>
              <a:t>1</a:t>
            </a:r>
            <a:endParaRPr/>
          </a:p>
        </p:txBody>
      </p:sp>
      <p:pic>
        <p:nvPicPr>
          <p:cNvPr descr="Image result for map pin" id="282" name="Google Shape;282;p36"/>
          <p:cNvPicPr preferRelativeResize="0"/>
          <p:nvPr/>
        </p:nvPicPr>
        <p:blipFill rotWithShape="1">
          <a:blip r:embed="rId4">
            <a:alphaModFix/>
          </a:blip>
          <a:srcRect b="0" l="0" r="0" t="0"/>
          <a:stretch/>
        </p:blipFill>
        <p:spPr>
          <a:xfrm>
            <a:off x="11054836" y="1013995"/>
            <a:ext cx="301500" cy="346214"/>
          </a:xfrm>
          <a:prstGeom prst="rect">
            <a:avLst/>
          </a:prstGeom>
          <a:noFill/>
          <a:ln>
            <a:noFill/>
          </a:ln>
        </p:spPr>
      </p:pic>
      <p:sp>
        <p:nvSpPr>
          <p:cNvPr id="283" name="Google Shape;283;p36"/>
          <p:cNvSpPr txBox="1"/>
          <p:nvPr/>
        </p:nvSpPr>
        <p:spPr>
          <a:xfrm>
            <a:off x="10815933" y="1154050"/>
            <a:ext cx="513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dk1"/>
                </a:solidFill>
                <a:latin typeface="Calibri"/>
                <a:ea typeface="Calibri"/>
                <a:cs typeface="Calibri"/>
                <a:sym typeface="Calibri"/>
              </a:rPr>
              <a:t>2</a:t>
            </a:r>
            <a:endParaRPr sz="600"/>
          </a:p>
        </p:txBody>
      </p:sp>
      <p:pic>
        <p:nvPicPr>
          <p:cNvPr descr="Image result for map pin" id="284" name="Google Shape;284;p36"/>
          <p:cNvPicPr preferRelativeResize="0"/>
          <p:nvPr/>
        </p:nvPicPr>
        <p:blipFill rotWithShape="1">
          <a:blip r:embed="rId4">
            <a:alphaModFix/>
          </a:blip>
          <a:srcRect b="0" l="0" r="0" t="0"/>
          <a:stretch/>
        </p:blipFill>
        <p:spPr>
          <a:xfrm flipH="1">
            <a:off x="1372741" y="1818590"/>
            <a:ext cx="290100" cy="463223"/>
          </a:xfrm>
          <a:prstGeom prst="rect">
            <a:avLst/>
          </a:prstGeom>
          <a:noFill/>
          <a:ln>
            <a:noFill/>
          </a:ln>
        </p:spPr>
      </p:pic>
      <p:sp>
        <p:nvSpPr>
          <p:cNvPr id="285" name="Google Shape;285;p36"/>
          <p:cNvSpPr txBox="1"/>
          <p:nvPr/>
        </p:nvSpPr>
        <p:spPr>
          <a:xfrm>
            <a:off x="1276033" y="2277225"/>
            <a:ext cx="61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solidFill>
                  <a:schemeClr val="dk1"/>
                </a:solidFill>
                <a:latin typeface="Calibri"/>
                <a:ea typeface="Calibri"/>
                <a:cs typeface="Calibri"/>
                <a:sym typeface="Calibri"/>
              </a:rPr>
              <a:t>2</a:t>
            </a:r>
            <a:endParaRPr/>
          </a:p>
        </p:txBody>
      </p:sp>
      <p:pic>
        <p:nvPicPr>
          <p:cNvPr descr="Image result for map pin" id="286" name="Google Shape;286;p36"/>
          <p:cNvPicPr preferRelativeResize="0"/>
          <p:nvPr/>
        </p:nvPicPr>
        <p:blipFill rotWithShape="1">
          <a:blip r:embed="rId4">
            <a:alphaModFix/>
          </a:blip>
          <a:srcRect b="0" l="0" r="0" t="0"/>
          <a:stretch/>
        </p:blipFill>
        <p:spPr>
          <a:xfrm>
            <a:off x="5496329" y="2892813"/>
            <a:ext cx="303427" cy="484505"/>
          </a:xfrm>
          <a:prstGeom prst="rect">
            <a:avLst/>
          </a:prstGeom>
          <a:noFill/>
          <a:ln>
            <a:noFill/>
          </a:ln>
        </p:spPr>
      </p:pic>
      <p:sp>
        <p:nvSpPr>
          <p:cNvPr id="287" name="Google Shape;287;p36"/>
          <p:cNvSpPr txBox="1"/>
          <p:nvPr/>
        </p:nvSpPr>
        <p:spPr>
          <a:xfrm>
            <a:off x="5849200" y="3110225"/>
            <a:ext cx="448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solidFill>
                  <a:schemeClr val="dk1"/>
                </a:solidFill>
                <a:latin typeface="Calibri"/>
                <a:ea typeface="Calibri"/>
                <a:cs typeface="Calibri"/>
                <a:sym typeface="Calibri"/>
              </a:rPr>
              <a:t>1</a:t>
            </a:r>
            <a:endParaRPr/>
          </a:p>
        </p:txBody>
      </p:sp>
      <p:sp>
        <p:nvSpPr>
          <p:cNvPr id="288" name="Google Shape;288;p36"/>
          <p:cNvSpPr txBox="1"/>
          <p:nvPr/>
        </p:nvSpPr>
        <p:spPr>
          <a:xfrm>
            <a:off x="3675908" y="3095920"/>
            <a:ext cx="490400" cy="52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2800">
                <a:solidFill>
                  <a:schemeClr val="dk1"/>
                </a:solidFill>
                <a:latin typeface="Calibri"/>
                <a:ea typeface="Calibri"/>
                <a:cs typeface="Calibri"/>
                <a:sym typeface="Calibri"/>
              </a:rPr>
              <a:t>1</a:t>
            </a:r>
            <a:endParaRPr/>
          </a:p>
        </p:txBody>
      </p:sp>
      <p:sp>
        <p:nvSpPr>
          <p:cNvPr id="289" name="Google Shape;289;p36"/>
          <p:cNvSpPr txBox="1"/>
          <p:nvPr/>
        </p:nvSpPr>
        <p:spPr>
          <a:xfrm>
            <a:off x="5011717" y="1345225"/>
            <a:ext cx="346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b="1" lang="en-US" sz="2800">
                <a:solidFill>
                  <a:schemeClr val="dk1"/>
                </a:solidFill>
                <a:latin typeface="Calibri"/>
                <a:ea typeface="Calibri"/>
                <a:cs typeface="Calibri"/>
                <a:sym typeface="Calibri"/>
              </a:rPr>
              <a:t>1</a:t>
            </a:r>
            <a:endParaRPr/>
          </a:p>
        </p:txBody>
      </p:sp>
      <p:pic>
        <p:nvPicPr>
          <p:cNvPr id="290" name="Google Shape;290;p36"/>
          <p:cNvPicPr preferRelativeResize="0"/>
          <p:nvPr/>
        </p:nvPicPr>
        <p:blipFill rotWithShape="1">
          <a:blip r:embed="rId5">
            <a:alphaModFix/>
          </a:blip>
          <a:srcRect b="0" l="0" r="0" t="0"/>
          <a:stretch/>
        </p:blipFill>
        <p:spPr>
          <a:xfrm>
            <a:off x="10220402" y="2345823"/>
            <a:ext cx="168275" cy="252368"/>
          </a:xfrm>
          <a:prstGeom prst="rect">
            <a:avLst/>
          </a:prstGeom>
          <a:noFill/>
          <a:ln>
            <a:noFill/>
          </a:ln>
        </p:spPr>
      </p:pic>
      <p:pic>
        <p:nvPicPr>
          <p:cNvPr descr="Image result for map pin" id="291" name="Google Shape;291;p36"/>
          <p:cNvPicPr preferRelativeResize="0"/>
          <p:nvPr/>
        </p:nvPicPr>
        <p:blipFill rotWithShape="1">
          <a:blip r:embed="rId4">
            <a:alphaModFix/>
          </a:blip>
          <a:srcRect b="0" l="0" r="0" t="0"/>
          <a:stretch/>
        </p:blipFill>
        <p:spPr>
          <a:xfrm>
            <a:off x="4523046" y="1344738"/>
            <a:ext cx="303427" cy="484505"/>
          </a:xfrm>
          <a:prstGeom prst="rect">
            <a:avLst/>
          </a:prstGeom>
          <a:noFill/>
          <a:ln>
            <a:noFill/>
          </a:ln>
        </p:spPr>
      </p:pic>
      <p:pic>
        <p:nvPicPr>
          <p:cNvPr descr="Image result for map pin" id="292" name="Google Shape;292;p36"/>
          <p:cNvPicPr preferRelativeResize="0"/>
          <p:nvPr/>
        </p:nvPicPr>
        <p:blipFill rotWithShape="1">
          <a:blip r:embed="rId4">
            <a:alphaModFix/>
          </a:blip>
          <a:srcRect b="0" l="0" r="0" t="0"/>
          <a:stretch/>
        </p:blipFill>
        <p:spPr>
          <a:xfrm>
            <a:off x="4106440" y="3009800"/>
            <a:ext cx="260225" cy="415499"/>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7"/>
          <p:cNvSpPr txBox="1"/>
          <p:nvPr>
            <p:ph type="title"/>
          </p:nvPr>
        </p:nvSpPr>
        <p:spPr>
          <a:xfrm>
            <a:off x="724975" y="121650"/>
            <a:ext cx="10515600" cy="96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b="1" lang="en-US" sz="4200">
                <a:solidFill>
                  <a:srgbClr val="002060"/>
                </a:solidFill>
                <a:latin typeface="Arial"/>
                <a:ea typeface="Arial"/>
                <a:cs typeface="Arial"/>
                <a:sym typeface="Arial"/>
              </a:rPr>
              <a:t>79 Different Colleges &amp; Universities</a:t>
            </a:r>
            <a:endParaRPr/>
          </a:p>
        </p:txBody>
      </p:sp>
      <p:graphicFrame>
        <p:nvGraphicFramePr>
          <p:cNvPr id="298" name="Google Shape;298;p37"/>
          <p:cNvGraphicFramePr/>
          <p:nvPr/>
        </p:nvGraphicFramePr>
        <p:xfrm>
          <a:off x="851243" y="952493"/>
          <a:ext cx="3000000" cy="3000000"/>
        </p:xfrm>
        <a:graphic>
          <a:graphicData uri="http://schemas.openxmlformats.org/drawingml/2006/table">
            <a:tbl>
              <a:tblPr>
                <a:noFill/>
                <a:tableStyleId>{CD21D015-5342-4363-B921-815884A7C505}</a:tableStyleId>
              </a:tblPr>
              <a:tblGrid>
                <a:gridCol w="2666175"/>
              </a:tblGrid>
              <a:tr h="187400">
                <a:tc>
                  <a:txBody>
                    <a:bodyPr/>
                    <a:lstStyle/>
                    <a:p>
                      <a:pPr indent="0" lvl="0" marL="0" marR="0" rtl="0" algn="l">
                        <a:spcBef>
                          <a:spcPts val="0"/>
                        </a:spcBef>
                        <a:spcAft>
                          <a:spcPts val="0"/>
                        </a:spcAft>
                        <a:buNone/>
                      </a:pPr>
                      <a:r>
                        <a:rPr b="1" lang="en-US" sz="1200">
                          <a:latin typeface="Calibri"/>
                          <a:ea typeface="Calibri"/>
                          <a:cs typeface="Calibri"/>
                          <a:sym typeface="Calibri"/>
                        </a:rPr>
                        <a:t>Bethel University- 1 </a:t>
                      </a:r>
                      <a:endParaRPr sz="1200"/>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marR="0" rtl="0" algn="l">
                        <a:spcBef>
                          <a:spcPts val="0"/>
                        </a:spcBef>
                        <a:spcAft>
                          <a:spcPts val="0"/>
                        </a:spcAft>
                        <a:buNone/>
                      </a:pPr>
                      <a:r>
                        <a:rPr b="1" lang="en-US" sz="1200">
                          <a:latin typeface="Calibri"/>
                          <a:ea typeface="Calibri"/>
                          <a:cs typeface="Calibri"/>
                          <a:sym typeface="Calibri"/>
                        </a:rPr>
                        <a:t>Boston University- 2</a:t>
                      </a:r>
                      <a:endParaRPr sz="1200"/>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marR="0" rtl="0" algn="l">
                        <a:spcBef>
                          <a:spcPts val="0"/>
                        </a:spcBef>
                        <a:spcAft>
                          <a:spcPts val="0"/>
                        </a:spcAft>
                        <a:buNone/>
                      </a:pPr>
                      <a:r>
                        <a:rPr b="1" lang="en-US" sz="1200">
                          <a:latin typeface="Calibri"/>
                          <a:ea typeface="Calibri"/>
                          <a:cs typeface="Calibri"/>
                          <a:sym typeface="Calibri"/>
                        </a:rPr>
                        <a:t>Brandeis University- 1</a:t>
                      </a:r>
                      <a:endParaRPr sz="1200"/>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Brown University- 2</a:t>
                      </a:r>
                      <a:endParaRPr sz="1200"/>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Carleton College- 1</a:t>
                      </a:r>
                      <a:endParaRPr b="1" sz="1200">
                        <a:latin typeface="Calibri"/>
                        <a:ea typeface="Calibri"/>
                        <a:cs typeface="Calibri"/>
                        <a:sym typeface="Calibri"/>
                      </a:endParaRPr>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Case Western Reserve University- 31</a:t>
                      </a:r>
                      <a:endParaRPr b="1" sz="1200">
                        <a:latin typeface="Calibri"/>
                        <a:ea typeface="Calibri"/>
                        <a:cs typeface="Calibri"/>
                        <a:sym typeface="Calibri"/>
                      </a:endParaRPr>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Claremont McKenna College- 1</a:t>
                      </a:r>
                      <a:endParaRPr sz="1200"/>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Cleveland State University- 1</a:t>
                      </a:r>
                      <a:endParaRPr b="1" sz="1200">
                        <a:solidFill>
                          <a:schemeClr val="dk1"/>
                        </a:solidFill>
                        <a:latin typeface="Calibri"/>
                        <a:ea typeface="Calibri"/>
                        <a:cs typeface="Calibri"/>
                        <a:sym typeface="Calibri"/>
                      </a:endParaRPr>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College of William and Mary- 2</a:t>
                      </a:r>
                      <a:endParaRPr b="1" sz="1200">
                        <a:solidFill>
                          <a:schemeClr val="dk1"/>
                        </a:solidFill>
                        <a:latin typeface="Calibri"/>
                        <a:ea typeface="Calibri"/>
                        <a:cs typeface="Calibri"/>
                        <a:sym typeface="Calibri"/>
                      </a:endParaRPr>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Columbia University- 2</a:t>
                      </a:r>
                      <a:endParaRPr b="1" i="0" sz="1200" cap="none" strike="noStrike">
                        <a:solidFill>
                          <a:srgbClr val="000000"/>
                        </a:solidFill>
                        <a:highlight>
                          <a:schemeClr val="lt1"/>
                        </a:highlight>
                        <a:latin typeface="Calibri"/>
                        <a:ea typeface="Calibri"/>
                        <a:cs typeface="Calibri"/>
                        <a:sym typeface="Calibri"/>
                      </a:endParaRPr>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Cornell University- 5</a:t>
                      </a:r>
                      <a:endParaRPr sz="1200"/>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Dartmouth College- 6</a:t>
                      </a:r>
                      <a:endParaRPr sz="1200"/>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Davidson College- 1</a:t>
                      </a:r>
                      <a:endParaRPr sz="1200"/>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Duke University- 8</a:t>
                      </a:r>
                      <a:endParaRPr sz="1200"/>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187400">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Emory University- 8</a:t>
                      </a:r>
                      <a:endParaRPr b="1" sz="1200">
                        <a:latin typeface="Calibri"/>
                        <a:ea typeface="Calibri"/>
                        <a:cs typeface="Calibri"/>
                        <a:sym typeface="Calibri"/>
                      </a:endParaRPr>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Florida Atlantic University- 1</a:t>
                      </a:r>
                      <a:endParaRPr b="1" sz="1200">
                        <a:latin typeface="Calibri"/>
                        <a:ea typeface="Calibri"/>
                        <a:cs typeface="Calibri"/>
                        <a:sym typeface="Calibri"/>
                      </a:endParaRPr>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Florida State University- 1</a:t>
                      </a:r>
                      <a:endParaRPr sz="1200"/>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George Washington University- 1</a:t>
                      </a:r>
                      <a:endParaRPr b="1" sz="1200">
                        <a:latin typeface="Calibri"/>
                        <a:ea typeface="Calibri"/>
                        <a:cs typeface="Calibri"/>
                        <a:sym typeface="Calibri"/>
                      </a:endParaRPr>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Georgetown University- 1</a:t>
                      </a:r>
                      <a:endParaRPr b="1" sz="1200">
                        <a:latin typeface="Calibri"/>
                        <a:ea typeface="Calibri"/>
                        <a:cs typeface="Calibri"/>
                        <a:sym typeface="Calibri"/>
                      </a:endParaRPr>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Georgia Institute of Technology- 1</a:t>
                      </a:r>
                      <a:endParaRPr sz="1200"/>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Hamilton College - 1</a:t>
                      </a:r>
                      <a:endParaRPr b="1" sz="1200">
                        <a:latin typeface="Calibri"/>
                        <a:ea typeface="Calibri"/>
                        <a:cs typeface="Calibri"/>
                        <a:sym typeface="Calibri"/>
                      </a:endParaRPr>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John Carroll University- 1</a:t>
                      </a:r>
                      <a:endParaRPr b="1" sz="1200">
                        <a:latin typeface="Calibri"/>
                        <a:ea typeface="Calibri"/>
                        <a:cs typeface="Calibri"/>
                        <a:sym typeface="Calibri"/>
                      </a:endParaRPr>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Johns Hopkins University- 9</a:t>
                      </a:r>
                      <a:endParaRPr b="1" sz="1200">
                        <a:highlight>
                          <a:schemeClr val="lt1"/>
                        </a:highlight>
                        <a:latin typeface="Calibri"/>
                        <a:ea typeface="Calibri"/>
                        <a:cs typeface="Calibri"/>
                        <a:sym typeface="Calibri"/>
                      </a:endParaRPr>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Kenyon College- 1</a:t>
                      </a:r>
                      <a:endParaRPr sz="1200"/>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Lee University- 1</a:t>
                      </a:r>
                      <a:endParaRPr sz="1200"/>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Lewis and Clark College- 1</a:t>
                      </a:r>
                      <a:endParaRPr sz="1200"/>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740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Michigan State University- 2</a:t>
                      </a:r>
                      <a:endParaRPr b="1" sz="1200">
                        <a:solidFill>
                          <a:schemeClr val="dk1"/>
                        </a:solidFill>
                        <a:latin typeface="Calibri"/>
                        <a:ea typeface="Calibri"/>
                        <a:cs typeface="Calibri"/>
                        <a:sym typeface="Calibri"/>
                      </a:endParaRPr>
                    </a:p>
                  </a:txBody>
                  <a:tcPr marT="9525" marB="0" marR="12700" marL="12700"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aphicFrame>
        <p:nvGraphicFramePr>
          <p:cNvPr id="299" name="Google Shape;299;p37"/>
          <p:cNvGraphicFramePr/>
          <p:nvPr/>
        </p:nvGraphicFramePr>
        <p:xfrm>
          <a:off x="4729171" y="952496"/>
          <a:ext cx="3000000" cy="3000000"/>
        </p:xfrm>
        <a:graphic>
          <a:graphicData uri="http://schemas.openxmlformats.org/drawingml/2006/table">
            <a:tbl>
              <a:tblPr>
                <a:noFill/>
                <a:tableStyleId>{CD21D015-5342-4363-B921-815884A7C505}</a:tableStyleId>
              </a:tblPr>
              <a:tblGrid>
                <a:gridCol w="2507200"/>
              </a:tblGrid>
              <a:tr h="175450">
                <a:tc>
                  <a:txBody>
                    <a:bodyPr/>
                    <a:lstStyle/>
                    <a:p>
                      <a:pPr indent="0" lvl="0" marL="0" rtl="0" algn="l">
                        <a:spcBef>
                          <a:spcPts val="0"/>
                        </a:spcBef>
                        <a:spcAft>
                          <a:spcPts val="0"/>
                        </a:spcAft>
                        <a:buNone/>
                      </a:pPr>
                      <a:r>
                        <a:rPr b="1" lang="en-US" sz="1200">
                          <a:solidFill>
                            <a:srgbClr val="1F1F1F"/>
                          </a:solidFill>
                          <a:latin typeface="Calibri"/>
                          <a:ea typeface="Calibri"/>
                          <a:cs typeface="Calibri"/>
                          <a:sym typeface="Calibri"/>
                        </a:rPr>
                        <a:t>Middlebury College- 1</a:t>
                      </a:r>
                      <a:endParaRPr b="1" sz="1200">
                        <a:solidFill>
                          <a:srgbClr val="1F1F1F"/>
                        </a:solidFill>
                        <a:latin typeface="Calibri"/>
                        <a:ea typeface="Calibri"/>
                        <a:cs typeface="Calibri"/>
                        <a:sym typeface="Calibri"/>
                      </a:endParaRPr>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175450">
                <a:tc>
                  <a:txBody>
                    <a:bodyPr/>
                    <a:lstStyle/>
                    <a:p>
                      <a:pPr indent="0" lvl="0" marL="0" rtl="0" algn="l">
                        <a:spcBef>
                          <a:spcPts val="0"/>
                        </a:spcBef>
                        <a:spcAft>
                          <a:spcPts val="0"/>
                        </a:spcAft>
                        <a:buNone/>
                      </a:pPr>
                      <a:r>
                        <a:rPr b="1" lang="en-US" sz="1200">
                          <a:solidFill>
                            <a:srgbClr val="1F1F1F"/>
                          </a:solidFill>
                          <a:latin typeface="Calibri"/>
                          <a:ea typeface="Calibri"/>
                          <a:cs typeface="Calibri"/>
                          <a:sym typeface="Calibri"/>
                        </a:rPr>
                        <a:t>Misericordia University- 1</a:t>
                      </a:r>
                      <a:r>
                        <a:rPr lang="en-US" sz="1200">
                          <a:solidFill>
                            <a:srgbClr val="1F1F1F"/>
                          </a:solidFill>
                          <a:highlight>
                            <a:srgbClr val="FFFF00"/>
                          </a:highlight>
                          <a:latin typeface="Calibri"/>
                          <a:ea typeface="Calibri"/>
                          <a:cs typeface="Calibri"/>
                          <a:sym typeface="Calibri"/>
                        </a:rPr>
                        <a:t>   </a:t>
                      </a:r>
                      <a:endParaRPr sz="1200"/>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175450">
                <a:tc>
                  <a:txBody>
                    <a:bodyPr/>
                    <a:lstStyle/>
                    <a:p>
                      <a:pPr indent="0" lvl="0" marL="0" marR="0" rtl="0" algn="l">
                        <a:spcBef>
                          <a:spcPts val="0"/>
                        </a:spcBef>
                        <a:spcAft>
                          <a:spcPts val="0"/>
                        </a:spcAft>
                        <a:buNone/>
                      </a:pPr>
                      <a:r>
                        <a:rPr b="1" lang="en-US" sz="1200">
                          <a:solidFill>
                            <a:srgbClr val="1F1F1F"/>
                          </a:solidFill>
                          <a:latin typeface="Calibri"/>
                          <a:ea typeface="Calibri"/>
                          <a:cs typeface="Calibri"/>
                          <a:sym typeface="Calibri"/>
                        </a:rPr>
                        <a:t>Northeastern University- 4</a:t>
                      </a:r>
                      <a:r>
                        <a:rPr b="1" lang="en-US" sz="1200">
                          <a:solidFill>
                            <a:srgbClr val="1F1F1F"/>
                          </a:solidFill>
                          <a:highlight>
                            <a:srgbClr val="FFFF00"/>
                          </a:highlight>
                          <a:latin typeface="Calibri"/>
                          <a:ea typeface="Calibri"/>
                          <a:cs typeface="Calibri"/>
                          <a:sym typeface="Calibri"/>
                        </a:rPr>
                        <a:t>       </a:t>
                      </a:r>
                      <a:endParaRPr b="1" sz="1200">
                        <a:solidFill>
                          <a:srgbClr val="1F1F1F"/>
                        </a:solidFill>
                        <a:highlight>
                          <a:schemeClr val="lt1"/>
                        </a:highlight>
                        <a:latin typeface="Calibri"/>
                        <a:ea typeface="Calibri"/>
                        <a:cs typeface="Calibri"/>
                        <a:sym typeface="Calibri"/>
                      </a:endParaRPr>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Oberlin College- 1</a:t>
                      </a:r>
                      <a:endParaRPr b="1" sz="1200">
                        <a:latin typeface="Calibri"/>
                        <a:ea typeface="Calibri"/>
                        <a:cs typeface="Calibri"/>
                        <a:sym typeface="Calibri"/>
                      </a:endParaRPr>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rtl="0" algn="l">
                        <a:spcBef>
                          <a:spcPts val="0"/>
                        </a:spcBef>
                        <a:spcAft>
                          <a:spcPts val="0"/>
                        </a:spcAft>
                        <a:buSzPts val="1100"/>
                        <a:buNone/>
                      </a:pPr>
                      <a:r>
                        <a:rPr b="1" lang="en-US" sz="1200">
                          <a:solidFill>
                            <a:schemeClr val="dk1"/>
                          </a:solidFill>
                          <a:latin typeface="Calibri"/>
                          <a:ea typeface="Calibri"/>
                          <a:cs typeface="Calibri"/>
                          <a:sym typeface="Calibri"/>
                        </a:rPr>
                        <a:t>Ohio University- 2</a:t>
                      </a:r>
                      <a:endParaRPr b="1" sz="1200">
                        <a:latin typeface="Calibri"/>
                        <a:ea typeface="Calibri"/>
                        <a:cs typeface="Calibri"/>
                        <a:sym typeface="Calibri"/>
                      </a:endParaRPr>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Oregon State University- 1</a:t>
                      </a:r>
                      <a:endParaRPr b="1" sz="1200">
                        <a:latin typeface="Calibri"/>
                        <a:ea typeface="Calibri"/>
                        <a:cs typeface="Calibri"/>
                        <a:sym typeface="Calibri"/>
                      </a:endParaRPr>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marR="0" rtl="0" algn="l">
                        <a:spcBef>
                          <a:spcPts val="0"/>
                        </a:spcBef>
                        <a:spcAft>
                          <a:spcPts val="0"/>
                        </a:spcAft>
                        <a:buNone/>
                      </a:pPr>
                      <a:r>
                        <a:rPr b="1" lang="en-US" sz="1200">
                          <a:latin typeface="Calibri"/>
                          <a:ea typeface="Calibri"/>
                          <a:cs typeface="Calibri"/>
                          <a:sym typeface="Calibri"/>
                        </a:rPr>
                        <a:t>Princeton University- 4</a:t>
                      </a:r>
                      <a:endParaRPr sz="1200"/>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marR="0" rtl="0" algn="l">
                        <a:spcBef>
                          <a:spcPts val="0"/>
                        </a:spcBef>
                        <a:spcAft>
                          <a:spcPts val="0"/>
                        </a:spcAft>
                        <a:buNone/>
                      </a:pPr>
                      <a:r>
                        <a:rPr b="1" lang="en-US" sz="1200">
                          <a:latin typeface="Calibri"/>
                          <a:ea typeface="Calibri"/>
                          <a:cs typeface="Calibri"/>
                          <a:sym typeface="Calibri"/>
                        </a:rPr>
                        <a:t>Rice University- 3</a:t>
                      </a:r>
                      <a:endParaRPr sz="1200"/>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marR="0" rtl="0" algn="l">
                        <a:spcBef>
                          <a:spcPts val="0"/>
                        </a:spcBef>
                        <a:spcAft>
                          <a:spcPts val="0"/>
                        </a:spcAft>
                        <a:buNone/>
                      </a:pPr>
                      <a:r>
                        <a:rPr b="1" lang="en-US" sz="1200">
                          <a:latin typeface="Calibri"/>
                          <a:ea typeface="Calibri"/>
                          <a:cs typeface="Calibri"/>
                          <a:sym typeface="Calibri"/>
                        </a:rPr>
                        <a:t>Rutgers University- 2</a:t>
                      </a:r>
                      <a:endParaRPr sz="1200"/>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St. Olaf College- 1</a:t>
                      </a:r>
                      <a:endParaRPr sz="1200"/>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Stanford University- 2</a:t>
                      </a:r>
                      <a:endParaRPr b="1" sz="1200">
                        <a:latin typeface="Calibri"/>
                        <a:ea typeface="Calibri"/>
                        <a:cs typeface="Calibri"/>
                        <a:sym typeface="Calibri"/>
                      </a:endParaRPr>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marR="0" rtl="0" algn="l">
                        <a:spcBef>
                          <a:spcPts val="0"/>
                        </a:spcBef>
                        <a:spcAft>
                          <a:spcPts val="0"/>
                        </a:spcAft>
                        <a:buNone/>
                      </a:pPr>
                      <a:r>
                        <a:rPr b="1" lang="en-US" sz="1200">
                          <a:latin typeface="Calibri"/>
                          <a:ea typeface="Calibri"/>
                          <a:cs typeface="Calibri"/>
                          <a:sym typeface="Calibri"/>
                        </a:rPr>
                        <a:t>Swarthmore College- 1</a:t>
                      </a:r>
                      <a:endParaRPr sz="1200"/>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marR="0" rtl="0" algn="l">
                        <a:spcBef>
                          <a:spcPts val="0"/>
                        </a:spcBef>
                        <a:spcAft>
                          <a:spcPts val="0"/>
                        </a:spcAft>
                        <a:buNone/>
                      </a:pPr>
                      <a:r>
                        <a:rPr b="1" lang="en-US" sz="1200">
                          <a:latin typeface="Calibri"/>
                          <a:ea typeface="Calibri"/>
                          <a:cs typeface="Calibri"/>
                          <a:sym typeface="Calibri"/>
                        </a:rPr>
                        <a:t>Temple University- 1</a:t>
                      </a:r>
                      <a:endParaRPr sz="1200"/>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marR="0" rtl="0" algn="l">
                        <a:spcBef>
                          <a:spcPts val="0"/>
                        </a:spcBef>
                        <a:spcAft>
                          <a:spcPts val="0"/>
                        </a:spcAft>
                        <a:buNone/>
                      </a:pPr>
                      <a:r>
                        <a:rPr b="1" lang="en-US" sz="1200">
                          <a:latin typeface="Calibri"/>
                          <a:ea typeface="Calibri"/>
                          <a:cs typeface="Calibri"/>
                          <a:sym typeface="Calibri"/>
                        </a:rPr>
                        <a:t>Ohio State University- 9</a:t>
                      </a:r>
                      <a:endParaRPr sz="1200"/>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Tulane University- 1</a:t>
                      </a:r>
                      <a:endParaRPr sz="1200"/>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United States Air Force Academy- 1</a:t>
                      </a:r>
                      <a:endParaRPr b="1" sz="1200">
                        <a:latin typeface="Calibri"/>
                        <a:ea typeface="Calibri"/>
                        <a:cs typeface="Calibri"/>
                        <a:sym typeface="Calibri"/>
                      </a:endParaRPr>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marR="0" rtl="0" algn="l">
                        <a:spcBef>
                          <a:spcPts val="0"/>
                        </a:spcBef>
                        <a:spcAft>
                          <a:spcPts val="0"/>
                        </a:spcAft>
                        <a:buNone/>
                      </a:pPr>
                      <a:r>
                        <a:rPr b="1" lang="en-US" sz="1200">
                          <a:highlight>
                            <a:schemeClr val="lt1"/>
                          </a:highlight>
                          <a:latin typeface="Calibri"/>
                          <a:ea typeface="Calibri"/>
                          <a:cs typeface="Calibri"/>
                          <a:sym typeface="Calibri"/>
                        </a:rPr>
                        <a:t>United States Military Academy- 1</a:t>
                      </a:r>
                      <a:endParaRPr sz="1200">
                        <a:highlight>
                          <a:schemeClr val="lt1"/>
                        </a:highlight>
                      </a:endParaRPr>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marR="0" rtl="0" algn="l">
                        <a:spcBef>
                          <a:spcPts val="0"/>
                        </a:spcBef>
                        <a:spcAft>
                          <a:spcPts val="0"/>
                        </a:spcAft>
                        <a:buNone/>
                      </a:pPr>
                      <a:r>
                        <a:rPr b="1" lang="en-US" sz="1200">
                          <a:latin typeface="Calibri"/>
                          <a:ea typeface="Calibri"/>
                          <a:cs typeface="Calibri"/>
                          <a:sym typeface="Calibri"/>
                        </a:rPr>
                        <a:t>United States Naval Academy- 1</a:t>
                      </a:r>
                      <a:endParaRPr sz="1200"/>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marR="0" rtl="0" algn="l">
                        <a:spcBef>
                          <a:spcPts val="0"/>
                        </a:spcBef>
                        <a:spcAft>
                          <a:spcPts val="0"/>
                        </a:spcAft>
                        <a:buNone/>
                      </a:pPr>
                      <a:r>
                        <a:rPr b="1" lang="en-US" sz="1200">
                          <a:latin typeface="Calibri"/>
                          <a:ea typeface="Calibri"/>
                          <a:cs typeface="Calibri"/>
                          <a:sym typeface="Calibri"/>
                        </a:rPr>
                        <a:t>University of Arizona- 1</a:t>
                      </a:r>
                      <a:endParaRPr sz="1200"/>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marR="0" rtl="0" algn="l">
                        <a:spcBef>
                          <a:spcPts val="0"/>
                        </a:spcBef>
                        <a:spcAft>
                          <a:spcPts val="0"/>
                        </a:spcAft>
                        <a:buNone/>
                      </a:pPr>
                      <a:r>
                        <a:rPr b="1" lang="en-US" sz="1200">
                          <a:latin typeface="Calibri"/>
                          <a:ea typeface="Calibri"/>
                          <a:cs typeface="Calibri"/>
                          <a:sym typeface="Calibri"/>
                        </a:rPr>
                        <a:t>University of California- Berkeley- 3</a:t>
                      </a:r>
                      <a:endParaRPr sz="1200"/>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marR="0" rtl="0" algn="l">
                        <a:spcBef>
                          <a:spcPts val="0"/>
                        </a:spcBef>
                        <a:spcAft>
                          <a:spcPts val="0"/>
                        </a:spcAft>
                        <a:buNone/>
                      </a:pPr>
                      <a:r>
                        <a:rPr b="1" lang="en-US" sz="1200">
                          <a:latin typeface="Calibri"/>
                          <a:ea typeface="Calibri"/>
                          <a:cs typeface="Calibri"/>
                          <a:sym typeface="Calibri"/>
                        </a:rPr>
                        <a:t>University of California- Davis- 3</a:t>
                      </a:r>
                      <a:endParaRPr b="1" sz="1200">
                        <a:latin typeface="Calibri"/>
                        <a:ea typeface="Calibri"/>
                        <a:cs typeface="Calibri"/>
                        <a:sym typeface="Calibri"/>
                      </a:endParaRPr>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marR="0" rtl="0" algn="l">
                        <a:spcBef>
                          <a:spcPts val="0"/>
                        </a:spcBef>
                        <a:spcAft>
                          <a:spcPts val="0"/>
                        </a:spcAft>
                        <a:buNone/>
                      </a:pPr>
                      <a:r>
                        <a:rPr b="1" lang="en-US" sz="1200">
                          <a:latin typeface="Calibri"/>
                          <a:ea typeface="Calibri"/>
                          <a:cs typeface="Calibri"/>
                          <a:sym typeface="Calibri"/>
                        </a:rPr>
                        <a:t>University of California- Irvine- 2</a:t>
                      </a:r>
                      <a:endParaRPr b="1" sz="1200">
                        <a:latin typeface="Calibri"/>
                        <a:ea typeface="Calibri"/>
                        <a:cs typeface="Calibri"/>
                        <a:sym typeface="Calibri"/>
                      </a:endParaRPr>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UCLA- 5</a:t>
                      </a:r>
                      <a:endParaRPr sz="1200"/>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University of CA- San Diego-  2</a:t>
                      </a:r>
                      <a:endParaRPr sz="1200"/>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University of Central Florida- 2</a:t>
                      </a:r>
                      <a:endParaRPr sz="1200"/>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University of Chicago- 1</a:t>
                      </a:r>
                      <a:endParaRPr sz="1200"/>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545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University of Cincinnati- 1</a:t>
                      </a:r>
                      <a:endParaRPr b="1" sz="1200">
                        <a:solidFill>
                          <a:schemeClr val="dk1"/>
                        </a:solidFill>
                        <a:latin typeface="Calibri"/>
                        <a:ea typeface="Calibri"/>
                        <a:cs typeface="Calibri"/>
                        <a:sym typeface="Calibri"/>
                      </a:endParaRPr>
                    </a:p>
                  </a:txBody>
                  <a:tcPr marT="9525" marB="0" marR="12700" marL="127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graphicFrame>
        <p:nvGraphicFramePr>
          <p:cNvPr id="300" name="Google Shape;300;p37"/>
          <p:cNvGraphicFramePr/>
          <p:nvPr/>
        </p:nvGraphicFramePr>
        <p:xfrm>
          <a:off x="8044576" y="952498"/>
          <a:ext cx="3000000" cy="3000000"/>
        </p:xfrm>
        <a:graphic>
          <a:graphicData uri="http://schemas.openxmlformats.org/drawingml/2006/table">
            <a:tbl>
              <a:tblPr>
                <a:noFill/>
                <a:tableStyleId>{CD21D015-5342-4363-B921-815884A7C505}</a:tableStyleId>
              </a:tblPr>
              <a:tblGrid>
                <a:gridCol w="3196000"/>
              </a:tblGrid>
              <a:tr h="17570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University of Connecticut- 2</a:t>
                      </a:r>
                      <a:endParaRPr b="1" sz="1200">
                        <a:solidFill>
                          <a:schemeClr val="dk1"/>
                        </a:solidFill>
                        <a:latin typeface="Calibri"/>
                        <a:ea typeface="Calibri"/>
                        <a:cs typeface="Calibri"/>
                        <a:sym typeface="Calibri"/>
                      </a:endParaRPr>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University of Florida- 2</a:t>
                      </a:r>
                      <a:endParaRPr b="1" sz="1200">
                        <a:solidFill>
                          <a:schemeClr val="dk1"/>
                        </a:solidFill>
                        <a:latin typeface="Calibri"/>
                        <a:ea typeface="Calibri"/>
                        <a:cs typeface="Calibri"/>
                        <a:sym typeface="Calibri"/>
                      </a:endParaRPr>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University of Georgia- 2</a:t>
                      </a:r>
                      <a:endParaRPr b="1" i="0" sz="1200" u="none" cap="none" strike="noStrike">
                        <a:solidFill>
                          <a:srgbClr val="000000"/>
                        </a:solidFill>
                        <a:latin typeface="Calibri"/>
                        <a:ea typeface="Calibri"/>
                        <a:cs typeface="Calibri"/>
                        <a:sym typeface="Calibri"/>
                      </a:endParaRPr>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University of IL-Urbana Champaign- 1</a:t>
                      </a:r>
                      <a:endParaRPr b="1" sz="1200">
                        <a:solidFill>
                          <a:schemeClr val="dk1"/>
                        </a:solidFill>
                        <a:latin typeface="Calibri"/>
                        <a:ea typeface="Calibri"/>
                        <a:cs typeface="Calibri"/>
                        <a:sym typeface="Calibri"/>
                      </a:endParaRPr>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University Maryland College Park- 2</a:t>
                      </a:r>
                      <a:endParaRPr b="1" sz="1200">
                        <a:solidFill>
                          <a:schemeClr val="dk1"/>
                        </a:solidFill>
                        <a:latin typeface="Calibri"/>
                        <a:ea typeface="Calibri"/>
                        <a:cs typeface="Calibri"/>
                        <a:sym typeface="Calibri"/>
                      </a:endParaRPr>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University of Miami- 1</a:t>
                      </a:r>
                      <a:endParaRPr b="1" sz="1200">
                        <a:solidFill>
                          <a:schemeClr val="dk1"/>
                        </a:solidFill>
                        <a:latin typeface="Calibri"/>
                        <a:ea typeface="Calibri"/>
                        <a:cs typeface="Calibri"/>
                        <a:sym typeface="Calibri"/>
                      </a:endParaRPr>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University of Michigan- 12</a:t>
                      </a:r>
                      <a:endParaRPr b="1" sz="1200">
                        <a:solidFill>
                          <a:schemeClr val="dk1"/>
                        </a:solidFill>
                        <a:latin typeface="Calibri"/>
                        <a:ea typeface="Calibri"/>
                        <a:cs typeface="Calibri"/>
                        <a:sym typeface="Calibri"/>
                      </a:endParaRPr>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University of Minneso</a:t>
                      </a:r>
                      <a:r>
                        <a:rPr b="1" lang="en-US" sz="1200">
                          <a:solidFill>
                            <a:schemeClr val="dk1"/>
                          </a:solidFill>
                          <a:highlight>
                            <a:schemeClr val="lt1"/>
                          </a:highlight>
                          <a:latin typeface="Calibri"/>
                          <a:ea typeface="Calibri"/>
                          <a:cs typeface="Calibri"/>
                          <a:sym typeface="Calibri"/>
                        </a:rPr>
                        <a:t>ta Tw</a:t>
                      </a:r>
                      <a:r>
                        <a:rPr b="1" lang="en-US" sz="1200">
                          <a:solidFill>
                            <a:schemeClr val="dk1"/>
                          </a:solidFill>
                          <a:latin typeface="Calibri"/>
                          <a:ea typeface="Calibri"/>
                          <a:cs typeface="Calibri"/>
                          <a:sym typeface="Calibri"/>
                        </a:rPr>
                        <a:t>in Cities- 1</a:t>
                      </a:r>
                      <a:endParaRPr b="1" sz="1200">
                        <a:solidFill>
                          <a:schemeClr val="dk1"/>
                        </a:solidFill>
                        <a:latin typeface="Calibri"/>
                        <a:ea typeface="Calibri"/>
                        <a:cs typeface="Calibri"/>
                        <a:sym typeface="Calibri"/>
                      </a:endParaRPr>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University of Missouri- Kansas City- 1</a:t>
                      </a:r>
                      <a:endParaRPr sz="1200"/>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University of North Carolina at Chapel Hill- 1</a:t>
                      </a:r>
                      <a:endParaRPr sz="1200"/>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University of Notre Dame- 3</a:t>
                      </a:r>
                      <a:endParaRPr sz="1200"/>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University of Pennsylvania- 9</a:t>
                      </a:r>
                      <a:endParaRPr sz="1200"/>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University of Pittsburgh- 4</a:t>
                      </a:r>
                      <a:endParaRPr sz="1200"/>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University of Southern California- 4</a:t>
                      </a:r>
                      <a:endParaRPr sz="1200"/>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875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University of Tennessee- 1</a:t>
                      </a:r>
                      <a:endParaRPr sz="1200"/>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University of Texas at Dallas- 1</a:t>
                      </a:r>
                      <a:endParaRPr sz="1200"/>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University of Utah- 1</a:t>
                      </a:r>
                      <a:endParaRPr b="1" sz="1200">
                        <a:latin typeface="Calibri"/>
                        <a:ea typeface="Calibri"/>
                        <a:cs typeface="Calibri"/>
                        <a:sym typeface="Calibri"/>
                      </a:endParaRPr>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University of Virginia- 3</a:t>
                      </a:r>
                      <a:endParaRPr b="1" sz="1200">
                        <a:latin typeface="Calibri"/>
                        <a:ea typeface="Calibri"/>
                        <a:cs typeface="Calibri"/>
                        <a:sym typeface="Calibri"/>
                      </a:endParaRPr>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University of Wisconsin-Madison- 1</a:t>
                      </a:r>
                      <a:endParaRPr sz="1200"/>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Vanderbilt University- 6</a:t>
                      </a:r>
                      <a:endParaRPr sz="1200"/>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Wake Forest- 1</a:t>
                      </a:r>
                      <a:endParaRPr b="1" sz="1200">
                        <a:solidFill>
                          <a:schemeClr val="dk1"/>
                        </a:solidFill>
                        <a:latin typeface="Calibri"/>
                        <a:ea typeface="Calibri"/>
                        <a:cs typeface="Calibri"/>
                        <a:sym typeface="Calibri"/>
                      </a:endParaRPr>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Washington University in St. Louis- 3</a:t>
                      </a:r>
                      <a:endParaRPr sz="1200"/>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Wellesley College- 1</a:t>
                      </a:r>
                      <a:endParaRPr sz="1200"/>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700">
                <a:tc>
                  <a:txBody>
                    <a:bodyPr/>
                    <a:lstStyle/>
                    <a:p>
                      <a:pPr indent="0" lvl="0" marL="0" rtl="0" algn="l">
                        <a:spcBef>
                          <a:spcPts val="0"/>
                        </a:spcBef>
                        <a:spcAft>
                          <a:spcPts val="0"/>
                        </a:spcAft>
                        <a:buClr>
                          <a:schemeClr val="dk1"/>
                        </a:buClr>
                        <a:buFont typeface="Arial"/>
                        <a:buNone/>
                      </a:pPr>
                      <a:r>
                        <a:rPr b="1" lang="en-US" sz="1200">
                          <a:solidFill>
                            <a:schemeClr val="dk1"/>
                          </a:solidFill>
                          <a:latin typeface="Calibri"/>
                          <a:ea typeface="Calibri"/>
                          <a:cs typeface="Calibri"/>
                          <a:sym typeface="Calibri"/>
                        </a:rPr>
                        <a:t>Williams College- 1</a:t>
                      </a:r>
                      <a:endParaRPr sz="1200"/>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8100">
                <a:tc>
                  <a:txBody>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Yale University- 1</a:t>
                      </a:r>
                      <a:endParaRPr sz="1200"/>
                    </a:p>
                  </a:txBody>
                  <a:tcPr marT="9525" marB="0" marR="12700" marL="12700" anchor="b">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8"/>
          <p:cNvSpPr txBox="1"/>
          <p:nvPr>
            <p:ph type="title"/>
          </p:nvPr>
        </p:nvSpPr>
        <p:spPr>
          <a:xfrm>
            <a:off x="887825" y="191500"/>
            <a:ext cx="10515600" cy="8775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Font typeface="Arial"/>
              <a:buNone/>
            </a:pPr>
            <a:r>
              <a:rPr b="1" lang="en-US" sz="3200">
                <a:solidFill>
                  <a:srgbClr val="002060"/>
                </a:solidFill>
                <a:latin typeface="Arial"/>
                <a:ea typeface="Arial"/>
                <a:cs typeface="Arial"/>
                <a:sym typeface="Arial"/>
              </a:rPr>
              <a:t>Majors and Graduate Degrees</a:t>
            </a:r>
            <a:endParaRPr/>
          </a:p>
        </p:txBody>
      </p:sp>
      <p:pic>
        <p:nvPicPr>
          <p:cNvPr id="306" name="Google Shape;306;p38"/>
          <p:cNvPicPr preferRelativeResize="0"/>
          <p:nvPr/>
        </p:nvPicPr>
        <p:blipFill>
          <a:blip r:embed="rId3">
            <a:alphaModFix/>
          </a:blip>
          <a:stretch>
            <a:fillRect/>
          </a:stretch>
        </p:blipFill>
        <p:spPr>
          <a:xfrm>
            <a:off x="6969651" y="1314523"/>
            <a:ext cx="2382577" cy="2382602"/>
          </a:xfrm>
          <a:prstGeom prst="rect">
            <a:avLst/>
          </a:prstGeom>
          <a:noFill/>
          <a:ln>
            <a:noFill/>
          </a:ln>
        </p:spPr>
      </p:pic>
      <p:sp>
        <p:nvSpPr>
          <p:cNvPr id="307" name="Google Shape;307;p38"/>
          <p:cNvSpPr txBox="1"/>
          <p:nvPr/>
        </p:nvSpPr>
        <p:spPr>
          <a:xfrm>
            <a:off x="7370738" y="3523500"/>
            <a:ext cx="1580400" cy="87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b="1" lang="en-US" sz="6500">
                <a:solidFill>
                  <a:srgbClr val="002060"/>
                </a:solidFill>
              </a:rPr>
              <a:t>41</a:t>
            </a:r>
            <a:endParaRPr b="1" sz="2800">
              <a:solidFill>
                <a:schemeClr val="dk1"/>
              </a:solidFill>
            </a:endParaRPr>
          </a:p>
        </p:txBody>
      </p:sp>
      <p:sp>
        <p:nvSpPr>
          <p:cNvPr id="308" name="Google Shape;308;p38"/>
          <p:cNvSpPr txBox="1"/>
          <p:nvPr/>
        </p:nvSpPr>
        <p:spPr>
          <a:xfrm>
            <a:off x="6884138" y="4599425"/>
            <a:ext cx="2553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Font typeface="Arial"/>
              <a:buNone/>
            </a:pPr>
            <a:r>
              <a:rPr b="1" lang="en-US" sz="2000">
                <a:solidFill>
                  <a:srgbClr val="002060"/>
                </a:solidFill>
              </a:rPr>
              <a:t>Double Majors</a:t>
            </a:r>
            <a:endParaRPr sz="2800">
              <a:solidFill>
                <a:schemeClr val="dk1"/>
              </a:solidFill>
              <a:latin typeface="Calibri"/>
              <a:ea typeface="Calibri"/>
              <a:cs typeface="Calibri"/>
              <a:sym typeface="Calibri"/>
            </a:endParaRPr>
          </a:p>
        </p:txBody>
      </p:sp>
      <p:pic>
        <p:nvPicPr>
          <p:cNvPr id="309" name="Google Shape;309;p38"/>
          <p:cNvPicPr preferRelativeResize="0"/>
          <p:nvPr/>
        </p:nvPicPr>
        <p:blipFill>
          <a:blip r:embed="rId3">
            <a:alphaModFix/>
          </a:blip>
          <a:stretch>
            <a:fillRect/>
          </a:stretch>
        </p:blipFill>
        <p:spPr>
          <a:xfrm>
            <a:off x="9651951" y="1314523"/>
            <a:ext cx="2382577" cy="2382602"/>
          </a:xfrm>
          <a:prstGeom prst="rect">
            <a:avLst/>
          </a:prstGeom>
          <a:noFill/>
          <a:ln>
            <a:noFill/>
          </a:ln>
        </p:spPr>
      </p:pic>
      <p:pic>
        <p:nvPicPr>
          <p:cNvPr id="310" name="Google Shape;310;p38"/>
          <p:cNvPicPr preferRelativeResize="0"/>
          <p:nvPr/>
        </p:nvPicPr>
        <p:blipFill rotWithShape="1">
          <a:blip r:embed="rId3">
            <a:alphaModFix/>
          </a:blip>
          <a:srcRect b="0" l="0" r="0" t="68230"/>
          <a:stretch/>
        </p:blipFill>
        <p:spPr>
          <a:xfrm>
            <a:off x="9651950" y="3583787"/>
            <a:ext cx="2382577" cy="756925"/>
          </a:xfrm>
          <a:prstGeom prst="rect">
            <a:avLst/>
          </a:prstGeom>
          <a:noFill/>
          <a:ln>
            <a:noFill/>
          </a:ln>
        </p:spPr>
      </p:pic>
      <p:sp>
        <p:nvSpPr>
          <p:cNvPr id="311" name="Google Shape;311;p38"/>
          <p:cNvSpPr txBox="1"/>
          <p:nvPr/>
        </p:nvSpPr>
        <p:spPr>
          <a:xfrm>
            <a:off x="10187125" y="4253075"/>
            <a:ext cx="1312200" cy="118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6500">
                <a:solidFill>
                  <a:srgbClr val="002060"/>
                </a:solidFill>
              </a:rPr>
              <a:t>1</a:t>
            </a:r>
            <a:endParaRPr/>
          </a:p>
        </p:txBody>
      </p:sp>
      <p:sp>
        <p:nvSpPr>
          <p:cNvPr id="312" name="Google Shape;312;p38"/>
          <p:cNvSpPr txBox="1"/>
          <p:nvPr/>
        </p:nvSpPr>
        <p:spPr>
          <a:xfrm>
            <a:off x="9343238" y="5212200"/>
            <a:ext cx="3000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rgbClr val="002060"/>
                </a:solidFill>
              </a:rPr>
              <a:t>Triple</a:t>
            </a:r>
            <a:r>
              <a:rPr b="1" lang="en-US" sz="2000">
                <a:solidFill>
                  <a:srgbClr val="002060"/>
                </a:solidFill>
              </a:rPr>
              <a:t> Major</a:t>
            </a:r>
            <a:endParaRPr/>
          </a:p>
        </p:txBody>
      </p:sp>
      <p:pic>
        <p:nvPicPr>
          <p:cNvPr id="313" name="Google Shape;313;p38"/>
          <p:cNvPicPr preferRelativeResize="0"/>
          <p:nvPr/>
        </p:nvPicPr>
        <p:blipFill rotWithShape="1">
          <a:blip r:embed="rId4">
            <a:alphaModFix/>
          </a:blip>
          <a:srcRect b="12203" l="15309" r="15323" t="8707"/>
          <a:stretch/>
        </p:blipFill>
        <p:spPr>
          <a:xfrm>
            <a:off x="4045075" y="1314525"/>
            <a:ext cx="2624850" cy="2992727"/>
          </a:xfrm>
          <a:prstGeom prst="rect">
            <a:avLst/>
          </a:prstGeom>
          <a:noFill/>
          <a:ln>
            <a:noFill/>
          </a:ln>
        </p:spPr>
      </p:pic>
      <p:sp>
        <p:nvSpPr>
          <p:cNvPr id="314" name="Google Shape;314;p38"/>
          <p:cNvSpPr txBox="1"/>
          <p:nvPr/>
        </p:nvSpPr>
        <p:spPr>
          <a:xfrm>
            <a:off x="4567300" y="4307250"/>
            <a:ext cx="1580400" cy="118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6500">
                <a:solidFill>
                  <a:srgbClr val="002060"/>
                </a:solidFill>
              </a:rPr>
              <a:t>18</a:t>
            </a:r>
            <a:endParaRPr/>
          </a:p>
        </p:txBody>
      </p:sp>
      <p:sp>
        <p:nvSpPr>
          <p:cNvPr id="315" name="Google Shape;315;p38"/>
          <p:cNvSpPr txBox="1"/>
          <p:nvPr/>
        </p:nvSpPr>
        <p:spPr>
          <a:xfrm>
            <a:off x="3857500" y="5286600"/>
            <a:ext cx="3000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rgbClr val="002060"/>
                </a:solidFill>
              </a:rPr>
              <a:t>Graduate Degrees</a:t>
            </a:r>
            <a:endParaRPr/>
          </a:p>
        </p:txBody>
      </p:sp>
      <p:sp>
        <p:nvSpPr>
          <p:cNvPr id="316" name="Google Shape;316;p38"/>
          <p:cNvSpPr txBox="1"/>
          <p:nvPr/>
        </p:nvSpPr>
        <p:spPr>
          <a:xfrm>
            <a:off x="354400" y="1069000"/>
            <a:ext cx="3000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rgbClr val="002060"/>
                </a:solidFill>
              </a:rPr>
              <a:t>Most Common Majors</a:t>
            </a:r>
            <a:endParaRPr/>
          </a:p>
        </p:txBody>
      </p:sp>
      <p:graphicFrame>
        <p:nvGraphicFramePr>
          <p:cNvPr id="317" name="Google Shape;317;p38"/>
          <p:cNvGraphicFramePr/>
          <p:nvPr/>
        </p:nvGraphicFramePr>
        <p:xfrm>
          <a:off x="577600" y="1561600"/>
          <a:ext cx="3000000" cy="3000000"/>
        </p:xfrm>
        <a:graphic>
          <a:graphicData uri="http://schemas.openxmlformats.org/drawingml/2006/table">
            <a:tbl>
              <a:tblPr>
                <a:noFill/>
                <a:tableStyleId>{14D8938D-F1BB-4EFC-B69A-B26B5C3E414E}</a:tableStyleId>
              </a:tblPr>
              <a:tblGrid>
                <a:gridCol w="2553600"/>
              </a:tblGrid>
              <a:tr h="433650">
                <a:tc>
                  <a:txBody>
                    <a:bodyPr/>
                    <a:lstStyle/>
                    <a:p>
                      <a:pPr indent="0" lvl="0" marL="0" rtl="0" algn="ctr">
                        <a:spcBef>
                          <a:spcPts val="0"/>
                        </a:spcBef>
                        <a:spcAft>
                          <a:spcPts val="0"/>
                        </a:spcAft>
                        <a:buNone/>
                      </a:pPr>
                      <a:r>
                        <a:rPr lang="en-US" sz="1900"/>
                        <a:t>Biology</a:t>
                      </a:r>
                      <a:endParaRPr sz="19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33650">
                <a:tc>
                  <a:txBody>
                    <a:bodyPr/>
                    <a:lstStyle/>
                    <a:p>
                      <a:pPr indent="0" lvl="0" marL="0" rtl="0" algn="ctr">
                        <a:spcBef>
                          <a:spcPts val="0"/>
                        </a:spcBef>
                        <a:spcAft>
                          <a:spcPts val="0"/>
                        </a:spcAft>
                        <a:buNone/>
                      </a:pPr>
                      <a:r>
                        <a:rPr lang="en-US" sz="1900"/>
                        <a:t>Neuroscience</a:t>
                      </a:r>
                      <a:endParaRPr sz="19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33650">
                <a:tc>
                  <a:txBody>
                    <a:bodyPr/>
                    <a:lstStyle/>
                    <a:p>
                      <a:pPr indent="0" lvl="0" marL="0" rtl="0" algn="ctr">
                        <a:spcBef>
                          <a:spcPts val="0"/>
                        </a:spcBef>
                        <a:spcAft>
                          <a:spcPts val="0"/>
                        </a:spcAft>
                        <a:buNone/>
                      </a:pPr>
                      <a:r>
                        <a:rPr lang="en-US" sz="1900"/>
                        <a:t>Psychology</a:t>
                      </a:r>
                      <a:endParaRPr sz="19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33650">
                <a:tc>
                  <a:txBody>
                    <a:bodyPr/>
                    <a:lstStyle/>
                    <a:p>
                      <a:pPr indent="0" lvl="0" marL="0" rtl="0" algn="ctr">
                        <a:spcBef>
                          <a:spcPts val="0"/>
                        </a:spcBef>
                        <a:spcAft>
                          <a:spcPts val="0"/>
                        </a:spcAft>
                        <a:buNone/>
                      </a:pPr>
                      <a:r>
                        <a:rPr lang="en-US" sz="1900"/>
                        <a:t>Chemistry</a:t>
                      </a:r>
                      <a:endParaRPr sz="19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33650">
                <a:tc>
                  <a:txBody>
                    <a:bodyPr/>
                    <a:lstStyle/>
                    <a:p>
                      <a:pPr indent="0" lvl="0" marL="0" rtl="0" algn="ctr">
                        <a:spcBef>
                          <a:spcPts val="0"/>
                        </a:spcBef>
                        <a:spcAft>
                          <a:spcPts val="0"/>
                        </a:spcAft>
                        <a:buNone/>
                      </a:pPr>
                      <a:r>
                        <a:rPr lang="en-US" sz="1900"/>
                        <a:t>Biochemistry</a:t>
                      </a:r>
                      <a:endParaRPr sz="19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33650">
                <a:tc>
                  <a:txBody>
                    <a:bodyPr/>
                    <a:lstStyle/>
                    <a:p>
                      <a:pPr indent="0" lvl="0" marL="0" rtl="0" algn="ctr">
                        <a:spcBef>
                          <a:spcPts val="0"/>
                        </a:spcBef>
                        <a:spcAft>
                          <a:spcPts val="0"/>
                        </a:spcAft>
                        <a:buNone/>
                      </a:pPr>
                      <a:r>
                        <a:rPr lang="en-US" sz="1900"/>
                        <a:t>Biomedical Engineering</a:t>
                      </a:r>
                      <a:endParaRPr sz="19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33650">
                <a:tc>
                  <a:txBody>
                    <a:bodyPr/>
                    <a:lstStyle/>
                    <a:p>
                      <a:pPr indent="0" lvl="0" marL="0" rtl="0" algn="ctr">
                        <a:spcBef>
                          <a:spcPts val="0"/>
                        </a:spcBef>
                        <a:spcAft>
                          <a:spcPts val="0"/>
                        </a:spcAft>
                        <a:buNone/>
                      </a:pPr>
                      <a:r>
                        <a:rPr lang="en-US" sz="1900"/>
                        <a:t>Biological Sciences</a:t>
                      </a:r>
                      <a:endParaRPr sz="19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33650">
                <a:tc>
                  <a:txBody>
                    <a:bodyPr/>
                    <a:lstStyle/>
                    <a:p>
                      <a:pPr indent="0" lvl="0" marL="0" rtl="0" algn="ctr">
                        <a:spcBef>
                          <a:spcPts val="0"/>
                        </a:spcBef>
                        <a:spcAft>
                          <a:spcPts val="0"/>
                        </a:spcAft>
                        <a:buNone/>
                      </a:pPr>
                      <a:r>
                        <a:rPr lang="en-US" sz="1900"/>
                        <a:t>Economics</a:t>
                      </a:r>
                      <a:endParaRPr sz="19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33650">
                <a:tc>
                  <a:txBody>
                    <a:bodyPr/>
                    <a:lstStyle/>
                    <a:p>
                      <a:pPr indent="0" lvl="0" marL="0" rtl="0" algn="ctr">
                        <a:spcBef>
                          <a:spcPts val="0"/>
                        </a:spcBef>
                        <a:spcAft>
                          <a:spcPts val="0"/>
                        </a:spcAft>
                        <a:buNone/>
                      </a:pPr>
                      <a:r>
                        <a:rPr lang="en-US" sz="1900"/>
                        <a:t>Cognitive Science</a:t>
                      </a:r>
                      <a:endParaRPr sz="19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33650">
                <a:tc>
                  <a:txBody>
                    <a:bodyPr/>
                    <a:lstStyle/>
                    <a:p>
                      <a:pPr indent="0" lvl="0" marL="0" rtl="0" algn="ctr">
                        <a:spcBef>
                          <a:spcPts val="0"/>
                        </a:spcBef>
                        <a:spcAft>
                          <a:spcPts val="0"/>
                        </a:spcAft>
                        <a:buNone/>
                      </a:pPr>
                      <a:r>
                        <a:rPr lang="en-US" sz="1900"/>
                        <a:t>Molecular &amp; Cellular Biology</a:t>
                      </a:r>
                      <a:endParaRPr sz="19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318" name="Google Shape;318;p38"/>
          <p:cNvPicPr preferRelativeResize="0"/>
          <p:nvPr/>
        </p:nvPicPr>
        <p:blipFill>
          <a:blip r:embed="rId5">
            <a:alphaModFix/>
          </a:blip>
          <a:stretch>
            <a:fillRect/>
          </a:stretch>
        </p:blipFill>
        <p:spPr>
          <a:xfrm>
            <a:off x="4219675" y="6176975"/>
            <a:ext cx="3752650" cy="651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9"/>
          <p:cNvSpPr txBox="1"/>
          <p:nvPr>
            <p:ph type="title"/>
          </p:nvPr>
        </p:nvSpPr>
        <p:spPr>
          <a:xfrm>
            <a:off x="838200" y="365125"/>
            <a:ext cx="10515600" cy="1325700"/>
          </a:xfrm>
          <a:prstGeom prst="rect">
            <a:avLst/>
          </a:prstGeom>
          <a:noFill/>
          <a:ln cap="flat" cmpd="sng" w="9525">
            <a:solidFill>
              <a:srgbClr val="00206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b="1" lang="en-US">
                <a:solidFill>
                  <a:srgbClr val="002060"/>
                </a:solidFill>
                <a:latin typeface="Arial"/>
                <a:ea typeface="Arial"/>
                <a:cs typeface="Arial"/>
                <a:sym typeface="Arial"/>
              </a:rPr>
              <a:t>Undergraduate Degrees</a:t>
            </a:r>
            <a:endParaRPr b="1">
              <a:solidFill>
                <a:srgbClr val="002060"/>
              </a:solidFill>
              <a:latin typeface="Arial"/>
              <a:ea typeface="Arial"/>
              <a:cs typeface="Arial"/>
              <a:sym typeface="Arial"/>
            </a:endParaRPr>
          </a:p>
        </p:txBody>
      </p:sp>
      <p:sp>
        <p:nvSpPr>
          <p:cNvPr id="324" name="Google Shape;324;p39"/>
          <p:cNvSpPr txBox="1"/>
          <p:nvPr>
            <p:ph idx="1" type="body"/>
          </p:nvPr>
        </p:nvSpPr>
        <p:spPr>
          <a:xfrm>
            <a:off x="838200" y="1747675"/>
            <a:ext cx="10515600" cy="4576500"/>
          </a:xfrm>
          <a:prstGeom prst="rect">
            <a:avLst/>
          </a:prstGeom>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100"/>
              <a:buFont typeface="Arial"/>
              <a:buNone/>
            </a:pPr>
            <a:r>
              <a:rPr lang="en-US" sz="2291"/>
              <a:t>Biochemistry, Molecular Biology, Anthropology,  Biological Mathematics, Biology, Health and Society, Biological Engineering, Biomedical and Health Sciences Engineering, Biomedical Engineering, Biomedical Science, Biomolecular Science, Biophysics, Biopsychology, Business, Cell Biology, Chemical Engineering, Chemical Biology, Chinese, Chemistry, Child Development,  Cognitive Science, Computational Biology, Computer Science, Data Science, East Asian Studies, Economics, Electrical Engineering, Environmental Studies, Gerontological Studies, Health and the Human Sciences, Health and Societies, Health Promotion and Disease Prevention, Health, Health Science, History, Human Biology, Human Health,  International Affairs, Legal Studies, Literature,  Medical Anthropology, Medical Laboratory Science, Medical Science, Microbiology / Bacteriology, Microbiology and Cell Science, Molecular and Cell Biology, Natural Sciences, Neurobiology, Movement Science, Music, Neurobiology, Neuroscience, Nursing, Nutritional Biochemistry and Metabolism, Pharmaceutical Sciences, Pharmacy, Physiology, Political Science, Psychological Sciences, Psychology, Public Health, Spanish, Statistical Science, Sociology, Sustainable Development</a:t>
            </a:r>
            <a:endParaRPr sz="2291"/>
          </a:p>
          <a:p>
            <a:pPr indent="0" lvl="0" marL="0" rtl="0" algn="l">
              <a:lnSpc>
                <a:spcPct val="70000"/>
              </a:lnSpc>
              <a:spcBef>
                <a:spcPts val="1000"/>
              </a:spcBef>
              <a:spcAft>
                <a:spcPts val="0"/>
              </a:spcAft>
              <a:buNone/>
            </a:pPr>
            <a:r>
              <a:t/>
            </a:r>
            <a:endParaRPr sz="39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omoption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omoption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